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2"/>
  </p:notesMasterIdLst>
  <p:handoutMasterIdLst>
    <p:handoutMasterId r:id="rId13"/>
  </p:handoutMasterIdLst>
  <p:sldIdLst>
    <p:sldId id="256" r:id="rId2"/>
    <p:sldId id="311" r:id="rId3"/>
    <p:sldId id="314" r:id="rId4"/>
    <p:sldId id="315" r:id="rId5"/>
    <p:sldId id="317" r:id="rId6"/>
    <p:sldId id="319" r:id="rId7"/>
    <p:sldId id="323" r:id="rId8"/>
    <p:sldId id="325" r:id="rId9"/>
    <p:sldId id="326" r:id="rId10"/>
    <p:sldId id="327" r:id="rId11"/>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n, Mei" initials="CM" lastIdx="1" clrIdx="0">
    <p:extLst>
      <p:ext uri="{19B8F6BF-5375-455C-9EA6-DF929625EA0E}">
        <p15:presenceInfo xmlns:p15="http://schemas.microsoft.com/office/powerpoint/2012/main" userId="S-1-5-21-436374069-1454471165-682003330-465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3A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53725" autoAdjust="0"/>
  </p:normalViewPr>
  <p:slideViewPr>
    <p:cSldViewPr>
      <p:cViewPr varScale="1">
        <p:scale>
          <a:sx n="53" d="100"/>
          <a:sy n="53" d="100"/>
        </p:scale>
        <p:origin x="1644"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2" d="100"/>
          <a:sy n="72" d="100"/>
        </p:scale>
        <p:origin x="2100" y="4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106680"/>
            <a:ext cx="3169920" cy="480060"/>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a:defRPr sz="1200">
                <a:latin typeface="Comic Sans MS" pitchFamily="66" charset="0"/>
                <a:ea typeface="+mn-ea"/>
                <a:cs typeface="+mn-cs"/>
              </a:defRPr>
            </a:lvl1pPr>
          </a:lstStyle>
          <a:p>
            <a:pPr>
              <a:defRPr/>
            </a:pPr>
            <a:r>
              <a:rPr lang="en-US"/>
              <a:t>Highway Safety</a:t>
            </a:r>
          </a:p>
        </p:txBody>
      </p:sp>
      <p:sp>
        <p:nvSpPr>
          <p:cNvPr id="55299" name="Rectangle 3"/>
          <p:cNvSpPr>
            <a:spLocks noGrp="1" noChangeArrowheads="1"/>
          </p:cNvSpPr>
          <p:nvPr>
            <p:ph type="dt" sz="quarter" idx="1"/>
          </p:nvPr>
        </p:nvSpPr>
        <p:spPr bwMode="auto">
          <a:xfrm>
            <a:off x="4084320" y="106680"/>
            <a:ext cx="3169920" cy="480060"/>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algn="r">
              <a:defRPr sz="1200">
                <a:latin typeface="Comic Sans MS" pitchFamily="66" charset="0"/>
                <a:ea typeface="+mn-ea"/>
                <a:cs typeface="+mn-cs"/>
              </a:defRPr>
            </a:lvl1pPr>
          </a:lstStyle>
          <a:p>
            <a:pPr>
              <a:defRPr/>
            </a:pPr>
            <a:endParaRPr lang="en-US"/>
          </a:p>
        </p:txBody>
      </p:sp>
      <p:sp>
        <p:nvSpPr>
          <p:cNvPr id="55300" name="Rectangle 4"/>
          <p:cNvSpPr>
            <a:spLocks noGrp="1" noChangeArrowheads="1"/>
          </p:cNvSpPr>
          <p:nvPr>
            <p:ph type="ftr" sz="quarter" idx="2"/>
          </p:nvPr>
        </p:nvSpPr>
        <p:spPr bwMode="auto">
          <a:xfrm>
            <a:off x="0" y="9121140"/>
            <a:ext cx="3169920" cy="480060"/>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a:defRPr sz="1300">
                <a:latin typeface="Arial" charset="0"/>
                <a:ea typeface="+mn-ea"/>
                <a:cs typeface="+mn-cs"/>
              </a:defRPr>
            </a:lvl1pPr>
          </a:lstStyle>
          <a:p>
            <a:pPr>
              <a:defRPr/>
            </a:pPr>
            <a:endParaRPr lang="en-US"/>
          </a:p>
        </p:txBody>
      </p:sp>
      <p:sp>
        <p:nvSpPr>
          <p:cNvPr id="55301" name="Rectangle 5"/>
          <p:cNvSpPr>
            <a:spLocks noGrp="1" noChangeArrowheads="1"/>
          </p:cNvSpPr>
          <p:nvPr>
            <p:ph type="sldNum" sz="quarter" idx="3"/>
          </p:nvPr>
        </p:nvSpPr>
        <p:spPr bwMode="auto">
          <a:xfrm>
            <a:off x="4145280" y="9121140"/>
            <a:ext cx="3169920" cy="480060"/>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algn="r">
              <a:defRPr sz="1300"/>
            </a:lvl1pPr>
          </a:lstStyle>
          <a:p>
            <a:fld id="{4085FF2E-0985-4305-8EC5-D46C8402F3EE}" type="slidenum">
              <a:rPr lang="en-US" altLang="en-US"/>
              <a:pPr/>
              <a:t>‹#›</a:t>
            </a:fld>
            <a:endParaRPr lang="en-US" altLang="en-US"/>
          </a:p>
        </p:txBody>
      </p:sp>
    </p:spTree>
    <p:extLst>
      <p:ext uri="{BB962C8B-B14F-4D97-AF65-F5344CB8AC3E}">
        <p14:creationId xmlns:p14="http://schemas.microsoft.com/office/powerpoint/2010/main" val="1589478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2283"/>
          </a:xfrm>
          <a:prstGeom prst="rect">
            <a:avLst/>
          </a:prstGeom>
        </p:spPr>
        <p:txBody>
          <a:bodyPr vert="horz" lIns="95747" tIns="47873" rIns="95747" bIns="47873" rtlCol="0"/>
          <a:lstStyle>
            <a:lvl1pPr algn="l">
              <a:defRPr sz="1300">
                <a:latin typeface="Arial" panose="020B0604020202020204" pitchFamily="34" charset="0"/>
                <a:ea typeface="ＭＳ Ｐゴシック" panose="020B0600070205080204" pitchFamily="34" charset="-128"/>
                <a:cs typeface="+mn-cs"/>
              </a:defRPr>
            </a:lvl1pPr>
          </a:lstStyle>
          <a:p>
            <a:pPr>
              <a:defRPr/>
            </a:pPr>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5747" tIns="47873" rIns="95747" bIns="47873" rtlCol="0" anchor="ctr"/>
          <a:lstStyle/>
          <a:p>
            <a:pPr lvl="0"/>
            <a:endParaRPr lang="en-US" noProof="0" smtClean="0"/>
          </a:p>
        </p:txBody>
      </p:sp>
      <p:sp>
        <p:nvSpPr>
          <p:cNvPr id="5" name="Notes Placeholder 4"/>
          <p:cNvSpPr>
            <a:spLocks noGrp="1"/>
          </p:cNvSpPr>
          <p:nvPr>
            <p:ph type="body" sz="quarter" idx="3"/>
          </p:nvPr>
        </p:nvSpPr>
        <p:spPr>
          <a:xfrm>
            <a:off x="731520" y="4620580"/>
            <a:ext cx="5852160" cy="3780471"/>
          </a:xfrm>
          <a:prstGeom prst="rect">
            <a:avLst/>
          </a:prstGeom>
        </p:spPr>
        <p:txBody>
          <a:bodyPr vert="horz" lIns="95747" tIns="47873" rIns="95747" bIns="47873"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9118920"/>
            <a:ext cx="3169920" cy="482282"/>
          </a:xfrm>
          <a:prstGeom prst="rect">
            <a:avLst/>
          </a:prstGeom>
        </p:spPr>
        <p:txBody>
          <a:bodyPr vert="horz" lIns="95747" tIns="47873" rIns="95747" bIns="47873" rtlCol="0" anchor="b"/>
          <a:lstStyle>
            <a:lvl1pPr algn="l">
              <a:defRPr sz="1300">
                <a:latin typeface="Arial" panose="020B0604020202020204" pitchFamily="34" charset="0"/>
                <a:ea typeface="ＭＳ Ｐゴシック" panose="020B0600070205080204" pitchFamily="34" charset="-128"/>
                <a:cs typeface="+mn-cs"/>
              </a:defRPr>
            </a:lvl1pPr>
          </a:lstStyle>
          <a:p>
            <a:pPr>
              <a:defRPr/>
            </a:pPr>
            <a:endParaRPr lang="en-US"/>
          </a:p>
        </p:txBody>
      </p:sp>
      <p:sp>
        <p:nvSpPr>
          <p:cNvPr id="7" name="Slide Number Placeholder 6"/>
          <p:cNvSpPr>
            <a:spLocks noGrp="1"/>
          </p:cNvSpPr>
          <p:nvPr>
            <p:ph type="sldNum" sz="quarter" idx="5"/>
          </p:nvPr>
        </p:nvSpPr>
        <p:spPr>
          <a:xfrm>
            <a:off x="4144011" y="9118920"/>
            <a:ext cx="3169920" cy="482282"/>
          </a:xfrm>
          <a:prstGeom prst="rect">
            <a:avLst/>
          </a:prstGeom>
        </p:spPr>
        <p:txBody>
          <a:bodyPr vert="horz" wrap="square" lIns="95747" tIns="47873" rIns="95747" bIns="47873" numCol="1" anchor="b" anchorCtr="0" compatLnSpc="1">
            <a:prstTxWarp prst="textNoShape">
              <a:avLst/>
            </a:prstTxWarp>
          </a:bodyPr>
          <a:lstStyle>
            <a:lvl1pPr algn="r">
              <a:defRPr sz="1300"/>
            </a:lvl1pPr>
          </a:lstStyle>
          <a:p>
            <a:fld id="{52415121-07BA-458F-BBE2-4F08FD68DDAA}" type="slidenum">
              <a:rPr lang="en-US" altLang="en-US"/>
              <a:pPr/>
              <a:t>‹#›</a:t>
            </a:fld>
            <a:endParaRPr lang="en-US" altLang="en-US"/>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6392100" y="1"/>
            <a:ext cx="906949" cy="623029"/>
          </a:xfrm>
          <a:prstGeom prst="rect">
            <a:avLst/>
          </a:prstGeom>
        </p:spPr>
      </p:pic>
    </p:spTree>
    <p:extLst>
      <p:ext uri="{BB962C8B-B14F-4D97-AF65-F5344CB8AC3E}">
        <p14:creationId xmlns:p14="http://schemas.microsoft.com/office/powerpoint/2010/main" val="2457746939"/>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ct val="0"/>
      </a:spcAft>
      <a:defRPr sz="1100" kern="1200">
        <a:solidFill>
          <a:schemeClr val="tx1"/>
        </a:solidFill>
        <a:latin typeface="Arial" panose="020B0604020202020204" pitchFamily="34" charset="0"/>
        <a:ea typeface="ＭＳ Ｐゴシック" charset="0"/>
        <a:cs typeface="Arial" panose="020B0604020202020204" pitchFamily="34" charset="0"/>
      </a:defRPr>
    </a:lvl1pPr>
    <a:lvl2pPr marL="457200" algn="l" rtl="0" eaLnBrk="0" fontAlgn="base" hangingPunct="0">
      <a:spcBef>
        <a:spcPct val="30000"/>
      </a:spcBef>
      <a:spcAft>
        <a:spcPct val="0"/>
      </a:spcAft>
      <a:defRPr sz="1100" kern="1200">
        <a:solidFill>
          <a:schemeClr val="tx1"/>
        </a:solidFill>
        <a:latin typeface="Arial" panose="020B0604020202020204" pitchFamily="34" charset="0"/>
        <a:ea typeface="ＭＳ Ｐゴシック" charset="0"/>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This module discusses the history and institutional structures of road safety.  Safety professionals should be familiar with the legislation that resulted in the current structures of road safety management and the institutional structures that shape road safety management practices. The purpose of this module is to develop an understanding of some of the many influences that have shaped the policy and structure of road safety management in the U.S. including key events and legislation, federal programs established in the 70’s and 80’s, and current legislation.</a:t>
            </a:r>
          </a:p>
          <a:p>
            <a:pPr eaLnBrk="1" hangingPunct="1"/>
            <a:endParaRPr lang="en-US" altLang="en-US" dirty="0" smtClean="0">
              <a:ea typeface="ＭＳ Ｐゴシック" panose="020B0600070205080204" pitchFamily="34" charset="-128"/>
            </a:endParaRP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Arial" panose="020B0604020202020204" pitchFamily="34" charset="0"/>
                <a:ea typeface="ＭＳ Ｐゴシック" panose="020B0600070205080204" pitchFamily="34" charset="-128"/>
              </a:defRPr>
            </a:lvl1pPr>
            <a:lvl2pPr marL="777943" indent="-299209">
              <a:defRPr sz="2500">
                <a:solidFill>
                  <a:schemeClr val="tx1"/>
                </a:solidFill>
                <a:latin typeface="Arial" panose="020B0604020202020204" pitchFamily="34" charset="0"/>
                <a:ea typeface="ＭＳ Ｐゴシック" panose="020B0600070205080204" pitchFamily="34" charset="-128"/>
              </a:defRPr>
            </a:lvl2pPr>
            <a:lvl3pPr marL="1196835" indent="-239367">
              <a:defRPr sz="2500">
                <a:solidFill>
                  <a:schemeClr val="tx1"/>
                </a:solidFill>
                <a:latin typeface="Arial" panose="020B0604020202020204" pitchFamily="34" charset="0"/>
                <a:ea typeface="ＭＳ Ｐゴシック" panose="020B0600070205080204" pitchFamily="34" charset="-128"/>
              </a:defRPr>
            </a:lvl3pPr>
            <a:lvl4pPr marL="1675569" indent="-239367">
              <a:defRPr sz="2500">
                <a:solidFill>
                  <a:schemeClr val="tx1"/>
                </a:solidFill>
                <a:latin typeface="Arial" panose="020B0604020202020204" pitchFamily="34" charset="0"/>
                <a:ea typeface="ＭＳ Ｐゴシック" panose="020B0600070205080204" pitchFamily="34" charset="-128"/>
              </a:defRPr>
            </a:lvl4pPr>
            <a:lvl5pPr marL="2154304" indent="-239367">
              <a:defRPr sz="2500">
                <a:solidFill>
                  <a:schemeClr val="tx1"/>
                </a:solidFill>
                <a:latin typeface="Arial" panose="020B0604020202020204" pitchFamily="34" charset="0"/>
                <a:ea typeface="ＭＳ Ｐゴシック" panose="020B0600070205080204" pitchFamily="34" charset="-128"/>
              </a:defRPr>
            </a:lvl5pPr>
            <a:lvl6pPr marL="2633038" indent="-239367"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11772" indent="-239367"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90506" indent="-239367"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069240" indent="-239367"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C8C9363B-5279-4675-BAE5-342134A6A8D8}" type="slidenum">
              <a:rPr lang="en-US" altLang="en-US" sz="1300"/>
              <a:pPr/>
              <a:t>1</a:t>
            </a:fld>
            <a:endParaRPr lang="en-US" altLang="en-US" sz="1300" dirty="0"/>
          </a:p>
        </p:txBody>
      </p:sp>
    </p:spTree>
    <p:extLst>
      <p:ext uri="{BB962C8B-B14F-4D97-AF65-F5344CB8AC3E}">
        <p14:creationId xmlns:p14="http://schemas.microsoft.com/office/powerpoint/2010/main" val="9988290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415121-07BA-458F-BBE2-4F08FD68DDAA}" type="slidenum">
              <a:rPr lang="en-US" altLang="en-US" smtClean="0"/>
              <a:pPr/>
              <a:t>10</a:t>
            </a:fld>
            <a:endParaRPr lang="en-US" altLang="en-US"/>
          </a:p>
        </p:txBody>
      </p:sp>
    </p:spTree>
    <p:extLst>
      <p:ext uri="{BB962C8B-B14F-4D97-AF65-F5344CB8AC3E}">
        <p14:creationId xmlns:p14="http://schemas.microsoft.com/office/powerpoint/2010/main" val="1255365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5701">
              <a:defRPr sz="2500">
                <a:solidFill>
                  <a:schemeClr val="tx1"/>
                </a:solidFill>
                <a:latin typeface="Arial" panose="020B0604020202020204" pitchFamily="34" charset="0"/>
                <a:ea typeface="ＭＳ Ｐゴシック" panose="020B0600070205080204" pitchFamily="34" charset="-128"/>
              </a:defRPr>
            </a:lvl1pPr>
            <a:lvl2pPr marL="777943" indent="-299209" defTabSz="995701">
              <a:defRPr sz="2500">
                <a:solidFill>
                  <a:schemeClr val="tx1"/>
                </a:solidFill>
                <a:latin typeface="Arial" panose="020B0604020202020204" pitchFamily="34" charset="0"/>
                <a:ea typeface="ＭＳ Ｐゴシック" panose="020B0600070205080204" pitchFamily="34" charset="-128"/>
              </a:defRPr>
            </a:lvl2pPr>
            <a:lvl3pPr marL="1196835" indent="-239367" defTabSz="995701">
              <a:defRPr sz="2500">
                <a:solidFill>
                  <a:schemeClr val="tx1"/>
                </a:solidFill>
                <a:latin typeface="Arial" panose="020B0604020202020204" pitchFamily="34" charset="0"/>
                <a:ea typeface="ＭＳ Ｐゴシック" panose="020B0600070205080204" pitchFamily="34" charset="-128"/>
              </a:defRPr>
            </a:lvl3pPr>
            <a:lvl4pPr marL="1675569" indent="-239367" defTabSz="995701">
              <a:defRPr sz="2500">
                <a:solidFill>
                  <a:schemeClr val="tx1"/>
                </a:solidFill>
                <a:latin typeface="Arial" panose="020B0604020202020204" pitchFamily="34" charset="0"/>
                <a:ea typeface="ＭＳ Ｐゴシック" panose="020B0600070205080204" pitchFamily="34" charset="-128"/>
              </a:defRPr>
            </a:lvl4pPr>
            <a:lvl5pPr marL="2154304" indent="-239367" defTabSz="995701">
              <a:defRPr sz="2500">
                <a:solidFill>
                  <a:schemeClr val="tx1"/>
                </a:solidFill>
                <a:latin typeface="Arial" panose="020B0604020202020204" pitchFamily="34" charset="0"/>
                <a:ea typeface="ＭＳ Ｐゴシック" panose="020B0600070205080204" pitchFamily="34" charset="-128"/>
              </a:defRPr>
            </a:lvl5pPr>
            <a:lvl6pPr marL="2633038" indent="-239367" defTabSz="9957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11772" indent="-239367" defTabSz="9957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90506" indent="-239367" defTabSz="9957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069240" indent="-239367" defTabSz="9957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F5156874-1D0B-488C-830D-F5A3BEB37C2B}" type="slidenum">
              <a:rPr lang="en-US" altLang="en-US" sz="1300">
                <a:cs typeface="Arial" panose="020B0604020202020204" pitchFamily="34" charset="0"/>
              </a:rPr>
              <a:pPr/>
              <a:t>2</a:t>
            </a:fld>
            <a:endParaRPr lang="en-US" altLang="en-US" sz="1300" dirty="0">
              <a:cs typeface="Arial" panose="020B0604020202020204" pitchFamily="34" charset="0"/>
            </a:endParaRPr>
          </a:p>
        </p:txBody>
      </p:sp>
      <p:sp>
        <p:nvSpPr>
          <p:cNvPr id="19458" name="Rectangle 4"/>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5"/>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Safety is considered an integral part of any transportation project development but its role and significance in transportation policy has evolved over time.   If one considers that in the 1964-2006 period were able to reduce fatalities only by 3,000 people and that during the 1995-2007 period  the U.S. fatality rate remained essentially flat. </a:t>
            </a:r>
          </a:p>
          <a:p>
            <a:pPr eaLnBrk="1" hangingPunct="1"/>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1964 was also the year that started the discussion about safety, since there were recorded 10 percent more fatalities than in 1963 prompting the nation to take a hard look at road safety efforts.  [</a:t>
            </a:r>
            <a:r>
              <a:rPr lang="en-US" altLang="en-US" dirty="0" smtClean="0">
                <a:latin typeface="Arial" panose="020B0604020202020204" pitchFamily="34" charset="0"/>
                <a:cs typeface="Arial" panose="020B0604020202020204" pitchFamily="34" charset="0"/>
              </a:rPr>
              <a:t> </a:t>
            </a:r>
            <a:r>
              <a:rPr lang="en-US" altLang="en-US" i="1" dirty="0" smtClean="0">
                <a:latin typeface="Arial" panose="020B0604020202020204" pitchFamily="34" charset="0"/>
                <a:cs typeface="Arial" panose="020B0604020202020204" pitchFamily="34" charset="0"/>
              </a:rPr>
              <a:t>Actually about 8%, but after a couple of years of 5+% annual increase</a:t>
            </a:r>
            <a:r>
              <a:rPr lang="en-US" altLang="en-US" dirty="0" smtClean="0">
                <a:latin typeface="Arial" panose="020B0604020202020204" pitchFamily="34" charset="0"/>
                <a:cs typeface="Arial" panose="020B0604020202020204" pitchFamily="34" charset="0"/>
              </a:rPr>
              <a:t>.] </a:t>
            </a:r>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This resulted in a number of Federal hearings in 1965 to raise public awareness on this growing problem. </a:t>
            </a:r>
          </a:p>
          <a:p>
            <a:pPr eaLnBrk="1" hangingPunct="1"/>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In 1966 President Lyndon Johnson declared highway deaths second only to the Vietnam War as the “gravest problem before the nation.”  This was the first time that the need to reconsider design and address road safety became national issues and it was time to pass some pivotal legislation that provided funds, resources, and policy direction.</a:t>
            </a:r>
          </a:p>
          <a:p>
            <a:pPr eaLnBrk="1" hangingPunct="1"/>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918064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5701">
              <a:defRPr sz="2500">
                <a:solidFill>
                  <a:schemeClr val="tx1"/>
                </a:solidFill>
                <a:latin typeface="Arial" panose="020B0604020202020204" pitchFamily="34" charset="0"/>
                <a:ea typeface="ＭＳ Ｐゴシック" panose="020B0600070205080204" pitchFamily="34" charset="-128"/>
              </a:defRPr>
            </a:lvl1pPr>
            <a:lvl2pPr marL="777943" indent="-299209" defTabSz="995701">
              <a:defRPr sz="2500">
                <a:solidFill>
                  <a:schemeClr val="tx1"/>
                </a:solidFill>
                <a:latin typeface="Arial" panose="020B0604020202020204" pitchFamily="34" charset="0"/>
                <a:ea typeface="ＭＳ Ｐゴシック" panose="020B0600070205080204" pitchFamily="34" charset="-128"/>
              </a:defRPr>
            </a:lvl2pPr>
            <a:lvl3pPr marL="1196835" indent="-239367" defTabSz="995701">
              <a:defRPr sz="2500">
                <a:solidFill>
                  <a:schemeClr val="tx1"/>
                </a:solidFill>
                <a:latin typeface="Arial" panose="020B0604020202020204" pitchFamily="34" charset="0"/>
                <a:ea typeface="ＭＳ Ｐゴシック" panose="020B0600070205080204" pitchFamily="34" charset="-128"/>
              </a:defRPr>
            </a:lvl3pPr>
            <a:lvl4pPr marL="1675569" indent="-239367" defTabSz="995701">
              <a:defRPr sz="2500">
                <a:solidFill>
                  <a:schemeClr val="tx1"/>
                </a:solidFill>
                <a:latin typeface="Arial" panose="020B0604020202020204" pitchFamily="34" charset="0"/>
                <a:ea typeface="ＭＳ Ｐゴシック" panose="020B0600070205080204" pitchFamily="34" charset="-128"/>
              </a:defRPr>
            </a:lvl4pPr>
            <a:lvl5pPr marL="2154304" indent="-239367" defTabSz="995701">
              <a:defRPr sz="2500">
                <a:solidFill>
                  <a:schemeClr val="tx1"/>
                </a:solidFill>
                <a:latin typeface="Arial" panose="020B0604020202020204" pitchFamily="34" charset="0"/>
                <a:ea typeface="ＭＳ Ｐゴシック" panose="020B0600070205080204" pitchFamily="34" charset="-128"/>
              </a:defRPr>
            </a:lvl5pPr>
            <a:lvl6pPr marL="2633038" indent="-239367" defTabSz="9957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11772" indent="-239367" defTabSz="9957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90506" indent="-239367" defTabSz="9957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069240" indent="-239367" defTabSz="9957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84AB1C79-D98C-4091-AF95-46E3B58DE31D}" type="slidenum">
              <a:rPr lang="en-US" altLang="en-US" sz="1300">
                <a:cs typeface="Arial" panose="020B0604020202020204" pitchFamily="34" charset="0"/>
              </a:rPr>
              <a:pPr/>
              <a:t>3</a:t>
            </a:fld>
            <a:endParaRPr lang="en-US" altLang="en-US" sz="1300" dirty="0">
              <a:cs typeface="Arial" panose="020B0604020202020204" pitchFamily="34" charset="0"/>
            </a:endParaRPr>
          </a:p>
        </p:txBody>
      </p:sp>
      <p:sp>
        <p:nvSpPr>
          <p:cNvPr id="21506" name="Rectangle 4"/>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5"/>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The first safety act that congress developed was in 1966 and it focused in three areas: 1. Development of the Federal Motor Vehicle Safety Standards (FMVSS) that outline the regulations that motor vehicle manufacturers are required to follow; 2. Authorization for funded research and development on safety; and 3. Establishment of the National Driver Register that had as goal to track individuals whose licenses had been denied, terminated, or withdrawn.  It should be noted that the first standard required under this Act was the one dealing with safety belt (FMVSS 209) and it became effective on March 1, 1967. </a:t>
            </a:r>
          </a:p>
          <a:p>
            <a:pPr eaLnBrk="1" hangingPunct="1"/>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In addition, the Highway Safety Act of 1966 focused on specific state actions requiring states to develop and maintain a highway safety program in accordance with uniform standards established by the Secretary of Transportation (note that these standards have since been replaced by priority program areas). Road user behavior was targeted specifically with Section 402 of the Act and funding was provided to reduce crashes; this has been the foundation for state highway safety programs. Finally, the governors of each state were directed to appoint a Governor’s Highway Safety Representative  (GR) who was responsible for administering the program.  </a:t>
            </a:r>
          </a:p>
          <a:p>
            <a:pPr eaLnBrk="1" hangingPunct="1"/>
            <a:endParaRPr lang="en-US" altLang="en-US" dirty="0" smtClean="0">
              <a:latin typeface="Arial" panose="020B0604020202020204" pitchFamily="34" charset="0"/>
              <a:ea typeface="ＭＳ Ｐゴシック" panose="020B0600070205080204" pitchFamily="34" charset="-128"/>
              <a:cs typeface="Arial" panose="020B0604020202020204" pitchFamily="34" charset="0"/>
            </a:endParaRPr>
          </a:p>
          <a:p>
            <a:pPr eaLnBrk="1" hangingPunct="1"/>
            <a:r>
              <a:rPr lang="en-US" altLang="en-US" dirty="0" smtClean="0">
                <a:latin typeface="Arial" panose="020B0604020202020204" pitchFamily="34" charset="0"/>
                <a:ea typeface="ＭＳ Ｐゴシック" panose="020B0600070205080204" pitchFamily="34" charset="-128"/>
                <a:cs typeface="Arial" panose="020B0604020202020204" pitchFamily="34" charset="0"/>
              </a:rPr>
              <a:t>Funds under Section 402 are allocated to the states by a formula based on population and highway miles. This established the relationship between state and federal government, where the policy is at the federal level and the implementation is at the state level. </a:t>
            </a:r>
          </a:p>
        </p:txBody>
      </p:sp>
    </p:spTree>
    <p:extLst>
      <p:ext uri="{BB962C8B-B14F-4D97-AF65-F5344CB8AC3E}">
        <p14:creationId xmlns:p14="http://schemas.microsoft.com/office/powerpoint/2010/main" val="2254702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5701">
              <a:defRPr sz="2500">
                <a:solidFill>
                  <a:schemeClr val="tx1"/>
                </a:solidFill>
                <a:latin typeface="Arial" panose="020B0604020202020204" pitchFamily="34" charset="0"/>
                <a:ea typeface="ＭＳ Ｐゴシック" panose="020B0600070205080204" pitchFamily="34" charset="-128"/>
              </a:defRPr>
            </a:lvl1pPr>
            <a:lvl2pPr marL="777943" indent="-299209" defTabSz="995701">
              <a:defRPr sz="2500">
                <a:solidFill>
                  <a:schemeClr val="tx1"/>
                </a:solidFill>
                <a:latin typeface="Arial" panose="020B0604020202020204" pitchFamily="34" charset="0"/>
                <a:ea typeface="ＭＳ Ｐゴシック" panose="020B0600070205080204" pitchFamily="34" charset="-128"/>
              </a:defRPr>
            </a:lvl2pPr>
            <a:lvl3pPr marL="1196835" indent="-239367" defTabSz="995701">
              <a:defRPr sz="2500">
                <a:solidFill>
                  <a:schemeClr val="tx1"/>
                </a:solidFill>
                <a:latin typeface="Arial" panose="020B0604020202020204" pitchFamily="34" charset="0"/>
                <a:ea typeface="ＭＳ Ｐゴシック" panose="020B0600070205080204" pitchFamily="34" charset="-128"/>
              </a:defRPr>
            </a:lvl3pPr>
            <a:lvl4pPr marL="1675569" indent="-239367" defTabSz="995701">
              <a:defRPr sz="2500">
                <a:solidFill>
                  <a:schemeClr val="tx1"/>
                </a:solidFill>
                <a:latin typeface="Arial" panose="020B0604020202020204" pitchFamily="34" charset="0"/>
                <a:ea typeface="ＭＳ Ｐゴシック" panose="020B0600070205080204" pitchFamily="34" charset="-128"/>
              </a:defRPr>
            </a:lvl4pPr>
            <a:lvl5pPr marL="2154304" indent="-239367" defTabSz="995701">
              <a:defRPr sz="2500">
                <a:solidFill>
                  <a:schemeClr val="tx1"/>
                </a:solidFill>
                <a:latin typeface="Arial" panose="020B0604020202020204" pitchFamily="34" charset="0"/>
                <a:ea typeface="ＭＳ Ｐゴシック" panose="020B0600070205080204" pitchFamily="34" charset="-128"/>
              </a:defRPr>
            </a:lvl5pPr>
            <a:lvl6pPr marL="2633038" indent="-239367" defTabSz="9957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11772" indent="-239367" defTabSz="9957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90506" indent="-239367" defTabSz="9957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069240" indent="-239367" defTabSz="9957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D1C0DB2B-E926-4229-8F7B-9DF29AD9EB03}" type="slidenum">
              <a:rPr lang="en-US" altLang="en-US" sz="1300">
                <a:cs typeface="Arial" panose="020B0604020202020204" pitchFamily="34" charset="0"/>
              </a:rPr>
              <a:pPr/>
              <a:t>4</a:t>
            </a:fld>
            <a:endParaRPr lang="en-US" altLang="en-US" sz="1300" dirty="0">
              <a:cs typeface="Arial" panose="020B0604020202020204" pitchFamily="34" charset="0"/>
            </a:endParaRPr>
          </a:p>
        </p:txBody>
      </p:sp>
      <p:sp>
        <p:nvSpPr>
          <p:cNvPr id="23554" name="Rectangle 4"/>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Rectangle 5"/>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z="1200" dirty="0">
                <a:ea typeface="ＭＳ Ｐゴシック" panose="020B0600070205080204" pitchFamily="34" charset="-128"/>
              </a:rPr>
              <a:t>The 1996 Acts established the framework of roadway safety addressing the vehicular and road user issues but the 1973 Act created the federal mandate for roadway safety. The combined Acts provided the foundation for a complete coverage of highway safety including highway-vehicle-roadway interactions. </a:t>
            </a:r>
          </a:p>
          <a:p>
            <a:pPr eaLnBrk="1" hangingPunct="1"/>
            <a:r>
              <a:rPr lang="en-US" altLang="en-US" sz="1200" dirty="0">
                <a:ea typeface="ＭＳ Ｐゴシック" panose="020B0600070205080204" pitchFamily="34" charset="-128"/>
              </a:rPr>
              <a:t>  </a:t>
            </a:r>
          </a:p>
          <a:p>
            <a:pPr eaLnBrk="1" hangingPunct="1"/>
            <a:r>
              <a:rPr lang="en-US" altLang="en-US" sz="1200" dirty="0">
                <a:ea typeface="ＭＳ Ｐゴシック" panose="020B0600070205080204" pitchFamily="34" charset="-128"/>
              </a:rPr>
              <a:t>The 1973 Act identified a specific engineering-based methodology for improving roadway safety requiring states to identify their hazardous locations through a  survey, study the causes of crashes at those locations, identify possible mitigation strategies to address these issues and conduct a benefit/cost analysis; and prioritize the improvements based on the results of the benefit/cost ratio analysis. </a:t>
            </a:r>
          </a:p>
          <a:p>
            <a:pPr eaLnBrk="1" hangingPunct="1"/>
            <a:endParaRPr lang="en-US" altLang="en-US" sz="1200" dirty="0">
              <a:ea typeface="ＭＳ Ｐゴシック" panose="020B0600070205080204" pitchFamily="34" charset="-128"/>
            </a:endParaRPr>
          </a:p>
          <a:p>
            <a:pPr eaLnBrk="1" hangingPunct="1"/>
            <a:r>
              <a:rPr lang="en-US" altLang="en-US" sz="1200" dirty="0">
                <a:ea typeface="ＭＳ Ｐゴシック" panose="020B0600070205080204" pitchFamily="34" charset="-128"/>
              </a:rPr>
              <a:t>It also established categorical funding for five specific program areas including: </a:t>
            </a:r>
          </a:p>
          <a:p>
            <a:pPr eaLnBrk="1" hangingPunct="1"/>
            <a:r>
              <a:rPr lang="en-US" altLang="en-US" sz="1200" dirty="0">
                <a:ea typeface="ＭＳ Ｐゴシック" panose="020B0600070205080204" pitchFamily="34" charset="-128"/>
              </a:rPr>
              <a:t>1.  Highway-rail grade crossings; </a:t>
            </a:r>
          </a:p>
          <a:p>
            <a:pPr eaLnBrk="1" hangingPunct="1"/>
            <a:r>
              <a:rPr lang="en-US" altLang="en-US" sz="1200" dirty="0">
                <a:ea typeface="ＭＳ Ｐゴシック" panose="020B0600070205080204" pitchFamily="34" charset="-128"/>
              </a:rPr>
              <a:t>2.  High hazard locations; </a:t>
            </a:r>
          </a:p>
          <a:p>
            <a:pPr eaLnBrk="1" hangingPunct="1"/>
            <a:r>
              <a:rPr lang="en-US" altLang="en-US" sz="1200" dirty="0">
                <a:ea typeface="ＭＳ Ｐゴシック" panose="020B0600070205080204" pitchFamily="34" charset="-128"/>
              </a:rPr>
              <a:t>3.  Pavement marking demonstration programs; </a:t>
            </a:r>
          </a:p>
          <a:p>
            <a:pPr eaLnBrk="1" hangingPunct="1"/>
            <a:r>
              <a:rPr lang="en-US" altLang="en-US" sz="1200" dirty="0">
                <a:ea typeface="ＭＳ Ｐゴシック" panose="020B0600070205080204" pitchFamily="34" charset="-128"/>
              </a:rPr>
              <a:t>4.  Elimination of roadside obstacles; and</a:t>
            </a:r>
          </a:p>
          <a:p>
            <a:pPr eaLnBrk="1" hangingPunct="1"/>
            <a:r>
              <a:rPr lang="en-US" altLang="en-US" sz="1200" dirty="0">
                <a:ea typeface="ＭＳ Ｐゴシック" panose="020B0600070205080204" pitchFamily="34" charset="-128"/>
              </a:rPr>
              <a:t>5.  Federal-aid safer roads demonstration.</a:t>
            </a:r>
          </a:p>
        </p:txBody>
      </p:sp>
    </p:spTree>
    <p:extLst>
      <p:ext uri="{BB962C8B-B14F-4D97-AF65-F5344CB8AC3E}">
        <p14:creationId xmlns:p14="http://schemas.microsoft.com/office/powerpoint/2010/main" val="2585482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5701">
              <a:defRPr sz="2500">
                <a:solidFill>
                  <a:schemeClr val="tx1"/>
                </a:solidFill>
                <a:latin typeface="Arial" panose="020B0604020202020204" pitchFamily="34" charset="0"/>
                <a:ea typeface="ＭＳ Ｐゴシック" panose="020B0600070205080204" pitchFamily="34" charset="-128"/>
              </a:defRPr>
            </a:lvl1pPr>
            <a:lvl2pPr marL="777943" indent="-299209" defTabSz="995701">
              <a:defRPr sz="2500">
                <a:solidFill>
                  <a:schemeClr val="tx1"/>
                </a:solidFill>
                <a:latin typeface="Arial" panose="020B0604020202020204" pitchFamily="34" charset="0"/>
                <a:ea typeface="ＭＳ Ｐゴシック" panose="020B0600070205080204" pitchFamily="34" charset="-128"/>
              </a:defRPr>
            </a:lvl2pPr>
            <a:lvl3pPr marL="1196835" indent="-239367" defTabSz="995701">
              <a:defRPr sz="2500">
                <a:solidFill>
                  <a:schemeClr val="tx1"/>
                </a:solidFill>
                <a:latin typeface="Arial" panose="020B0604020202020204" pitchFamily="34" charset="0"/>
                <a:ea typeface="ＭＳ Ｐゴシック" panose="020B0600070205080204" pitchFamily="34" charset="-128"/>
              </a:defRPr>
            </a:lvl3pPr>
            <a:lvl4pPr marL="1675569" indent="-239367" defTabSz="995701">
              <a:defRPr sz="2500">
                <a:solidFill>
                  <a:schemeClr val="tx1"/>
                </a:solidFill>
                <a:latin typeface="Arial" panose="020B0604020202020204" pitchFamily="34" charset="0"/>
                <a:ea typeface="ＭＳ Ｐゴシック" panose="020B0600070205080204" pitchFamily="34" charset="-128"/>
              </a:defRPr>
            </a:lvl4pPr>
            <a:lvl5pPr marL="2154304" indent="-239367" defTabSz="995701">
              <a:defRPr sz="2500">
                <a:solidFill>
                  <a:schemeClr val="tx1"/>
                </a:solidFill>
                <a:latin typeface="Arial" panose="020B0604020202020204" pitchFamily="34" charset="0"/>
                <a:ea typeface="ＭＳ Ｐゴシック" panose="020B0600070205080204" pitchFamily="34" charset="-128"/>
              </a:defRPr>
            </a:lvl5pPr>
            <a:lvl6pPr marL="2633038" indent="-239367" defTabSz="9957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11772" indent="-239367" defTabSz="9957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90506" indent="-239367" defTabSz="9957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069240" indent="-239367" defTabSz="9957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0EE306AF-24D4-4BDB-9703-BC263D371945}" type="slidenum">
              <a:rPr lang="en-US" altLang="en-US" sz="1300">
                <a:cs typeface="Arial" panose="020B0604020202020204" pitchFamily="34" charset="0"/>
              </a:rPr>
              <a:pPr/>
              <a:t>5</a:t>
            </a:fld>
            <a:endParaRPr lang="en-US" altLang="en-US" sz="1300" dirty="0">
              <a:cs typeface="Arial" panose="020B0604020202020204" pitchFamily="34" charset="0"/>
            </a:endParaRPr>
          </a:p>
        </p:txBody>
      </p:sp>
      <p:sp>
        <p:nvSpPr>
          <p:cNvPr id="25602" name="Rectangle 4"/>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Rectangle 5"/>
          <p:cNvSpPr>
            <a:spLocks noGrp="1" noChangeArrowheads="1"/>
          </p:cNvSpPr>
          <p:nvPr>
            <p:ph type="body" idx="1"/>
          </p:nvPr>
        </p:nvSpPr>
        <p:spPr bwMode="auto">
          <a:xfrm>
            <a:off x="731520" y="4620580"/>
            <a:ext cx="6177280" cy="44983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ea typeface="ＭＳ Ｐゴシック" panose="020B0600070205080204" pitchFamily="34" charset="-128"/>
              </a:rPr>
              <a:t>ISTEA  required states to develop a safety management system (SMS) where it was going to be a process where safety projects  could be identified and prioritized. This required the development of crash databases, identification of performance measures to monitor safety improvements, and establishment of a broad-based coalition of safety experts to be involved in the decision-making process. In reality, most states developed the databases to identify high crash locations and the absence of any federal mandates for interagency collaboration rendered these SMSs ineffective and they became optional after 1995. </a:t>
            </a:r>
          </a:p>
          <a:p>
            <a:pPr eaLnBrk="1" hangingPunct="1"/>
            <a:endParaRPr lang="en-US" altLang="en-US" dirty="0" smtClean="0">
              <a:ea typeface="ＭＳ Ｐゴシック" panose="020B0600070205080204" pitchFamily="34" charset="-128"/>
            </a:endParaRPr>
          </a:p>
          <a:p>
            <a:pPr eaLnBrk="1" hangingPunct="1"/>
            <a:r>
              <a:rPr lang="en-US" altLang="en-US" dirty="0" smtClean="0">
                <a:ea typeface="ＭＳ Ｐゴシック" panose="020B0600070205080204" pitchFamily="34" charset="-128"/>
              </a:rPr>
              <a:t>ISTEA also gave greater power to Metropolitan Planning Organization (MPO) requiring them to develop long range transportation plans and transportation improvement programs (TIPs) since they receive federal funds as DOTs.  (Note:  The Federal Government assigns the MPO status to urban areas with a population of 50,000 or more.)</a:t>
            </a:r>
          </a:p>
          <a:p>
            <a:pPr eaLnBrk="1" hangingPunct="1"/>
            <a:endParaRPr lang="en-US" altLang="en-US" dirty="0" smtClean="0">
              <a:ea typeface="ＭＳ Ｐゴシック" panose="020B0600070205080204" pitchFamily="34" charset="-128"/>
            </a:endParaRPr>
          </a:p>
          <a:p>
            <a:pPr eaLnBrk="1" hangingPunct="1"/>
            <a:r>
              <a:rPr lang="en-US" altLang="en-US" dirty="0" smtClean="0">
                <a:ea typeface="ＭＳ Ｐゴシック" panose="020B0600070205080204" pitchFamily="34" charset="-128"/>
              </a:rPr>
              <a:t>In 1998 TEA‑21, reduced the number of transportation planning priorities to seven including “</a:t>
            </a:r>
            <a:r>
              <a:rPr lang="en-US" altLang="ja-JP" dirty="0" smtClean="0">
                <a:ea typeface="ＭＳ Ｐゴシック" panose="020B0600070205080204" pitchFamily="34" charset="-128"/>
              </a:rPr>
              <a:t>safety and security</a:t>
            </a:r>
            <a:r>
              <a:rPr lang="en-US" altLang="en-US" dirty="0" smtClean="0">
                <a:ea typeface="ＭＳ Ｐゴシック" panose="020B0600070205080204" pitchFamily="34" charset="-128"/>
              </a:rPr>
              <a:t>”</a:t>
            </a:r>
            <a:r>
              <a:rPr lang="en-US" altLang="ja-JP" dirty="0" smtClean="0">
                <a:ea typeface="ＭＳ Ｐゴシック" panose="020B0600070205080204" pitchFamily="34" charset="-128"/>
              </a:rPr>
              <a:t> for the first time and thus placing safety prominently in transportation planning activities. Until that point, safety may have been incorporated into the vision or goals of a state or MPO long-range transportation plan, but specific strategies to increase safety were seldom included in statewide and metropolitan planning processes or documents. The integration of safety into the transportation planning process became known as </a:t>
            </a:r>
            <a:r>
              <a:rPr lang="en-US" altLang="en-US" dirty="0" smtClean="0">
                <a:ea typeface="ＭＳ Ｐゴシック" panose="020B0600070205080204" pitchFamily="34" charset="-128"/>
              </a:rPr>
              <a:t>“</a:t>
            </a:r>
            <a:r>
              <a:rPr lang="en-US" altLang="ja-JP" dirty="0" smtClean="0">
                <a:ea typeface="ＭＳ Ｐゴシック" panose="020B0600070205080204" pitchFamily="34" charset="-128"/>
              </a:rPr>
              <a:t>safety conscious planning</a:t>
            </a:r>
            <a:r>
              <a:rPr lang="en-US" altLang="en-US" dirty="0" smtClean="0">
                <a:ea typeface="ＭＳ Ｐゴシック" panose="020B0600070205080204" pitchFamily="34" charset="-128"/>
              </a:rPr>
              <a:t>”</a:t>
            </a:r>
            <a:r>
              <a:rPr lang="en-US" altLang="ja-JP" dirty="0" smtClean="0">
                <a:ea typeface="ＭＳ Ｐゴシック" panose="020B0600070205080204" pitchFamily="34" charset="-128"/>
              </a:rPr>
              <a:t> or SCP.  This approach encouraged state and local transportation planners to work collaboratively with engineers, law enforcement, and other safety practitioners and advocates on highway safety, data management and analysis, commercial vehicle safety, emergency response, and other areas to improve overall safety.</a:t>
            </a:r>
          </a:p>
          <a:p>
            <a:pPr eaLnBrk="1" hangingPunct="1"/>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1016773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5701">
              <a:defRPr sz="2500">
                <a:solidFill>
                  <a:schemeClr val="tx1"/>
                </a:solidFill>
                <a:latin typeface="Arial" panose="020B0604020202020204" pitchFamily="34" charset="0"/>
                <a:ea typeface="ＭＳ Ｐゴシック" panose="020B0600070205080204" pitchFamily="34" charset="-128"/>
              </a:defRPr>
            </a:lvl1pPr>
            <a:lvl2pPr marL="777943" indent="-299209" defTabSz="995701">
              <a:defRPr sz="2500">
                <a:solidFill>
                  <a:schemeClr val="tx1"/>
                </a:solidFill>
                <a:latin typeface="Arial" panose="020B0604020202020204" pitchFamily="34" charset="0"/>
                <a:ea typeface="ＭＳ Ｐゴシック" panose="020B0600070205080204" pitchFamily="34" charset="-128"/>
              </a:defRPr>
            </a:lvl2pPr>
            <a:lvl3pPr marL="1196835" indent="-239367" defTabSz="995701">
              <a:defRPr sz="2500">
                <a:solidFill>
                  <a:schemeClr val="tx1"/>
                </a:solidFill>
                <a:latin typeface="Arial" panose="020B0604020202020204" pitchFamily="34" charset="0"/>
                <a:ea typeface="ＭＳ Ｐゴシック" panose="020B0600070205080204" pitchFamily="34" charset="-128"/>
              </a:defRPr>
            </a:lvl3pPr>
            <a:lvl4pPr marL="1675569" indent="-239367" defTabSz="995701">
              <a:defRPr sz="2500">
                <a:solidFill>
                  <a:schemeClr val="tx1"/>
                </a:solidFill>
                <a:latin typeface="Arial" panose="020B0604020202020204" pitchFamily="34" charset="0"/>
                <a:ea typeface="ＭＳ Ｐゴシック" panose="020B0600070205080204" pitchFamily="34" charset="-128"/>
              </a:defRPr>
            </a:lvl4pPr>
            <a:lvl5pPr marL="2154304" indent="-239367" defTabSz="995701">
              <a:defRPr sz="2500">
                <a:solidFill>
                  <a:schemeClr val="tx1"/>
                </a:solidFill>
                <a:latin typeface="Arial" panose="020B0604020202020204" pitchFamily="34" charset="0"/>
                <a:ea typeface="ＭＳ Ｐゴシック" panose="020B0600070205080204" pitchFamily="34" charset="-128"/>
              </a:defRPr>
            </a:lvl5pPr>
            <a:lvl6pPr marL="2633038" indent="-239367" defTabSz="9957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11772" indent="-239367" defTabSz="9957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90506" indent="-239367" defTabSz="9957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069240" indent="-239367" defTabSz="9957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B29546A4-2F8E-4AB3-83E4-1FCF57C3DF29}" type="slidenum">
              <a:rPr lang="en-US" altLang="en-US" sz="1300">
                <a:cs typeface="Arial" panose="020B0604020202020204" pitchFamily="34" charset="0"/>
              </a:rPr>
              <a:pPr/>
              <a:t>6</a:t>
            </a:fld>
            <a:endParaRPr lang="en-US" altLang="en-US" sz="1300" dirty="0">
              <a:cs typeface="Arial" panose="020B0604020202020204" pitchFamily="34" charset="0"/>
            </a:endParaRPr>
          </a:p>
        </p:txBody>
      </p:sp>
      <p:sp>
        <p:nvSpPr>
          <p:cNvPr id="27650" name="Rectangle 4"/>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Rectangle 5"/>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ea typeface="ＭＳ Ｐゴシック" panose="020B0600070205080204" pitchFamily="34" charset="-128"/>
              </a:rPr>
              <a:t>The 2005 Act was significant because it gave safety its own place in transportation planning by separating it from security. The Highway Safety Improvement Program (HISP) was established as a core funding program and Section 148, nearly doubled the funds for infrastructure safety, allows increased flexibility in program funding, and requires a focus on results.</a:t>
            </a:r>
          </a:p>
          <a:p>
            <a:pPr eaLnBrk="1" hangingPunct="1"/>
            <a:r>
              <a:rPr lang="en-US" altLang="en-US" dirty="0" smtClean="0">
                <a:ea typeface="ＭＳ Ｐゴシック" panose="020B0600070205080204" pitchFamily="34" charset="-128"/>
              </a:rPr>
              <a:t> </a:t>
            </a:r>
          </a:p>
          <a:p>
            <a:pPr eaLnBrk="1" hangingPunct="1"/>
            <a:r>
              <a:rPr lang="en-US" altLang="en-US" dirty="0" smtClean="0">
                <a:ea typeface="ＭＳ Ｐゴシック" panose="020B0600070205080204" pitchFamily="34" charset="-128"/>
              </a:rPr>
              <a:t>Each state also had to develop a strategic highway safety plan (SHSP) as part of the HSIP requirements. The SHSP must be data driven utilizing crash data and other data to allow for identification of high crash locations, include broad range stakeholder collaboration including GRs, MPOs, major transportation modes, state and local law enforcement, Operation Lifesaver, MCSAP, DMVs, and others, address the </a:t>
            </a:r>
            <a:r>
              <a:rPr lang="en-US" altLang="en-US" b="1" dirty="0" smtClean="0">
                <a:ea typeface="ＭＳ Ｐゴシック" panose="020B0600070205080204" pitchFamily="34" charset="-128"/>
              </a:rPr>
              <a:t>4Es of safety </a:t>
            </a:r>
            <a:r>
              <a:rPr lang="en-US" altLang="en-US" dirty="0" smtClean="0">
                <a:ea typeface="ＭＳ Ｐゴシック" panose="020B0600070205080204" pitchFamily="34" charset="-128"/>
              </a:rPr>
              <a:t>– </a:t>
            </a:r>
            <a:r>
              <a:rPr lang="en-US" altLang="en-US" b="1" dirty="0">
                <a:ea typeface="ＭＳ Ｐゴシック" panose="020B0600070205080204" pitchFamily="34" charset="-128"/>
              </a:rPr>
              <a:t>E</a:t>
            </a:r>
            <a:r>
              <a:rPr lang="en-US" altLang="en-US" dirty="0" smtClean="0">
                <a:ea typeface="ＭＳ Ｐゴシック" panose="020B0600070205080204" pitchFamily="34" charset="-128"/>
              </a:rPr>
              <a:t>ngineering, </a:t>
            </a:r>
            <a:r>
              <a:rPr lang="en-US" altLang="en-US" b="1" dirty="0">
                <a:ea typeface="ＭＳ Ｐゴシック" panose="020B0600070205080204" pitchFamily="34" charset="-128"/>
              </a:rPr>
              <a:t>E</a:t>
            </a:r>
            <a:r>
              <a:rPr lang="en-US" altLang="en-US" dirty="0" smtClean="0">
                <a:ea typeface="ＭＳ Ｐゴシック" panose="020B0600070205080204" pitchFamily="34" charset="-128"/>
              </a:rPr>
              <a:t>nforcement, </a:t>
            </a:r>
            <a:r>
              <a:rPr lang="en-US" altLang="en-US" b="1" dirty="0">
                <a:ea typeface="ＭＳ Ｐゴシック" panose="020B0600070205080204" pitchFamily="34" charset="-128"/>
              </a:rPr>
              <a:t>E</a:t>
            </a:r>
            <a:r>
              <a:rPr lang="en-US" altLang="en-US" dirty="0" smtClean="0">
                <a:ea typeface="ＭＳ Ｐゴシック" panose="020B0600070205080204" pitchFamily="34" charset="-128"/>
              </a:rPr>
              <a:t>ducation, and </a:t>
            </a:r>
            <a:r>
              <a:rPr lang="en-US" altLang="en-US" b="1" dirty="0">
                <a:ea typeface="ＭＳ Ｐゴシック" panose="020B0600070205080204" pitchFamily="34" charset="-128"/>
              </a:rPr>
              <a:t>E</a:t>
            </a:r>
            <a:r>
              <a:rPr lang="en-US" altLang="en-US" dirty="0" smtClean="0">
                <a:ea typeface="ＭＳ Ｐゴシック" panose="020B0600070205080204" pitchFamily="34" charset="-128"/>
              </a:rPr>
              <a:t>mergency response, identify and adapt performance-based goals to properly allocate resources on the areas of greatest need, and coordinate all state highway safety programs.  </a:t>
            </a:r>
          </a:p>
        </p:txBody>
      </p:sp>
    </p:spTree>
    <p:extLst>
      <p:ext uri="{BB962C8B-B14F-4D97-AF65-F5344CB8AC3E}">
        <p14:creationId xmlns:p14="http://schemas.microsoft.com/office/powerpoint/2010/main" val="43531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5701">
              <a:defRPr sz="2500">
                <a:solidFill>
                  <a:schemeClr val="tx1"/>
                </a:solidFill>
                <a:latin typeface="Arial" panose="020B0604020202020204" pitchFamily="34" charset="0"/>
                <a:ea typeface="ＭＳ Ｐゴシック" panose="020B0600070205080204" pitchFamily="34" charset="-128"/>
              </a:defRPr>
            </a:lvl1pPr>
            <a:lvl2pPr marL="777943" indent="-299209" defTabSz="995701">
              <a:defRPr sz="2500">
                <a:solidFill>
                  <a:schemeClr val="tx1"/>
                </a:solidFill>
                <a:latin typeface="Arial" panose="020B0604020202020204" pitchFamily="34" charset="0"/>
                <a:ea typeface="ＭＳ Ｐゴシック" panose="020B0600070205080204" pitchFamily="34" charset="-128"/>
              </a:defRPr>
            </a:lvl2pPr>
            <a:lvl3pPr marL="1196835" indent="-239367" defTabSz="995701">
              <a:defRPr sz="2500">
                <a:solidFill>
                  <a:schemeClr val="tx1"/>
                </a:solidFill>
                <a:latin typeface="Arial" panose="020B0604020202020204" pitchFamily="34" charset="0"/>
                <a:ea typeface="ＭＳ Ｐゴシック" panose="020B0600070205080204" pitchFamily="34" charset="-128"/>
              </a:defRPr>
            </a:lvl3pPr>
            <a:lvl4pPr marL="1675569" indent="-239367" defTabSz="995701">
              <a:defRPr sz="2500">
                <a:solidFill>
                  <a:schemeClr val="tx1"/>
                </a:solidFill>
                <a:latin typeface="Arial" panose="020B0604020202020204" pitchFamily="34" charset="0"/>
                <a:ea typeface="ＭＳ Ｐゴシック" panose="020B0600070205080204" pitchFamily="34" charset="-128"/>
              </a:defRPr>
            </a:lvl4pPr>
            <a:lvl5pPr marL="2154304" indent="-239367" defTabSz="995701">
              <a:defRPr sz="2500">
                <a:solidFill>
                  <a:schemeClr val="tx1"/>
                </a:solidFill>
                <a:latin typeface="Arial" panose="020B0604020202020204" pitchFamily="34" charset="0"/>
                <a:ea typeface="ＭＳ Ｐゴシック" panose="020B0600070205080204" pitchFamily="34" charset="-128"/>
              </a:defRPr>
            </a:lvl5pPr>
            <a:lvl6pPr marL="2633038" indent="-239367" defTabSz="9957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11772" indent="-239367" defTabSz="9957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90506" indent="-239367" defTabSz="9957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069240" indent="-239367" defTabSz="9957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ADD680FC-770C-4E94-8E83-6105B5742AD1}" type="slidenum">
              <a:rPr lang="en-US" altLang="en-US" sz="1300">
                <a:cs typeface="Arial" panose="020B0604020202020204" pitchFamily="34" charset="0"/>
              </a:rPr>
              <a:pPr/>
              <a:t>7</a:t>
            </a:fld>
            <a:endParaRPr lang="en-US" altLang="en-US" sz="1300" dirty="0">
              <a:cs typeface="Arial" panose="020B0604020202020204" pitchFamily="34" charset="0"/>
            </a:endParaRPr>
          </a:p>
        </p:txBody>
      </p:sp>
      <p:sp>
        <p:nvSpPr>
          <p:cNvPr id="29698" name="Rectangle 4"/>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5"/>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ea typeface="ＭＳ Ｐゴシック" panose="020B0600070205080204" pitchFamily="34" charset="-128"/>
              </a:rPr>
              <a:t>Several entities conduct safety related research.  The Transportation Research Board (TRB) is considered the main forum of research (not only on safety but transportation in general) and it acts as the clearinghouse of the research accomplished in the USA. Its publication also covers research findings worldwide. TRB is a unit under the National Academies of Science and is headquartered in Washington, DC.  TRB manages the National Cooperative Highway Research Program (NCHRP), which was formed in 1962 and is considered a key sponsor of developing tools and products that shape policy and decision making processes. </a:t>
            </a:r>
          </a:p>
          <a:p>
            <a:pPr eaLnBrk="1" hangingPunct="1"/>
            <a:r>
              <a:rPr lang="en-US" altLang="en-US" dirty="0" smtClean="0">
                <a:ea typeface="ＭＳ Ｐゴシック" panose="020B0600070205080204" pitchFamily="34" charset="-128"/>
              </a:rPr>
              <a:t> </a:t>
            </a:r>
          </a:p>
          <a:p>
            <a:pPr eaLnBrk="1" hangingPunct="1"/>
            <a:r>
              <a:rPr lang="en-US" altLang="en-US" dirty="0" smtClean="0">
                <a:ea typeface="ＭＳ Ｐゴシック" panose="020B0600070205080204" pitchFamily="34" charset="-128"/>
              </a:rPr>
              <a:t>The American Association of State Highway Transportation Officials or AASHTO, state DOTs, and other organizations (both national and international) adopt many NCHRP recommendations to enhance the safety, mobility, and productivity of the transportation system. </a:t>
            </a:r>
          </a:p>
          <a:p>
            <a:pPr eaLnBrk="1" hangingPunct="1"/>
            <a:endParaRPr lang="en-US" altLang="en-US" dirty="0" smtClean="0">
              <a:ea typeface="ＭＳ Ｐゴシック" panose="020B0600070205080204" pitchFamily="34" charset="-128"/>
            </a:endParaRPr>
          </a:p>
          <a:p>
            <a:pPr eaLnBrk="1" hangingPunct="1"/>
            <a:r>
              <a:rPr lang="en-US" altLang="en-US" dirty="0" smtClean="0">
                <a:ea typeface="ＭＳ Ｐゴシック" panose="020B0600070205080204" pitchFamily="34" charset="-128"/>
              </a:rPr>
              <a:t>NCHRP operates under a three-way agreement involving AASHTO, FHWA, and TRB.  TRB administers NCHRP, while state DOTs sponsor the program through AASHTO and in cooperation with FHWA.  States provide funding each year based on a percentage of their federal-aid highway apportionments.  FHWA also provides funding support.  The ideas for research projects are developed by individual states, AASHTO committees, and FHWA.   </a:t>
            </a:r>
          </a:p>
        </p:txBody>
      </p:sp>
    </p:spTree>
    <p:extLst>
      <p:ext uri="{BB962C8B-B14F-4D97-AF65-F5344CB8AC3E}">
        <p14:creationId xmlns:p14="http://schemas.microsoft.com/office/powerpoint/2010/main" val="2344752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5701">
              <a:defRPr sz="2500">
                <a:solidFill>
                  <a:schemeClr val="tx1"/>
                </a:solidFill>
                <a:latin typeface="Arial" panose="020B0604020202020204" pitchFamily="34" charset="0"/>
                <a:ea typeface="ＭＳ Ｐゴシック" panose="020B0600070205080204" pitchFamily="34" charset="-128"/>
              </a:defRPr>
            </a:lvl1pPr>
            <a:lvl2pPr marL="777943" indent="-299209" defTabSz="995701">
              <a:defRPr sz="2500">
                <a:solidFill>
                  <a:schemeClr val="tx1"/>
                </a:solidFill>
                <a:latin typeface="Arial" panose="020B0604020202020204" pitchFamily="34" charset="0"/>
                <a:ea typeface="ＭＳ Ｐゴシック" panose="020B0600070205080204" pitchFamily="34" charset="-128"/>
              </a:defRPr>
            </a:lvl2pPr>
            <a:lvl3pPr marL="1196835" indent="-239367" defTabSz="995701">
              <a:defRPr sz="2500">
                <a:solidFill>
                  <a:schemeClr val="tx1"/>
                </a:solidFill>
                <a:latin typeface="Arial" panose="020B0604020202020204" pitchFamily="34" charset="0"/>
                <a:ea typeface="ＭＳ Ｐゴシック" panose="020B0600070205080204" pitchFamily="34" charset="-128"/>
              </a:defRPr>
            </a:lvl3pPr>
            <a:lvl4pPr marL="1675569" indent="-239367" defTabSz="995701">
              <a:defRPr sz="2500">
                <a:solidFill>
                  <a:schemeClr val="tx1"/>
                </a:solidFill>
                <a:latin typeface="Arial" panose="020B0604020202020204" pitchFamily="34" charset="0"/>
                <a:ea typeface="ＭＳ Ｐゴシック" panose="020B0600070205080204" pitchFamily="34" charset="-128"/>
              </a:defRPr>
            </a:lvl4pPr>
            <a:lvl5pPr marL="2154304" indent="-239367" defTabSz="995701">
              <a:defRPr sz="2500">
                <a:solidFill>
                  <a:schemeClr val="tx1"/>
                </a:solidFill>
                <a:latin typeface="Arial" panose="020B0604020202020204" pitchFamily="34" charset="0"/>
                <a:ea typeface="ＭＳ Ｐゴシック" panose="020B0600070205080204" pitchFamily="34" charset="-128"/>
              </a:defRPr>
            </a:lvl5pPr>
            <a:lvl6pPr marL="2633038" indent="-239367" defTabSz="9957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11772" indent="-239367" defTabSz="9957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90506" indent="-239367" defTabSz="9957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069240" indent="-239367" defTabSz="9957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1DFD10F3-4CED-4FC7-996F-A75D389AB3A7}" type="slidenum">
              <a:rPr lang="en-US" altLang="en-US" sz="1300">
                <a:cs typeface="Arial" panose="020B0604020202020204" pitchFamily="34" charset="0"/>
              </a:rPr>
              <a:pPr/>
              <a:t>8</a:t>
            </a:fld>
            <a:endParaRPr lang="en-US" altLang="en-US" sz="1300" dirty="0">
              <a:cs typeface="Arial" panose="020B0604020202020204" pitchFamily="34" charset="0"/>
            </a:endParaRPr>
          </a:p>
        </p:txBody>
      </p:sp>
      <p:sp>
        <p:nvSpPr>
          <p:cNvPr id="31746" name="Rectangle 4"/>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Rectangle 5"/>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ea typeface="ＭＳ Ｐゴシック" panose="020B0600070205080204" pitchFamily="34" charset="-128"/>
              </a:rPr>
              <a:t>The private sector also sponsors and conducts research.  Perhaps the best known among private sector research institutions is the Insurance Institute for Highway Safety or IIHS, a nonprofit research and communications organization funded by auto insurers.  The Institute's research focuses on vehicles, road users, and roadway factors and is aimed at preventing losses to their clients; however, any program that reduces insurance claims also obviously prevents crashes.</a:t>
            </a:r>
          </a:p>
          <a:p>
            <a:pPr eaLnBrk="1" hangingPunct="1"/>
            <a:endParaRPr lang="en-US" altLang="en-US" dirty="0" smtClean="0">
              <a:ea typeface="ＭＳ Ｐゴシック" panose="020B0600070205080204" pitchFamily="34" charset="-128"/>
            </a:endParaRPr>
          </a:p>
          <a:p>
            <a:pPr eaLnBrk="1" hangingPunct="1"/>
            <a:r>
              <a:rPr lang="en-US" altLang="en-US" dirty="0" smtClean="0">
                <a:ea typeface="ＭＳ Ｐゴシック" panose="020B0600070205080204" pitchFamily="34" charset="-128"/>
              </a:rPr>
              <a:t>In 1992 IIHS opened the Vehicle Research Center (VRC).  This center, which includes a state-of-the-art crash test facility, is the focus of most of the Institute's vehicle-related research.  The Institute's affiliate organization, the Highway Loss Data Institute, gathers, processes, and publishes data on the ways in which insurance losses vary among different kinds of vehicles.</a:t>
            </a:r>
          </a:p>
          <a:p>
            <a:pPr eaLnBrk="1" hangingPunct="1"/>
            <a:endParaRPr lang="en-US" altLang="en-US" dirty="0" smtClean="0">
              <a:ea typeface="ＭＳ Ｐゴシック" panose="020B0600070205080204" pitchFamily="34" charset="-128"/>
            </a:endParaRPr>
          </a:p>
          <a:p>
            <a:pPr eaLnBrk="1" hangingPunct="1"/>
            <a:r>
              <a:rPr lang="en-US" altLang="en-US" dirty="0" smtClean="0">
                <a:ea typeface="ＭＳ Ｐゴシック" panose="020B0600070205080204" pitchFamily="34" charset="-128"/>
              </a:rPr>
              <a:t>AAA Safety Foundation is another organization that is sponsored by AAA insurance company and supports research that addresses safety issues dealing with drivers and vehicles. </a:t>
            </a:r>
          </a:p>
        </p:txBody>
      </p:sp>
    </p:spTree>
    <p:extLst>
      <p:ext uri="{BB962C8B-B14F-4D97-AF65-F5344CB8AC3E}">
        <p14:creationId xmlns:p14="http://schemas.microsoft.com/office/powerpoint/2010/main" val="3632645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5701">
              <a:defRPr sz="2500">
                <a:solidFill>
                  <a:schemeClr val="tx1"/>
                </a:solidFill>
                <a:latin typeface="Arial" panose="020B0604020202020204" pitchFamily="34" charset="0"/>
                <a:ea typeface="ＭＳ Ｐゴシック" panose="020B0600070205080204" pitchFamily="34" charset="-128"/>
              </a:defRPr>
            </a:lvl1pPr>
            <a:lvl2pPr marL="777943" indent="-299209" defTabSz="995701">
              <a:defRPr sz="2500">
                <a:solidFill>
                  <a:schemeClr val="tx1"/>
                </a:solidFill>
                <a:latin typeface="Arial" panose="020B0604020202020204" pitchFamily="34" charset="0"/>
                <a:ea typeface="ＭＳ Ｐゴシック" panose="020B0600070205080204" pitchFamily="34" charset="-128"/>
              </a:defRPr>
            </a:lvl2pPr>
            <a:lvl3pPr marL="1196835" indent="-239367" defTabSz="995701">
              <a:defRPr sz="2500">
                <a:solidFill>
                  <a:schemeClr val="tx1"/>
                </a:solidFill>
                <a:latin typeface="Arial" panose="020B0604020202020204" pitchFamily="34" charset="0"/>
                <a:ea typeface="ＭＳ Ｐゴシック" panose="020B0600070205080204" pitchFamily="34" charset="-128"/>
              </a:defRPr>
            </a:lvl3pPr>
            <a:lvl4pPr marL="1675569" indent="-239367" defTabSz="995701">
              <a:defRPr sz="2500">
                <a:solidFill>
                  <a:schemeClr val="tx1"/>
                </a:solidFill>
                <a:latin typeface="Arial" panose="020B0604020202020204" pitchFamily="34" charset="0"/>
                <a:ea typeface="ＭＳ Ｐゴシック" panose="020B0600070205080204" pitchFamily="34" charset="-128"/>
              </a:defRPr>
            </a:lvl4pPr>
            <a:lvl5pPr marL="2154304" indent="-239367" defTabSz="995701">
              <a:defRPr sz="2500">
                <a:solidFill>
                  <a:schemeClr val="tx1"/>
                </a:solidFill>
                <a:latin typeface="Arial" panose="020B0604020202020204" pitchFamily="34" charset="0"/>
                <a:ea typeface="ＭＳ Ｐゴシック" panose="020B0600070205080204" pitchFamily="34" charset="-128"/>
              </a:defRPr>
            </a:lvl5pPr>
            <a:lvl6pPr marL="2633038" indent="-239367" defTabSz="9957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6pPr>
            <a:lvl7pPr marL="3111772" indent="-239367" defTabSz="9957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7pPr>
            <a:lvl8pPr marL="3590506" indent="-239367" defTabSz="9957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8pPr>
            <a:lvl9pPr marL="4069240" indent="-239367" defTabSz="995701" eaLnBrk="0" fontAlgn="base" hangingPunct="0">
              <a:spcBef>
                <a:spcPct val="0"/>
              </a:spcBef>
              <a:spcAft>
                <a:spcPct val="0"/>
              </a:spcAft>
              <a:defRPr sz="2500">
                <a:solidFill>
                  <a:schemeClr val="tx1"/>
                </a:solidFill>
                <a:latin typeface="Arial" panose="020B0604020202020204" pitchFamily="34" charset="0"/>
                <a:ea typeface="ＭＳ Ｐゴシック" panose="020B0600070205080204" pitchFamily="34" charset="-128"/>
              </a:defRPr>
            </a:lvl9pPr>
          </a:lstStyle>
          <a:p>
            <a:fld id="{2FB4DF8F-556C-428F-AA3B-A4B9F53CE21E}" type="slidenum">
              <a:rPr lang="en-US" altLang="en-US" sz="1300">
                <a:cs typeface="Arial" panose="020B0604020202020204" pitchFamily="34" charset="0"/>
              </a:rPr>
              <a:pPr/>
              <a:t>9</a:t>
            </a:fld>
            <a:endParaRPr lang="en-US" altLang="en-US" sz="1300" dirty="0">
              <a:cs typeface="Arial" panose="020B0604020202020204" pitchFamily="34" charset="0"/>
            </a:endParaRPr>
          </a:p>
        </p:txBody>
      </p:sp>
      <p:sp>
        <p:nvSpPr>
          <p:cNvPr id="33794" name="Rectangle 4"/>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Rectangle 5"/>
          <p:cNvSpPr>
            <a:spLocks noGrp="1" noChangeArrowheads="1"/>
          </p:cNvSpPr>
          <p:nvPr>
            <p:ph type="body" idx="1"/>
          </p:nvPr>
        </p:nvSpPr>
        <p:spPr bwMode="auto">
          <a:xfrm>
            <a:off x="731520" y="4620580"/>
            <a:ext cx="6096000" cy="44983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ea typeface="ＭＳ Ｐゴシック" panose="020B0600070205080204" pitchFamily="34" charset="-128"/>
              </a:rPr>
              <a:t>The federal agencies sponsor research to demonstrate and evaluate effective strategies, countermeasures, and techniques in support of their individual missions.  All of the agencies, e.g. FHWA, FMCSA, FTA, and NHTSA, include safety in their missions.  They simply have different mandates to implement.  </a:t>
            </a:r>
          </a:p>
          <a:p>
            <a:pPr eaLnBrk="1" hangingPunct="1"/>
            <a:endParaRPr lang="en-US" altLang="en-US" dirty="0" smtClean="0">
              <a:ea typeface="ＭＳ Ｐゴシック" panose="020B0600070205080204" pitchFamily="34" charset="-128"/>
            </a:endParaRPr>
          </a:p>
          <a:p>
            <a:pPr eaLnBrk="1" hangingPunct="1"/>
            <a:r>
              <a:rPr lang="en-US" altLang="en-US" dirty="0" smtClean="0">
                <a:ea typeface="ＭＳ Ｐゴシック" panose="020B0600070205080204" pitchFamily="34" charset="-128"/>
              </a:rPr>
              <a:t>FHWA's Turner Fairbank Highway Research Center's highway safety research program focuses on intersections, pedestrian and bicyclist safety, roadside safety, run-off-the-road prevention, and speed management.</a:t>
            </a:r>
          </a:p>
          <a:p>
            <a:pPr eaLnBrk="1" hangingPunct="1"/>
            <a:endParaRPr lang="en-US" altLang="en-US" dirty="0" smtClean="0">
              <a:ea typeface="ＭＳ Ｐゴシック" panose="020B0600070205080204" pitchFamily="34" charset="-128"/>
            </a:endParaRPr>
          </a:p>
          <a:p>
            <a:pPr eaLnBrk="1" hangingPunct="1"/>
            <a:r>
              <a:rPr lang="en-US" altLang="en-US" dirty="0" smtClean="0">
                <a:ea typeface="ＭＳ Ｐゴシック" panose="020B0600070205080204" pitchFamily="34" charset="-128"/>
              </a:rPr>
              <a:t>NHTSA’s research and evaluation program focuses on vehicle regulatory factors and the behaviors and attitudes of all road users. Specifically, the Agency focuses on occupant protection, impaired driving, speeding, pedestrian safety, and data in addition to other areas. Laboratory and field studies are conducted to identify and behaviors involved in crashes or those associated with injuries.  Scientific research is conducted to develop and refine countermeasures to deter unsafe behaviors and promote safe alternatives.</a:t>
            </a:r>
            <a:r>
              <a:rPr lang="en-US" altLang="en-US" baseline="0" dirty="0" smtClean="0">
                <a:ea typeface="ＭＳ Ｐゴシック" panose="020B0600070205080204" pitchFamily="34" charset="-128"/>
              </a:rPr>
              <a:t>  </a:t>
            </a:r>
          </a:p>
          <a:p>
            <a:pPr eaLnBrk="1" hangingPunct="1"/>
            <a:endParaRPr lang="en-US" altLang="en-US" dirty="0" smtClean="0">
              <a:ea typeface="ＭＳ Ｐゴシック" panose="020B0600070205080204" pitchFamily="34" charset="-128"/>
            </a:endParaRPr>
          </a:p>
          <a:p>
            <a:pPr eaLnBrk="1" hangingPunct="1"/>
            <a:r>
              <a:rPr lang="en-US" altLang="en-US" dirty="0" smtClean="0">
                <a:ea typeface="ＭＳ Ｐゴシック" panose="020B0600070205080204" pitchFamily="34" charset="-128"/>
              </a:rPr>
              <a:t>The mission of FMCSA's Office of Research and Analysis is to reduce the number and severity of commercial motor vehicle crashes and enhance the efficiency of CMV operations by adopting, testing, and deploying innovative driver, carrier, vehicle, and roadside best practices and technologies.</a:t>
            </a:r>
          </a:p>
          <a:p>
            <a:pPr eaLnBrk="1" hangingPunct="1"/>
            <a:endParaRPr lang="en-US" altLang="en-US" dirty="0" smtClean="0">
              <a:ea typeface="ＭＳ Ｐゴシック" panose="020B0600070205080204" pitchFamily="34" charset="-128"/>
            </a:endParaRPr>
          </a:p>
          <a:p>
            <a:pPr eaLnBrk="1" hangingPunct="1"/>
            <a:r>
              <a:rPr lang="en-US" altLang="en-US" dirty="0" smtClean="0">
                <a:ea typeface="ＭＳ Ｐゴシック" panose="020B0600070205080204" pitchFamily="34" charset="-128"/>
              </a:rPr>
              <a:t>FTA also conducts research aimed primarily at the safety and security of transit employees, e.g. bus drivers, and transit systems.  Some effort is also directed toward the safety of transit users.</a:t>
            </a:r>
          </a:p>
          <a:p>
            <a:pPr eaLnBrk="1" hangingPunct="1"/>
            <a:endParaRPr lang="en-US" altLang="en-US" dirty="0" smtClean="0">
              <a:ea typeface="ＭＳ Ｐゴシック" panose="020B0600070205080204" pitchFamily="34" charset="-128"/>
            </a:endParaRPr>
          </a:p>
        </p:txBody>
      </p:sp>
    </p:spTree>
    <p:extLst>
      <p:ext uri="{BB962C8B-B14F-4D97-AF65-F5344CB8AC3E}">
        <p14:creationId xmlns:p14="http://schemas.microsoft.com/office/powerpoint/2010/main" val="41990070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a:noFill/>
              </a:ln>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smtClean="0"/>
              </a:p>
            </p:txBody>
          </p:sp>
          <p:grpSp>
            <p:nvGrpSpPr>
              <p:cNvPr id="16" name="Group 5"/>
              <p:cNvGrpSpPr>
                <a:grpSpLocks/>
              </p:cNvGrpSpPr>
              <p:nvPr/>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 name="Group 58"/>
            <p:cNvGrpSpPr>
              <a:grpSpLocks/>
            </p:cNvGrpSpPr>
            <p:nvPr/>
          </p:nvGrpSpPr>
          <p:grpSpPr bwMode="auto">
            <a:xfrm>
              <a:off x="384" y="559"/>
              <a:ext cx="3811" cy="1796"/>
              <a:chOff x="384" y="559"/>
              <a:chExt cx="3811"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Arc 62"/>
              <p:cNvSpPr>
                <a:spLocks/>
              </p:cNvSpPr>
              <p:nvPr/>
            </p:nvSpPr>
            <p:spPr bwMode="ltGray">
              <a:xfrm rot="16200000" flipH="1">
                <a:off x="426" y="860"/>
                <a:ext cx="156" cy="157"/>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7" name="Group 63"/>
            <p:cNvGrpSpPr>
              <a:grpSpLocks/>
            </p:cNvGrpSpPr>
            <p:nvPr/>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 name="Arc 66"/>
              <p:cNvSpPr>
                <a:spLocks/>
              </p:cNvSpPr>
              <p:nvPr/>
            </p:nvSpPr>
            <p:spPr bwMode="ltGray">
              <a:xfrm rot="5400000">
                <a:off x="5097" y="3347"/>
                <a:ext cx="156" cy="157"/>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
        <p:nvSpPr>
          <p:cNvPr id="59459" name="Rectangle 67"/>
          <p:cNvSpPr>
            <a:spLocks noGrp="1" noChangeArrowheads="1"/>
          </p:cNvSpPr>
          <p:nvPr>
            <p:ph type="ctrTitle"/>
          </p:nvPr>
        </p:nvSpPr>
        <p:spPr>
          <a:xfrm>
            <a:off x="990600" y="1752600"/>
            <a:ext cx="7772400" cy="1143000"/>
          </a:xfrm>
        </p:spPr>
        <p:txBody>
          <a:bodyPr/>
          <a:lstStyle>
            <a:lvl1pPr>
              <a:defRPr>
                <a:solidFill>
                  <a:srgbClr val="C00000"/>
                </a:solidFill>
              </a:defRPr>
            </a:lvl1pPr>
          </a:lstStyle>
          <a:p>
            <a:r>
              <a:rPr lang="en-US" dirty="0"/>
              <a:t>Click to edit Master title style</a:t>
            </a:r>
          </a:p>
        </p:txBody>
      </p:sp>
      <p:sp>
        <p:nvSpPr>
          <p:cNvPr id="59460"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69" name="Rectangle 69"/>
          <p:cNvSpPr>
            <a:spLocks noGrp="1" noChangeArrowheads="1"/>
          </p:cNvSpPr>
          <p:nvPr>
            <p:ph type="dt" sz="quarter" idx="10"/>
          </p:nvPr>
        </p:nvSpPr>
        <p:spPr bwMode="auto">
          <a:xfrm>
            <a:off x="6858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400" i="1">
                <a:latin typeface="Tahoma" pitchFamily="34" charset="0"/>
                <a:ea typeface="+mn-ea"/>
                <a:cs typeface="+mn-cs"/>
              </a:defRPr>
            </a:lvl1pPr>
          </a:lstStyle>
          <a:p>
            <a:pPr>
              <a:defRPr/>
            </a:pPr>
            <a:endParaRPr lang="en-US"/>
          </a:p>
        </p:txBody>
      </p:sp>
      <p:sp>
        <p:nvSpPr>
          <p:cNvPr id="70" name="Rectangle 70"/>
          <p:cNvSpPr>
            <a:spLocks noGrp="1" noChangeArrowheads="1"/>
          </p:cNvSpPr>
          <p:nvPr>
            <p:ph type="ftr" sz="quarter" idx="11"/>
          </p:nvPr>
        </p:nvSpPr>
        <p:spPr/>
        <p:txBody>
          <a:bodyPr/>
          <a:lstStyle>
            <a:lvl1pPr>
              <a:defRPr/>
            </a:lvl1pPr>
          </a:lstStyle>
          <a:p>
            <a:pPr>
              <a:defRPr/>
            </a:pPr>
            <a:endParaRPr lang="en-US"/>
          </a:p>
        </p:txBody>
      </p:sp>
      <p:sp>
        <p:nvSpPr>
          <p:cNvPr id="71" name="Rectangle 71"/>
          <p:cNvSpPr>
            <a:spLocks noGrp="1" noChangeArrowheads="1"/>
          </p:cNvSpPr>
          <p:nvPr>
            <p:ph type="sldNum" sz="quarter" idx="12"/>
          </p:nvPr>
        </p:nvSpPr>
        <p:spPr/>
        <p:txBody>
          <a:bodyPr/>
          <a:lstStyle>
            <a:lvl1pPr>
              <a:defRPr/>
            </a:lvl1pPr>
          </a:lstStyle>
          <a:p>
            <a:fld id="{2D35E8DB-686C-4C87-A10B-2CE299AD5FA3}" type="slidenum">
              <a:rPr lang="en-US" altLang="en-US"/>
              <a:pPr/>
              <a:t>‹#›</a:t>
            </a:fld>
            <a:endParaRPr lang="en-US" altLang="en-US"/>
          </a:p>
        </p:txBody>
      </p:sp>
      <p:pic>
        <p:nvPicPr>
          <p:cNvPr id="72" name="Picture 71" descr="UK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191000" y="6019800"/>
            <a:ext cx="1066800" cy="52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3" name="Picture 7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71800" y="5740094"/>
            <a:ext cx="1137207" cy="1072641"/>
          </a:xfrm>
          <a:prstGeom prst="rect">
            <a:avLst/>
          </a:prstGeom>
        </p:spPr>
      </p:pic>
    </p:spTree>
    <p:extLst>
      <p:ext uri="{BB962C8B-B14F-4D97-AF65-F5344CB8AC3E}">
        <p14:creationId xmlns:p14="http://schemas.microsoft.com/office/powerpoint/2010/main" val="427657063"/>
      </p:ext>
    </p:extLst>
  </p:cSld>
  <p:clrMapOvr>
    <a:masterClrMapping/>
  </p:clrMapOvr>
  <p:transition spd="slow">
    <p:pull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5"/>
          <p:cNvSpPr>
            <a:spLocks noGrp="1" noChangeArrowheads="1"/>
          </p:cNvSpPr>
          <p:nvPr>
            <p:ph type="ftr" sz="quarter" idx="10"/>
          </p:nvPr>
        </p:nvSpPr>
        <p:spPr/>
        <p:txBody>
          <a:bodyPr/>
          <a:lstStyle>
            <a:lvl1pPr>
              <a:defRPr/>
            </a:lvl1pPr>
          </a:lstStyle>
          <a:p>
            <a:pPr>
              <a:defRPr/>
            </a:pPr>
            <a:endParaRPr lang="en-US"/>
          </a:p>
        </p:txBody>
      </p:sp>
      <p:sp>
        <p:nvSpPr>
          <p:cNvPr id="5" name="Rectangle 66"/>
          <p:cNvSpPr>
            <a:spLocks noGrp="1" noChangeArrowheads="1"/>
          </p:cNvSpPr>
          <p:nvPr>
            <p:ph type="sldNum" sz="quarter" idx="11"/>
          </p:nvPr>
        </p:nvSpPr>
        <p:spPr/>
        <p:txBody>
          <a:bodyPr/>
          <a:lstStyle>
            <a:lvl1pPr>
              <a:defRPr/>
            </a:lvl1pPr>
          </a:lstStyle>
          <a:p>
            <a:fld id="{413CB232-C647-40F9-BF93-6A0E842A313C}" type="slidenum">
              <a:rPr lang="en-US" altLang="en-US"/>
              <a:pPr/>
              <a:t>‹#›</a:t>
            </a:fld>
            <a:endParaRPr lang="en-US" altLang="en-US"/>
          </a:p>
        </p:txBody>
      </p:sp>
    </p:spTree>
    <p:extLst>
      <p:ext uri="{BB962C8B-B14F-4D97-AF65-F5344CB8AC3E}">
        <p14:creationId xmlns:p14="http://schemas.microsoft.com/office/powerpoint/2010/main" val="2586111738"/>
      </p:ext>
    </p:extLst>
  </p:cSld>
  <p:clrMapOvr>
    <a:masterClrMapping/>
  </p:clrMapOvr>
  <p:transition spd="slow">
    <p:pull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002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04800"/>
            <a:ext cx="58483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5"/>
          <p:cNvSpPr>
            <a:spLocks noGrp="1" noChangeArrowheads="1"/>
          </p:cNvSpPr>
          <p:nvPr>
            <p:ph type="ftr" sz="quarter" idx="10"/>
          </p:nvPr>
        </p:nvSpPr>
        <p:spPr/>
        <p:txBody>
          <a:bodyPr/>
          <a:lstStyle>
            <a:lvl1pPr>
              <a:defRPr/>
            </a:lvl1pPr>
          </a:lstStyle>
          <a:p>
            <a:pPr>
              <a:defRPr/>
            </a:pPr>
            <a:endParaRPr lang="en-US"/>
          </a:p>
        </p:txBody>
      </p:sp>
      <p:sp>
        <p:nvSpPr>
          <p:cNvPr id="5" name="Rectangle 66"/>
          <p:cNvSpPr>
            <a:spLocks noGrp="1" noChangeArrowheads="1"/>
          </p:cNvSpPr>
          <p:nvPr>
            <p:ph type="sldNum" sz="quarter" idx="11"/>
          </p:nvPr>
        </p:nvSpPr>
        <p:spPr/>
        <p:txBody>
          <a:bodyPr/>
          <a:lstStyle>
            <a:lvl1pPr>
              <a:defRPr/>
            </a:lvl1pPr>
          </a:lstStyle>
          <a:p>
            <a:fld id="{B639817A-BA6C-4B3F-9EEF-3942953E9040}" type="slidenum">
              <a:rPr lang="en-US" altLang="en-US"/>
              <a:pPr/>
              <a:t>‹#›</a:t>
            </a:fld>
            <a:endParaRPr lang="en-US" altLang="en-US"/>
          </a:p>
        </p:txBody>
      </p:sp>
    </p:spTree>
    <p:extLst>
      <p:ext uri="{BB962C8B-B14F-4D97-AF65-F5344CB8AC3E}">
        <p14:creationId xmlns:p14="http://schemas.microsoft.com/office/powerpoint/2010/main" val="1234796789"/>
      </p:ext>
    </p:extLst>
  </p:cSld>
  <p:clrMapOvr>
    <a:masterClrMapping/>
  </p:clrMapOvr>
  <p:transition spd="slow">
    <p:pull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838200" y="1905000"/>
            <a:ext cx="7772400" cy="4114800"/>
          </a:xfrm>
        </p:spPr>
        <p:txBody>
          <a:bodyPr/>
          <a:lstStyle/>
          <a:p>
            <a:pPr lvl="0"/>
            <a:endParaRPr lang="en-US" noProof="0" smtClean="0"/>
          </a:p>
        </p:txBody>
      </p:sp>
      <p:sp>
        <p:nvSpPr>
          <p:cNvPr id="4" name="Rectangle 65"/>
          <p:cNvSpPr>
            <a:spLocks noGrp="1" noChangeArrowheads="1"/>
          </p:cNvSpPr>
          <p:nvPr>
            <p:ph type="ftr" sz="quarter" idx="10"/>
          </p:nvPr>
        </p:nvSpPr>
        <p:spPr/>
        <p:txBody>
          <a:bodyPr/>
          <a:lstStyle>
            <a:lvl1pPr>
              <a:defRPr/>
            </a:lvl1pPr>
          </a:lstStyle>
          <a:p>
            <a:pPr>
              <a:defRPr/>
            </a:pPr>
            <a:endParaRPr lang="en-US"/>
          </a:p>
        </p:txBody>
      </p:sp>
      <p:sp>
        <p:nvSpPr>
          <p:cNvPr id="5" name="Rectangle 66"/>
          <p:cNvSpPr>
            <a:spLocks noGrp="1" noChangeArrowheads="1"/>
          </p:cNvSpPr>
          <p:nvPr>
            <p:ph type="sldNum" sz="quarter" idx="11"/>
          </p:nvPr>
        </p:nvSpPr>
        <p:spPr/>
        <p:txBody>
          <a:bodyPr/>
          <a:lstStyle>
            <a:lvl1pPr>
              <a:defRPr/>
            </a:lvl1pPr>
          </a:lstStyle>
          <a:p>
            <a:fld id="{23C978DA-7480-431F-A5EC-FB9AB9511520}" type="slidenum">
              <a:rPr lang="en-US" altLang="en-US"/>
              <a:pPr/>
              <a:t>‹#›</a:t>
            </a:fld>
            <a:endParaRPr lang="en-US" altLang="en-US"/>
          </a:p>
        </p:txBody>
      </p:sp>
    </p:spTree>
    <p:extLst>
      <p:ext uri="{BB962C8B-B14F-4D97-AF65-F5344CB8AC3E}">
        <p14:creationId xmlns:p14="http://schemas.microsoft.com/office/powerpoint/2010/main" val="3321208129"/>
      </p:ext>
    </p:extLst>
  </p:cSld>
  <p:clrMapOvr>
    <a:masterClrMapping/>
  </p:clrMapOvr>
  <p:transition spd="slow">
    <p:pull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0">
                <a:latin typeface="Century Gothic" panose="020B0502020202020204" pitchFamily="34" charset="0"/>
              </a:defRPr>
            </a:lvl1pPr>
            <a:lvl2pPr>
              <a:defRPr b="0" i="0" baseline="0">
                <a:solidFill>
                  <a:srgbClr val="353A77"/>
                </a:solidFill>
                <a:latin typeface="Century Gothic" panose="020B0502020202020204" pitchFamily="34" charset="0"/>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5"/>
          <p:cNvSpPr>
            <a:spLocks noGrp="1" noChangeArrowheads="1"/>
          </p:cNvSpPr>
          <p:nvPr>
            <p:ph type="ftr" sz="quarter" idx="10"/>
          </p:nvPr>
        </p:nvSpPr>
        <p:spPr/>
        <p:txBody>
          <a:bodyPr/>
          <a:lstStyle>
            <a:lvl1pPr>
              <a:defRPr/>
            </a:lvl1pPr>
          </a:lstStyle>
          <a:p>
            <a:pPr>
              <a:defRPr/>
            </a:pPr>
            <a:endParaRPr lang="en-US"/>
          </a:p>
        </p:txBody>
      </p:sp>
      <p:sp>
        <p:nvSpPr>
          <p:cNvPr id="5" name="Rectangle 66"/>
          <p:cNvSpPr>
            <a:spLocks noGrp="1" noChangeArrowheads="1"/>
          </p:cNvSpPr>
          <p:nvPr>
            <p:ph type="sldNum" sz="quarter" idx="11"/>
          </p:nvPr>
        </p:nvSpPr>
        <p:spPr/>
        <p:txBody>
          <a:bodyPr/>
          <a:lstStyle>
            <a:lvl1pPr>
              <a:defRPr/>
            </a:lvl1pPr>
          </a:lstStyle>
          <a:p>
            <a:fld id="{BCCE4AC6-37ED-44D5-800C-9519A7FD8004}" type="slidenum">
              <a:rPr lang="en-US" altLang="en-US"/>
              <a:pPr/>
              <a:t>‹#›</a:t>
            </a:fld>
            <a:endParaRPr lang="en-US" altLang="en-US"/>
          </a:p>
        </p:txBody>
      </p:sp>
      <p:pic>
        <p:nvPicPr>
          <p:cNvPr id="6" name="Picture 67" descr="UK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220075" y="6211150"/>
            <a:ext cx="736600" cy="3603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935" y="5909678"/>
            <a:ext cx="985990" cy="930010"/>
          </a:xfrm>
          <a:prstGeom prst="rect">
            <a:avLst/>
          </a:prstGeom>
        </p:spPr>
      </p:pic>
    </p:spTree>
    <p:extLst>
      <p:ext uri="{BB962C8B-B14F-4D97-AF65-F5344CB8AC3E}">
        <p14:creationId xmlns:p14="http://schemas.microsoft.com/office/powerpoint/2010/main" val="2521098153"/>
      </p:ext>
    </p:extLst>
  </p:cSld>
  <p:clrMapOvr>
    <a:masterClrMapping/>
  </p:clrMapOvr>
  <p:transition spd="slow">
    <p:pull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5"/>
          <p:cNvSpPr>
            <a:spLocks noGrp="1" noChangeArrowheads="1"/>
          </p:cNvSpPr>
          <p:nvPr>
            <p:ph type="ftr" sz="quarter" idx="10"/>
          </p:nvPr>
        </p:nvSpPr>
        <p:spPr/>
        <p:txBody>
          <a:bodyPr/>
          <a:lstStyle>
            <a:lvl1pPr>
              <a:defRPr/>
            </a:lvl1pPr>
          </a:lstStyle>
          <a:p>
            <a:pPr>
              <a:defRPr/>
            </a:pPr>
            <a:endParaRPr lang="en-US"/>
          </a:p>
        </p:txBody>
      </p:sp>
      <p:sp>
        <p:nvSpPr>
          <p:cNvPr id="5" name="Rectangle 66"/>
          <p:cNvSpPr>
            <a:spLocks noGrp="1" noChangeArrowheads="1"/>
          </p:cNvSpPr>
          <p:nvPr>
            <p:ph type="sldNum" sz="quarter" idx="11"/>
          </p:nvPr>
        </p:nvSpPr>
        <p:spPr/>
        <p:txBody>
          <a:bodyPr/>
          <a:lstStyle>
            <a:lvl1pPr>
              <a:defRPr/>
            </a:lvl1pPr>
          </a:lstStyle>
          <a:p>
            <a:fld id="{1F626D00-14ED-4AEE-84CA-27CDBFABFA26}" type="slidenum">
              <a:rPr lang="en-US" altLang="en-US"/>
              <a:pPr/>
              <a:t>‹#›</a:t>
            </a:fld>
            <a:endParaRPr lang="en-US" altLang="en-US"/>
          </a:p>
        </p:txBody>
      </p:sp>
    </p:spTree>
    <p:extLst>
      <p:ext uri="{BB962C8B-B14F-4D97-AF65-F5344CB8AC3E}">
        <p14:creationId xmlns:p14="http://schemas.microsoft.com/office/powerpoint/2010/main" val="1256252980"/>
      </p:ext>
    </p:extLst>
  </p:cSld>
  <p:clrMapOvr>
    <a:masterClrMapping/>
  </p:clrMapOvr>
  <p:transition spd="slow">
    <p:pull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5"/>
          <p:cNvSpPr>
            <a:spLocks noGrp="1" noChangeArrowheads="1"/>
          </p:cNvSpPr>
          <p:nvPr>
            <p:ph type="ftr" sz="quarter" idx="10"/>
          </p:nvPr>
        </p:nvSpPr>
        <p:spPr/>
        <p:txBody>
          <a:bodyPr/>
          <a:lstStyle>
            <a:lvl1pPr>
              <a:defRPr/>
            </a:lvl1pPr>
          </a:lstStyle>
          <a:p>
            <a:pPr>
              <a:defRPr/>
            </a:pPr>
            <a:endParaRPr lang="en-US"/>
          </a:p>
        </p:txBody>
      </p:sp>
      <p:sp>
        <p:nvSpPr>
          <p:cNvPr id="6" name="Rectangle 66"/>
          <p:cNvSpPr>
            <a:spLocks noGrp="1" noChangeArrowheads="1"/>
          </p:cNvSpPr>
          <p:nvPr>
            <p:ph type="sldNum" sz="quarter" idx="11"/>
          </p:nvPr>
        </p:nvSpPr>
        <p:spPr/>
        <p:txBody>
          <a:bodyPr/>
          <a:lstStyle>
            <a:lvl1pPr>
              <a:defRPr/>
            </a:lvl1pPr>
          </a:lstStyle>
          <a:p>
            <a:fld id="{D6F104A5-C8AD-4689-BF62-8343DD3BBE26}" type="slidenum">
              <a:rPr lang="en-US" altLang="en-US"/>
              <a:pPr/>
              <a:t>‹#›</a:t>
            </a:fld>
            <a:endParaRPr lang="en-US" altLang="en-US"/>
          </a:p>
        </p:txBody>
      </p:sp>
    </p:spTree>
    <p:extLst>
      <p:ext uri="{BB962C8B-B14F-4D97-AF65-F5344CB8AC3E}">
        <p14:creationId xmlns:p14="http://schemas.microsoft.com/office/powerpoint/2010/main" val="1551580382"/>
      </p:ext>
    </p:extLst>
  </p:cSld>
  <p:clrMapOvr>
    <a:masterClrMapping/>
  </p:clrMapOvr>
  <p:transition spd="slow">
    <p:pull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5"/>
          <p:cNvSpPr>
            <a:spLocks noGrp="1" noChangeArrowheads="1"/>
          </p:cNvSpPr>
          <p:nvPr>
            <p:ph type="ftr" sz="quarter" idx="10"/>
          </p:nvPr>
        </p:nvSpPr>
        <p:spPr/>
        <p:txBody>
          <a:bodyPr/>
          <a:lstStyle>
            <a:lvl1pPr>
              <a:defRPr/>
            </a:lvl1pPr>
          </a:lstStyle>
          <a:p>
            <a:pPr>
              <a:defRPr/>
            </a:pPr>
            <a:endParaRPr lang="en-US"/>
          </a:p>
        </p:txBody>
      </p:sp>
      <p:sp>
        <p:nvSpPr>
          <p:cNvPr id="8" name="Rectangle 66"/>
          <p:cNvSpPr>
            <a:spLocks noGrp="1" noChangeArrowheads="1"/>
          </p:cNvSpPr>
          <p:nvPr>
            <p:ph type="sldNum" sz="quarter" idx="11"/>
          </p:nvPr>
        </p:nvSpPr>
        <p:spPr/>
        <p:txBody>
          <a:bodyPr/>
          <a:lstStyle>
            <a:lvl1pPr>
              <a:defRPr/>
            </a:lvl1pPr>
          </a:lstStyle>
          <a:p>
            <a:fld id="{BC081896-6797-4941-9BCB-E1BE128F91E1}" type="slidenum">
              <a:rPr lang="en-US" altLang="en-US"/>
              <a:pPr/>
              <a:t>‹#›</a:t>
            </a:fld>
            <a:endParaRPr lang="en-US" altLang="en-US"/>
          </a:p>
        </p:txBody>
      </p:sp>
    </p:spTree>
    <p:extLst>
      <p:ext uri="{BB962C8B-B14F-4D97-AF65-F5344CB8AC3E}">
        <p14:creationId xmlns:p14="http://schemas.microsoft.com/office/powerpoint/2010/main" val="185824247"/>
      </p:ext>
    </p:extLst>
  </p:cSld>
  <p:clrMapOvr>
    <a:masterClrMapping/>
  </p:clrMapOvr>
  <p:transition spd="slow">
    <p:pull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5"/>
          <p:cNvSpPr>
            <a:spLocks noGrp="1" noChangeArrowheads="1"/>
          </p:cNvSpPr>
          <p:nvPr>
            <p:ph type="ftr" sz="quarter" idx="10"/>
          </p:nvPr>
        </p:nvSpPr>
        <p:spPr/>
        <p:txBody>
          <a:bodyPr/>
          <a:lstStyle>
            <a:lvl1pPr>
              <a:defRPr/>
            </a:lvl1pPr>
          </a:lstStyle>
          <a:p>
            <a:pPr>
              <a:defRPr/>
            </a:pPr>
            <a:endParaRPr lang="en-US"/>
          </a:p>
        </p:txBody>
      </p:sp>
      <p:sp>
        <p:nvSpPr>
          <p:cNvPr id="4" name="Rectangle 66"/>
          <p:cNvSpPr>
            <a:spLocks noGrp="1" noChangeArrowheads="1"/>
          </p:cNvSpPr>
          <p:nvPr>
            <p:ph type="sldNum" sz="quarter" idx="11"/>
          </p:nvPr>
        </p:nvSpPr>
        <p:spPr/>
        <p:txBody>
          <a:bodyPr/>
          <a:lstStyle>
            <a:lvl1pPr>
              <a:defRPr/>
            </a:lvl1pPr>
          </a:lstStyle>
          <a:p>
            <a:fld id="{9619EC73-669B-4B87-9604-002205FFE21C}" type="slidenum">
              <a:rPr lang="en-US" altLang="en-US"/>
              <a:pPr/>
              <a:t>‹#›</a:t>
            </a:fld>
            <a:endParaRPr lang="en-US" altLang="en-US"/>
          </a:p>
        </p:txBody>
      </p:sp>
    </p:spTree>
    <p:extLst>
      <p:ext uri="{BB962C8B-B14F-4D97-AF65-F5344CB8AC3E}">
        <p14:creationId xmlns:p14="http://schemas.microsoft.com/office/powerpoint/2010/main" val="3311787881"/>
      </p:ext>
    </p:extLst>
  </p:cSld>
  <p:clrMapOvr>
    <a:masterClrMapping/>
  </p:clrMapOvr>
  <p:transition spd="slow">
    <p:pull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5"/>
          <p:cNvSpPr>
            <a:spLocks noGrp="1" noChangeArrowheads="1"/>
          </p:cNvSpPr>
          <p:nvPr>
            <p:ph type="ftr" sz="quarter" idx="10"/>
          </p:nvPr>
        </p:nvSpPr>
        <p:spPr/>
        <p:txBody>
          <a:bodyPr/>
          <a:lstStyle>
            <a:lvl1pPr>
              <a:defRPr/>
            </a:lvl1pPr>
          </a:lstStyle>
          <a:p>
            <a:pPr>
              <a:defRPr/>
            </a:pPr>
            <a:endParaRPr lang="en-US"/>
          </a:p>
        </p:txBody>
      </p:sp>
      <p:sp>
        <p:nvSpPr>
          <p:cNvPr id="3" name="Rectangle 66"/>
          <p:cNvSpPr>
            <a:spLocks noGrp="1" noChangeArrowheads="1"/>
          </p:cNvSpPr>
          <p:nvPr>
            <p:ph type="sldNum" sz="quarter" idx="11"/>
          </p:nvPr>
        </p:nvSpPr>
        <p:spPr/>
        <p:txBody>
          <a:bodyPr/>
          <a:lstStyle>
            <a:lvl1pPr>
              <a:defRPr/>
            </a:lvl1pPr>
          </a:lstStyle>
          <a:p>
            <a:fld id="{7297E272-4EDE-47A9-9892-5C57227CAF00}" type="slidenum">
              <a:rPr lang="en-US" altLang="en-US"/>
              <a:pPr/>
              <a:t>‹#›</a:t>
            </a:fld>
            <a:endParaRPr lang="en-US" altLang="en-US"/>
          </a:p>
        </p:txBody>
      </p:sp>
    </p:spTree>
    <p:extLst>
      <p:ext uri="{BB962C8B-B14F-4D97-AF65-F5344CB8AC3E}">
        <p14:creationId xmlns:p14="http://schemas.microsoft.com/office/powerpoint/2010/main" val="1732252178"/>
      </p:ext>
    </p:extLst>
  </p:cSld>
  <p:clrMapOvr>
    <a:masterClrMapping/>
  </p:clrMapOvr>
  <p:transition spd="slow">
    <p:pull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5"/>
          <p:cNvSpPr>
            <a:spLocks noGrp="1" noChangeArrowheads="1"/>
          </p:cNvSpPr>
          <p:nvPr>
            <p:ph type="ftr" sz="quarter" idx="10"/>
          </p:nvPr>
        </p:nvSpPr>
        <p:spPr/>
        <p:txBody>
          <a:bodyPr/>
          <a:lstStyle>
            <a:lvl1pPr>
              <a:defRPr/>
            </a:lvl1pPr>
          </a:lstStyle>
          <a:p>
            <a:pPr>
              <a:defRPr/>
            </a:pPr>
            <a:endParaRPr lang="en-US"/>
          </a:p>
        </p:txBody>
      </p:sp>
      <p:sp>
        <p:nvSpPr>
          <p:cNvPr id="6" name="Rectangle 66"/>
          <p:cNvSpPr>
            <a:spLocks noGrp="1" noChangeArrowheads="1"/>
          </p:cNvSpPr>
          <p:nvPr>
            <p:ph type="sldNum" sz="quarter" idx="11"/>
          </p:nvPr>
        </p:nvSpPr>
        <p:spPr/>
        <p:txBody>
          <a:bodyPr/>
          <a:lstStyle>
            <a:lvl1pPr>
              <a:defRPr/>
            </a:lvl1pPr>
          </a:lstStyle>
          <a:p>
            <a:fld id="{90ADFECE-FBAF-402A-9405-2E3AE709D2CA}" type="slidenum">
              <a:rPr lang="en-US" altLang="en-US"/>
              <a:pPr/>
              <a:t>‹#›</a:t>
            </a:fld>
            <a:endParaRPr lang="en-US" altLang="en-US"/>
          </a:p>
        </p:txBody>
      </p:sp>
    </p:spTree>
    <p:extLst>
      <p:ext uri="{BB962C8B-B14F-4D97-AF65-F5344CB8AC3E}">
        <p14:creationId xmlns:p14="http://schemas.microsoft.com/office/powerpoint/2010/main" val="2361460195"/>
      </p:ext>
    </p:extLst>
  </p:cSld>
  <p:clrMapOvr>
    <a:masterClrMapping/>
  </p:clrMapOvr>
  <p:transition spd="slow">
    <p:pull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5"/>
          <p:cNvSpPr>
            <a:spLocks noGrp="1" noChangeArrowheads="1"/>
          </p:cNvSpPr>
          <p:nvPr>
            <p:ph type="ftr" sz="quarter" idx="10"/>
          </p:nvPr>
        </p:nvSpPr>
        <p:spPr/>
        <p:txBody>
          <a:bodyPr/>
          <a:lstStyle>
            <a:lvl1pPr>
              <a:defRPr/>
            </a:lvl1pPr>
          </a:lstStyle>
          <a:p>
            <a:pPr>
              <a:defRPr/>
            </a:pPr>
            <a:endParaRPr lang="en-US"/>
          </a:p>
        </p:txBody>
      </p:sp>
      <p:sp>
        <p:nvSpPr>
          <p:cNvPr id="6" name="Rectangle 66"/>
          <p:cNvSpPr>
            <a:spLocks noGrp="1" noChangeArrowheads="1"/>
          </p:cNvSpPr>
          <p:nvPr>
            <p:ph type="sldNum" sz="quarter" idx="11"/>
          </p:nvPr>
        </p:nvSpPr>
        <p:spPr/>
        <p:txBody>
          <a:bodyPr/>
          <a:lstStyle>
            <a:lvl1pPr>
              <a:defRPr/>
            </a:lvl1pPr>
          </a:lstStyle>
          <a:p>
            <a:fld id="{98248186-6F81-456E-AFED-91B3E038C7E1}" type="slidenum">
              <a:rPr lang="en-US" altLang="en-US"/>
              <a:pPr/>
              <a:t>‹#›</a:t>
            </a:fld>
            <a:endParaRPr lang="en-US" altLang="en-US"/>
          </a:p>
        </p:txBody>
      </p:sp>
    </p:spTree>
    <p:extLst>
      <p:ext uri="{BB962C8B-B14F-4D97-AF65-F5344CB8AC3E}">
        <p14:creationId xmlns:p14="http://schemas.microsoft.com/office/powerpoint/2010/main" val="1192513716"/>
      </p:ext>
    </p:extLst>
  </p:cSld>
  <p:clrMapOvr>
    <a:masterClrMapping/>
  </p:clrMapOvr>
  <p:transition spd="slow">
    <p:pull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31" name="Group 3"/>
            <p:cNvGrpSpPr>
              <a:grpSpLocks/>
            </p:cNvGrpSpPr>
            <p:nvPr/>
          </p:nvGrpSpPr>
          <p:grpSpPr bwMode="auto">
            <a:xfrm>
              <a:off x="0" y="0"/>
              <a:ext cx="5760" cy="4320"/>
              <a:chOff x="0" y="0"/>
              <a:chExt cx="5760" cy="4320"/>
            </a:xfrm>
          </p:grpSpPr>
          <p:grpSp>
            <p:nvGrpSpPr>
              <p:cNvPr id="1038" name="Group 4"/>
              <p:cNvGrpSpPr>
                <a:grpSpLocks/>
              </p:cNvGrpSpPr>
              <p:nvPr/>
            </p:nvGrpSpPr>
            <p:grpSpPr bwMode="auto">
              <a:xfrm>
                <a:off x="0" y="192"/>
                <a:ext cx="5760" cy="4032"/>
                <a:chOff x="0" y="192"/>
                <a:chExt cx="5760" cy="4032"/>
              </a:xfrm>
            </p:grpSpPr>
            <p:sp>
              <p:nvSpPr>
                <p:cNvPr id="1069"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0"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1"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2"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3"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4"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5"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6"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7"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8"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9"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0"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1"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2"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3"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4"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5"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6"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7"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8"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9"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0"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39" name="Group 27"/>
              <p:cNvGrpSpPr>
                <a:grpSpLocks/>
              </p:cNvGrpSpPr>
              <p:nvPr/>
            </p:nvGrpSpPr>
            <p:grpSpPr bwMode="auto">
              <a:xfrm>
                <a:off x="192" y="0"/>
                <a:ext cx="5376" cy="4320"/>
                <a:chOff x="192" y="0"/>
                <a:chExt cx="5376" cy="4320"/>
              </a:xfrm>
            </p:grpSpPr>
            <p:sp>
              <p:nvSpPr>
                <p:cNvPr id="10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1032"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a:noFill/>
            </a:ln>
            <a:extLst/>
          </p:spPr>
          <p:txBody>
            <a:bodyPr wrap="none" anchor="ct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smtClean="0"/>
            </a:p>
          </p:txBody>
        </p:sp>
        <p:sp>
          <p:nvSpPr>
            <p:cNvPr id="1033" name="Line 58"/>
            <p:cNvSpPr>
              <a:spLocks noChangeShapeType="1"/>
            </p:cNvSpPr>
            <p:nvPr/>
          </p:nvSpPr>
          <p:spPr bwMode="ltGray">
            <a:xfrm>
              <a:off x="5568" y="0"/>
              <a:ext cx="0" cy="148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034" name="Group 59"/>
            <p:cNvGrpSpPr>
              <a:grpSpLocks/>
            </p:cNvGrpSpPr>
            <p:nvPr/>
          </p:nvGrpSpPr>
          <p:grpSpPr bwMode="auto">
            <a:xfrm>
              <a:off x="261" y="892"/>
              <a:ext cx="1124" cy="1464"/>
              <a:chOff x="96" y="916"/>
              <a:chExt cx="2208" cy="2876"/>
            </a:xfrm>
          </p:grpSpPr>
          <p:sp>
            <p:nvSpPr>
              <p:cNvPr id="1035" name="Line 60"/>
              <p:cNvSpPr>
                <a:spLocks noChangeShapeType="1"/>
              </p:cNvSpPr>
              <p:nvPr/>
            </p:nvSpPr>
            <p:spPr bwMode="ltGray">
              <a:xfrm flipH="1">
                <a:off x="96" y="1038"/>
                <a:ext cx="220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6" name="Line 61"/>
              <p:cNvSpPr>
                <a:spLocks noChangeShapeType="1"/>
              </p:cNvSpPr>
              <p:nvPr/>
            </p:nvSpPr>
            <p:spPr bwMode="ltGray">
              <a:xfrm>
                <a:off x="336" y="920"/>
                <a:ext cx="0" cy="287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7" name="Arc 62"/>
              <p:cNvSpPr>
                <a:spLocks/>
              </p:cNvSpPr>
              <p:nvPr/>
            </p:nvSpPr>
            <p:spPr bwMode="ltGray">
              <a:xfrm flipH="1">
                <a:off x="218" y="916"/>
                <a:ext cx="238" cy="240"/>
              </a:xfrm>
              <a:custGeom>
                <a:avLst/>
                <a:gdLst>
                  <a:gd name="T0" fmla="*/ 0 w 43195"/>
                  <a:gd name="T1" fmla="*/ 0 h 43200"/>
                  <a:gd name="T2" fmla="*/ 0 w 43195"/>
                  <a:gd name="T3" fmla="*/ 0 h 43200"/>
                  <a:gd name="T4" fmla="*/ 0 w 43195"/>
                  <a:gd name="T5" fmla="*/ 0 h 43200"/>
                  <a:gd name="T6" fmla="*/ 0 60000 65536"/>
                  <a:gd name="T7" fmla="*/ 0 60000 65536"/>
                  <a:gd name="T8" fmla="*/ 0 60000 65536"/>
                </a:gdLst>
                <a:ahLst/>
                <a:cxnLst>
                  <a:cxn ang="T6">
                    <a:pos x="T0" y="T1"/>
                  </a:cxn>
                  <a:cxn ang="T7">
                    <a:pos x="T2" y="T3"/>
                  </a:cxn>
                  <a:cxn ang="T8">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lnTo>
                      <a:pt x="21114" y="5"/>
                    </a:lnTo>
                    <a:close/>
                  </a:path>
                </a:pathLst>
              </a:custGeom>
              <a:noFill/>
              <a:ln w="952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
        <p:nvSpPr>
          <p:cNvPr id="1027" name="Rectangle 63"/>
          <p:cNvSpPr>
            <a:spLocks noGrp="1" noChangeArrowheads="1"/>
          </p:cNvSpPr>
          <p:nvPr>
            <p:ph type="title"/>
          </p:nvPr>
        </p:nvSpPr>
        <p:spPr bwMode="auto">
          <a:xfrm>
            <a:off x="6096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58433" name="Rectangle 6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i="1">
                <a:latin typeface="Tahoma" pitchFamily="34" charset="0"/>
                <a:ea typeface="+mn-ea"/>
                <a:cs typeface="+mn-cs"/>
              </a:defRPr>
            </a:lvl1pPr>
          </a:lstStyle>
          <a:p>
            <a:pPr>
              <a:defRPr/>
            </a:pPr>
            <a:endParaRPr lang="en-US"/>
          </a:p>
        </p:txBody>
      </p:sp>
      <p:sp>
        <p:nvSpPr>
          <p:cNvPr id="58434" name="Rectangle 6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i="1">
                <a:latin typeface="Tahoma" panose="020B0604030504040204" pitchFamily="34" charset="0"/>
              </a:defRPr>
            </a:lvl1pPr>
          </a:lstStyle>
          <a:p>
            <a:fld id="{B2E05200-9D5C-4F21-B7BD-E32FC812708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 id="2147483866" r:id="rId12"/>
  </p:sldLayoutIdLst>
  <p:transition spd="slow">
    <p:pull dir="u"/>
  </p:transition>
  <p:txStyles>
    <p:titleStyle>
      <a:lvl1pPr algn="l" rtl="0" eaLnBrk="0" fontAlgn="base" hangingPunct="0">
        <a:spcBef>
          <a:spcPct val="0"/>
        </a:spcBef>
        <a:spcAft>
          <a:spcPct val="0"/>
        </a:spcAft>
        <a:defRPr sz="4000">
          <a:solidFill>
            <a:srgbClr val="CC3300"/>
          </a:solidFill>
          <a:latin typeface="+mj-lt"/>
          <a:ea typeface="ＭＳ Ｐゴシック" charset="0"/>
          <a:cs typeface="ＭＳ Ｐゴシック" charset="0"/>
        </a:defRPr>
      </a:lvl1pPr>
      <a:lvl2pPr algn="l" rtl="0" eaLnBrk="0" fontAlgn="base" hangingPunct="0">
        <a:spcBef>
          <a:spcPct val="0"/>
        </a:spcBef>
        <a:spcAft>
          <a:spcPct val="0"/>
        </a:spcAft>
        <a:defRPr sz="4000">
          <a:solidFill>
            <a:srgbClr val="CC3300"/>
          </a:solidFill>
          <a:latin typeface="Comic Sans MS" pitchFamily="66" charset="0"/>
          <a:ea typeface="ＭＳ Ｐゴシック" charset="0"/>
          <a:cs typeface="ＭＳ Ｐゴシック" charset="0"/>
        </a:defRPr>
      </a:lvl2pPr>
      <a:lvl3pPr algn="l" rtl="0" eaLnBrk="0" fontAlgn="base" hangingPunct="0">
        <a:spcBef>
          <a:spcPct val="0"/>
        </a:spcBef>
        <a:spcAft>
          <a:spcPct val="0"/>
        </a:spcAft>
        <a:defRPr sz="4000">
          <a:solidFill>
            <a:srgbClr val="CC3300"/>
          </a:solidFill>
          <a:latin typeface="Comic Sans MS" pitchFamily="66" charset="0"/>
          <a:ea typeface="ＭＳ Ｐゴシック" charset="0"/>
          <a:cs typeface="ＭＳ Ｐゴシック" charset="0"/>
        </a:defRPr>
      </a:lvl3pPr>
      <a:lvl4pPr algn="l" rtl="0" eaLnBrk="0" fontAlgn="base" hangingPunct="0">
        <a:spcBef>
          <a:spcPct val="0"/>
        </a:spcBef>
        <a:spcAft>
          <a:spcPct val="0"/>
        </a:spcAft>
        <a:defRPr sz="4000">
          <a:solidFill>
            <a:srgbClr val="CC3300"/>
          </a:solidFill>
          <a:latin typeface="Comic Sans MS" pitchFamily="66" charset="0"/>
          <a:ea typeface="ＭＳ Ｐゴシック" charset="0"/>
          <a:cs typeface="ＭＳ Ｐゴシック" charset="0"/>
        </a:defRPr>
      </a:lvl4pPr>
      <a:lvl5pPr algn="l" rtl="0" eaLnBrk="0" fontAlgn="base" hangingPunct="0">
        <a:spcBef>
          <a:spcPct val="0"/>
        </a:spcBef>
        <a:spcAft>
          <a:spcPct val="0"/>
        </a:spcAft>
        <a:defRPr sz="4000">
          <a:solidFill>
            <a:srgbClr val="CC3300"/>
          </a:solidFill>
          <a:latin typeface="Comic Sans MS" pitchFamily="66" charset="0"/>
          <a:ea typeface="ＭＳ Ｐゴシック" charset="0"/>
          <a:cs typeface="ＭＳ Ｐゴシック" charset="0"/>
        </a:defRPr>
      </a:lvl5pPr>
      <a:lvl6pPr marL="457200" algn="l" rtl="0" fontAlgn="base">
        <a:spcBef>
          <a:spcPct val="0"/>
        </a:spcBef>
        <a:spcAft>
          <a:spcPct val="0"/>
        </a:spcAft>
        <a:defRPr sz="4000">
          <a:solidFill>
            <a:srgbClr val="CC3300"/>
          </a:solidFill>
          <a:latin typeface="Comic Sans MS" pitchFamily="66" charset="0"/>
        </a:defRPr>
      </a:lvl6pPr>
      <a:lvl7pPr marL="914400" algn="l" rtl="0" fontAlgn="base">
        <a:spcBef>
          <a:spcPct val="0"/>
        </a:spcBef>
        <a:spcAft>
          <a:spcPct val="0"/>
        </a:spcAft>
        <a:defRPr sz="4000">
          <a:solidFill>
            <a:srgbClr val="CC3300"/>
          </a:solidFill>
          <a:latin typeface="Comic Sans MS" pitchFamily="66" charset="0"/>
        </a:defRPr>
      </a:lvl7pPr>
      <a:lvl8pPr marL="1371600" algn="l" rtl="0" fontAlgn="base">
        <a:spcBef>
          <a:spcPct val="0"/>
        </a:spcBef>
        <a:spcAft>
          <a:spcPct val="0"/>
        </a:spcAft>
        <a:defRPr sz="4000">
          <a:solidFill>
            <a:srgbClr val="CC3300"/>
          </a:solidFill>
          <a:latin typeface="Comic Sans MS" pitchFamily="66" charset="0"/>
        </a:defRPr>
      </a:lvl8pPr>
      <a:lvl9pPr marL="1828800" algn="l" rtl="0" fontAlgn="base">
        <a:spcBef>
          <a:spcPct val="0"/>
        </a:spcBef>
        <a:spcAft>
          <a:spcPct val="0"/>
        </a:spcAft>
        <a:defRPr sz="4000">
          <a:solidFill>
            <a:srgbClr val="CC3300"/>
          </a:solidFill>
          <a:latin typeface="Comic Sans MS" pitchFamily="66" charset="0"/>
        </a:defRPr>
      </a:lvl9pPr>
    </p:titleStyle>
    <p:bodyStyle>
      <a:lvl1pPr marL="342900" indent="-342900" algn="l" rtl="0" eaLnBrk="0" fontAlgn="base" hangingPunct="0">
        <a:spcBef>
          <a:spcPct val="20000"/>
        </a:spcBef>
        <a:spcAft>
          <a:spcPct val="0"/>
        </a:spcAft>
        <a:buClr>
          <a:schemeClr val="hlink"/>
        </a:buClr>
        <a:buSzPct val="110000"/>
        <a:buFont typeface="Wingdings" panose="05000000000000000000" pitchFamily="2" charset="2"/>
        <a:buChar char="w"/>
        <a:defRPr sz="3600">
          <a:solidFill>
            <a:srgbClr val="353A77"/>
          </a:solidFill>
          <a:latin typeface="Century Gothic" panose="020B0502020202020204" pitchFamily="34" charset="0"/>
          <a:ea typeface="ＭＳ Ｐゴシック" charset="0"/>
          <a:cs typeface="Century Gothic" panose="020B0502020202020204" pitchFamily="34" charset="0"/>
        </a:defRPr>
      </a:lvl1pPr>
      <a:lvl2pPr marL="742950" indent="-285750" algn="l" rtl="0" eaLnBrk="0" fontAlgn="base" hangingPunct="0">
        <a:spcBef>
          <a:spcPct val="20000"/>
        </a:spcBef>
        <a:spcAft>
          <a:spcPct val="0"/>
        </a:spcAft>
        <a:buClr>
          <a:schemeClr val="tx1"/>
        </a:buClr>
        <a:buSzPct val="60000"/>
        <a:buFont typeface="Wingdings" panose="05000000000000000000" pitchFamily="2" charset="2"/>
        <a:buChar char="l"/>
        <a:defRPr sz="3000">
          <a:solidFill>
            <a:srgbClr val="353A77"/>
          </a:solidFill>
          <a:latin typeface="Century Gothic" panose="020B0502020202020204" pitchFamily="34" charset="0"/>
          <a:ea typeface="ＭＳ Ｐゴシック" charset="0"/>
        </a:defRPr>
      </a:lvl2pPr>
      <a:lvl3pPr marL="1143000" indent="-228600" algn="l" rtl="0" eaLnBrk="0" fontAlgn="base" hangingPunct="0">
        <a:spcBef>
          <a:spcPct val="20000"/>
        </a:spcBef>
        <a:spcAft>
          <a:spcPct val="0"/>
        </a:spcAft>
        <a:buClr>
          <a:schemeClr val="hlink"/>
        </a:buClr>
        <a:buSzPct val="95000"/>
        <a:buFont typeface="Wingdings" panose="05000000000000000000" pitchFamily="2" charset="2"/>
        <a:buChar char="w"/>
        <a:defRPr sz="2400">
          <a:solidFill>
            <a:schemeClr val="tx1"/>
          </a:solidFill>
          <a:latin typeface="Tahoma" pitchFamily="34" charset="0"/>
          <a:ea typeface="ＭＳ Ｐゴシック" charset="0"/>
        </a:defRPr>
      </a:lvl3pPr>
      <a:lvl4pPr marL="1600200" indent="-228600" algn="l" rtl="0" eaLnBrk="0" fontAlgn="base" hangingPunct="0">
        <a:spcBef>
          <a:spcPct val="20000"/>
        </a:spcBef>
        <a:spcAft>
          <a:spcPct val="0"/>
        </a:spcAft>
        <a:buClr>
          <a:schemeClr val="tx1"/>
        </a:buClr>
        <a:buSzPct val="65000"/>
        <a:buFont typeface="Wingdings" panose="05000000000000000000" pitchFamily="2" charset="2"/>
        <a:buChar char="n"/>
        <a:defRPr sz="2000">
          <a:solidFill>
            <a:schemeClr val="tx1"/>
          </a:solidFill>
          <a:latin typeface="Tahoma" pitchFamily="34" charset="0"/>
          <a:ea typeface="ＭＳ Ｐゴシック" charset="0"/>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latin typeface="Tahoma" pitchFamily="34" charset="0"/>
          <a:ea typeface="ＭＳ Ｐゴシック" charset="0"/>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images.search.yahoo.com/search/images/view?back=http://images.search.yahoo.com/search/images?ei=UTF-8&amp;p=fhwa+logo&amp;imgsz=all&amp;fr=yfp-t-501&amp;b=21&amp;ni=20&amp;w=150&amp;h=153&amp;imgurl=www.paturnpikei95.com/images/logo_fhwa.jpg&amp;rurl=http://www.paturnpikei95.com/designmanagement.htm&amp;size=16.2kB&amp;name=logo_fhwa.jpg&amp;p=fhwa+logo&amp;type=jpeg&amp;no=23&amp;tt=141&amp;oid=727f642db59f3e84&amp;ei=UTF-8" TargetMode="External"/><Relationship Id="rId5" Type="http://schemas.openxmlformats.org/officeDocument/2006/relationships/image" Target="../media/image8.pn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4"/>
          <p:cNvSpPr>
            <a:spLocks noGrp="1" noChangeArrowheads="1"/>
          </p:cNvSpPr>
          <p:nvPr>
            <p:ph type="ctrTitle"/>
          </p:nvPr>
        </p:nvSpPr>
        <p:spPr>
          <a:xfrm>
            <a:off x="990600" y="1828800"/>
            <a:ext cx="7772400" cy="838200"/>
          </a:xfrm>
        </p:spPr>
        <p:txBody>
          <a:bodyPr/>
          <a:lstStyle/>
          <a:p>
            <a:pPr eaLnBrk="1" hangingPunct="1"/>
            <a:r>
              <a:rPr lang="en-US" altLang="en-US" sz="3800" smtClean="0">
                <a:ea typeface="ＭＳ Ｐゴシック" panose="020B0600070205080204" pitchFamily="34" charset="-128"/>
              </a:rPr>
              <a:t>HISTORY OF ROAD SAFETY </a:t>
            </a:r>
            <a:endParaRPr lang="en-US" altLang="en-US" smtClean="0">
              <a:ea typeface="ＭＳ Ｐゴシック" panose="020B0600070205080204" pitchFamily="34" charset="-128"/>
            </a:endParaRPr>
          </a:p>
        </p:txBody>
      </p:sp>
      <p:sp>
        <p:nvSpPr>
          <p:cNvPr id="16386" name="Rectangle 6" descr="Rectangle: Click to edit Master text styles&#10;Second level&#10;Third level&#10;Fourth level&#10;Fifth level"/>
          <p:cNvSpPr>
            <a:spLocks noGrp="1" noChangeArrowheads="1"/>
          </p:cNvSpPr>
          <p:nvPr>
            <p:ph type="subTitle" idx="1"/>
          </p:nvPr>
        </p:nvSpPr>
        <p:spPr>
          <a:xfrm>
            <a:off x="990600" y="3505200"/>
            <a:ext cx="6400800" cy="1557338"/>
          </a:xfrm>
        </p:spPr>
        <p:txBody>
          <a:bodyPr/>
          <a:lstStyle/>
          <a:p>
            <a:pPr eaLnBrk="1" hangingPunct="1"/>
            <a:endParaRPr lang="en-US" altLang="en-US" smtClean="0">
              <a:ea typeface="ＭＳ Ｐゴシック" panose="020B0600070205080204" pitchFamily="34" charset="-128"/>
            </a:endParaRPr>
          </a:p>
        </p:txBody>
      </p:sp>
      <p:sp>
        <p:nvSpPr>
          <p:cNvPr id="4" name="TextBox 3"/>
          <p:cNvSpPr txBox="1"/>
          <p:nvPr/>
        </p:nvSpPr>
        <p:spPr>
          <a:xfrm>
            <a:off x="6775995" y="6400800"/>
            <a:ext cx="2339102" cy="307777"/>
          </a:xfrm>
          <a:prstGeom prst="rect">
            <a:avLst/>
          </a:prstGeom>
          <a:noFill/>
        </p:spPr>
        <p:txBody>
          <a:bodyPr wrap="none" rtlCol="0">
            <a:spAutoFit/>
          </a:bodyPr>
          <a:lstStyle/>
          <a:p>
            <a:r>
              <a:rPr lang="en-US" sz="1400" dirty="0" smtClean="0">
                <a:latin typeface="Century Gothic" panose="020B0502020202020204" pitchFamily="34" charset="0"/>
              </a:rPr>
              <a:t>Copyright © 2016 STC, UK</a:t>
            </a:r>
            <a:endParaRPr lang="en-US" sz="1400" dirty="0">
              <a:latin typeface="Century Gothic" panose="020B0502020202020204" pitchFamily="34"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99678295"/>
      </p:ext>
    </p:extLst>
  </p:cSld>
  <p:clrMapOvr>
    <a:masterClrMapping/>
  </p:clrMapOvr>
  <p:transition spd="slow">
    <p:pull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r>
              <a:rPr lang="en-US" altLang="en-US" smtClean="0">
                <a:ea typeface="ＭＳ Ｐゴシック" panose="020B0600070205080204" pitchFamily="34" charset="-128"/>
              </a:rPr>
              <a:t>Historical Perspective</a:t>
            </a:r>
          </a:p>
        </p:txBody>
      </p:sp>
      <p:sp>
        <p:nvSpPr>
          <p:cNvPr id="18434" name="Content Placeholder 1" descr="Rectangle: Click to edit Master text styles&#10;Second level&#10;Third level&#10;Fourth level&#10;Fifth level"/>
          <p:cNvSpPr>
            <a:spLocks noGrp="1"/>
          </p:cNvSpPr>
          <p:nvPr>
            <p:ph idx="1"/>
          </p:nvPr>
        </p:nvSpPr>
        <p:spPr/>
        <p:txBody>
          <a:bodyPr/>
          <a:lstStyle/>
          <a:p>
            <a:r>
              <a:rPr lang="en-US" altLang="en-US" dirty="0" smtClean="0">
                <a:ea typeface="ＭＳ Ｐゴシック" panose="020B0600070205080204" pitchFamily="34" charset="-128"/>
              </a:rPr>
              <a:t>Number of fatalities</a:t>
            </a:r>
          </a:p>
          <a:p>
            <a:pPr lvl="1"/>
            <a:r>
              <a:rPr lang="en-US" altLang="en-US" dirty="0" smtClean="0">
                <a:solidFill>
                  <a:srgbClr val="172252"/>
                </a:solidFill>
                <a:ea typeface="ＭＳ Ｐゴシック" panose="020B0600070205080204" pitchFamily="34" charset="-128"/>
              </a:rPr>
              <a:t>1964	45,645</a:t>
            </a:r>
          </a:p>
          <a:p>
            <a:pPr lvl="1"/>
            <a:r>
              <a:rPr lang="en-US" altLang="en-US" dirty="0" smtClean="0">
                <a:solidFill>
                  <a:srgbClr val="172252"/>
                </a:solidFill>
                <a:ea typeface="ＭＳ Ｐゴシック" panose="020B0600070205080204" pitchFamily="34" charset="-128"/>
              </a:rPr>
              <a:t>2006	42,642</a:t>
            </a:r>
          </a:p>
          <a:p>
            <a:r>
              <a:rPr lang="en-US" altLang="en-US" dirty="0" smtClean="0">
                <a:ea typeface="ＭＳ Ｐゴシック" panose="020B0600070205080204" pitchFamily="34" charset="-128"/>
              </a:rPr>
              <a:t>1964 Year of safety awakening</a:t>
            </a:r>
          </a:p>
          <a:p>
            <a:r>
              <a:rPr lang="en-US" altLang="en-US" dirty="0" smtClean="0">
                <a:ea typeface="ＭＳ Ｐゴシック" panose="020B0600070205080204" pitchFamily="34" charset="-128"/>
              </a:rPr>
              <a:t>1966 </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Gravest problem before the nation</a:t>
            </a:r>
            <a:r>
              <a:rPr lang="ja-JP" altLang="en-US" dirty="0" smtClean="0">
                <a:ea typeface="ＭＳ Ｐゴシック" panose="020B0600070205080204" pitchFamily="34" charset="-128"/>
              </a:rPr>
              <a:t>”</a:t>
            </a:r>
            <a:r>
              <a:rPr lang="en-US" altLang="ja-JP" dirty="0" smtClean="0">
                <a:ea typeface="ＭＳ Ｐゴシック" panose="020B0600070205080204" pitchFamily="34" charset="-128"/>
              </a:rPr>
              <a:t> L.B. Johnson</a:t>
            </a:r>
          </a:p>
          <a:p>
            <a:endParaRPr lang="en-US" altLang="en-US" dirty="0" smtClean="0">
              <a:ea typeface="ＭＳ Ｐゴシック" panose="020B0600070205080204" pitchFamily="34" charset="-128"/>
            </a:endParaRPr>
          </a:p>
        </p:txBody>
      </p:sp>
    </p:spTree>
  </p:cSld>
  <p:clrMapOvr>
    <a:masterClrMapping/>
  </p:clrMapOvr>
  <p:transition spd="slow">
    <p:pull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r>
              <a:rPr lang="en-US" altLang="en-US" smtClean="0">
                <a:ea typeface="ＭＳ Ｐゴシック" panose="020B0600070205080204" pitchFamily="34" charset="-128"/>
              </a:rPr>
              <a:t>Road Safety Legislation </a:t>
            </a:r>
            <a:r>
              <a:rPr lang="en-US" altLang="en-US" sz="2000" smtClean="0">
                <a:ea typeface="ＭＳ Ｐゴシック" panose="020B0600070205080204" pitchFamily="34" charset="-128"/>
              </a:rPr>
              <a:t>	      (1/3)</a:t>
            </a:r>
          </a:p>
        </p:txBody>
      </p:sp>
      <p:sp>
        <p:nvSpPr>
          <p:cNvPr id="18436" name="Rectangle 3" descr="Rectangle: Click to edit Master text styles&#10;Second level&#10;Third level&#10;Fourth level&#10;Fifth level"/>
          <p:cNvSpPr>
            <a:spLocks noGrp="1" noChangeArrowheads="1"/>
          </p:cNvSpPr>
          <p:nvPr>
            <p:ph type="body" idx="1"/>
          </p:nvPr>
        </p:nvSpPr>
        <p:spPr>
          <a:xfrm>
            <a:off x="838200" y="1676400"/>
            <a:ext cx="7772400" cy="4114800"/>
          </a:xfrm>
        </p:spPr>
        <p:txBody>
          <a:bodyPr/>
          <a:lstStyle/>
          <a:p>
            <a:r>
              <a:rPr lang="en-US" altLang="en-US" sz="3000" smtClean="0">
                <a:ea typeface="ＭＳ Ｐゴシック" panose="020B0600070205080204" pitchFamily="34" charset="-128"/>
              </a:rPr>
              <a:t>1966 National Traffic and Motor Vehicle Safety Act</a:t>
            </a:r>
          </a:p>
          <a:p>
            <a:pPr lvl="1"/>
            <a:r>
              <a:rPr lang="en-US" altLang="en-US" sz="2400" smtClean="0">
                <a:solidFill>
                  <a:srgbClr val="172252"/>
                </a:solidFill>
                <a:ea typeface="ＭＳ Ｐゴシック" panose="020B0600070205080204" pitchFamily="34" charset="-128"/>
              </a:rPr>
              <a:t>Federal Motor Vehicle Safety Standards</a:t>
            </a:r>
          </a:p>
          <a:p>
            <a:pPr lvl="1"/>
            <a:r>
              <a:rPr lang="en-US" altLang="en-US" sz="2400" smtClean="0">
                <a:solidFill>
                  <a:srgbClr val="172252"/>
                </a:solidFill>
                <a:ea typeface="ＭＳ Ｐゴシック" panose="020B0600070205080204" pitchFamily="34" charset="-128"/>
              </a:rPr>
              <a:t>Research and development</a:t>
            </a:r>
          </a:p>
          <a:p>
            <a:pPr lvl="1"/>
            <a:r>
              <a:rPr lang="en-US" altLang="en-US" sz="2400" smtClean="0">
                <a:solidFill>
                  <a:srgbClr val="172252"/>
                </a:solidFill>
                <a:ea typeface="ＭＳ Ｐゴシック" panose="020B0600070205080204" pitchFamily="34" charset="-128"/>
              </a:rPr>
              <a:t>National Driver Register</a:t>
            </a:r>
          </a:p>
          <a:p>
            <a:r>
              <a:rPr lang="en-US" altLang="en-US" sz="3000" smtClean="0">
                <a:ea typeface="ＭＳ Ｐゴシック" panose="020B0600070205080204" pitchFamily="34" charset="-128"/>
              </a:rPr>
              <a:t>1966 Highway Safety Act</a:t>
            </a:r>
          </a:p>
          <a:p>
            <a:pPr lvl="1"/>
            <a:r>
              <a:rPr lang="en-US" altLang="en-US" sz="2400" smtClean="0">
                <a:solidFill>
                  <a:srgbClr val="172252"/>
                </a:solidFill>
                <a:ea typeface="ＭＳ Ｐゴシック" panose="020B0600070205080204" pitchFamily="34" charset="-128"/>
              </a:rPr>
              <a:t>Highway safety grant program</a:t>
            </a:r>
          </a:p>
          <a:p>
            <a:pPr lvl="1"/>
            <a:r>
              <a:rPr lang="en-US" altLang="en-US" sz="2400" smtClean="0">
                <a:solidFill>
                  <a:srgbClr val="172252"/>
                </a:solidFill>
                <a:ea typeface="ＭＳ Ｐゴシック" panose="020B0600070205080204" pitchFamily="34" charset="-128"/>
              </a:rPr>
              <a:t>Road user behavior</a:t>
            </a:r>
          </a:p>
          <a:p>
            <a:pPr lvl="1"/>
            <a:r>
              <a:rPr lang="en-US" altLang="en-US" sz="2400" smtClean="0">
                <a:solidFill>
                  <a:srgbClr val="172252"/>
                </a:solidFill>
                <a:ea typeface="ＭＳ Ｐゴシック" panose="020B0600070205080204" pitchFamily="34" charset="-128"/>
              </a:rPr>
              <a:t>Governor’s Representatives </a:t>
            </a:r>
          </a:p>
          <a:p>
            <a:r>
              <a:rPr lang="en-US" altLang="en-US" sz="3000" smtClean="0">
                <a:ea typeface="ＭＳ Ｐゴシック" panose="020B0600070205080204" pitchFamily="34" charset="-128"/>
              </a:rPr>
              <a:t>Federal/State Partnership</a:t>
            </a:r>
          </a:p>
          <a:p>
            <a:endParaRPr lang="en-US" altLang="en-US" smtClean="0">
              <a:ea typeface="ＭＳ Ｐゴシック" panose="020B0600070205080204" pitchFamily="34" charset="-128"/>
            </a:endParaRPr>
          </a:p>
        </p:txBody>
      </p:sp>
    </p:spTree>
  </p:cSld>
  <p:clrMapOvr>
    <a:masterClrMapping/>
  </p:clrMapOvr>
  <p:transition spd="slow">
    <p:pull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609600" y="304800"/>
            <a:ext cx="8153400" cy="1143000"/>
          </a:xfrm>
        </p:spPr>
        <p:txBody>
          <a:bodyPr/>
          <a:lstStyle/>
          <a:p>
            <a:r>
              <a:rPr lang="en-US" altLang="en-US" smtClean="0">
                <a:ea typeface="ＭＳ Ｐゴシック" panose="020B0600070205080204" pitchFamily="34" charset="-128"/>
              </a:rPr>
              <a:t>Road Safety Legislation </a:t>
            </a:r>
            <a:r>
              <a:rPr lang="en-US" altLang="en-US" sz="2000" smtClean="0">
                <a:ea typeface="ＭＳ Ｐゴシック" panose="020B0600070205080204" pitchFamily="34" charset="-128"/>
              </a:rPr>
              <a:t>	      (2/3)</a:t>
            </a:r>
          </a:p>
        </p:txBody>
      </p:sp>
      <p:sp>
        <p:nvSpPr>
          <p:cNvPr id="19460" name="Rectangle 3" descr="Rectangle: Click to edit Master text styles&#10;Second level&#10;Third level&#10;Fourth level&#10;Fifth level"/>
          <p:cNvSpPr>
            <a:spLocks noGrp="1" noChangeArrowheads="1"/>
          </p:cNvSpPr>
          <p:nvPr>
            <p:ph type="body" idx="1"/>
          </p:nvPr>
        </p:nvSpPr>
        <p:spPr/>
        <p:txBody>
          <a:bodyPr/>
          <a:lstStyle/>
          <a:p>
            <a:pPr>
              <a:buFont typeface="Wingdings" charset="0"/>
              <a:buChar char="w"/>
              <a:defRPr/>
            </a:pPr>
            <a:r>
              <a:rPr lang="en-US" altLang="en-US" sz="3000" dirty="0" smtClean="0"/>
              <a:t>1973 Highway Safety Act</a:t>
            </a:r>
          </a:p>
          <a:p>
            <a:pPr lvl="1">
              <a:buFont typeface="Wingdings" charset="0"/>
              <a:buChar char="l"/>
              <a:defRPr/>
            </a:pPr>
            <a:r>
              <a:rPr lang="en-US" altLang="en-US" sz="2400" dirty="0" smtClean="0"/>
              <a:t>Hazardous locations</a:t>
            </a:r>
          </a:p>
          <a:p>
            <a:pPr lvl="1">
              <a:buFont typeface="Wingdings" charset="0"/>
              <a:buChar char="l"/>
              <a:defRPr/>
            </a:pPr>
            <a:r>
              <a:rPr lang="en-US" altLang="en-US" sz="2400" dirty="0" smtClean="0"/>
              <a:t>Mitigation strategies and priorities</a:t>
            </a:r>
          </a:p>
          <a:p>
            <a:pPr>
              <a:buFont typeface="Wingdings" charset="0"/>
              <a:buChar char="w"/>
              <a:defRPr/>
            </a:pPr>
            <a:r>
              <a:rPr lang="en-US" altLang="en-US" sz="3000" dirty="0" smtClean="0"/>
              <a:t>Categorical Funding</a:t>
            </a:r>
          </a:p>
          <a:p>
            <a:pPr lvl="1">
              <a:buFont typeface="Wingdings" charset="0"/>
              <a:buChar char="l"/>
              <a:defRPr/>
            </a:pPr>
            <a:r>
              <a:rPr lang="en-US" altLang="en-US" sz="2400" dirty="0" smtClean="0"/>
              <a:t>Highway-rail grade crossings </a:t>
            </a:r>
          </a:p>
          <a:p>
            <a:pPr lvl="1">
              <a:buFont typeface="Wingdings" charset="0"/>
              <a:buChar char="l"/>
              <a:defRPr/>
            </a:pPr>
            <a:r>
              <a:rPr lang="en-US" altLang="en-US" sz="2400" dirty="0" smtClean="0"/>
              <a:t>High hazard locations</a:t>
            </a:r>
          </a:p>
          <a:p>
            <a:pPr lvl="1">
              <a:buFont typeface="Wingdings" charset="0"/>
              <a:buChar char="l"/>
              <a:defRPr/>
            </a:pPr>
            <a:r>
              <a:rPr lang="en-US" altLang="en-US" sz="2400" dirty="0" smtClean="0"/>
              <a:t>Pavement marking demonstration programs</a:t>
            </a:r>
          </a:p>
          <a:p>
            <a:pPr lvl="1">
              <a:buFont typeface="Wingdings" charset="0"/>
              <a:buChar char="l"/>
              <a:defRPr/>
            </a:pPr>
            <a:r>
              <a:rPr lang="en-US" altLang="en-US" sz="2400" dirty="0" smtClean="0"/>
              <a:t>Elimination of roadside obstacles</a:t>
            </a:r>
          </a:p>
          <a:p>
            <a:pPr lvl="1">
              <a:buFont typeface="Wingdings" charset="0"/>
              <a:buChar char="l"/>
              <a:defRPr/>
            </a:pPr>
            <a:r>
              <a:rPr lang="en-US" altLang="en-US" sz="2400" dirty="0" smtClean="0"/>
              <a:t>Federal-aid safer roads demonstration</a:t>
            </a:r>
          </a:p>
        </p:txBody>
      </p:sp>
    </p:spTree>
  </p:cSld>
  <p:clrMapOvr>
    <a:masterClrMapping/>
  </p:clrMapOvr>
  <p:transition spd="slow">
    <p:pull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r>
              <a:rPr lang="en-US" altLang="en-US" smtClean="0">
                <a:ea typeface="ＭＳ Ｐゴシック" panose="020B0600070205080204" pitchFamily="34" charset="-128"/>
              </a:rPr>
              <a:t>Road Safety Legislation </a:t>
            </a:r>
            <a:r>
              <a:rPr lang="en-US" altLang="en-US" sz="2000" smtClean="0">
                <a:ea typeface="ＭＳ Ｐゴシック" panose="020B0600070205080204" pitchFamily="34" charset="-128"/>
              </a:rPr>
              <a:t>	      (3/3)</a:t>
            </a:r>
            <a:endParaRPr lang="en-US" altLang="en-US" smtClean="0">
              <a:ea typeface="ＭＳ Ｐゴシック" panose="020B0600070205080204" pitchFamily="34" charset="-128"/>
            </a:endParaRPr>
          </a:p>
        </p:txBody>
      </p:sp>
      <p:sp>
        <p:nvSpPr>
          <p:cNvPr id="24578" name="Rectangle 3" descr="Rectangle: Click to edit Master text styles&#10;Second level&#10;Third level&#10;Fourth level&#10;Fifth level"/>
          <p:cNvSpPr>
            <a:spLocks noGrp="1" noChangeArrowheads="1"/>
          </p:cNvSpPr>
          <p:nvPr>
            <p:ph idx="1"/>
          </p:nvPr>
        </p:nvSpPr>
        <p:spPr/>
        <p:txBody>
          <a:bodyPr/>
          <a:lstStyle/>
          <a:p>
            <a:r>
              <a:rPr lang="en-US" altLang="en-US" smtClean="0">
                <a:ea typeface="ＭＳ Ｐゴシック" panose="020B0600070205080204" pitchFamily="34" charset="-128"/>
              </a:rPr>
              <a:t>1991 Intermodal Surface Transportation Efficiency Act (ISTEA)</a:t>
            </a:r>
          </a:p>
          <a:p>
            <a:r>
              <a:rPr lang="en-US" altLang="en-US" smtClean="0">
                <a:ea typeface="ＭＳ Ｐゴシック" panose="020B0600070205080204" pitchFamily="34" charset="-128"/>
              </a:rPr>
              <a:t>1998 Transportation Equity Act for the 21st Century (TEA-21)</a:t>
            </a:r>
          </a:p>
        </p:txBody>
      </p:sp>
    </p:spTree>
  </p:cSld>
  <p:clrMapOvr>
    <a:masterClrMapping/>
  </p:clrMapOvr>
  <p:transition spd="slow">
    <p:pull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r>
              <a:rPr lang="en-US" altLang="en-US" smtClean="0">
                <a:ea typeface="ＭＳ Ｐゴシック" panose="020B0600070205080204" pitchFamily="34" charset="-128"/>
              </a:rPr>
              <a:t>Recent Legislation</a:t>
            </a:r>
          </a:p>
        </p:txBody>
      </p:sp>
      <p:sp>
        <p:nvSpPr>
          <p:cNvPr id="26626" name="Content Placeholder 3" descr="Rectangle: Click to edit Master text styles&#10;Second level&#10;Third level&#10;Fourth level&#10;Fifth level"/>
          <p:cNvSpPr>
            <a:spLocks noGrp="1"/>
          </p:cNvSpPr>
          <p:nvPr>
            <p:ph idx="1"/>
          </p:nvPr>
        </p:nvSpPr>
        <p:spPr/>
        <p:txBody>
          <a:bodyPr/>
          <a:lstStyle/>
          <a:p>
            <a:r>
              <a:rPr lang="en-US" altLang="en-US" smtClean="0">
                <a:ea typeface="ＭＳ Ｐゴシック" panose="020B0600070205080204" pitchFamily="34" charset="-128"/>
              </a:rPr>
              <a:t>2005 Safe, Accountable, Flexible, Efficient Transportation Equity Act – A legacy for Users SAFETY-LU</a:t>
            </a:r>
          </a:p>
        </p:txBody>
      </p:sp>
    </p:spTree>
  </p:cSld>
  <p:clrMapOvr>
    <a:masterClrMapping/>
  </p:clrMapOvr>
  <p:transition spd="slow">
    <p:pull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r>
              <a:rPr lang="en-US" altLang="en-US" smtClean="0">
                <a:ea typeface="ＭＳ Ｐゴシック" panose="020B0600070205080204" pitchFamily="34" charset="-128"/>
              </a:rPr>
              <a:t>National Safety Research</a:t>
            </a:r>
          </a:p>
        </p:txBody>
      </p:sp>
      <p:sp>
        <p:nvSpPr>
          <p:cNvPr id="27652" name="Rectangle 3" descr="Rectangle: Click to edit Master text styles&#10;Second level&#10;Third level&#10;Fourth level&#10;Fifth level"/>
          <p:cNvSpPr>
            <a:spLocks noGrp="1" noChangeArrowheads="1"/>
          </p:cNvSpPr>
          <p:nvPr>
            <p:ph type="body" idx="1"/>
          </p:nvPr>
        </p:nvSpPr>
        <p:spPr/>
        <p:txBody>
          <a:bodyPr/>
          <a:lstStyle/>
          <a:p>
            <a:pPr>
              <a:buFont typeface="Wingdings" charset="0"/>
              <a:buChar char="w"/>
              <a:defRPr/>
            </a:pPr>
            <a:r>
              <a:rPr lang="en-US" altLang="en-US" dirty="0" smtClean="0"/>
              <a:t>Transportation Research Board (TRB)</a:t>
            </a:r>
          </a:p>
          <a:p>
            <a:pPr>
              <a:buFont typeface="Wingdings" charset="0"/>
              <a:buChar char="w"/>
              <a:defRPr/>
            </a:pPr>
            <a:r>
              <a:rPr lang="en-US" altLang="en-US" dirty="0" smtClean="0"/>
              <a:t>National Cooperative Highway Research Program (NCHRP)</a:t>
            </a:r>
          </a:p>
          <a:p>
            <a:pPr lvl="1">
              <a:buFont typeface="Wingdings" charset="0"/>
              <a:buChar char="l"/>
              <a:defRPr/>
            </a:pPr>
            <a:r>
              <a:rPr lang="en-US" altLang="en-US" dirty="0" smtClean="0"/>
              <a:t>AASHTO</a:t>
            </a:r>
          </a:p>
          <a:p>
            <a:pPr lvl="1">
              <a:buFont typeface="Wingdings" charset="0"/>
              <a:buChar char="l"/>
              <a:defRPr/>
            </a:pPr>
            <a:r>
              <a:rPr lang="en-US" altLang="en-US" dirty="0" smtClean="0"/>
              <a:t>FHWA</a:t>
            </a:r>
          </a:p>
          <a:p>
            <a:pPr lvl="1">
              <a:buFont typeface="Wingdings" charset="0"/>
              <a:buChar char="l"/>
              <a:defRPr/>
            </a:pPr>
            <a:r>
              <a:rPr lang="en-US" altLang="en-US" dirty="0" smtClean="0"/>
              <a:t>TRB</a:t>
            </a:r>
          </a:p>
        </p:txBody>
      </p:sp>
    </p:spTree>
  </p:cSld>
  <p:clrMapOvr>
    <a:masterClrMapping/>
  </p:clrMapOvr>
  <p:transition spd="slow">
    <p:pull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smtClean="0">
                <a:ea typeface="ＭＳ Ｐゴシック" panose="020B0600070205080204" pitchFamily="34" charset="-128"/>
              </a:rPr>
              <a:t>Private Sector Research</a:t>
            </a:r>
          </a:p>
        </p:txBody>
      </p:sp>
      <p:sp>
        <p:nvSpPr>
          <p:cNvPr id="30723" name="Rectangle 3" descr="Rectangle: Click to edit Master text styles&#10;Second level&#10;Third level&#10;Fourth level&#10;Fifth level"/>
          <p:cNvSpPr>
            <a:spLocks noGrp="1" noChangeArrowheads="1"/>
          </p:cNvSpPr>
          <p:nvPr>
            <p:ph type="body" idx="1"/>
          </p:nvPr>
        </p:nvSpPr>
        <p:spPr/>
        <p:txBody>
          <a:bodyPr/>
          <a:lstStyle/>
          <a:p>
            <a:r>
              <a:rPr lang="en-US" altLang="en-US" smtClean="0">
                <a:ea typeface="ＭＳ Ｐゴシック" panose="020B0600070205080204" pitchFamily="34" charset="-128"/>
              </a:rPr>
              <a:t>Insurance Institute for Highway Safety</a:t>
            </a:r>
          </a:p>
          <a:p>
            <a:r>
              <a:rPr lang="en-US" altLang="en-US" smtClean="0">
                <a:ea typeface="ＭＳ Ｐゴシック" panose="020B0600070205080204" pitchFamily="34" charset="-128"/>
              </a:rPr>
              <a:t>Vehicle Research Center</a:t>
            </a:r>
          </a:p>
          <a:p>
            <a:r>
              <a:rPr lang="en-US" altLang="en-US" smtClean="0">
                <a:ea typeface="ＭＳ Ｐゴシック" panose="020B0600070205080204" pitchFamily="34" charset="-128"/>
              </a:rPr>
              <a:t>Highway Loss Data Institute</a:t>
            </a:r>
          </a:p>
          <a:p>
            <a:r>
              <a:rPr lang="en-US" altLang="en-US" smtClean="0">
                <a:ea typeface="ＭＳ Ｐゴシック" panose="020B0600070205080204" pitchFamily="34" charset="-128"/>
              </a:rPr>
              <a:t>AAA Safety Foundation</a:t>
            </a:r>
          </a:p>
          <a:p>
            <a:endParaRPr lang="en-US" altLang="en-US" smtClean="0">
              <a:ea typeface="ＭＳ Ｐゴシック" panose="020B0600070205080204" pitchFamily="34" charset="-128"/>
            </a:endParaRPr>
          </a:p>
        </p:txBody>
      </p:sp>
    </p:spTree>
  </p:cSld>
  <p:clrMapOvr>
    <a:masterClrMapping/>
  </p:clrMapOvr>
  <p:transition spd="slow">
    <p:pull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smtClean="0">
                <a:ea typeface="ＭＳ Ｐゴシック" panose="020B0600070205080204" pitchFamily="34" charset="-128"/>
              </a:rPr>
              <a:t>Federal Research</a:t>
            </a:r>
          </a:p>
        </p:txBody>
      </p:sp>
      <p:sp>
        <p:nvSpPr>
          <p:cNvPr id="32771" name="Rectangle 3" descr="Rectangle: Click to edit Master text styles&#10;Second level&#10;Third level&#10;Fourth level&#10;Fifth level"/>
          <p:cNvSpPr>
            <a:spLocks noGrp="1" noChangeArrowheads="1"/>
          </p:cNvSpPr>
          <p:nvPr>
            <p:ph type="body" idx="1"/>
          </p:nvPr>
        </p:nvSpPr>
        <p:spPr/>
        <p:txBody>
          <a:bodyPr/>
          <a:lstStyle/>
          <a:p>
            <a:r>
              <a:rPr lang="en-US" altLang="en-US" dirty="0" smtClean="0">
                <a:ea typeface="ＭＳ Ｐゴシック" panose="020B0600070205080204" pitchFamily="34" charset="-128"/>
              </a:rPr>
              <a:t>FHWA</a:t>
            </a:r>
          </a:p>
          <a:p>
            <a:r>
              <a:rPr lang="en-US" altLang="en-US" dirty="0" smtClean="0">
                <a:ea typeface="ＭＳ Ｐゴシック" panose="020B0600070205080204" pitchFamily="34" charset="-128"/>
              </a:rPr>
              <a:t>NHTSA</a:t>
            </a:r>
          </a:p>
          <a:p>
            <a:r>
              <a:rPr lang="en-US" altLang="en-US" dirty="0" smtClean="0">
                <a:ea typeface="ＭＳ Ｐゴシック" panose="020B0600070205080204" pitchFamily="34" charset="-128"/>
              </a:rPr>
              <a:t>FMCSA</a:t>
            </a:r>
          </a:p>
          <a:p>
            <a:r>
              <a:rPr lang="en-US" altLang="en-US" dirty="0" smtClean="0">
                <a:ea typeface="ＭＳ Ｐゴシック" panose="020B0600070205080204" pitchFamily="34" charset="-128"/>
              </a:rPr>
              <a:t>FTA</a:t>
            </a:r>
          </a:p>
        </p:txBody>
      </p:sp>
      <p:grpSp>
        <p:nvGrpSpPr>
          <p:cNvPr id="32772" name="Group 4"/>
          <p:cNvGrpSpPr>
            <a:grpSpLocks/>
          </p:cNvGrpSpPr>
          <p:nvPr/>
        </p:nvGrpSpPr>
        <p:grpSpPr bwMode="auto">
          <a:xfrm>
            <a:off x="533400" y="4800600"/>
            <a:ext cx="8305800" cy="1143000"/>
            <a:chOff x="480" y="2928"/>
            <a:chExt cx="4800" cy="564"/>
          </a:xfrm>
        </p:grpSpPr>
        <p:pic>
          <p:nvPicPr>
            <p:cNvPr id="32776" name="Picture 5" descr="FMCS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2928"/>
              <a:ext cx="4800" cy="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7" name="Text Box 6"/>
            <p:cNvSpPr txBox="1">
              <a:spLocks noChangeArrowheads="1"/>
            </p:cNvSpPr>
            <p:nvPr/>
          </p:nvSpPr>
          <p:spPr bwMode="auto">
            <a:xfrm>
              <a:off x="624" y="3024"/>
              <a:ext cx="4560" cy="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altLang="en-US" sz="2800">
                  <a:latin typeface="Bodoni-DTC" pitchFamily="2" charset="0"/>
                </a:rPr>
                <a:t>Federal Motor Carrier Safety Administration</a:t>
              </a:r>
            </a:p>
          </p:txBody>
        </p:sp>
      </p:grpSp>
      <p:pic>
        <p:nvPicPr>
          <p:cNvPr id="32773" name="Picture 7" descr="ft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3398838"/>
            <a:ext cx="1778000"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4" name="Picture 8" descr="nhtsa50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60888" y="2120900"/>
            <a:ext cx="1928812" cy="88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5" name="Picture 9" descr="Go to fullsize image">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91313" y="2566988"/>
            <a:ext cx="1200150" cy="123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ll dir="u"/>
  </p:transition>
  <p:timing>
    <p:tnLst>
      <p:par>
        <p:cTn id="1" dur="indefinite" restart="never" nodeType="tmRoot"/>
      </p:par>
    </p:tnLst>
  </p:timing>
</p:sld>
</file>

<file path=ppt/theme/theme1.xml><?xml version="1.0" encoding="utf-8"?>
<a:theme xmlns:a="http://schemas.openxmlformats.org/drawingml/2006/main" name="seattle">
  <a:themeElements>
    <a:clrScheme name="seattle.pp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seattle.ppt">
      <a:majorFont>
        <a:latin typeface="Comic Sans MS"/>
        <a:ea typeface=""/>
        <a:cs typeface=""/>
      </a:majorFont>
      <a:minorFont>
        <a:latin typeface="Technic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seattle.pp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seattle.pp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seattle.pp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seattle.pp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seattle.pp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seattle.pp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seattle.pp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seattle.pp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E:\GAR\scantour\seattle.ppt</Template>
  <TotalTime>650</TotalTime>
  <Words>1987</Words>
  <Application>Microsoft Office PowerPoint</Application>
  <PresentationFormat>On-screen Show (4:3)</PresentationFormat>
  <Paragraphs>108</Paragraphs>
  <Slides>10</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ＭＳ Ｐゴシック</vt:lpstr>
      <vt:lpstr>Arial</vt:lpstr>
      <vt:lpstr>Bodoni-DTC</vt:lpstr>
      <vt:lpstr>Calibri</vt:lpstr>
      <vt:lpstr>Century Gothic</vt:lpstr>
      <vt:lpstr>Comic Sans MS</vt:lpstr>
      <vt:lpstr>Tahoma</vt:lpstr>
      <vt:lpstr>Wingdings</vt:lpstr>
      <vt:lpstr>seattle</vt:lpstr>
      <vt:lpstr>HISTORY OF ROAD SAFETY </vt:lpstr>
      <vt:lpstr>Historical Perspective</vt:lpstr>
      <vt:lpstr>Road Safety Legislation        (1/3)</vt:lpstr>
      <vt:lpstr>Road Safety Legislation        (2/3)</vt:lpstr>
      <vt:lpstr>Road Safety Legislation        (3/3)</vt:lpstr>
      <vt:lpstr>Recent Legislation</vt:lpstr>
      <vt:lpstr>National Safety Research</vt:lpstr>
      <vt:lpstr>Private Sector Research</vt:lpstr>
      <vt:lpstr>Federal Research</vt:lpstr>
      <vt:lpstr>PowerPoint Presentation</vt:lpstr>
    </vt:vector>
  </TitlesOfParts>
  <Manager/>
  <Company>University of Kentucky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Highway Safety Basics</dc:title>
  <dc:subject/>
  <dc:creator>Nikiforos Stamatiadis</dc:creator>
  <cp:keywords/>
  <dc:description/>
  <cp:lastModifiedBy>Stamatiadis, Nick</cp:lastModifiedBy>
  <cp:revision>61</cp:revision>
  <cp:lastPrinted>2016-05-04T15:28:24Z</cp:lastPrinted>
  <dcterms:created xsi:type="dcterms:W3CDTF">1999-08-31T14:18:19Z</dcterms:created>
  <dcterms:modified xsi:type="dcterms:W3CDTF">2016-05-06T14:09:16Z</dcterms:modified>
  <cp:category/>
</cp:coreProperties>
</file>