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2"/>
  </p:notesMasterIdLst>
  <p:handoutMasterIdLst>
    <p:handoutMasterId r:id="rId13"/>
  </p:handoutMasterIdLst>
  <p:sldIdLst>
    <p:sldId id="256" r:id="rId2"/>
    <p:sldId id="306" r:id="rId3"/>
    <p:sldId id="307" r:id="rId4"/>
    <p:sldId id="346" r:id="rId5"/>
    <p:sldId id="309" r:id="rId6"/>
    <p:sldId id="310" r:id="rId7"/>
    <p:sldId id="311" r:id="rId8"/>
    <p:sldId id="312" r:id="rId9"/>
    <p:sldId id="328" r:id="rId10"/>
    <p:sldId id="329" r:id="rId11"/>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3A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3299" autoAdjust="0"/>
  </p:normalViewPr>
  <p:slideViewPr>
    <p:cSldViewPr snapToGrid="0">
      <p:cViewPr varScale="1">
        <p:scale>
          <a:sx n="62" d="100"/>
          <a:sy n="62" d="100"/>
        </p:scale>
        <p:origin x="1374" y="78"/>
      </p:cViewPr>
      <p:guideLst>
        <p:guide orient="horz" pos="2160"/>
        <p:guide pos="2880"/>
      </p:guideLst>
    </p:cSldViewPr>
  </p:slideViewPr>
  <p:notesTextViewPr>
    <p:cViewPr>
      <p:scale>
        <a:sx n="100" d="100"/>
        <a:sy n="100" d="100"/>
      </p:scale>
      <p:origin x="0" y="0"/>
    </p:cViewPr>
  </p:notesTextViewPr>
  <p:sorterViewPr>
    <p:cViewPr>
      <p:scale>
        <a:sx n="114" d="100"/>
        <a:sy n="114" d="100"/>
      </p:scale>
      <p:origin x="0" y="-1848"/>
    </p:cViewPr>
  </p:sorterViewPr>
  <p:notesViewPr>
    <p:cSldViewPr snapToGrid="0">
      <p:cViewPr varScale="1">
        <p:scale>
          <a:sx n="72" d="100"/>
          <a:sy n="72" d="100"/>
        </p:scale>
        <p:origin x="2100" y="5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10668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200">
                <a:latin typeface="Comic Sans MS" pitchFamily="66" charset="0"/>
                <a:ea typeface="+mn-ea"/>
                <a:cs typeface="+mn-cs"/>
              </a:defRPr>
            </a:lvl1pPr>
          </a:lstStyle>
          <a:p>
            <a:pPr>
              <a:defRPr/>
            </a:pPr>
            <a:r>
              <a:rPr lang="en-US"/>
              <a:t>Highway Safety</a:t>
            </a:r>
          </a:p>
        </p:txBody>
      </p:sp>
      <p:sp>
        <p:nvSpPr>
          <p:cNvPr id="55299" name="Rectangle 3"/>
          <p:cNvSpPr>
            <a:spLocks noGrp="1" noChangeArrowheads="1"/>
          </p:cNvSpPr>
          <p:nvPr>
            <p:ph type="dt" sz="quarter" idx="1"/>
          </p:nvPr>
        </p:nvSpPr>
        <p:spPr bwMode="auto">
          <a:xfrm>
            <a:off x="4084320" y="10668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200">
                <a:latin typeface="Comic Sans MS" pitchFamily="66" charset="0"/>
                <a:ea typeface="+mn-ea"/>
                <a:cs typeface="+mn-cs"/>
              </a:defRPr>
            </a:lvl1pPr>
          </a:lstStyle>
          <a:p>
            <a:pPr>
              <a:defRPr/>
            </a:pPr>
            <a:endParaRPr lang="en-US"/>
          </a:p>
        </p:txBody>
      </p:sp>
      <p:sp>
        <p:nvSpPr>
          <p:cNvPr id="55300" name="Rectangle 4"/>
          <p:cNvSpPr>
            <a:spLocks noGrp="1" noChangeArrowheads="1"/>
          </p:cNvSpPr>
          <p:nvPr>
            <p:ph type="ftr" sz="quarter" idx="2"/>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ea typeface="+mn-ea"/>
                <a:cs typeface="+mn-cs"/>
              </a:defRPr>
            </a:lvl1pPr>
          </a:lstStyle>
          <a:p>
            <a:pPr>
              <a:defRPr/>
            </a:pPr>
            <a:endParaRPr lang="en-US"/>
          </a:p>
        </p:txBody>
      </p:sp>
      <p:sp>
        <p:nvSpPr>
          <p:cNvPr id="55301" name="Rectangle 5"/>
          <p:cNvSpPr>
            <a:spLocks noGrp="1" noChangeArrowheads="1"/>
          </p:cNvSpPr>
          <p:nvPr>
            <p:ph type="sldNum" sz="quarter" idx="3"/>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lvl1pPr>
          </a:lstStyle>
          <a:p>
            <a:pPr>
              <a:defRPr/>
            </a:pPr>
            <a:fld id="{E38F802D-60B9-4179-8A49-07F8647D6F3A}" type="slidenum">
              <a:rPr lang="en-US" altLang="en-US"/>
              <a:pPr>
                <a:defRPr/>
              </a:pPr>
              <a:t>‹#›</a:t>
            </a:fld>
            <a:endParaRPr lang="en-US" altLang="en-US"/>
          </a:p>
        </p:txBody>
      </p:sp>
    </p:spTree>
    <p:extLst>
      <p:ext uri="{BB962C8B-B14F-4D97-AF65-F5344CB8AC3E}">
        <p14:creationId xmlns:p14="http://schemas.microsoft.com/office/powerpoint/2010/main" val="1986998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pPr lvl="0"/>
            <a:endParaRPr lang="en-US" noProof="0" smtClean="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wrap="square" lIns="96661" tIns="48331" rIns="96661" bIns="48331" numCol="1" anchor="b" anchorCtr="0" compatLnSpc="1">
            <a:prstTxWarp prst="textNoShape">
              <a:avLst/>
            </a:prstTxWarp>
          </a:bodyPr>
          <a:lstStyle>
            <a:lvl1pPr algn="r">
              <a:defRPr sz="1300" smtClean="0"/>
            </a:lvl1pPr>
          </a:lstStyle>
          <a:p>
            <a:pPr>
              <a:defRPr/>
            </a:pPr>
            <a:fld id="{9581CC53-5B17-4A9A-80ED-48D4B72D3E02}" type="slidenum">
              <a:rPr lang="en-US" altLang="en-US"/>
              <a:pPr>
                <a:defRPr/>
              </a:pPr>
              <a:t>‹#›</a:t>
            </a:fld>
            <a:endParaRPr lang="en-US" altLang="en-US"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347788" y="0"/>
            <a:ext cx="967412" cy="665084"/>
          </a:xfrm>
          <a:prstGeom prst="rect">
            <a:avLst/>
          </a:prstGeom>
        </p:spPr>
      </p:pic>
    </p:spTree>
    <p:extLst>
      <p:ext uri="{BB962C8B-B14F-4D97-AF65-F5344CB8AC3E}">
        <p14:creationId xmlns:p14="http://schemas.microsoft.com/office/powerpoint/2010/main" val="3948154966"/>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100" kern="1200">
        <a:solidFill>
          <a:schemeClr val="tx1"/>
        </a:solidFill>
        <a:latin typeface="Arial" panose="020B0604020202020204" pitchFamily="34" charset="0"/>
        <a:ea typeface="ＭＳ Ｐゴシック" charset="0"/>
        <a:cs typeface="Arial" panose="020B0604020202020204" pitchFamily="34" charset="0"/>
      </a:defRPr>
    </a:lvl1pPr>
    <a:lvl2pPr marL="457200" algn="l" rtl="0" eaLnBrk="0" fontAlgn="base" hangingPunct="0">
      <a:spcBef>
        <a:spcPts val="0"/>
      </a:spcBef>
      <a:spcAft>
        <a:spcPct val="0"/>
      </a:spcAft>
      <a:defRPr sz="1100" kern="1200">
        <a:solidFill>
          <a:schemeClr val="tx1"/>
        </a:solidFill>
        <a:latin typeface="Arial" panose="020B0604020202020204"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Safety improvements are the result of a coordinated effort across</a:t>
            </a:r>
            <a:r>
              <a:rPr lang="en-US" baseline="0" dirty="0" smtClean="0"/>
              <a:t> various fronts all targeting user behavior, roadway environment, and vehicle aspects. As we already noted before, road safety is a multidisciplinary profession including professionals with engineering, public health, public safety, education among the many other disciplines that could be involved.  All these disciplines should work synergistically, since there is not a single discipline that could address the multitude of safety issues completely. </a:t>
            </a:r>
          </a:p>
          <a:p>
            <a:endParaRPr lang="en-US" baseline="0" dirty="0" smtClean="0"/>
          </a:p>
          <a:p>
            <a:pPr defTabSz="966612">
              <a:defRPr/>
            </a:pPr>
            <a:r>
              <a:rPr lang="en-US" altLang="en-US" dirty="0" smtClean="0"/>
              <a:t>The variety of backgrounds and perspectives that each discipline brings into road safety creates a challenge when</a:t>
            </a:r>
            <a:r>
              <a:rPr lang="en-US" altLang="en-US" baseline="0" dirty="0" smtClean="0"/>
              <a:t> all need to work together to improve safety. Each discipline may address safety improvements from its own perspective but frequently all need to work in sync to achieve the desired goal of improving overall safety.  This section identifies some of the efforts that can be implemented though various distinct disciplines aiming to </a:t>
            </a:r>
            <a:r>
              <a:rPr lang="en-US" altLang="en-US" dirty="0" smtClean="0"/>
              <a:t>improve safety.</a:t>
            </a:r>
            <a:endParaRPr 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a:t>
            </a:fld>
            <a:endParaRPr lang="en-US" altLang="en-US" sz="1300" dirty="0"/>
          </a:p>
        </p:txBody>
      </p:sp>
    </p:spTree>
    <p:extLst>
      <p:ext uri="{BB962C8B-B14F-4D97-AF65-F5344CB8AC3E}">
        <p14:creationId xmlns:p14="http://schemas.microsoft.com/office/powerpoint/2010/main" val="701129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81BC5A65-48B6-40DF-A4C2-146A96FC3F67}" type="slidenum">
              <a:rPr lang="en-US" altLang="en-US" sz="1300" b="0">
                <a:solidFill>
                  <a:schemeClr val="tx1"/>
                </a:solidFill>
                <a:cs typeface="Arial" panose="020B0604020202020204" pitchFamily="34" charset="0"/>
              </a:rPr>
              <a:pPr/>
              <a:t>10</a:t>
            </a:fld>
            <a:endParaRPr lang="en-US" altLang="en-US" sz="1300" b="0" dirty="0">
              <a:solidFill>
                <a:schemeClr val="tx1"/>
              </a:solidFill>
              <a:cs typeface="Arial" panose="020B0604020202020204" pitchFamily="34" charset="0"/>
            </a:endParaRPr>
          </a:p>
        </p:txBody>
      </p:sp>
      <p:sp>
        <p:nvSpPr>
          <p:cNvPr id="44035" name="Rectangle 4"/>
          <p:cNvSpPr>
            <a:spLocks noGrp="1" noRot="1" noChangeAspect="1" noChangeArrowheads="1" noTextEdit="1"/>
          </p:cNvSpPr>
          <p:nvPr>
            <p:ph type="sldImg"/>
          </p:nvPr>
        </p:nvSpPr>
        <p:spPr/>
      </p:sp>
      <p:sp>
        <p:nvSpPr>
          <p:cNvPr id="44036" name="Rectangle 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Research also provides us with information on what does NOT work in the communications area.  Ineffective public information and education or what is commonly referred to in the safety field as PI&amp;E is associated with:</a:t>
            </a:r>
          </a:p>
          <a:p>
            <a:pPr marL="181240" indent="-181240">
              <a:buFont typeface="Arial" panose="020B0604020202020204" pitchFamily="34" charset="0"/>
              <a:buChar char="•"/>
            </a:pPr>
            <a:r>
              <a:rPr lang="en-US" altLang="en-US" dirty="0" smtClean="0"/>
              <a:t>Passive messaging communicated by signs, pamphlets, brochures and buttons;</a:t>
            </a:r>
          </a:p>
          <a:p>
            <a:pPr marL="181240" indent="-181240">
              <a:buFont typeface="Arial" panose="020B0604020202020204" pitchFamily="34" charset="0"/>
              <a:buChar char="•"/>
            </a:pPr>
            <a:r>
              <a:rPr lang="en-US" altLang="en-US" dirty="0" smtClean="0"/>
              <a:t>Slogans that give simple exhortations for people to behave in certain ways to avoid undesirable outcomes;</a:t>
            </a:r>
          </a:p>
          <a:p>
            <a:pPr marL="181240" indent="-181240">
              <a:buFont typeface="Arial" panose="020B0604020202020204" pitchFamily="34" charset="0"/>
              <a:buChar char="•"/>
            </a:pPr>
            <a:r>
              <a:rPr lang="en-US" altLang="en-US" dirty="0" smtClean="0"/>
              <a:t>Education programs that are lecture oriented and informative only; and</a:t>
            </a:r>
          </a:p>
          <a:p>
            <a:pPr marL="181240" indent="-181240">
              <a:buFont typeface="Arial" panose="020B0604020202020204" pitchFamily="34" charset="0"/>
              <a:buChar char="•"/>
            </a:pPr>
            <a:r>
              <a:rPr lang="en-US" altLang="en-US" dirty="0" smtClean="0"/>
              <a:t>Use of extreme fear or scare techniques, especially when directed at adolescents and without clear instruction of steps necessary to avoid the danger. </a:t>
            </a:r>
          </a:p>
        </p:txBody>
      </p:sp>
    </p:spTree>
    <p:extLst>
      <p:ext uri="{BB962C8B-B14F-4D97-AF65-F5344CB8AC3E}">
        <p14:creationId xmlns:p14="http://schemas.microsoft.com/office/powerpoint/2010/main" val="3095187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04D77126-DB1E-4914-9E98-9C6F9B725BC2}" type="slidenum">
              <a:rPr lang="en-US" altLang="en-US" sz="1300" b="0">
                <a:solidFill>
                  <a:schemeClr val="tx1"/>
                </a:solidFill>
                <a:cs typeface="Arial" panose="020B0604020202020204" pitchFamily="34" charset="0"/>
              </a:rPr>
              <a:pPr/>
              <a:t>2</a:t>
            </a:fld>
            <a:endParaRPr lang="en-US" altLang="en-US" sz="1300" b="0" dirty="0">
              <a:solidFill>
                <a:schemeClr val="tx1"/>
              </a:solidFill>
              <a:cs typeface="Arial" panose="020B0604020202020204" pitchFamily="34" charset="0"/>
            </a:endParaRPr>
          </a:p>
        </p:txBody>
      </p:sp>
      <p:sp>
        <p:nvSpPr>
          <p:cNvPr id="33795" name="Rectangle 4"/>
          <p:cNvSpPr>
            <a:spLocks noGrp="1" noRot="1" noChangeAspect="1" noChangeArrowheads="1" noTextEdit="1"/>
          </p:cNvSpPr>
          <p:nvPr>
            <p:ph type="sldImg"/>
          </p:nvPr>
        </p:nvSpPr>
        <p:spPr/>
      </p:sp>
      <p:sp>
        <p:nvSpPr>
          <p:cNvPr id="33796" name="Rectangle 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The complexity of improving</a:t>
            </a:r>
            <a:r>
              <a:rPr lang="en-US" altLang="en-US" baseline="0" dirty="0" smtClean="0"/>
              <a:t> road safety can be eliminated when various professionals break their silos and work with others. There are institutional boundaries that one needs to transcend, since developing independent plans addressing on one level may conflict plans developed by other jurisdiction.  Working only on a specific level, limits any information exchange and data sharing and could lead to lack of coordination among agencies. </a:t>
            </a:r>
          </a:p>
          <a:p>
            <a:endParaRPr lang="en-US" altLang="en-US" baseline="0" dirty="0" smtClean="0"/>
          </a:p>
          <a:p>
            <a:r>
              <a:rPr lang="en-US" altLang="en-US" baseline="0" dirty="0" smtClean="0"/>
              <a:t>Each safety profession has worked over the past 40 years to improve their elements that could improve safety. Roadway designers have provided safer roads introducing a variety of countermeasures, vehicle designers have improved vehicles due to the safety devices introduced in their designs, education and law enforcement have contributed significantly in raising awareness and affecting user behavior, and emergency services have helped mitigate the severity of crashes. Safety professionals have worked within their respective environment and very rarely have crossed their boundaries to cooperate with other disciplines. Moreover, each of these efforts are effective only up to a point and the need for their coordination is apparent.  It is therefore imperative to break these barriers and develop a coordinated effort from all professionals to realize the full potential of these efforts and improve roadway safety.</a:t>
            </a:r>
            <a:endParaRPr lang="en-US" altLang="en-US" dirty="0" smtClean="0"/>
          </a:p>
          <a:p>
            <a:endParaRPr lang="en-US" altLang="en-US" dirty="0" smtClean="0"/>
          </a:p>
        </p:txBody>
      </p:sp>
    </p:spTree>
    <p:extLst>
      <p:ext uri="{BB962C8B-B14F-4D97-AF65-F5344CB8AC3E}">
        <p14:creationId xmlns:p14="http://schemas.microsoft.com/office/powerpoint/2010/main" val="4093117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08039F9E-2A1D-4BB6-9688-387018CD2478}" type="slidenum">
              <a:rPr lang="en-US" altLang="en-US" sz="1300" b="0">
                <a:solidFill>
                  <a:schemeClr val="tx1"/>
                </a:solidFill>
                <a:cs typeface="Arial" panose="020B0604020202020204" pitchFamily="34" charset="0"/>
              </a:rPr>
              <a:pPr/>
              <a:t>3</a:t>
            </a:fld>
            <a:endParaRPr lang="en-US" altLang="en-US" sz="1300" b="0" dirty="0">
              <a:solidFill>
                <a:schemeClr val="tx1"/>
              </a:solidFill>
              <a:cs typeface="Arial" panose="020B0604020202020204" pitchFamily="34" charset="0"/>
            </a:endParaRPr>
          </a:p>
        </p:txBody>
      </p:sp>
      <p:sp>
        <p:nvSpPr>
          <p:cNvPr id="34819" name="Rectangle 2"/>
          <p:cNvSpPr>
            <a:spLocks noGrp="1" noRot="1" noChangeAspect="1" noChangeArrowheads="1" noTextEdit="1"/>
          </p:cNvSpPr>
          <p:nvPr>
            <p:ph type="sldImg"/>
          </p:nvPr>
        </p:nvSpPr>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As noted</a:t>
            </a:r>
            <a:r>
              <a:rPr lang="en-US" altLang="en-US" baseline="0" dirty="0" smtClean="0"/>
              <a:t> at the beginning of this module, road safety is a multidisciplinary filed requiring professionals with varied and diverse backgrounds to work together to improve safety. There is not a single profession or approach that could address road safety completely or holistically. Four major categories are recognized among safety professionals as those with a potential impact on safety. These are typically referred to as the 4 E’s of safety and they are: </a:t>
            </a:r>
            <a:r>
              <a:rPr lang="en-US" altLang="en-US" dirty="0" smtClean="0"/>
              <a:t>engineering, education, enforcement, and emergency response. The 4 E’s have typically been used either as measures to correct existing road safety issues or as crash prevention strategies. </a:t>
            </a:r>
          </a:p>
          <a:p>
            <a:pPr>
              <a:lnSpc>
                <a:spcPct val="80000"/>
              </a:lnSpc>
            </a:pPr>
            <a:endParaRPr lang="en-US" altLang="en-US" baseline="0" dirty="0" smtClean="0"/>
          </a:p>
          <a:p>
            <a:r>
              <a:rPr lang="en-US" altLang="en-US" dirty="0" smtClean="0"/>
              <a:t>Historically, the 4 E’s have been used as a means to address crashes and the related injuries and fatalities. It is apparent that</a:t>
            </a:r>
            <a:r>
              <a:rPr lang="en-US" altLang="en-US" baseline="0" dirty="0" smtClean="0"/>
              <a:t> safety requires a wealth and variety of professionals who have to work together. </a:t>
            </a:r>
            <a:r>
              <a:rPr lang="en-US" altLang="en-US" dirty="0" smtClean="0"/>
              <a:t>The idea of working in silos noted before should</a:t>
            </a:r>
            <a:r>
              <a:rPr lang="en-US" altLang="en-US" baseline="0" dirty="0" smtClean="0"/>
              <a:t> be eliminated in order for all to contribute in improving safety.  In order for this to be realized, the 4E’s need to start thinking of how to work together across their respective disciplines. </a:t>
            </a:r>
            <a:r>
              <a:rPr lang="en-US" altLang="en-US" dirty="0" smtClean="0"/>
              <a:t> </a:t>
            </a:r>
          </a:p>
        </p:txBody>
      </p:sp>
    </p:spTree>
    <p:extLst>
      <p:ext uri="{BB962C8B-B14F-4D97-AF65-F5344CB8AC3E}">
        <p14:creationId xmlns:p14="http://schemas.microsoft.com/office/powerpoint/2010/main" val="2502623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B5F42EBE-7CD8-4EB1-A7E8-4E79C453526E}" type="slidenum">
              <a:rPr lang="en-US" altLang="en-US" sz="1300" b="0">
                <a:solidFill>
                  <a:schemeClr val="tx1"/>
                </a:solidFill>
                <a:cs typeface="Arial" panose="020B0604020202020204" pitchFamily="34" charset="0"/>
              </a:rPr>
              <a:pPr/>
              <a:t>4</a:t>
            </a:fld>
            <a:endParaRPr lang="en-US" altLang="en-US" sz="1300" b="0" dirty="0">
              <a:solidFill>
                <a:schemeClr val="tx1"/>
              </a:solidFill>
              <a:cs typeface="Arial" panose="020B0604020202020204" pitchFamily="34" charset="0"/>
            </a:endParaRPr>
          </a:p>
        </p:txBody>
      </p:sp>
      <p:sp>
        <p:nvSpPr>
          <p:cNvPr id="35843" name="Rectangle 2"/>
          <p:cNvSpPr>
            <a:spLocks noGrp="1" noRot="1" noChangeAspect="1" noChangeArrowheads="1" noTextEdit="1"/>
          </p:cNvSpPr>
          <p:nvPr>
            <p:ph type="sldImg"/>
          </p:nvPr>
        </p:nvSpPr>
        <p:spPr/>
      </p:sp>
      <p:sp>
        <p:nvSpPr>
          <p:cNvPr id="35844" name="Rectangle 3"/>
          <p:cNvSpPr>
            <a:spLocks noGrp="1" noChangeArrowheads="1"/>
          </p:cNvSpPr>
          <p:nvPr>
            <p:ph type="body" idx="1"/>
          </p:nvPr>
        </p:nvSpPr>
        <p:spPr>
          <a:xfrm>
            <a:off x="731520" y="4567237"/>
            <a:ext cx="6217920" cy="515397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Engineering could impact road safety from two different fronts: roadway and vehicle.</a:t>
            </a:r>
          </a:p>
          <a:p>
            <a:r>
              <a:rPr lang="en-US" altLang="en-US" dirty="0" smtClean="0"/>
              <a:t> </a:t>
            </a:r>
          </a:p>
          <a:p>
            <a:r>
              <a:rPr lang="en-US" altLang="en-US" u="sng" dirty="0" smtClean="0"/>
              <a:t>Roadway </a:t>
            </a:r>
            <a:r>
              <a:rPr lang="en-US" altLang="en-US" dirty="0" smtClean="0"/>
              <a:t> </a:t>
            </a:r>
          </a:p>
          <a:p>
            <a:r>
              <a:rPr lang="en-US" altLang="en-US" dirty="0" smtClean="0"/>
              <a:t>The engineer’s responsibility for the road safety covers the entire</a:t>
            </a:r>
            <a:r>
              <a:rPr lang="en-US" altLang="en-US" baseline="0" dirty="0" smtClean="0"/>
              <a:t> spectrum of the project development process, i.e., from planning to maintenance. Roadway design is critical in addressing safety needs of the user and current design manuals are based on user behavior and vehicle capabilities (there are questions however about the lack of updating design guidance to reflect current vehicle capabilities).  Once a roadway is designed and constructed, safety studies can identify issues with operations and attempt to develop solutions to address them. Countermeasures are typically employed to address roadway design deficiencies (as those were described in modules 4 and 8).  For example, crashes associated with a particular curve may require the evaluation of the curvature, the roadside elements and the pavement to determine the appropriate countermeasure to be implemented. Road Safety Audits (both during planning and design as well as after construction) could assist in developing the suitable engineering intervention. As noted previously, the entire cross section (roadway and roadside) needs to be evaluated in order to develop the most appropriate engineering solution. </a:t>
            </a:r>
          </a:p>
          <a:p>
            <a:endParaRPr lang="en-US" altLang="en-US" dirty="0" smtClean="0"/>
          </a:p>
          <a:p>
            <a:r>
              <a:rPr lang="en-US" altLang="en-US" u="sng" dirty="0" smtClean="0"/>
              <a:t>Vehicle</a:t>
            </a:r>
          </a:p>
          <a:p>
            <a:r>
              <a:rPr lang="en-US" altLang="en-US" dirty="0" smtClean="0"/>
              <a:t>Another area that engineering plays a role in</a:t>
            </a:r>
            <a:r>
              <a:rPr lang="en-US" altLang="en-US" baseline="0" dirty="0" smtClean="0"/>
              <a:t> road safety is though the </a:t>
            </a:r>
            <a:r>
              <a:rPr lang="en-US" altLang="en-US" dirty="0" smtClean="0"/>
              <a:t>design of the vehicle.  As it was previously discussed (Haddon matrix</a:t>
            </a:r>
            <a:r>
              <a:rPr lang="en-US" altLang="en-US" baseline="0" dirty="0" smtClean="0"/>
              <a:t> and </a:t>
            </a:r>
            <a:r>
              <a:rPr lang="en-US" altLang="en-US" dirty="0" smtClean="0"/>
              <a:t>module 5),</a:t>
            </a:r>
            <a:r>
              <a:rPr lang="en-US" altLang="en-US" baseline="0" dirty="0" smtClean="0"/>
              <a:t> v</a:t>
            </a:r>
            <a:r>
              <a:rPr lang="en-US" altLang="en-US" dirty="0" smtClean="0"/>
              <a:t>ehicle design can affect safety during all three stages of the crash,</a:t>
            </a:r>
            <a:r>
              <a:rPr lang="en-US" altLang="en-US" baseline="0" dirty="0" smtClean="0"/>
              <a:t> </a:t>
            </a:r>
            <a:r>
              <a:rPr lang="en-US" altLang="en-US" dirty="0" smtClean="0"/>
              <a:t>i.e., pre-crash, crash, and post-crash. Typical engineering improvements</a:t>
            </a:r>
            <a:r>
              <a:rPr lang="en-US" altLang="en-US" baseline="0" dirty="0" smtClean="0"/>
              <a:t> over the past decades regarding vehicle safety include:</a:t>
            </a:r>
          </a:p>
          <a:p>
            <a:pPr marL="181240" indent="-181240">
              <a:buFont typeface="Arial" panose="020B0604020202020204" pitchFamily="34" charset="0"/>
              <a:buChar char="•"/>
            </a:pPr>
            <a:r>
              <a:rPr lang="en-US" altLang="en-US" baseline="0" dirty="0" smtClean="0"/>
              <a:t>Antilock brakes, vehicle stability systems, and collision warning devices (pre-crash)</a:t>
            </a:r>
          </a:p>
          <a:p>
            <a:pPr marL="181240" indent="-181240">
              <a:buFont typeface="Arial" panose="020B0604020202020204" pitchFamily="34" charset="0"/>
              <a:buChar char="•"/>
            </a:pPr>
            <a:r>
              <a:rPr lang="en-US" altLang="en-US" baseline="0" dirty="0" smtClean="0"/>
              <a:t>Safety belts, airbags and vehicle integrity (crash) </a:t>
            </a:r>
          </a:p>
          <a:p>
            <a:pPr marL="181240" indent="-181240">
              <a:buFont typeface="Arial" panose="020B0604020202020204" pitchFamily="34" charset="0"/>
              <a:buChar char="•"/>
            </a:pPr>
            <a:r>
              <a:rPr lang="en-US" altLang="en-US" baseline="0" dirty="0" smtClean="0"/>
              <a:t>Emergency response notification system (post-crash). </a:t>
            </a:r>
            <a:endParaRPr lang="en-US" altLang="en-US" dirty="0" smtClean="0"/>
          </a:p>
        </p:txBody>
      </p:sp>
    </p:spTree>
    <p:extLst>
      <p:ext uri="{BB962C8B-B14F-4D97-AF65-F5344CB8AC3E}">
        <p14:creationId xmlns:p14="http://schemas.microsoft.com/office/powerpoint/2010/main" val="670576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4BA68907-4389-4AF2-9404-276388D7E74B}" type="slidenum">
              <a:rPr lang="en-US" altLang="en-US" sz="1300" b="0">
                <a:solidFill>
                  <a:schemeClr val="tx1"/>
                </a:solidFill>
                <a:cs typeface="Arial" panose="020B0604020202020204" pitchFamily="34" charset="0"/>
              </a:rPr>
              <a:pPr/>
              <a:t>5</a:t>
            </a:fld>
            <a:endParaRPr lang="en-US" altLang="en-US" sz="1300" b="0" dirty="0">
              <a:solidFill>
                <a:schemeClr val="tx1"/>
              </a:solidFill>
              <a:cs typeface="Arial" panose="020B0604020202020204" pitchFamily="34" charset="0"/>
            </a:endParaRPr>
          </a:p>
        </p:txBody>
      </p:sp>
      <p:sp>
        <p:nvSpPr>
          <p:cNvPr id="36867" name="Rectangle 2"/>
          <p:cNvSpPr>
            <a:spLocks noGrp="1" noRot="1" noChangeAspect="1" noChangeArrowheads="1" noTextEdit="1"/>
          </p:cNvSpPr>
          <p:nvPr>
            <p:ph type="sldImg"/>
          </p:nvPr>
        </p:nvSpPr>
        <p:spPr/>
      </p:sp>
      <p:sp>
        <p:nvSpPr>
          <p:cNvPr id="36868" name="Rectangle 3"/>
          <p:cNvSpPr>
            <a:spLocks noGrp="1" noChangeArrowheads="1"/>
          </p:cNvSpPr>
          <p:nvPr>
            <p:ph type="body" idx="1"/>
          </p:nvPr>
        </p:nvSpPr>
        <p:spPr>
          <a:xfrm>
            <a:off x="636693" y="4447222"/>
            <a:ext cx="6339840" cy="488727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dirty="0"/>
              <a:t>The main focus of education in rod safety is to affect behavior change of the road users. The objectives of such education activities could be viewed as those targeting reduction of unsafe behaviors (speeding, tailgating, driving under the influence, etc.) while promoting corresponding safe behaviors (defensive driving, understanding and awareness of user limitations, etc.).  </a:t>
            </a:r>
            <a:r>
              <a:rPr lang="en-US" altLang="en-US" dirty="0"/>
              <a:t>As previously noted, human factors are the single largest contributing factor to a crash and education has a great potential to improve road safety through development of training and targeted educational activities aiming to alter user behavior</a:t>
            </a:r>
            <a:r>
              <a:rPr lang="en-US" altLang="en-US" dirty="0" smtClean="0"/>
              <a:t>.</a:t>
            </a:r>
            <a:endParaRPr lang="en-US" altLang="en-US" dirty="0"/>
          </a:p>
          <a:p>
            <a:pPr marL="171450" indent="-171450">
              <a:buFont typeface="Arial" panose="020B0604020202020204" pitchFamily="34" charset="0"/>
              <a:buChar char="•"/>
            </a:pPr>
            <a:r>
              <a:rPr lang="en-US" altLang="en-US" dirty="0"/>
              <a:t>New roadway designs and schemes can be understood easier if coupled with a proper educational activities, such as public announcements or educational campaigns. Implementation of roundabouts and crossover diamond interchanges have greatly benefited from such activities, since proper driving techniques were introduced to the public. Educational campaigns can be used in conjunction with engineering and enforcement efforts to address policy changes or new legislation.  </a:t>
            </a:r>
            <a:r>
              <a:rPr lang="en-US" altLang="en-US" dirty="0"/>
              <a:t>Educational activities can also be used as a standalone effort targeting improvement of driving skills (such as defensive driving or teenage driver education), enhancing knowledge of the rules of the road or becoming more aware of various road safety related issues. </a:t>
            </a:r>
          </a:p>
          <a:p>
            <a:pPr marL="171450" indent="-171450" defTabSz="966612">
              <a:buFont typeface="Arial" panose="020B0604020202020204" pitchFamily="34" charset="0"/>
              <a:buChar char="•"/>
              <a:defRPr/>
            </a:pPr>
            <a:r>
              <a:rPr lang="en-US" altLang="en-US" dirty="0"/>
              <a:t>Educational activities can benefit users also by simply providing information and making users aware of the various risks undertaken. Training courses such as those developed by AAA targeting older drivers  or BMW targeting young drivers focus on identifying the various risks that each group could face and provide techniques to address and cope with their limitations. educational campaigns can also be targeted to address specific unsafe actions (e.g., driving under the influence, texting while driving, and not wearing a safety belt) or to address specific road user populations (e.g., teen drivers, motorcyclists, and pedestrians</a:t>
            </a:r>
            <a:r>
              <a:rPr lang="en-US" altLang="en-US"/>
              <a:t>). </a:t>
            </a:r>
            <a:endParaRPr lang="en-US" altLang="en-US" dirty="0"/>
          </a:p>
          <a:p>
            <a:pPr marL="171450" indent="-171450">
              <a:buFont typeface="Arial" panose="020B0604020202020204" pitchFamily="34" charset="0"/>
              <a:buChar char="•"/>
            </a:pPr>
            <a:r>
              <a:rPr lang="en-US" altLang="en-US" dirty="0"/>
              <a:t>Educational activities supporting engineering or enforcement actions can also be used to aid a wider acceptance and understanding of the effort. These activities can identify the reasons for he implementation and address how the road users could respond. For example, speed feedback signs could be considered both  engineering and enforcement activities. In this case, it is critical for the public to understand the issue of speeding and the use of the speed feedback signs to address it. </a:t>
            </a:r>
          </a:p>
        </p:txBody>
      </p:sp>
    </p:spTree>
    <p:extLst>
      <p:ext uri="{BB962C8B-B14F-4D97-AF65-F5344CB8AC3E}">
        <p14:creationId xmlns:p14="http://schemas.microsoft.com/office/powerpoint/2010/main" val="1591528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D4AF4A8A-E179-4FEA-9BCD-5BC12D9F6059}" type="slidenum">
              <a:rPr lang="en-US" altLang="en-US" sz="1300" b="0">
                <a:solidFill>
                  <a:schemeClr val="tx1"/>
                </a:solidFill>
                <a:cs typeface="Arial" panose="020B0604020202020204" pitchFamily="34" charset="0"/>
              </a:rPr>
              <a:pPr/>
              <a:t>6</a:t>
            </a:fld>
            <a:endParaRPr lang="en-US" altLang="en-US" sz="1300" b="0" dirty="0">
              <a:solidFill>
                <a:schemeClr val="tx1"/>
              </a:solidFill>
              <a:cs typeface="Arial" panose="020B0604020202020204" pitchFamily="34" charset="0"/>
            </a:endParaRPr>
          </a:p>
        </p:txBody>
      </p:sp>
      <p:sp>
        <p:nvSpPr>
          <p:cNvPr id="37891" name="Rectangle 2"/>
          <p:cNvSpPr>
            <a:spLocks noGrp="1" noRot="1" noChangeAspect="1" noChangeArrowheads="1" noTextEdit="1"/>
          </p:cNvSpPr>
          <p:nvPr>
            <p:ph type="sldImg"/>
          </p:nvPr>
        </p:nvSpPr>
        <p:spPr/>
      </p:sp>
      <p:sp>
        <p:nvSpPr>
          <p:cNvPr id="37892" name="Rectangle 3"/>
          <p:cNvSpPr>
            <a:spLocks noGrp="1" noChangeArrowheads="1"/>
          </p:cNvSpPr>
          <p:nvPr>
            <p:ph type="body" idx="1"/>
          </p:nvPr>
        </p:nvSpPr>
        <p:spPr>
          <a:xfrm>
            <a:off x="731520" y="4620577"/>
            <a:ext cx="6285653" cy="49806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Efforts on engineering and education alone cannot improve safety. These efforts require assistance from law enforcement units. It is reasonable to assume that an engineer can design a road in a manner that users will operate at a certain speed and to assure this, signs with the appropriated speed limit could be posted. Educational activities could be then initiated to ensure that users are familiar with the posted speed limits describing the problems with speeding and their safety consequences. However, these two activities cannot ensure that all users will travel at the posted speed limit and thus enforcement is needed to make sure that users behave appropriately. Enforcement can assist in user behavior through continuous presence and a variety of activities. NHTSA has been working closely with the enforcement community to develop toolkits and activities that can enhance enforcement. Such toolkits include the:</a:t>
            </a:r>
          </a:p>
          <a:p>
            <a:pPr marL="181240" indent="-181240">
              <a:buFont typeface="Arial" panose="020B0604020202020204" pitchFamily="34" charset="0"/>
              <a:buChar char="•"/>
            </a:pPr>
            <a:r>
              <a:rPr lang="en-US" altLang="en-US" dirty="0"/>
              <a:t> High Visibility Enforcement, where en</a:t>
            </a:r>
            <a:r>
              <a:rPr lang="en-US" dirty="0"/>
              <a:t>forcement, visibility elements, and a publicity campaigns (checkpoints and saturation patrols) are used to educate the public and promote voluntary compliance with the law.  Publicity campaigns have accompanied safety belt use (click it or ticket), texting (U drive, U text, U pay), drunk driving (Buzzed driving is Drunk driving), etc.</a:t>
            </a:r>
          </a:p>
          <a:p>
            <a:pPr marL="181240" indent="-181240">
              <a:buFont typeface="Arial" panose="020B0604020202020204" pitchFamily="34" charset="0"/>
              <a:buChar char="•"/>
            </a:pPr>
            <a:r>
              <a:rPr lang="en-US" dirty="0"/>
              <a:t>Speed prevention, where a variety of marketing tools are available for local enforcement to be used in speeding campaigns.</a:t>
            </a:r>
          </a:p>
          <a:p>
            <a:pPr marL="181240" indent="-181240">
              <a:buFont typeface="Arial" panose="020B0604020202020204" pitchFamily="34" charset="0"/>
              <a:buChar char="•"/>
            </a:pPr>
            <a:r>
              <a:rPr lang="en-US" dirty="0"/>
              <a:t>Workshops and training activities aiming to increase understanding of traffic safety issues and cooperation among local agencies to increase efficiency of their efforts. </a:t>
            </a:r>
          </a:p>
          <a:p>
            <a:endParaRPr lang="en-US" altLang="en-US" dirty="0"/>
          </a:p>
          <a:p>
            <a:pPr defTabSz="966612">
              <a:defRPr/>
            </a:pPr>
            <a:r>
              <a:rPr lang="en-US" altLang="en-US" dirty="0"/>
              <a:t>An issue of concern for enforcement is the view of other law professionals (prosecutors and judges) who sometimes they do not understand the seriousness of the issue and fail to ensure citations are followed by maximum penalties. It is therefore imperative that all enforcement professionals work closely together with other safety groups to ensure that proper treatment of violators is undertaken. </a:t>
            </a:r>
          </a:p>
          <a:p>
            <a:endParaRPr lang="en-US" altLang="en-US" dirty="0"/>
          </a:p>
          <a:p>
            <a:r>
              <a:rPr lang="en-US" altLang="en-US" dirty="0"/>
              <a:t>Effective enforcement must result in consequences that the users are aware of.  Campaigns that advertise the consequences of actions undertaken while driving should not only present the issues to increase awareness but should also identify the penalties and consequences of the actions.   </a:t>
            </a:r>
          </a:p>
        </p:txBody>
      </p:sp>
    </p:spTree>
    <p:extLst>
      <p:ext uri="{BB962C8B-B14F-4D97-AF65-F5344CB8AC3E}">
        <p14:creationId xmlns:p14="http://schemas.microsoft.com/office/powerpoint/2010/main" val="1763031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D5C348A8-BF6F-4635-A7F9-14D96C1974FC}" type="slidenum">
              <a:rPr lang="en-US" altLang="en-US" sz="1300" b="0">
                <a:solidFill>
                  <a:schemeClr val="tx1"/>
                </a:solidFill>
                <a:cs typeface="Arial" panose="020B0604020202020204" pitchFamily="34" charset="0"/>
              </a:rPr>
              <a:pPr/>
              <a:t>7</a:t>
            </a:fld>
            <a:endParaRPr lang="en-US" altLang="en-US" sz="1300" b="0" dirty="0">
              <a:solidFill>
                <a:schemeClr val="tx1"/>
              </a:solidFill>
              <a:cs typeface="Arial" panose="020B0604020202020204" pitchFamily="34" charset="0"/>
            </a:endParaRPr>
          </a:p>
        </p:txBody>
      </p:sp>
      <p:sp>
        <p:nvSpPr>
          <p:cNvPr id="38915" name="Rectangle 2"/>
          <p:cNvSpPr>
            <a:spLocks noGrp="1" noRot="1" noChangeAspect="1" noChangeArrowheads="1" noTextEdit="1"/>
          </p:cNvSpPr>
          <p:nvPr>
            <p:ph type="sldImg"/>
          </p:nvPr>
        </p:nvSpPr>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Emergency response is the typically</a:t>
            </a:r>
            <a:r>
              <a:rPr lang="en-US" altLang="en-US" baseline="0" dirty="0" smtClean="0"/>
              <a:t> the post-crash activities taking place in order to rescue crash victims, provide primary care to injured users, and protect other road users from additional involvement in the crash scene. Responders to a crash scene include police officers (who investigate the crash and control traffic at the scene), fire and rescue (for removing victims from vehicles, provide primary care, and address vehicle fires), and emergency medical services (who provide immediate care to crash victims and can be part of the fire and rescue responders). These responders some times also employ others as needed, including towing companies to remove inoperable vehicles, hazardous materials contractors to remove hazardous materials leaked form vehicles, and media who typically report on crashes. It is important to ensure the safety of the other users while the crash scene is investigated and cleaned up in order to avoid any additional crashes as well as to move traffic though the scene in order to minimize any traffic delays. </a:t>
            </a:r>
          </a:p>
          <a:p>
            <a:pPr>
              <a:lnSpc>
                <a:spcPct val="80000"/>
              </a:lnSpc>
            </a:pPr>
            <a:endParaRPr lang="en-US" altLang="en-US" dirty="0" smtClean="0"/>
          </a:p>
        </p:txBody>
      </p:sp>
    </p:spTree>
    <p:extLst>
      <p:ext uri="{BB962C8B-B14F-4D97-AF65-F5344CB8AC3E}">
        <p14:creationId xmlns:p14="http://schemas.microsoft.com/office/powerpoint/2010/main" val="4132622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75B99632-1A24-4420-B5B6-B733390BB2DC}" type="slidenum">
              <a:rPr lang="en-US" altLang="en-US" sz="1300" b="0">
                <a:solidFill>
                  <a:schemeClr val="tx1"/>
                </a:solidFill>
                <a:cs typeface="Arial" panose="020B0604020202020204" pitchFamily="34" charset="0"/>
              </a:rPr>
              <a:pPr/>
              <a:t>8</a:t>
            </a:fld>
            <a:endParaRPr lang="en-US" altLang="en-US" sz="1300" b="0" dirty="0">
              <a:solidFill>
                <a:schemeClr val="tx1"/>
              </a:solidFill>
              <a:cs typeface="Arial" panose="020B0604020202020204" pitchFamily="34" charset="0"/>
            </a:endParaRPr>
          </a:p>
        </p:txBody>
      </p:sp>
      <p:sp>
        <p:nvSpPr>
          <p:cNvPr id="17411" name="Rectangle 4"/>
          <p:cNvSpPr>
            <a:spLocks noGrp="1" noRot="1" noChangeAspect="1" noChangeArrowheads="1" noTextEdit="1"/>
          </p:cNvSpPr>
          <p:nvPr>
            <p:ph type="sldImg"/>
          </p:nvPr>
        </p:nvSpPr>
        <p:spPr/>
      </p:sp>
      <p:sp>
        <p:nvSpPr>
          <p:cNvPr id="17412" name="Rectangle 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The goal of all those involved</a:t>
            </a:r>
            <a:r>
              <a:rPr lang="en-US" altLang="en-US" baseline="0" dirty="0" smtClean="0"/>
              <a:t> in safety is to identify effective countermeasures and implement them in order to improve roadway safety. The basic principles of an engineering study can be used here as well. In this case, one starts with an evaluation of the exiting conditions though a review of historical crash data and performs a field study to better understand the potential issues and layout of the location.  Next, countermeasures to address the safety issues at hand should be identified, followed a prioritization of the potential countermeasures while considering their effectiveness and associated costs (i.e., develop a benefit/cost ratio). </a:t>
            </a:r>
            <a:r>
              <a:rPr lang="en-US" altLang="en-US" dirty="0" smtClean="0"/>
              <a:t>Highway safety professionals seek to identify the most effective countermeasures for improving road safety. After</a:t>
            </a:r>
            <a:r>
              <a:rPr lang="en-US" altLang="en-US" baseline="0" dirty="0" smtClean="0"/>
              <a:t> the selection of the appropriate countermeasure and its implementation, the countermeasure effectiveness should be evaluated in order to provide the basis for future uses and expand the database of implementations. </a:t>
            </a:r>
            <a:endParaRPr lang="en-US" altLang="en-US" dirty="0" smtClean="0"/>
          </a:p>
        </p:txBody>
      </p:sp>
    </p:spTree>
    <p:extLst>
      <p:ext uri="{BB962C8B-B14F-4D97-AF65-F5344CB8AC3E}">
        <p14:creationId xmlns:p14="http://schemas.microsoft.com/office/powerpoint/2010/main" val="2109318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5210">
              <a:defRPr sz="2100" b="1">
                <a:solidFill>
                  <a:srgbClr val="000000"/>
                </a:solidFill>
                <a:latin typeface="Arial" panose="020B0604020202020204" pitchFamily="34" charset="0"/>
              </a:defRPr>
            </a:lvl1pPr>
            <a:lvl2pPr marL="785372" indent="-302066" defTabSz="1005210">
              <a:defRPr sz="2100" b="1">
                <a:solidFill>
                  <a:srgbClr val="000000"/>
                </a:solidFill>
                <a:latin typeface="Arial" panose="020B0604020202020204" pitchFamily="34" charset="0"/>
              </a:defRPr>
            </a:lvl2pPr>
            <a:lvl3pPr marL="1208265" indent="-241653" defTabSz="1005210">
              <a:defRPr sz="2100" b="1">
                <a:solidFill>
                  <a:srgbClr val="000000"/>
                </a:solidFill>
                <a:latin typeface="Arial" panose="020B0604020202020204" pitchFamily="34" charset="0"/>
              </a:defRPr>
            </a:lvl3pPr>
            <a:lvl4pPr marL="1691571" indent="-241653" defTabSz="1005210">
              <a:defRPr sz="2100" b="1">
                <a:solidFill>
                  <a:srgbClr val="000000"/>
                </a:solidFill>
                <a:latin typeface="Arial" panose="020B0604020202020204" pitchFamily="34" charset="0"/>
              </a:defRPr>
            </a:lvl4pPr>
            <a:lvl5pPr marL="2174878" indent="-241653" defTabSz="1005210">
              <a:defRPr sz="2100" b="1">
                <a:solidFill>
                  <a:srgbClr val="000000"/>
                </a:solidFill>
                <a:latin typeface="Arial" panose="020B0604020202020204" pitchFamily="34" charset="0"/>
              </a:defRPr>
            </a:lvl5pPr>
            <a:lvl6pPr marL="2658184" indent="-241653" algn="ctr" defTabSz="1005210" eaLnBrk="0" fontAlgn="base" hangingPunct="0">
              <a:spcBef>
                <a:spcPct val="0"/>
              </a:spcBef>
              <a:spcAft>
                <a:spcPct val="0"/>
              </a:spcAft>
              <a:defRPr sz="2100" b="1">
                <a:solidFill>
                  <a:srgbClr val="000000"/>
                </a:solidFill>
                <a:latin typeface="Arial" panose="020B0604020202020204" pitchFamily="34" charset="0"/>
              </a:defRPr>
            </a:lvl6pPr>
            <a:lvl7pPr marL="3141490" indent="-241653" algn="ctr" defTabSz="1005210" eaLnBrk="0" fontAlgn="base" hangingPunct="0">
              <a:spcBef>
                <a:spcPct val="0"/>
              </a:spcBef>
              <a:spcAft>
                <a:spcPct val="0"/>
              </a:spcAft>
              <a:defRPr sz="2100" b="1">
                <a:solidFill>
                  <a:srgbClr val="000000"/>
                </a:solidFill>
                <a:latin typeface="Arial" panose="020B0604020202020204" pitchFamily="34" charset="0"/>
              </a:defRPr>
            </a:lvl7pPr>
            <a:lvl8pPr marL="3624796" indent="-241653" algn="ctr" defTabSz="1005210" eaLnBrk="0" fontAlgn="base" hangingPunct="0">
              <a:spcBef>
                <a:spcPct val="0"/>
              </a:spcBef>
              <a:spcAft>
                <a:spcPct val="0"/>
              </a:spcAft>
              <a:defRPr sz="2100" b="1">
                <a:solidFill>
                  <a:srgbClr val="000000"/>
                </a:solidFill>
                <a:latin typeface="Arial" panose="020B0604020202020204" pitchFamily="34" charset="0"/>
              </a:defRPr>
            </a:lvl8pPr>
            <a:lvl9pPr marL="4108102" indent="-241653" algn="ctr" defTabSz="1005210" eaLnBrk="0" fontAlgn="base" hangingPunct="0">
              <a:spcBef>
                <a:spcPct val="0"/>
              </a:spcBef>
              <a:spcAft>
                <a:spcPct val="0"/>
              </a:spcAft>
              <a:defRPr sz="2100" b="1">
                <a:solidFill>
                  <a:srgbClr val="000000"/>
                </a:solidFill>
                <a:latin typeface="Arial" panose="020B0604020202020204" pitchFamily="34" charset="0"/>
              </a:defRPr>
            </a:lvl9pPr>
          </a:lstStyle>
          <a:p>
            <a:fld id="{43E501F0-C4BF-4E8B-9D7F-3DC3D5CC4444}" type="slidenum">
              <a:rPr lang="en-US" altLang="en-US" sz="1300" b="0">
                <a:solidFill>
                  <a:schemeClr val="tx1"/>
                </a:solidFill>
                <a:cs typeface="Arial" panose="020B0604020202020204" pitchFamily="34" charset="0"/>
              </a:rPr>
              <a:pPr/>
              <a:t>9</a:t>
            </a:fld>
            <a:endParaRPr lang="en-US" altLang="en-US" sz="1300" b="0" dirty="0">
              <a:solidFill>
                <a:schemeClr val="tx1"/>
              </a:solidFill>
              <a:cs typeface="Arial" panose="020B0604020202020204" pitchFamily="34" charset="0"/>
            </a:endParaRPr>
          </a:p>
        </p:txBody>
      </p:sp>
      <p:sp>
        <p:nvSpPr>
          <p:cNvPr id="43011" name="Rectangle 2"/>
          <p:cNvSpPr>
            <a:spLocks noGrp="1" noRot="1" noChangeAspect="1" noChangeArrowheads="1" noTextEdit="1"/>
          </p:cNvSpPr>
          <p:nvPr>
            <p:ph type="sldImg"/>
          </p:nvPr>
        </p:nvSpPr>
        <p:spPr/>
      </p:sp>
      <p:sp>
        <p:nvSpPr>
          <p:cNvPr id="43012" name="Rectangle 3"/>
          <p:cNvSpPr>
            <a:spLocks noGrp="1" noChangeArrowheads="1"/>
          </p:cNvSpPr>
          <p:nvPr>
            <p:ph type="body" idx="1"/>
          </p:nvPr>
        </p:nvSpPr>
        <p:spPr>
          <a:xfrm>
            <a:off x="458047" y="4587241"/>
            <a:ext cx="6399107" cy="414718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Public education is integral part of changing safety culture and user behavior. It targets the attitudes of individuals and attempts to point them in the right direction in order to affect changes in roadway safety. It is therefore important to continue communicating new knowledge and research findings and demonstrate the impacts such findings will have on safety. As noted before, enforcement is equally critical in improving roadway safety and enforcement professionals need to be included in such educational campaigns. </a:t>
            </a:r>
          </a:p>
          <a:p>
            <a:endParaRPr lang="en-US" altLang="en-US" dirty="0"/>
          </a:p>
          <a:p>
            <a:r>
              <a:rPr lang="en-US" altLang="en-US" dirty="0"/>
              <a:t>Changing user behavior is a life-long process and it can take several years until the results of the campaign are known or observed. For example, the efforts started in the 1980’s about curbing drunk driving did not show significant changes until the late 1980’s when rates for drunk driving fatalities were observed (module 2, slide 7). </a:t>
            </a:r>
          </a:p>
        </p:txBody>
      </p:sp>
    </p:spTree>
    <p:extLst>
      <p:ext uri="{BB962C8B-B14F-4D97-AF65-F5344CB8AC3E}">
        <p14:creationId xmlns:p14="http://schemas.microsoft.com/office/powerpoint/2010/main" val="42034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a:noFill/>
              </a:ln>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smtClean="0"/>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6" name="Group 58"/>
            <p:cNvGrpSpPr>
              <a:grpSpLocks/>
            </p:cNvGrpSpPr>
            <p:nvPr/>
          </p:nvGrpSpPr>
          <p:grpSpPr bwMode="auto">
            <a:xfrm>
              <a:off x="384" y="559"/>
              <a:ext cx="3811" cy="1796"/>
              <a:chOff x="384" y="559"/>
              <a:chExt cx="3811"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 name="Arc 62"/>
              <p:cNvSpPr>
                <a:spLocks/>
              </p:cNvSpPr>
              <p:nvPr/>
            </p:nvSpPr>
            <p:spPr bwMode="ltGray">
              <a:xfrm rot="16200000" flipH="1">
                <a:off x="426" y="860"/>
                <a:ext cx="156" cy="157"/>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7" name="Group 63"/>
            <p:cNvGrpSpPr>
              <a:grpSpLocks/>
            </p:cNvGrpSpPr>
            <p:nvPr/>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 name="Arc 66"/>
              <p:cNvSpPr>
                <a:spLocks/>
              </p:cNvSpPr>
              <p:nvPr/>
            </p:nvSpPr>
            <p:spPr bwMode="ltGray">
              <a:xfrm rot="5400000">
                <a:off x="5097" y="3347"/>
                <a:ext cx="156" cy="157"/>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sp>
        <p:nvSpPr>
          <p:cNvPr id="59459" name="Rectangle 67"/>
          <p:cNvSpPr>
            <a:spLocks noGrp="1" noChangeArrowheads="1"/>
          </p:cNvSpPr>
          <p:nvPr>
            <p:ph type="ctrTitle"/>
          </p:nvPr>
        </p:nvSpPr>
        <p:spPr>
          <a:xfrm>
            <a:off x="990600" y="1752600"/>
            <a:ext cx="7772400" cy="1143000"/>
          </a:xfrm>
        </p:spPr>
        <p:txBody>
          <a:bodyPr/>
          <a:lstStyle>
            <a:lvl1pPr>
              <a:defRPr>
                <a:solidFill>
                  <a:srgbClr val="C00000"/>
                </a:solidFill>
              </a:defRPr>
            </a:lvl1pPr>
          </a:lstStyle>
          <a:p>
            <a:r>
              <a:rPr lang="en-US" dirty="0"/>
              <a:t>Click to edit Master title style</a:t>
            </a:r>
          </a:p>
        </p:txBody>
      </p:sp>
      <p:sp>
        <p:nvSpPr>
          <p:cNvPr id="5946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69" name="Rectangle 69"/>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i="1">
                <a:latin typeface="Tahoma" pitchFamily="34" charset="0"/>
                <a:ea typeface="+mn-ea"/>
                <a:cs typeface="+mn-cs"/>
              </a:defRPr>
            </a:lvl1pPr>
          </a:lstStyle>
          <a:p>
            <a:pPr>
              <a:defRPr/>
            </a:pPr>
            <a:endParaRPr lang="en-US"/>
          </a:p>
        </p:txBody>
      </p:sp>
      <p:sp>
        <p:nvSpPr>
          <p:cNvPr id="70" name="Rectangle 70"/>
          <p:cNvSpPr>
            <a:spLocks noGrp="1" noChangeArrowheads="1"/>
          </p:cNvSpPr>
          <p:nvPr>
            <p:ph type="ftr" sz="quarter" idx="11"/>
          </p:nvPr>
        </p:nvSpPr>
        <p:spPr/>
        <p:txBody>
          <a:bodyPr/>
          <a:lstStyle>
            <a:lvl1pPr>
              <a:defRPr/>
            </a:lvl1pPr>
          </a:lstStyle>
          <a:p>
            <a:pPr>
              <a:defRPr/>
            </a:pPr>
            <a:endParaRPr lang="en-US"/>
          </a:p>
        </p:txBody>
      </p:sp>
      <p:sp>
        <p:nvSpPr>
          <p:cNvPr id="71" name="Rectangle 71"/>
          <p:cNvSpPr>
            <a:spLocks noGrp="1" noChangeArrowheads="1"/>
          </p:cNvSpPr>
          <p:nvPr>
            <p:ph type="sldNum" sz="quarter" idx="12"/>
          </p:nvPr>
        </p:nvSpPr>
        <p:spPr/>
        <p:txBody>
          <a:bodyPr/>
          <a:lstStyle>
            <a:lvl1pPr>
              <a:defRPr smtClean="0"/>
            </a:lvl1pPr>
          </a:lstStyle>
          <a:p>
            <a:pPr>
              <a:defRPr/>
            </a:pPr>
            <a:fld id="{33E254BB-F044-4914-A862-364A7D9C2782}" type="slidenum">
              <a:rPr lang="en-US" altLang="en-US"/>
              <a:pPr>
                <a:defRPr/>
              </a:pPr>
              <a:t>‹#›</a:t>
            </a:fld>
            <a:endParaRPr lang="en-US" altLang="en-US"/>
          </a:p>
        </p:txBody>
      </p:sp>
      <p:pic>
        <p:nvPicPr>
          <p:cNvPr id="72" name="Picture 71" descr="UK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019800"/>
            <a:ext cx="1066800"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3" name="Picture 7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71800" y="5740094"/>
            <a:ext cx="1137207" cy="1072641"/>
          </a:xfrm>
          <a:prstGeom prst="rect">
            <a:avLst/>
          </a:prstGeom>
        </p:spPr>
      </p:pic>
    </p:spTree>
    <p:extLst>
      <p:ext uri="{BB962C8B-B14F-4D97-AF65-F5344CB8AC3E}">
        <p14:creationId xmlns:p14="http://schemas.microsoft.com/office/powerpoint/2010/main" val="4079807064"/>
      </p:ext>
    </p:extLst>
  </p:cSld>
  <p:clrMapOvr>
    <a:masterClrMapping/>
  </p:clrMapOvr>
  <p:transition spd="slow">
    <p:pull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01BE9035-9DEE-4108-8F85-7A923BBF8ADB}" type="slidenum">
              <a:rPr lang="en-US" altLang="en-US"/>
              <a:pPr>
                <a:defRPr/>
              </a:pPr>
              <a:t>‹#›</a:t>
            </a:fld>
            <a:endParaRPr lang="en-US" altLang="en-US"/>
          </a:p>
        </p:txBody>
      </p:sp>
    </p:spTree>
    <p:extLst>
      <p:ext uri="{BB962C8B-B14F-4D97-AF65-F5344CB8AC3E}">
        <p14:creationId xmlns:p14="http://schemas.microsoft.com/office/powerpoint/2010/main" val="2677224468"/>
      </p:ext>
    </p:extLst>
  </p:cSld>
  <p:clrMapOvr>
    <a:masterClrMapping/>
  </p:clrMapOvr>
  <p:transition spd="slow">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6C5A1A69-6ABB-494F-96DF-46A12E2EFEB0}" type="slidenum">
              <a:rPr lang="en-US" altLang="en-US"/>
              <a:pPr>
                <a:defRPr/>
              </a:pPr>
              <a:t>‹#›</a:t>
            </a:fld>
            <a:endParaRPr lang="en-US" altLang="en-US"/>
          </a:p>
        </p:txBody>
      </p:sp>
    </p:spTree>
    <p:extLst>
      <p:ext uri="{BB962C8B-B14F-4D97-AF65-F5344CB8AC3E}">
        <p14:creationId xmlns:p14="http://schemas.microsoft.com/office/powerpoint/2010/main" val="3684231386"/>
      </p:ext>
    </p:extLst>
  </p:cSld>
  <p:clrMapOvr>
    <a:masterClrMapping/>
  </p:clrMapOvr>
  <p:transition spd="slow">
    <p:pull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838200" y="1905000"/>
            <a:ext cx="7772400" cy="4114800"/>
          </a:xfrm>
        </p:spPr>
        <p:txBody>
          <a:bodyPr/>
          <a:lstStyle/>
          <a:p>
            <a:pPr lvl="0"/>
            <a:endParaRPr lang="en-US" noProof="0" smtClean="0"/>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5802BC0C-DD45-4740-973F-6B2E8B0CAE1A}" type="slidenum">
              <a:rPr lang="en-US" altLang="en-US"/>
              <a:pPr>
                <a:defRPr/>
              </a:pPr>
              <a:t>‹#›</a:t>
            </a:fld>
            <a:endParaRPr lang="en-US" altLang="en-US"/>
          </a:p>
        </p:txBody>
      </p:sp>
    </p:spTree>
    <p:extLst>
      <p:ext uri="{BB962C8B-B14F-4D97-AF65-F5344CB8AC3E}">
        <p14:creationId xmlns:p14="http://schemas.microsoft.com/office/powerpoint/2010/main" val="2078567191"/>
      </p:ext>
    </p:extLst>
  </p:cSld>
  <p:clrMapOvr>
    <a:masterClrMapping/>
  </p:clrMapOvr>
  <p:transition spd="slow">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0">
                <a:latin typeface="Century Gothic" panose="020B0502020202020204" pitchFamily="34" charset="0"/>
              </a:defRPr>
            </a:lvl1pPr>
            <a:lvl2pPr>
              <a:defRPr b="0" i="0" baseline="0">
                <a:solidFill>
                  <a:schemeClr val="bg2">
                    <a:lumMod val="25000"/>
                  </a:schemeClr>
                </a:solidFill>
                <a:latin typeface="Century Gothic" panose="020B0502020202020204" pitchFamily="34" charset="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9BAC9730-8FB4-4B26-A4A8-EFFB5B5D71BF}" type="slidenum">
              <a:rPr lang="en-US" altLang="en-US"/>
              <a:pPr>
                <a:defRPr/>
              </a:pPr>
              <a:t>‹#›</a:t>
            </a:fld>
            <a:endParaRPr lang="en-US" altLang="en-US"/>
          </a:p>
        </p:txBody>
      </p:sp>
    </p:spTree>
    <p:extLst>
      <p:ext uri="{BB962C8B-B14F-4D97-AF65-F5344CB8AC3E}">
        <p14:creationId xmlns:p14="http://schemas.microsoft.com/office/powerpoint/2010/main" val="392787664"/>
      </p:ext>
    </p:extLst>
  </p:cSld>
  <p:clrMapOvr>
    <a:masterClrMapping/>
  </p:clrMapOvr>
  <p:transition spd="slow">
    <p:pull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680028A0-58E7-4038-A73B-50725DFFA11E}" type="slidenum">
              <a:rPr lang="en-US" altLang="en-US"/>
              <a:pPr>
                <a:defRPr/>
              </a:pPr>
              <a:t>‹#›</a:t>
            </a:fld>
            <a:endParaRPr lang="en-US" altLang="en-US"/>
          </a:p>
        </p:txBody>
      </p:sp>
    </p:spTree>
    <p:extLst>
      <p:ext uri="{BB962C8B-B14F-4D97-AF65-F5344CB8AC3E}">
        <p14:creationId xmlns:p14="http://schemas.microsoft.com/office/powerpoint/2010/main" val="2692273491"/>
      </p:ext>
    </p:extLst>
  </p:cSld>
  <p:clrMapOvr>
    <a:masterClrMapping/>
  </p:clrMapOvr>
  <p:transition spd="slow">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5"/>
          <p:cNvSpPr>
            <a:spLocks noGrp="1" noChangeArrowheads="1"/>
          </p:cNvSpPr>
          <p:nvPr>
            <p:ph type="ftr" sz="quarter" idx="10"/>
          </p:nvPr>
        </p:nvSpPr>
        <p:spPr/>
        <p:txBody>
          <a:bodyPr/>
          <a:lstStyle>
            <a:lvl1pPr>
              <a:defRPr/>
            </a:lvl1pPr>
          </a:lstStyle>
          <a:p>
            <a:pPr>
              <a:defRPr/>
            </a:pPr>
            <a:endParaRPr lang="en-US"/>
          </a:p>
        </p:txBody>
      </p:sp>
      <p:sp>
        <p:nvSpPr>
          <p:cNvPr id="6" name="Rectangle 66"/>
          <p:cNvSpPr>
            <a:spLocks noGrp="1" noChangeArrowheads="1"/>
          </p:cNvSpPr>
          <p:nvPr>
            <p:ph type="sldNum" sz="quarter" idx="11"/>
          </p:nvPr>
        </p:nvSpPr>
        <p:spPr/>
        <p:txBody>
          <a:bodyPr/>
          <a:lstStyle>
            <a:lvl1pPr>
              <a:defRPr smtClean="0"/>
            </a:lvl1pPr>
          </a:lstStyle>
          <a:p>
            <a:pPr>
              <a:defRPr/>
            </a:pPr>
            <a:fld id="{31944E7C-5909-4B3D-82BD-EC587C4E9EE7}" type="slidenum">
              <a:rPr lang="en-US" altLang="en-US"/>
              <a:pPr>
                <a:defRPr/>
              </a:pPr>
              <a:t>‹#›</a:t>
            </a:fld>
            <a:endParaRPr lang="en-US" altLang="en-US"/>
          </a:p>
        </p:txBody>
      </p:sp>
    </p:spTree>
    <p:extLst>
      <p:ext uri="{BB962C8B-B14F-4D97-AF65-F5344CB8AC3E}">
        <p14:creationId xmlns:p14="http://schemas.microsoft.com/office/powerpoint/2010/main" val="1858292156"/>
      </p:ext>
    </p:extLst>
  </p:cSld>
  <p:clrMapOvr>
    <a:masterClrMapping/>
  </p:clrMapOvr>
  <p:transition spd="slow">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5"/>
          <p:cNvSpPr>
            <a:spLocks noGrp="1" noChangeArrowheads="1"/>
          </p:cNvSpPr>
          <p:nvPr>
            <p:ph type="ftr" sz="quarter" idx="10"/>
          </p:nvPr>
        </p:nvSpPr>
        <p:spPr/>
        <p:txBody>
          <a:bodyPr/>
          <a:lstStyle>
            <a:lvl1pPr>
              <a:defRPr/>
            </a:lvl1pPr>
          </a:lstStyle>
          <a:p>
            <a:pPr>
              <a:defRPr/>
            </a:pPr>
            <a:endParaRPr lang="en-US"/>
          </a:p>
        </p:txBody>
      </p:sp>
      <p:sp>
        <p:nvSpPr>
          <p:cNvPr id="8" name="Rectangle 66"/>
          <p:cNvSpPr>
            <a:spLocks noGrp="1" noChangeArrowheads="1"/>
          </p:cNvSpPr>
          <p:nvPr>
            <p:ph type="sldNum" sz="quarter" idx="11"/>
          </p:nvPr>
        </p:nvSpPr>
        <p:spPr/>
        <p:txBody>
          <a:bodyPr/>
          <a:lstStyle>
            <a:lvl1pPr>
              <a:defRPr smtClean="0"/>
            </a:lvl1pPr>
          </a:lstStyle>
          <a:p>
            <a:pPr>
              <a:defRPr/>
            </a:pPr>
            <a:fld id="{18486178-7742-4B0A-B295-91F0DD684CE8}" type="slidenum">
              <a:rPr lang="en-US" altLang="en-US"/>
              <a:pPr>
                <a:defRPr/>
              </a:pPr>
              <a:t>‹#›</a:t>
            </a:fld>
            <a:endParaRPr lang="en-US" altLang="en-US"/>
          </a:p>
        </p:txBody>
      </p:sp>
    </p:spTree>
    <p:extLst>
      <p:ext uri="{BB962C8B-B14F-4D97-AF65-F5344CB8AC3E}">
        <p14:creationId xmlns:p14="http://schemas.microsoft.com/office/powerpoint/2010/main" val="1993792590"/>
      </p:ext>
    </p:extLst>
  </p:cSld>
  <p:clrMapOvr>
    <a:masterClrMapping/>
  </p:clrMapOvr>
  <p:transition spd="slow">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5"/>
          <p:cNvSpPr>
            <a:spLocks noGrp="1" noChangeArrowheads="1"/>
          </p:cNvSpPr>
          <p:nvPr>
            <p:ph type="ftr" sz="quarter" idx="10"/>
          </p:nvPr>
        </p:nvSpPr>
        <p:spPr/>
        <p:txBody>
          <a:bodyPr/>
          <a:lstStyle>
            <a:lvl1pPr>
              <a:defRPr/>
            </a:lvl1pPr>
          </a:lstStyle>
          <a:p>
            <a:pPr>
              <a:defRPr/>
            </a:pPr>
            <a:endParaRPr lang="en-US"/>
          </a:p>
        </p:txBody>
      </p:sp>
      <p:sp>
        <p:nvSpPr>
          <p:cNvPr id="4" name="Rectangle 66"/>
          <p:cNvSpPr>
            <a:spLocks noGrp="1" noChangeArrowheads="1"/>
          </p:cNvSpPr>
          <p:nvPr>
            <p:ph type="sldNum" sz="quarter" idx="11"/>
          </p:nvPr>
        </p:nvSpPr>
        <p:spPr/>
        <p:txBody>
          <a:bodyPr/>
          <a:lstStyle>
            <a:lvl1pPr>
              <a:defRPr smtClean="0"/>
            </a:lvl1pPr>
          </a:lstStyle>
          <a:p>
            <a:pPr>
              <a:defRPr/>
            </a:pPr>
            <a:fld id="{6A9B2796-FB90-45D1-A91F-0981D46B0649}" type="slidenum">
              <a:rPr lang="en-US" altLang="en-US"/>
              <a:pPr>
                <a:defRPr/>
              </a:pPr>
              <a:t>‹#›</a:t>
            </a:fld>
            <a:endParaRPr lang="en-US" altLang="en-US"/>
          </a:p>
        </p:txBody>
      </p:sp>
    </p:spTree>
    <p:extLst>
      <p:ext uri="{BB962C8B-B14F-4D97-AF65-F5344CB8AC3E}">
        <p14:creationId xmlns:p14="http://schemas.microsoft.com/office/powerpoint/2010/main" val="1493441717"/>
      </p:ext>
    </p:extLst>
  </p:cSld>
  <p:clrMapOvr>
    <a:masterClrMapping/>
  </p:clrMapOvr>
  <p:transition spd="slow">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5"/>
          <p:cNvSpPr>
            <a:spLocks noGrp="1" noChangeArrowheads="1"/>
          </p:cNvSpPr>
          <p:nvPr>
            <p:ph type="ftr" sz="quarter" idx="10"/>
          </p:nvPr>
        </p:nvSpPr>
        <p:spPr/>
        <p:txBody>
          <a:bodyPr/>
          <a:lstStyle>
            <a:lvl1pPr>
              <a:defRPr/>
            </a:lvl1pPr>
          </a:lstStyle>
          <a:p>
            <a:pPr>
              <a:defRPr/>
            </a:pPr>
            <a:endParaRPr lang="en-US"/>
          </a:p>
        </p:txBody>
      </p:sp>
      <p:sp>
        <p:nvSpPr>
          <p:cNvPr id="3" name="Rectangle 66"/>
          <p:cNvSpPr>
            <a:spLocks noGrp="1" noChangeArrowheads="1"/>
          </p:cNvSpPr>
          <p:nvPr>
            <p:ph type="sldNum" sz="quarter" idx="11"/>
          </p:nvPr>
        </p:nvSpPr>
        <p:spPr/>
        <p:txBody>
          <a:bodyPr/>
          <a:lstStyle>
            <a:lvl1pPr>
              <a:defRPr smtClean="0"/>
            </a:lvl1pPr>
          </a:lstStyle>
          <a:p>
            <a:pPr>
              <a:defRPr/>
            </a:pPr>
            <a:fld id="{1B1C751C-75F4-4704-9B00-E661B937D4E2}" type="slidenum">
              <a:rPr lang="en-US" altLang="en-US"/>
              <a:pPr>
                <a:defRPr/>
              </a:pPr>
              <a:t>‹#›</a:t>
            </a:fld>
            <a:endParaRPr lang="en-US" altLang="en-US"/>
          </a:p>
        </p:txBody>
      </p:sp>
    </p:spTree>
    <p:extLst>
      <p:ext uri="{BB962C8B-B14F-4D97-AF65-F5344CB8AC3E}">
        <p14:creationId xmlns:p14="http://schemas.microsoft.com/office/powerpoint/2010/main" val="253250052"/>
      </p:ext>
    </p:extLst>
  </p:cSld>
  <p:clrMapOvr>
    <a:masterClrMapping/>
  </p:clrMapOvr>
  <p:transition spd="slow">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5"/>
          <p:cNvSpPr>
            <a:spLocks noGrp="1" noChangeArrowheads="1"/>
          </p:cNvSpPr>
          <p:nvPr>
            <p:ph type="ftr" sz="quarter" idx="10"/>
          </p:nvPr>
        </p:nvSpPr>
        <p:spPr/>
        <p:txBody>
          <a:bodyPr/>
          <a:lstStyle>
            <a:lvl1pPr>
              <a:defRPr/>
            </a:lvl1pPr>
          </a:lstStyle>
          <a:p>
            <a:pPr>
              <a:defRPr/>
            </a:pPr>
            <a:endParaRPr lang="en-US"/>
          </a:p>
        </p:txBody>
      </p:sp>
      <p:sp>
        <p:nvSpPr>
          <p:cNvPr id="6" name="Rectangle 66"/>
          <p:cNvSpPr>
            <a:spLocks noGrp="1" noChangeArrowheads="1"/>
          </p:cNvSpPr>
          <p:nvPr>
            <p:ph type="sldNum" sz="quarter" idx="11"/>
          </p:nvPr>
        </p:nvSpPr>
        <p:spPr/>
        <p:txBody>
          <a:bodyPr/>
          <a:lstStyle>
            <a:lvl1pPr>
              <a:defRPr smtClean="0"/>
            </a:lvl1pPr>
          </a:lstStyle>
          <a:p>
            <a:pPr>
              <a:defRPr/>
            </a:pPr>
            <a:fld id="{B9F43AB1-DDD5-401D-BCB0-6AEE2A5E7797}" type="slidenum">
              <a:rPr lang="en-US" altLang="en-US"/>
              <a:pPr>
                <a:defRPr/>
              </a:pPr>
              <a:t>‹#›</a:t>
            </a:fld>
            <a:endParaRPr lang="en-US" altLang="en-US"/>
          </a:p>
        </p:txBody>
      </p:sp>
    </p:spTree>
    <p:extLst>
      <p:ext uri="{BB962C8B-B14F-4D97-AF65-F5344CB8AC3E}">
        <p14:creationId xmlns:p14="http://schemas.microsoft.com/office/powerpoint/2010/main" val="1981984588"/>
      </p:ext>
    </p:extLst>
  </p:cSld>
  <p:clrMapOvr>
    <a:masterClrMapping/>
  </p:clrMapOvr>
  <p:transition spd="slow">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5"/>
          <p:cNvSpPr>
            <a:spLocks noGrp="1" noChangeArrowheads="1"/>
          </p:cNvSpPr>
          <p:nvPr>
            <p:ph type="ftr" sz="quarter" idx="10"/>
          </p:nvPr>
        </p:nvSpPr>
        <p:spPr/>
        <p:txBody>
          <a:bodyPr/>
          <a:lstStyle>
            <a:lvl1pPr>
              <a:defRPr/>
            </a:lvl1pPr>
          </a:lstStyle>
          <a:p>
            <a:pPr>
              <a:defRPr/>
            </a:pPr>
            <a:endParaRPr lang="en-US"/>
          </a:p>
        </p:txBody>
      </p:sp>
      <p:sp>
        <p:nvSpPr>
          <p:cNvPr id="6" name="Rectangle 66"/>
          <p:cNvSpPr>
            <a:spLocks noGrp="1" noChangeArrowheads="1"/>
          </p:cNvSpPr>
          <p:nvPr>
            <p:ph type="sldNum" sz="quarter" idx="11"/>
          </p:nvPr>
        </p:nvSpPr>
        <p:spPr/>
        <p:txBody>
          <a:bodyPr/>
          <a:lstStyle>
            <a:lvl1pPr>
              <a:defRPr smtClean="0"/>
            </a:lvl1pPr>
          </a:lstStyle>
          <a:p>
            <a:pPr>
              <a:defRPr/>
            </a:pPr>
            <a:fld id="{CB12078A-9C43-4940-917F-6846A46DDB96}" type="slidenum">
              <a:rPr lang="en-US" altLang="en-US"/>
              <a:pPr>
                <a:defRPr/>
              </a:pPr>
              <a:t>‹#›</a:t>
            </a:fld>
            <a:endParaRPr lang="en-US" altLang="en-US"/>
          </a:p>
        </p:txBody>
      </p:sp>
    </p:spTree>
    <p:extLst>
      <p:ext uri="{BB962C8B-B14F-4D97-AF65-F5344CB8AC3E}">
        <p14:creationId xmlns:p14="http://schemas.microsoft.com/office/powerpoint/2010/main" val="1302137779"/>
      </p:ext>
    </p:extLst>
  </p:cSld>
  <p:clrMapOvr>
    <a:masterClrMapping/>
  </p:clrMapOvr>
  <p:transition spd="slow">
    <p:pull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1" name="Group 3"/>
            <p:cNvGrpSpPr>
              <a:grpSpLocks/>
            </p:cNvGrpSpPr>
            <p:nvPr/>
          </p:nvGrpSpPr>
          <p:grpSpPr bwMode="auto">
            <a:xfrm>
              <a:off x="0" y="0"/>
              <a:ext cx="5760" cy="4320"/>
              <a:chOff x="0" y="0"/>
              <a:chExt cx="5760" cy="4320"/>
            </a:xfrm>
          </p:grpSpPr>
          <p:grpSp>
            <p:nvGrpSpPr>
              <p:cNvPr id="1038" name="Group 4"/>
              <p:cNvGrpSpPr>
                <a:grpSpLocks/>
              </p:cNvGrpSpPr>
              <p:nvPr/>
            </p:nvGrpSpPr>
            <p:grpSpPr bwMode="auto">
              <a:xfrm>
                <a:off x="0" y="192"/>
                <a:ext cx="5760" cy="4032"/>
                <a:chOff x="0" y="192"/>
                <a:chExt cx="5760" cy="4032"/>
              </a:xfrm>
            </p:grpSpPr>
            <p:sp>
              <p:nvSpPr>
                <p:cNvPr id="1069"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0"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1"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2"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3"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4"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5"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6"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7"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8"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79"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0"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1"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2"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3"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4"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5"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6"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7"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8"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89"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90"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039" name="Group 27"/>
              <p:cNvGrpSpPr>
                <a:grpSpLocks/>
              </p:cNvGrpSpPr>
              <p:nvPr/>
            </p:nvGrpSpPr>
            <p:grpSpPr bwMode="auto">
              <a:xfrm>
                <a:off x="192" y="0"/>
                <a:ext cx="5376" cy="4320"/>
                <a:chOff x="192" y="0"/>
                <a:chExt cx="5376" cy="4320"/>
              </a:xfrm>
            </p:grpSpPr>
            <p:sp>
              <p:nvSpPr>
                <p:cNvPr id="10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1032"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a:noFill/>
            </a:ln>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smtClean="0"/>
            </a:p>
          </p:txBody>
        </p:sp>
        <p:sp>
          <p:nvSpPr>
            <p:cNvPr id="1033" name="Line 58"/>
            <p:cNvSpPr>
              <a:spLocks noChangeShapeType="1"/>
            </p:cNvSpPr>
            <p:nvPr/>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034" name="Group 59"/>
            <p:cNvGrpSpPr>
              <a:grpSpLocks/>
            </p:cNvGrpSpPr>
            <p:nvPr/>
          </p:nvGrpSpPr>
          <p:grpSpPr bwMode="auto">
            <a:xfrm>
              <a:off x="261" y="892"/>
              <a:ext cx="1124" cy="1464"/>
              <a:chOff x="96" y="916"/>
              <a:chExt cx="2208" cy="2876"/>
            </a:xfrm>
          </p:grpSpPr>
          <p:sp>
            <p:nvSpPr>
              <p:cNvPr id="1035" name="Line 60"/>
              <p:cNvSpPr>
                <a:spLocks noChangeShapeType="1"/>
              </p:cNvSpPr>
              <p:nvPr/>
            </p:nvSpPr>
            <p:spPr bwMode="ltGray">
              <a:xfrm flipH="1">
                <a:off x="96" y="1038"/>
                <a:ext cx="2208" cy="0"/>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36" name="Line 61"/>
              <p:cNvSpPr>
                <a:spLocks noChangeShapeType="1"/>
              </p:cNvSpPr>
              <p:nvPr/>
            </p:nvSpPr>
            <p:spPr bwMode="ltGray">
              <a:xfrm>
                <a:off x="336" y="920"/>
                <a:ext cx="0" cy="2872"/>
              </a:xfrm>
              <a:prstGeom prst="line">
                <a:avLst/>
              </a:prstGeom>
              <a:noFill/>
              <a:ln w="952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37" name="Arc 62"/>
              <p:cNvSpPr>
                <a:spLocks/>
              </p:cNvSpPr>
              <p:nvPr/>
            </p:nvSpPr>
            <p:spPr bwMode="ltGray">
              <a:xfrm flipH="1">
                <a:off x="218" y="916"/>
                <a:ext cx="238" cy="240"/>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58433" name="Rectangle 6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i="1">
                <a:latin typeface="Tahoma" pitchFamily="34" charset="0"/>
                <a:ea typeface="+mn-ea"/>
                <a:cs typeface="+mn-cs"/>
              </a:defRPr>
            </a:lvl1pPr>
          </a:lstStyle>
          <a:p>
            <a:pPr>
              <a:defRPr/>
            </a:pPr>
            <a:endParaRPr lang="en-US"/>
          </a:p>
        </p:txBody>
      </p:sp>
      <p:sp>
        <p:nvSpPr>
          <p:cNvPr id="58434" name="Rectangle 6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i="1" smtClean="0">
                <a:latin typeface="Tahoma" panose="020B0604030504040204" pitchFamily="34" charset="0"/>
              </a:defRPr>
            </a:lvl1pPr>
          </a:lstStyle>
          <a:p>
            <a:pPr>
              <a:defRPr/>
            </a:pPr>
            <a:fld id="{AC48D2F2-32D4-46A0-814A-525EDC16B005}" type="slidenum">
              <a:rPr lang="en-US" altLang="en-US"/>
              <a:pPr>
                <a:defRPr/>
              </a:pPr>
              <a:t>‹#›</a:t>
            </a:fld>
            <a:endParaRPr lang="en-US" altLang="en-US"/>
          </a:p>
        </p:txBody>
      </p:sp>
      <p:pic>
        <p:nvPicPr>
          <p:cNvPr id="67" name="Picture 67" descr="UK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0075" y="6211150"/>
            <a:ext cx="736600" cy="360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8" name="Picture 6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9935" y="5909678"/>
            <a:ext cx="985990" cy="930010"/>
          </a:xfrm>
          <a:prstGeom prst="rect">
            <a:avLst/>
          </a:prstGeom>
        </p:spPr>
      </p:pic>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ransition spd="slow">
    <p:pull dir="u"/>
  </p:transition>
  <p:txStyles>
    <p:titleStyle>
      <a:lvl1pPr algn="l" rtl="0" eaLnBrk="0" fontAlgn="base" hangingPunct="0">
        <a:spcBef>
          <a:spcPct val="0"/>
        </a:spcBef>
        <a:spcAft>
          <a:spcPct val="0"/>
        </a:spcAft>
        <a:defRPr sz="4000">
          <a:solidFill>
            <a:srgbClr val="CC3300"/>
          </a:solidFill>
          <a:latin typeface="+mj-lt"/>
          <a:ea typeface="ＭＳ Ｐゴシック" charset="0"/>
          <a:cs typeface="ＭＳ Ｐゴシック" charset="0"/>
        </a:defRPr>
      </a:lvl1pPr>
      <a:lvl2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2pPr>
      <a:lvl3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3pPr>
      <a:lvl4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4pPr>
      <a:lvl5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5pPr>
      <a:lvl6pPr marL="457200" algn="l" rtl="0" fontAlgn="base">
        <a:spcBef>
          <a:spcPct val="0"/>
        </a:spcBef>
        <a:spcAft>
          <a:spcPct val="0"/>
        </a:spcAft>
        <a:defRPr sz="4000">
          <a:solidFill>
            <a:srgbClr val="CC3300"/>
          </a:solidFill>
          <a:latin typeface="Comic Sans MS" pitchFamily="66" charset="0"/>
        </a:defRPr>
      </a:lvl6pPr>
      <a:lvl7pPr marL="914400" algn="l" rtl="0" fontAlgn="base">
        <a:spcBef>
          <a:spcPct val="0"/>
        </a:spcBef>
        <a:spcAft>
          <a:spcPct val="0"/>
        </a:spcAft>
        <a:defRPr sz="4000">
          <a:solidFill>
            <a:srgbClr val="CC3300"/>
          </a:solidFill>
          <a:latin typeface="Comic Sans MS" pitchFamily="66" charset="0"/>
        </a:defRPr>
      </a:lvl7pPr>
      <a:lvl8pPr marL="1371600" algn="l" rtl="0" fontAlgn="base">
        <a:spcBef>
          <a:spcPct val="0"/>
        </a:spcBef>
        <a:spcAft>
          <a:spcPct val="0"/>
        </a:spcAft>
        <a:defRPr sz="4000">
          <a:solidFill>
            <a:srgbClr val="CC3300"/>
          </a:solidFill>
          <a:latin typeface="Comic Sans MS" pitchFamily="66" charset="0"/>
        </a:defRPr>
      </a:lvl8pPr>
      <a:lvl9pPr marL="1828800" algn="l" rtl="0" fontAlgn="base">
        <a:spcBef>
          <a:spcPct val="0"/>
        </a:spcBef>
        <a:spcAft>
          <a:spcPct val="0"/>
        </a:spcAft>
        <a:defRPr sz="4000">
          <a:solidFill>
            <a:srgbClr val="CC3300"/>
          </a:solidFill>
          <a:latin typeface="Comic Sans MS" pitchFamily="66" charset="0"/>
        </a:defRPr>
      </a:lvl9pPr>
    </p:titleStyle>
    <p:bodyStyle>
      <a:lvl1pPr marL="342900" indent="-342900" algn="l" rtl="0" eaLnBrk="0" fontAlgn="base" hangingPunct="0">
        <a:spcBef>
          <a:spcPct val="20000"/>
        </a:spcBef>
        <a:spcAft>
          <a:spcPct val="0"/>
        </a:spcAft>
        <a:buClr>
          <a:schemeClr val="hlink"/>
        </a:buClr>
        <a:buSzPct val="110000"/>
        <a:buFont typeface="Wingdings" panose="05000000000000000000" pitchFamily="2" charset="2"/>
        <a:buChar char="w"/>
        <a:defRPr sz="3600">
          <a:solidFill>
            <a:srgbClr val="353A77"/>
          </a:solidFill>
          <a:latin typeface="Century Gothic"/>
          <a:ea typeface="ＭＳ Ｐゴシック" charset="0"/>
          <a:cs typeface="Century Gothic"/>
        </a:defRPr>
      </a:lvl1pPr>
      <a:lvl2pPr marL="742950" indent="-285750" algn="l" rtl="0" eaLnBrk="0" fontAlgn="base" hangingPunct="0">
        <a:spcBef>
          <a:spcPct val="20000"/>
        </a:spcBef>
        <a:spcAft>
          <a:spcPct val="0"/>
        </a:spcAft>
        <a:buClr>
          <a:schemeClr val="tx1"/>
        </a:buClr>
        <a:buSzPct val="60000"/>
        <a:buFont typeface="Wingdings" panose="05000000000000000000" pitchFamily="2" charset="2"/>
        <a:buChar char="l"/>
        <a:defRPr sz="3000">
          <a:solidFill>
            <a:srgbClr val="353A77"/>
          </a:solidFill>
          <a:latin typeface="Century Gothic"/>
          <a:ea typeface="ＭＳ Ｐゴシック" charset="0"/>
          <a:cs typeface="Century Gothic"/>
        </a:defRPr>
      </a:lvl2pPr>
      <a:lvl3pPr marL="1143000" indent="-228600" algn="l" rtl="0" eaLnBrk="0" fontAlgn="base" hangingPunct="0">
        <a:spcBef>
          <a:spcPct val="20000"/>
        </a:spcBef>
        <a:spcAft>
          <a:spcPct val="0"/>
        </a:spcAft>
        <a:buClr>
          <a:schemeClr val="hlink"/>
        </a:buClr>
        <a:buSzPct val="95000"/>
        <a:buFont typeface="Wingdings" panose="05000000000000000000" pitchFamily="2" charset="2"/>
        <a:buChar char="w"/>
        <a:defRPr sz="2400">
          <a:solidFill>
            <a:schemeClr val="tx1"/>
          </a:solidFill>
          <a:latin typeface="Tahoma" pitchFamily="34" charset="0"/>
          <a:ea typeface="ＭＳ Ｐゴシック" charset="0"/>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latin typeface="Tahoma" pitchFamily="34" charset="0"/>
          <a:ea typeface="ＭＳ Ｐゴシック" charset="0"/>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itchFamily="34" charset="0"/>
          <a:ea typeface="ＭＳ Ｐゴシック" charset="0"/>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ctrTitle"/>
          </p:nvPr>
        </p:nvSpPr>
        <p:spPr>
          <a:xfrm>
            <a:off x="990600" y="1828800"/>
            <a:ext cx="7772400" cy="838200"/>
          </a:xfrm>
        </p:spPr>
        <p:txBody>
          <a:bodyPr/>
          <a:lstStyle/>
          <a:p>
            <a:pPr eaLnBrk="1" hangingPunct="1"/>
            <a:r>
              <a:rPr lang="en-US" altLang="en-US" sz="3800" dirty="0" smtClean="0">
                <a:ea typeface="ＭＳ Ｐゴシック" panose="020B0600070205080204" pitchFamily="34" charset="-128"/>
              </a:rPr>
              <a:t>THE 4 E’s OF ROAD SAFETY</a:t>
            </a:r>
            <a:endParaRPr lang="en-US" altLang="en-US" dirty="0" smtClean="0">
              <a:ea typeface="ＭＳ Ｐゴシック" panose="020B0600070205080204" pitchFamily="34" charset="-128"/>
            </a:endParaRPr>
          </a:p>
        </p:txBody>
      </p:sp>
      <p:sp>
        <p:nvSpPr>
          <p:cNvPr id="16387" name="Rectangle 6" descr="Rectangle: Click to edit Master text styles&#10;Second level&#10;Third level&#10;Fourth level&#10;Fifth level"/>
          <p:cNvSpPr>
            <a:spLocks noGrp="1" noChangeArrowheads="1"/>
          </p:cNvSpPr>
          <p:nvPr>
            <p:ph type="subTitle" idx="1"/>
          </p:nvPr>
        </p:nvSpPr>
        <p:spPr>
          <a:xfrm>
            <a:off x="990600" y="3505200"/>
            <a:ext cx="6400800" cy="1557338"/>
          </a:xfrm>
        </p:spPr>
        <p:txBody>
          <a:bodyPr/>
          <a:lstStyle/>
          <a:p>
            <a:pPr eaLnBrk="1" hangingPunct="1"/>
            <a:endParaRPr lang="en-US" altLang="en-US" smtClean="0">
              <a:ea typeface="ＭＳ Ｐゴシック" panose="020B0600070205080204" pitchFamily="34" charset="-128"/>
            </a:endParaRPr>
          </a:p>
        </p:txBody>
      </p:sp>
      <p:sp>
        <p:nvSpPr>
          <p:cNvPr id="4" name="TextBox 3"/>
          <p:cNvSpPr txBox="1"/>
          <p:nvPr/>
        </p:nvSpPr>
        <p:spPr>
          <a:xfrm>
            <a:off x="6775995" y="6400800"/>
            <a:ext cx="2339102" cy="307777"/>
          </a:xfrm>
          <a:prstGeom prst="rect">
            <a:avLst/>
          </a:prstGeom>
          <a:noFill/>
        </p:spPr>
        <p:txBody>
          <a:bodyPr wrap="none" rtlCol="0">
            <a:spAutoFit/>
          </a:bodyPr>
          <a:lstStyle/>
          <a:p>
            <a:r>
              <a:rPr lang="en-US" sz="1400" dirty="0" smtClean="0">
                <a:latin typeface="Century Gothic" panose="020B0502020202020204" pitchFamily="34" charset="0"/>
              </a:rPr>
              <a:t>Copyright © 2016 STC, UK</a:t>
            </a:r>
            <a:endParaRPr lang="en-US" sz="1400" dirty="0">
              <a:latin typeface="Century Gothic" panose="020B0502020202020204" pitchFamily="34"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altLang="en-US" smtClean="0"/>
              <a:t>Ineffective Communication</a:t>
            </a:r>
            <a:endParaRPr lang="en-US" altLang="en-US" dirty="0" smtClean="0"/>
          </a:p>
        </p:txBody>
      </p:sp>
      <p:sp>
        <p:nvSpPr>
          <p:cNvPr id="22532" name="Rectangle 3"/>
          <p:cNvSpPr>
            <a:spLocks noGrp="1" noChangeArrowheads="1"/>
          </p:cNvSpPr>
          <p:nvPr>
            <p:ph type="body" idx="1"/>
          </p:nvPr>
        </p:nvSpPr>
        <p:spPr/>
        <p:txBody>
          <a:bodyPr/>
          <a:lstStyle/>
          <a:p>
            <a:r>
              <a:rPr lang="en-US" altLang="en-US" dirty="0" smtClean="0"/>
              <a:t>Passive messaging </a:t>
            </a:r>
          </a:p>
          <a:p>
            <a:r>
              <a:rPr lang="en-US" altLang="en-US" dirty="0" smtClean="0"/>
              <a:t>Slogans</a:t>
            </a:r>
          </a:p>
          <a:p>
            <a:r>
              <a:rPr lang="en-US" altLang="en-US" dirty="0" smtClean="0"/>
              <a:t>Education programs </a:t>
            </a:r>
          </a:p>
          <a:p>
            <a:r>
              <a:rPr lang="en-US" altLang="en-US" dirty="0" smtClean="0"/>
              <a:t>Use of extreme fear or scare techniques</a:t>
            </a:r>
          </a:p>
        </p:txBody>
      </p:sp>
    </p:spTree>
    <p:extLst>
      <p:ext uri="{BB962C8B-B14F-4D97-AF65-F5344CB8AC3E}">
        <p14:creationId xmlns:p14="http://schemas.microsoft.com/office/powerpoint/2010/main" val="3341860345"/>
      </p:ext>
    </p:extLst>
  </p:cSld>
  <p:clrMapOvr>
    <a:masterClrMapping/>
  </p:clrMapOvr>
  <p:transition spd="slow">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altLang="en-US" smtClean="0"/>
              <a:t>Safety Silos</a:t>
            </a:r>
          </a:p>
        </p:txBody>
      </p:sp>
      <p:sp>
        <p:nvSpPr>
          <p:cNvPr id="345091" name="Rectangle 3"/>
          <p:cNvSpPr>
            <a:spLocks noGrp="1" noChangeArrowheads="1"/>
          </p:cNvSpPr>
          <p:nvPr>
            <p:ph type="body" idx="1"/>
          </p:nvPr>
        </p:nvSpPr>
        <p:spPr>
          <a:xfrm>
            <a:off x="822702" y="1657027"/>
            <a:ext cx="7772400" cy="4114800"/>
          </a:xfrm>
        </p:spPr>
        <p:txBody>
          <a:bodyPr/>
          <a:lstStyle/>
          <a:p>
            <a:pPr>
              <a:defRPr/>
            </a:pPr>
            <a:r>
              <a:rPr lang="en-US" sz="3200" dirty="0" smtClean="0"/>
              <a:t>Institutional levels</a:t>
            </a:r>
          </a:p>
          <a:p>
            <a:pPr lvl="1">
              <a:defRPr/>
            </a:pPr>
            <a:r>
              <a:rPr lang="en-US" sz="2800" dirty="0" smtClean="0"/>
              <a:t>Federal</a:t>
            </a:r>
          </a:p>
          <a:p>
            <a:pPr lvl="1">
              <a:defRPr/>
            </a:pPr>
            <a:r>
              <a:rPr lang="en-US" sz="2800" dirty="0" smtClean="0"/>
              <a:t>State</a:t>
            </a:r>
          </a:p>
          <a:p>
            <a:pPr lvl="1">
              <a:defRPr/>
            </a:pPr>
            <a:r>
              <a:rPr lang="en-US" sz="2800" dirty="0" smtClean="0"/>
              <a:t>Local</a:t>
            </a:r>
          </a:p>
          <a:p>
            <a:pPr>
              <a:defRPr/>
            </a:pPr>
            <a:r>
              <a:rPr lang="en-US" sz="3200" dirty="0" smtClean="0"/>
              <a:t>Professionals</a:t>
            </a:r>
          </a:p>
          <a:p>
            <a:pPr lvl="1">
              <a:defRPr/>
            </a:pPr>
            <a:r>
              <a:rPr lang="en-US" sz="2800" dirty="0" smtClean="0"/>
              <a:t>Engineers</a:t>
            </a:r>
          </a:p>
          <a:p>
            <a:pPr lvl="1">
              <a:defRPr/>
            </a:pPr>
            <a:r>
              <a:rPr lang="en-US" sz="2800" dirty="0" smtClean="0"/>
              <a:t>Planners</a:t>
            </a:r>
          </a:p>
          <a:p>
            <a:pPr lvl="1">
              <a:defRPr/>
            </a:pPr>
            <a:r>
              <a:rPr lang="en-US" sz="2800" dirty="0" smtClean="0"/>
              <a:t>Public health</a:t>
            </a:r>
          </a:p>
          <a:p>
            <a:pPr lvl="1">
              <a:defRPr/>
            </a:pPr>
            <a:r>
              <a:rPr lang="en-US" sz="2800" dirty="0" smtClean="0"/>
              <a:t>Public safety</a:t>
            </a:r>
          </a:p>
        </p:txBody>
      </p:sp>
    </p:spTree>
    <p:extLst>
      <p:ext uri="{BB962C8B-B14F-4D97-AF65-F5344CB8AC3E}">
        <p14:creationId xmlns:p14="http://schemas.microsoft.com/office/powerpoint/2010/main" val="2649823939"/>
      </p:ext>
    </p:extLst>
  </p:cSld>
  <p:clrMapOvr>
    <a:masterClrMapping/>
  </p:clrMapOvr>
  <p:transition spd="slow">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n-US" altLang="en-US" dirty="0" smtClean="0"/>
              <a:t>The 4 E’s of Road Safety</a:t>
            </a:r>
          </a:p>
        </p:txBody>
      </p:sp>
      <p:sp>
        <p:nvSpPr>
          <p:cNvPr id="718851" name="Rectangle 3"/>
          <p:cNvSpPr>
            <a:spLocks noGrp="1" noChangeArrowheads="1"/>
          </p:cNvSpPr>
          <p:nvPr>
            <p:ph type="body" idx="1"/>
          </p:nvPr>
        </p:nvSpPr>
        <p:spPr/>
        <p:txBody>
          <a:bodyPr/>
          <a:lstStyle/>
          <a:p>
            <a:pPr>
              <a:defRPr/>
            </a:pPr>
            <a:r>
              <a:rPr lang="en-US" dirty="0" smtClean="0"/>
              <a:t>Engineering</a:t>
            </a:r>
          </a:p>
          <a:p>
            <a:pPr>
              <a:defRPr/>
            </a:pPr>
            <a:r>
              <a:rPr lang="en-US" dirty="0" smtClean="0"/>
              <a:t>Education</a:t>
            </a:r>
          </a:p>
          <a:p>
            <a:pPr>
              <a:defRPr/>
            </a:pPr>
            <a:r>
              <a:rPr lang="en-US" dirty="0" smtClean="0"/>
              <a:t>Enforcement</a:t>
            </a:r>
          </a:p>
          <a:p>
            <a:pPr>
              <a:defRPr/>
            </a:pPr>
            <a:r>
              <a:rPr lang="en-US" dirty="0" smtClean="0"/>
              <a:t>Emergency response</a:t>
            </a:r>
          </a:p>
        </p:txBody>
      </p:sp>
    </p:spTree>
    <p:extLst>
      <p:ext uri="{BB962C8B-B14F-4D97-AF65-F5344CB8AC3E}">
        <p14:creationId xmlns:p14="http://schemas.microsoft.com/office/powerpoint/2010/main" val="1330176766"/>
      </p:ext>
    </p:extLst>
  </p:cSld>
  <p:clrMapOvr>
    <a:masterClrMapping/>
  </p:clrMapOvr>
  <p:transition spd="slow">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n-US" altLang="en-US" dirty="0" smtClean="0"/>
              <a:t>Engineering</a:t>
            </a:r>
          </a:p>
        </p:txBody>
      </p:sp>
      <p:sp>
        <p:nvSpPr>
          <p:cNvPr id="8196" name="Rectangle 3"/>
          <p:cNvSpPr>
            <a:spLocks noGrp="1" noChangeArrowheads="1"/>
          </p:cNvSpPr>
          <p:nvPr>
            <p:ph idx="1"/>
          </p:nvPr>
        </p:nvSpPr>
        <p:spPr/>
        <p:txBody>
          <a:bodyPr/>
          <a:lstStyle/>
          <a:p>
            <a:r>
              <a:rPr lang="en-US" altLang="en-US" dirty="0" smtClean="0"/>
              <a:t>Roadway</a:t>
            </a:r>
          </a:p>
          <a:p>
            <a:pPr lvl="1"/>
            <a:r>
              <a:rPr lang="en-US" altLang="en-US" dirty="0" smtClean="0"/>
              <a:t>Planning</a:t>
            </a:r>
          </a:p>
          <a:p>
            <a:pPr lvl="1"/>
            <a:r>
              <a:rPr lang="en-US" altLang="en-US" dirty="0" smtClean="0"/>
              <a:t>Design</a:t>
            </a:r>
          </a:p>
          <a:p>
            <a:pPr lvl="1"/>
            <a:r>
              <a:rPr lang="en-US" altLang="en-US" dirty="0" smtClean="0"/>
              <a:t>Construction</a:t>
            </a:r>
          </a:p>
          <a:p>
            <a:pPr lvl="1"/>
            <a:r>
              <a:rPr lang="en-US" altLang="en-US" dirty="0" smtClean="0"/>
              <a:t>Operations</a:t>
            </a:r>
          </a:p>
          <a:p>
            <a:pPr lvl="1"/>
            <a:r>
              <a:rPr lang="en-US" altLang="en-US" dirty="0" smtClean="0"/>
              <a:t>Maintenance</a:t>
            </a:r>
          </a:p>
          <a:p>
            <a:r>
              <a:rPr lang="en-US" altLang="en-US" dirty="0" smtClean="0"/>
              <a:t>Vehicle</a:t>
            </a:r>
          </a:p>
        </p:txBody>
      </p:sp>
    </p:spTree>
    <p:extLst>
      <p:ext uri="{BB962C8B-B14F-4D97-AF65-F5344CB8AC3E}">
        <p14:creationId xmlns:p14="http://schemas.microsoft.com/office/powerpoint/2010/main" val="2443576131"/>
      </p:ext>
    </p:extLst>
  </p:cSld>
  <p:clrMapOvr>
    <a:masterClrMapping/>
  </p:clrMapOvr>
  <p:transition spd="slow">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n-US" altLang="en-US" smtClean="0"/>
              <a:t>Education</a:t>
            </a:r>
          </a:p>
        </p:txBody>
      </p:sp>
      <p:sp>
        <p:nvSpPr>
          <p:cNvPr id="722947" name="Rectangle 3"/>
          <p:cNvSpPr>
            <a:spLocks noGrp="1" noChangeArrowheads="1"/>
          </p:cNvSpPr>
          <p:nvPr>
            <p:ph idx="1"/>
          </p:nvPr>
        </p:nvSpPr>
        <p:spPr/>
        <p:txBody>
          <a:bodyPr/>
          <a:lstStyle/>
          <a:p>
            <a:pPr>
              <a:defRPr/>
            </a:pPr>
            <a:r>
              <a:rPr lang="en-US" dirty="0" smtClean="0"/>
              <a:t>Behavior change</a:t>
            </a:r>
          </a:p>
          <a:p>
            <a:pPr>
              <a:defRPr/>
            </a:pPr>
            <a:r>
              <a:rPr lang="en-US" dirty="0" smtClean="0"/>
              <a:t>Rules of the road</a:t>
            </a:r>
          </a:p>
          <a:p>
            <a:pPr>
              <a:defRPr/>
            </a:pPr>
            <a:r>
              <a:rPr lang="en-US" dirty="0" smtClean="0"/>
              <a:t>Risk awareness</a:t>
            </a:r>
          </a:p>
          <a:p>
            <a:pPr>
              <a:defRPr/>
            </a:pPr>
            <a:r>
              <a:rPr lang="en-US" dirty="0" smtClean="0"/>
              <a:t>Amplify enforcement and engineering </a:t>
            </a:r>
            <a:r>
              <a:rPr lang="en-US" dirty="0"/>
              <a:t>a</a:t>
            </a:r>
            <a:r>
              <a:rPr lang="en-US" dirty="0" smtClean="0"/>
              <a:t>ctivities</a:t>
            </a:r>
          </a:p>
        </p:txBody>
      </p:sp>
    </p:spTree>
    <p:extLst>
      <p:ext uri="{BB962C8B-B14F-4D97-AF65-F5344CB8AC3E}">
        <p14:creationId xmlns:p14="http://schemas.microsoft.com/office/powerpoint/2010/main" val="1625003067"/>
      </p:ext>
    </p:extLst>
  </p:cSld>
  <p:clrMapOvr>
    <a:masterClrMapping/>
  </p:clrMapOvr>
  <p:transition spd="slow">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n-US" altLang="en-US" smtClean="0"/>
              <a:t>Enforcement</a:t>
            </a:r>
          </a:p>
        </p:txBody>
      </p:sp>
      <p:sp>
        <p:nvSpPr>
          <p:cNvPr id="724995" name="Rectangle 3"/>
          <p:cNvSpPr>
            <a:spLocks noGrp="1" noChangeArrowheads="1"/>
          </p:cNvSpPr>
          <p:nvPr>
            <p:ph type="body" idx="1"/>
          </p:nvPr>
        </p:nvSpPr>
        <p:spPr/>
        <p:txBody>
          <a:bodyPr/>
          <a:lstStyle/>
          <a:p>
            <a:pPr>
              <a:defRPr/>
            </a:pPr>
            <a:r>
              <a:rPr lang="en-US" smtClean="0"/>
              <a:t>Police</a:t>
            </a:r>
          </a:p>
          <a:p>
            <a:pPr>
              <a:defRPr/>
            </a:pPr>
            <a:r>
              <a:rPr lang="en-US" smtClean="0"/>
              <a:t>Prosecutors</a:t>
            </a:r>
          </a:p>
          <a:p>
            <a:pPr>
              <a:defRPr/>
            </a:pPr>
            <a:r>
              <a:rPr lang="en-US" smtClean="0"/>
              <a:t>Judges</a:t>
            </a:r>
          </a:p>
          <a:p>
            <a:pPr>
              <a:defRPr/>
            </a:pPr>
            <a:r>
              <a:rPr lang="en-US" smtClean="0"/>
              <a:t>Probation</a:t>
            </a:r>
          </a:p>
        </p:txBody>
      </p:sp>
      <p:pic>
        <p:nvPicPr>
          <p:cNvPr id="1028" name="Picture 4" descr="https://pbs.twimg.com/profile_images/378800000582717182/d11949330bf52b938e869eb2faa212f5_400x400.jpeg"/>
          <p:cNvPicPr>
            <a:picLocks noChangeAspect="1" noChangeArrowheads="1"/>
          </p:cNvPicPr>
          <p:nvPr/>
        </p:nvPicPr>
        <p:blipFill rotWithShape="1">
          <a:blip r:embed="rId3">
            <a:extLst>
              <a:ext uri="{28A0092B-C50C-407E-A947-70E740481C1C}">
                <a14:useLocalDpi xmlns:a14="http://schemas.microsoft.com/office/drawing/2010/main" val="0"/>
              </a:ext>
            </a:extLst>
          </a:blip>
          <a:srcRect l="18766" t="3482" r="16845" b="46275"/>
          <a:stretch/>
        </p:blipFill>
        <p:spPr bwMode="auto">
          <a:xfrm>
            <a:off x="5633357" y="2628900"/>
            <a:ext cx="2155372" cy="1681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8024611"/>
      </p:ext>
    </p:extLst>
  </p:cSld>
  <p:clrMapOvr>
    <a:masterClrMapping/>
  </p:clrMapOvr>
  <p:transition spd="slow">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ltLang="en-US" smtClean="0"/>
              <a:t>Emergency Response</a:t>
            </a:r>
          </a:p>
        </p:txBody>
      </p:sp>
      <p:sp>
        <p:nvSpPr>
          <p:cNvPr id="727043" name="Rectangle 3"/>
          <p:cNvSpPr>
            <a:spLocks noGrp="1" noChangeArrowheads="1"/>
          </p:cNvSpPr>
          <p:nvPr>
            <p:ph type="body" idx="1"/>
          </p:nvPr>
        </p:nvSpPr>
        <p:spPr/>
        <p:txBody>
          <a:bodyPr/>
          <a:lstStyle/>
          <a:p>
            <a:pPr>
              <a:defRPr/>
            </a:pPr>
            <a:r>
              <a:rPr lang="en-US" dirty="0" smtClean="0"/>
              <a:t>Incident response</a:t>
            </a:r>
          </a:p>
          <a:p>
            <a:pPr>
              <a:defRPr/>
            </a:pPr>
            <a:r>
              <a:rPr lang="en-US" dirty="0" smtClean="0"/>
              <a:t>Emergency Medical Services</a:t>
            </a:r>
          </a:p>
          <a:p>
            <a:pPr>
              <a:defRPr/>
            </a:pPr>
            <a:r>
              <a:rPr lang="en-US" dirty="0" smtClean="0"/>
              <a:t>Fire and rescue</a:t>
            </a:r>
          </a:p>
          <a:p>
            <a:pPr>
              <a:defRPr/>
            </a:pPr>
            <a:r>
              <a:rPr lang="en-US" dirty="0" smtClean="0"/>
              <a:t>Hazardous materials </a:t>
            </a:r>
            <a:r>
              <a:rPr lang="en-US" dirty="0"/>
              <a:t>r</a:t>
            </a:r>
            <a:r>
              <a:rPr lang="en-US" dirty="0" smtClean="0"/>
              <a:t>emoval</a:t>
            </a:r>
          </a:p>
        </p:txBody>
      </p:sp>
      <p:pic>
        <p:nvPicPr>
          <p:cNvPr id="2050" name="Picture 2" descr="http://www.trafficsign.us/650/guide/d9-13b.gif"/>
          <p:cNvPicPr>
            <a:picLocks noChangeAspect="1" noChangeArrowheads="1"/>
          </p:cNvPicPr>
          <p:nvPr/>
        </p:nvPicPr>
        <p:blipFill rotWithShape="1">
          <a:blip r:embed="rId3">
            <a:extLst>
              <a:ext uri="{28A0092B-C50C-407E-A947-70E740481C1C}">
                <a14:useLocalDpi xmlns:a14="http://schemas.microsoft.com/office/drawing/2010/main" val="0"/>
              </a:ext>
            </a:extLst>
          </a:blip>
          <a:srcRect b="42436"/>
          <a:stretch/>
        </p:blipFill>
        <p:spPr bwMode="auto">
          <a:xfrm>
            <a:off x="7360906" y="4488871"/>
            <a:ext cx="1736600" cy="1654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306701"/>
      </p:ext>
    </p:extLst>
  </p:cSld>
  <p:clrMapOvr>
    <a:masterClrMapping/>
  </p:clrMapOvr>
  <p:transition spd="slow">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Safety Studies</a:t>
            </a:r>
            <a:endParaRPr lang="en-US" dirty="0"/>
          </a:p>
        </p:txBody>
      </p:sp>
      <p:sp>
        <p:nvSpPr>
          <p:cNvPr id="644098" name="Rectangle 2"/>
          <p:cNvSpPr>
            <a:spLocks noGrp="1" noChangeArrowheads="1"/>
          </p:cNvSpPr>
          <p:nvPr>
            <p:ph type="body" idx="1"/>
          </p:nvPr>
        </p:nvSpPr>
        <p:spPr/>
        <p:txBody>
          <a:bodyPr/>
          <a:lstStyle/>
          <a:p>
            <a:r>
              <a:rPr lang="en-US" sz="3200" dirty="0" smtClean="0"/>
              <a:t>Step 1: Examine crash data </a:t>
            </a:r>
          </a:p>
          <a:p>
            <a:r>
              <a:rPr lang="en-US" sz="3200" dirty="0" smtClean="0"/>
              <a:t>Step 2: Conduct a field </a:t>
            </a:r>
            <a:r>
              <a:rPr lang="en-US" sz="3200" dirty="0"/>
              <a:t>s</a:t>
            </a:r>
            <a:r>
              <a:rPr lang="en-US" sz="3200" dirty="0" smtClean="0"/>
              <a:t>tudy</a:t>
            </a:r>
          </a:p>
          <a:p>
            <a:r>
              <a:rPr lang="en-US" sz="3200" dirty="0" smtClean="0"/>
              <a:t>Step 3: Identify countermeasures</a:t>
            </a:r>
          </a:p>
          <a:p>
            <a:r>
              <a:rPr lang="en-US" sz="3200" dirty="0" smtClean="0"/>
              <a:t>Step 4: Prioritize countermeasures</a:t>
            </a:r>
          </a:p>
          <a:p>
            <a:r>
              <a:rPr lang="en-US" sz="3200" dirty="0" smtClean="0"/>
              <a:t>Step 5: Implement countermeasures</a:t>
            </a:r>
          </a:p>
          <a:p>
            <a:r>
              <a:rPr lang="en-US" sz="3200" dirty="0" smtClean="0"/>
              <a:t>Step 6:  Evaluate countermeasure impact</a:t>
            </a:r>
          </a:p>
        </p:txBody>
      </p:sp>
    </p:spTree>
    <p:extLst>
      <p:ext uri="{BB962C8B-B14F-4D97-AF65-F5344CB8AC3E}">
        <p14:creationId xmlns:p14="http://schemas.microsoft.com/office/powerpoint/2010/main" val="1728084876"/>
      </p:ext>
    </p:extLst>
  </p:cSld>
  <p:clrMapOvr>
    <a:masterClrMapping/>
  </p:clrMapOvr>
  <p:transition spd="slow">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US" altLang="en-US" dirty="0" smtClean="0"/>
              <a:t>Effective Communication</a:t>
            </a:r>
          </a:p>
        </p:txBody>
      </p:sp>
      <p:sp>
        <p:nvSpPr>
          <p:cNvPr id="21508" name="Rectangle 3"/>
          <p:cNvSpPr>
            <a:spLocks noGrp="1" noChangeArrowheads="1"/>
          </p:cNvSpPr>
          <p:nvPr>
            <p:ph type="body" idx="1"/>
          </p:nvPr>
        </p:nvSpPr>
        <p:spPr/>
        <p:txBody>
          <a:bodyPr/>
          <a:lstStyle/>
          <a:p>
            <a:r>
              <a:rPr lang="en-US" altLang="en-US" dirty="0" smtClean="0"/>
              <a:t>Communicate new </a:t>
            </a:r>
            <a:r>
              <a:rPr lang="en-US" altLang="en-US" dirty="0"/>
              <a:t>k</a:t>
            </a:r>
            <a:r>
              <a:rPr lang="en-US" altLang="en-US" dirty="0" smtClean="0"/>
              <a:t>nowledge </a:t>
            </a:r>
          </a:p>
          <a:p>
            <a:r>
              <a:rPr lang="en-US" altLang="en-US" dirty="0" smtClean="0"/>
              <a:t>Broad community/enforcement </a:t>
            </a:r>
            <a:r>
              <a:rPr lang="en-US" altLang="en-US" dirty="0"/>
              <a:t>e</a:t>
            </a:r>
            <a:r>
              <a:rPr lang="en-US" altLang="en-US" dirty="0" smtClean="0"/>
              <a:t>ffort </a:t>
            </a:r>
          </a:p>
          <a:p>
            <a:r>
              <a:rPr lang="en-US" altLang="en-US" dirty="0" smtClean="0"/>
              <a:t>Long-term effort</a:t>
            </a:r>
          </a:p>
        </p:txBody>
      </p:sp>
    </p:spTree>
    <p:extLst>
      <p:ext uri="{BB962C8B-B14F-4D97-AF65-F5344CB8AC3E}">
        <p14:creationId xmlns:p14="http://schemas.microsoft.com/office/powerpoint/2010/main" val="3711398758"/>
      </p:ext>
    </p:extLst>
  </p:cSld>
  <p:clrMapOvr>
    <a:masterClrMapping/>
  </p:clrMapOvr>
  <p:transition spd="slow">
    <p:pull dir="u"/>
  </p:transition>
</p:sld>
</file>

<file path=ppt/theme/theme1.xml><?xml version="1.0" encoding="utf-8"?>
<a:theme xmlns:a="http://schemas.openxmlformats.org/drawingml/2006/main" name="seattle">
  <a:themeElements>
    <a:clrScheme name="seattle.pp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seattle.ppt">
      <a:majorFont>
        <a:latin typeface="Comic Sans MS"/>
        <a:ea typeface=""/>
        <a:cs typeface=""/>
      </a:majorFont>
      <a:minorFont>
        <a:latin typeface="Technic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seattle.pp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seattle.pp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seattle.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seattle.pp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seattle.pp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seattle.pp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seattle.pp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seattle.pp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E:\GAR\scantour\seattle.ppt</Template>
  <TotalTime>1172</TotalTime>
  <Words>2382</Words>
  <Application>Microsoft Office PowerPoint</Application>
  <PresentationFormat>On-screen Show (4:3)</PresentationFormat>
  <Paragraphs>107</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ＭＳ Ｐゴシック</vt:lpstr>
      <vt:lpstr>Arial</vt:lpstr>
      <vt:lpstr>Calibri</vt:lpstr>
      <vt:lpstr>Century Gothic</vt:lpstr>
      <vt:lpstr>Comic Sans MS</vt:lpstr>
      <vt:lpstr>Tahoma</vt:lpstr>
      <vt:lpstr>Wingdings</vt:lpstr>
      <vt:lpstr>seattle</vt:lpstr>
      <vt:lpstr>THE 4 E’s OF ROAD SAFETY</vt:lpstr>
      <vt:lpstr>Safety Silos</vt:lpstr>
      <vt:lpstr>The 4 E’s of Road Safety</vt:lpstr>
      <vt:lpstr>Engineering</vt:lpstr>
      <vt:lpstr>Education</vt:lpstr>
      <vt:lpstr>Enforcement</vt:lpstr>
      <vt:lpstr>Emergency Response</vt:lpstr>
      <vt:lpstr>Safety Studies</vt:lpstr>
      <vt:lpstr>Effective Communication</vt:lpstr>
      <vt:lpstr>Ineffective Communication</vt:lpstr>
    </vt:vector>
  </TitlesOfParts>
  <Manager/>
  <Company>University of Kentucky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Crash Data</dc:title>
  <dc:subject/>
  <dc:creator>Nikiforos Stamatiadis</dc:creator>
  <cp:keywords/>
  <dc:description/>
  <cp:lastModifiedBy>Stamatiadis, Nick</cp:lastModifiedBy>
  <cp:revision>107</cp:revision>
  <cp:lastPrinted>1999-08-31T14:43:02Z</cp:lastPrinted>
  <dcterms:created xsi:type="dcterms:W3CDTF">1999-08-31T14:18:19Z</dcterms:created>
  <dcterms:modified xsi:type="dcterms:W3CDTF">2016-05-04T16:10:45Z</dcterms:modified>
  <cp:category/>
</cp:coreProperties>
</file>