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1.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0"/>
  </p:notesMasterIdLst>
  <p:handoutMasterIdLst>
    <p:handoutMasterId r:id="rId31"/>
  </p:handoutMasterIdLst>
  <p:sldIdLst>
    <p:sldId id="308" r:id="rId2"/>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327" r:id="rId21"/>
    <p:sldId id="328" r:id="rId22"/>
    <p:sldId id="329" r:id="rId23"/>
    <p:sldId id="330" r:id="rId24"/>
    <p:sldId id="331" r:id="rId25"/>
    <p:sldId id="332" r:id="rId26"/>
    <p:sldId id="333" r:id="rId27"/>
    <p:sldId id="334" r:id="rId28"/>
    <p:sldId id="335" r:id="rId29"/>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3A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61413" autoAdjust="0"/>
  </p:normalViewPr>
  <p:slideViewPr>
    <p:cSldViewPr>
      <p:cViewPr varScale="1">
        <p:scale>
          <a:sx n="61" d="100"/>
          <a:sy n="61" d="100"/>
        </p:scale>
        <p:origin x="140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2" d="100"/>
          <a:sy n="72" d="100"/>
        </p:scale>
        <p:origin x="2100" y="5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0"/>
      <c:hPercent val="46"/>
      <c:rotY val="0"/>
      <c:depthPercent val="100"/>
      <c:rAngAx val="1"/>
    </c:view3D>
    <c:floor>
      <c:thickness val="0"/>
      <c:spPr>
        <a:solidFill>
          <a:srgbClr val="C0C0C0"/>
        </a:solidFill>
        <a:ln w="3175">
          <a:solidFill>
            <a:srgbClr val="333399"/>
          </a:solidFill>
          <a:prstDash val="solid"/>
        </a:ln>
      </c:spPr>
    </c:floor>
    <c:sideWall>
      <c:thickness val="0"/>
      <c:spPr>
        <a:noFill/>
        <a:ln w="12700">
          <a:solidFill>
            <a:srgbClr val="333399"/>
          </a:solidFill>
          <a:prstDash val="solid"/>
        </a:ln>
      </c:spPr>
    </c:sideWall>
    <c:backWall>
      <c:thickness val="0"/>
      <c:spPr>
        <a:noFill/>
        <a:ln w="12700">
          <a:solidFill>
            <a:srgbClr val="333399"/>
          </a:solidFill>
          <a:prstDash val="solid"/>
        </a:ln>
      </c:spPr>
    </c:backWall>
    <c:plotArea>
      <c:layout>
        <c:manualLayout>
          <c:layoutTarget val="inner"/>
          <c:xMode val="edge"/>
          <c:yMode val="edge"/>
          <c:x val="0.19886101169172005"/>
          <c:y val="7.2186836518046804E-2"/>
          <c:w val="0.80113898830828001"/>
          <c:h val="0.52229299363057413"/>
        </c:manualLayout>
      </c:layout>
      <c:bar3DChart>
        <c:barDir val="col"/>
        <c:grouping val="clustered"/>
        <c:varyColors val="0"/>
        <c:ser>
          <c:idx val="0"/>
          <c:order val="0"/>
          <c:tx>
            <c:strRef>
              <c:f>Sheet1!$A$2</c:f>
              <c:strCache>
                <c:ptCount val="1"/>
                <c:pt idx="0">
                  <c:v>Male</c:v>
                </c:pt>
              </c:strCache>
            </c:strRef>
          </c:tx>
          <c:spPr>
            <a:solidFill>
              <a:srgbClr val="63AAFE"/>
            </a:solidFill>
            <a:ln w="25407">
              <a:noFill/>
            </a:ln>
          </c:spPr>
          <c:invertIfNegative val="0"/>
          <c:cat>
            <c:numRef>
              <c:f>Sheet1!$B$1:$L$1</c:f>
              <c:numCache>
                <c:formatCode>General</c:formatCode>
                <c:ptCount val="11"/>
                <c:pt idx="0">
                  <c:v>1965</c:v>
                </c:pt>
                <c:pt idx="1">
                  <c:v>1970</c:v>
                </c:pt>
                <c:pt idx="2">
                  <c:v>1975</c:v>
                </c:pt>
                <c:pt idx="3">
                  <c:v>1980</c:v>
                </c:pt>
                <c:pt idx="4">
                  <c:v>1985</c:v>
                </c:pt>
                <c:pt idx="5">
                  <c:v>1990</c:v>
                </c:pt>
                <c:pt idx="6">
                  <c:v>1995</c:v>
                </c:pt>
                <c:pt idx="7">
                  <c:v>2000</c:v>
                </c:pt>
                <c:pt idx="8">
                  <c:v>2005</c:v>
                </c:pt>
                <c:pt idx="9">
                  <c:v>2010</c:v>
                </c:pt>
                <c:pt idx="10">
                  <c:v>2013</c:v>
                </c:pt>
              </c:numCache>
            </c:numRef>
          </c:cat>
          <c:val>
            <c:numRef>
              <c:f>Sheet1!$B$2:$L$2</c:f>
              <c:numCache>
                <c:formatCode>General</c:formatCode>
                <c:ptCount val="11"/>
                <c:pt idx="0">
                  <c:v>9.3000000000000007</c:v>
                </c:pt>
                <c:pt idx="1">
                  <c:v>9.5</c:v>
                </c:pt>
                <c:pt idx="2">
                  <c:v>10.7</c:v>
                </c:pt>
                <c:pt idx="3">
                  <c:v>11.3</c:v>
                </c:pt>
                <c:pt idx="4">
                  <c:v>12.5</c:v>
                </c:pt>
                <c:pt idx="5">
                  <c:v>13.3</c:v>
                </c:pt>
                <c:pt idx="6">
                  <c:v>13.9</c:v>
                </c:pt>
                <c:pt idx="7">
                  <c:v>12.3</c:v>
                </c:pt>
                <c:pt idx="8">
                  <c:v>14.2</c:v>
                </c:pt>
                <c:pt idx="9">
                  <c:v>15.6</c:v>
                </c:pt>
                <c:pt idx="10">
                  <c:v>16.899999999999999</c:v>
                </c:pt>
              </c:numCache>
            </c:numRef>
          </c:val>
        </c:ser>
        <c:ser>
          <c:idx val="1"/>
          <c:order val="1"/>
          <c:tx>
            <c:strRef>
              <c:f>Sheet1!$A$3</c:f>
              <c:strCache>
                <c:ptCount val="1"/>
                <c:pt idx="0">
                  <c:v>Female</c:v>
                </c:pt>
              </c:strCache>
            </c:strRef>
          </c:tx>
          <c:spPr>
            <a:solidFill>
              <a:srgbClr val="DD2D32"/>
            </a:solidFill>
            <a:ln w="25407">
              <a:noFill/>
            </a:ln>
          </c:spPr>
          <c:invertIfNegative val="0"/>
          <c:cat>
            <c:numRef>
              <c:f>Sheet1!$B$1:$L$1</c:f>
              <c:numCache>
                <c:formatCode>General</c:formatCode>
                <c:ptCount val="11"/>
                <c:pt idx="0">
                  <c:v>1965</c:v>
                </c:pt>
                <c:pt idx="1">
                  <c:v>1970</c:v>
                </c:pt>
                <c:pt idx="2">
                  <c:v>1975</c:v>
                </c:pt>
                <c:pt idx="3">
                  <c:v>1980</c:v>
                </c:pt>
                <c:pt idx="4">
                  <c:v>1985</c:v>
                </c:pt>
                <c:pt idx="5">
                  <c:v>1990</c:v>
                </c:pt>
                <c:pt idx="6">
                  <c:v>1995</c:v>
                </c:pt>
                <c:pt idx="7">
                  <c:v>2000</c:v>
                </c:pt>
                <c:pt idx="8">
                  <c:v>2005</c:v>
                </c:pt>
                <c:pt idx="9">
                  <c:v>2010</c:v>
                </c:pt>
                <c:pt idx="10">
                  <c:v>2013</c:v>
                </c:pt>
              </c:numCache>
            </c:numRef>
          </c:cat>
          <c:val>
            <c:numRef>
              <c:f>Sheet1!$B$3:$L$3</c:f>
              <c:numCache>
                <c:formatCode>General</c:formatCode>
                <c:ptCount val="11"/>
                <c:pt idx="0">
                  <c:v>5.2</c:v>
                </c:pt>
                <c:pt idx="1">
                  <c:v>6.1</c:v>
                </c:pt>
                <c:pt idx="2">
                  <c:v>8.1</c:v>
                </c:pt>
                <c:pt idx="3">
                  <c:v>9.8000000000000007</c:v>
                </c:pt>
                <c:pt idx="4">
                  <c:v>11.5</c:v>
                </c:pt>
                <c:pt idx="5">
                  <c:v>13.3</c:v>
                </c:pt>
                <c:pt idx="6">
                  <c:v>14.3</c:v>
                </c:pt>
                <c:pt idx="7">
                  <c:v>14.9</c:v>
                </c:pt>
                <c:pt idx="8">
                  <c:v>15.1</c:v>
                </c:pt>
                <c:pt idx="9">
                  <c:v>16.5</c:v>
                </c:pt>
                <c:pt idx="10">
                  <c:v>17.899999999999999</c:v>
                </c:pt>
              </c:numCache>
            </c:numRef>
          </c:val>
        </c:ser>
        <c:dLbls>
          <c:showLegendKey val="0"/>
          <c:showVal val="0"/>
          <c:showCatName val="0"/>
          <c:showSerName val="0"/>
          <c:showPercent val="0"/>
          <c:showBubbleSize val="0"/>
        </c:dLbls>
        <c:gapWidth val="150"/>
        <c:gapDepth val="0"/>
        <c:shape val="box"/>
        <c:axId val="88409744"/>
        <c:axId val="88411312"/>
        <c:axId val="0"/>
      </c:bar3DChart>
      <c:catAx>
        <c:axId val="88409744"/>
        <c:scaling>
          <c:orientation val="minMax"/>
        </c:scaling>
        <c:delete val="0"/>
        <c:axPos val="b"/>
        <c:title>
          <c:tx>
            <c:rich>
              <a:bodyPr/>
              <a:lstStyle/>
              <a:p>
                <a:pPr>
                  <a:defRPr sz="2001" b="0" i="0" u="none" strike="noStrike" baseline="0">
                    <a:solidFill>
                      <a:srgbClr val="333399"/>
                    </a:solidFill>
                    <a:latin typeface="Century Gothic"/>
                    <a:ea typeface="Century Gothic"/>
                    <a:cs typeface="Century Gothic"/>
                  </a:defRPr>
                </a:pPr>
                <a:r>
                  <a:rPr lang="en-US"/>
                  <a:t>Year</a:t>
                </a:r>
              </a:p>
            </c:rich>
          </c:tx>
          <c:layout>
            <c:manualLayout>
              <c:xMode val="edge"/>
              <c:yMode val="edge"/>
              <c:x val="0.5742172512526843"/>
              <c:y val="0.74230755670466564"/>
            </c:manualLayout>
          </c:layout>
          <c:overlay val="0"/>
          <c:spPr>
            <a:noFill/>
            <a:ln w="25407">
              <a:noFill/>
            </a:ln>
          </c:spPr>
        </c:title>
        <c:numFmt formatCode="General" sourceLinked="1"/>
        <c:majorTickMark val="out"/>
        <c:minorTickMark val="none"/>
        <c:tickLblPos val="low"/>
        <c:spPr>
          <a:ln w="3176">
            <a:solidFill>
              <a:srgbClr val="333399"/>
            </a:solidFill>
            <a:prstDash val="solid"/>
          </a:ln>
        </c:spPr>
        <c:txPr>
          <a:bodyPr rot="-5400000" vert="horz"/>
          <a:lstStyle/>
          <a:p>
            <a:pPr>
              <a:defRPr sz="1801"/>
            </a:pPr>
            <a:endParaRPr lang="en-US"/>
          </a:p>
        </c:txPr>
        <c:crossAx val="88411312"/>
        <c:crosses val="autoZero"/>
        <c:auto val="1"/>
        <c:lblAlgn val="ctr"/>
        <c:lblOffset val="100"/>
        <c:tickLblSkip val="1"/>
        <c:tickMarkSkip val="1"/>
        <c:noMultiLvlLbl val="0"/>
      </c:catAx>
      <c:valAx>
        <c:axId val="88411312"/>
        <c:scaling>
          <c:orientation val="minMax"/>
          <c:max val="20"/>
          <c:min val="0"/>
        </c:scaling>
        <c:delete val="0"/>
        <c:axPos val="l"/>
        <c:majorGridlines>
          <c:spPr>
            <a:ln w="3176">
              <a:solidFill>
                <a:srgbClr val="333399"/>
              </a:solidFill>
              <a:prstDash val="solid"/>
            </a:ln>
          </c:spPr>
        </c:majorGridlines>
        <c:title>
          <c:tx>
            <c:rich>
              <a:bodyPr/>
              <a:lstStyle/>
              <a:p>
                <a:pPr>
                  <a:defRPr sz="2001" b="0" i="0" u="none" strike="noStrike" baseline="0">
                    <a:solidFill>
                      <a:srgbClr val="333399"/>
                    </a:solidFill>
                    <a:latin typeface="Century Gothic"/>
                    <a:ea typeface="Century Gothic"/>
                    <a:cs typeface="Century Gothic"/>
                  </a:defRPr>
                </a:pPr>
                <a:r>
                  <a:rPr lang="en-US" dirty="0" smtClean="0"/>
                  <a:t>Driving Population (%)</a:t>
                </a:r>
                <a:endParaRPr lang="en-US" dirty="0"/>
              </a:p>
            </c:rich>
          </c:tx>
          <c:layout>
            <c:manualLayout>
              <c:xMode val="edge"/>
              <c:yMode val="edge"/>
              <c:x val="0.12259973753280839"/>
              <c:y val="8.332393152348494E-2"/>
            </c:manualLayout>
          </c:layout>
          <c:overlay val="0"/>
          <c:spPr>
            <a:noFill/>
            <a:ln w="25407">
              <a:noFill/>
            </a:ln>
          </c:spPr>
        </c:title>
        <c:numFmt formatCode="General" sourceLinked="1"/>
        <c:majorTickMark val="out"/>
        <c:minorTickMark val="none"/>
        <c:tickLblPos val="nextTo"/>
        <c:spPr>
          <a:ln w="3176">
            <a:solidFill>
              <a:srgbClr val="333399"/>
            </a:solidFill>
            <a:prstDash val="solid"/>
          </a:ln>
        </c:spPr>
        <c:txPr>
          <a:bodyPr rot="0" vert="horz"/>
          <a:lstStyle/>
          <a:p>
            <a:pPr>
              <a:defRPr sz="1801"/>
            </a:pPr>
            <a:endParaRPr lang="en-US"/>
          </a:p>
        </c:txPr>
        <c:crossAx val="88409744"/>
        <c:crosses val="autoZero"/>
        <c:crossBetween val="between"/>
        <c:majorUnit val="5"/>
        <c:minorUnit val="1"/>
      </c:valAx>
      <c:spPr>
        <a:noFill/>
        <a:ln w="25407">
          <a:noFill/>
        </a:ln>
      </c:spPr>
    </c:plotArea>
    <c:legend>
      <c:legendPos val="r"/>
      <c:layout>
        <c:manualLayout>
          <c:xMode val="edge"/>
          <c:yMode val="edge"/>
          <c:x val="0.46354175614411836"/>
          <c:y val="0.82422572178477693"/>
          <c:w val="0.31214528944381387"/>
          <c:h val="7.6271790653034036E-2"/>
        </c:manualLayout>
      </c:layout>
      <c:overlay val="0"/>
      <c:spPr>
        <a:solidFill>
          <a:srgbClr val="FFFFFF"/>
        </a:solidFill>
        <a:ln w="3176">
          <a:solidFill>
            <a:srgbClr val="333399"/>
          </a:solidFill>
          <a:prstDash val="solid"/>
        </a:ln>
      </c:spPr>
      <c:txPr>
        <a:bodyPr/>
        <a:lstStyle/>
        <a:p>
          <a:pPr>
            <a:defRPr sz="1600"/>
          </a:pPr>
          <a:endParaRPr lang="en-US"/>
        </a:p>
      </c:txPr>
    </c:legend>
    <c:plotVisOnly val="1"/>
    <c:dispBlanksAs val="gap"/>
    <c:showDLblsOverMax val="0"/>
  </c:chart>
  <c:spPr>
    <a:noFill/>
    <a:ln>
      <a:noFill/>
    </a:ln>
  </c:spPr>
  <c:txPr>
    <a:bodyPr/>
    <a:lstStyle/>
    <a:p>
      <a:pPr>
        <a:defRPr sz="2366" b="0" i="0" u="none" strike="noStrike" baseline="0">
          <a:solidFill>
            <a:srgbClr val="333399"/>
          </a:solidFill>
          <a:latin typeface="Century Gothic"/>
          <a:ea typeface="Century Gothic"/>
          <a:cs typeface="Century Gothic"/>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0"/>
      <c:hPercent val="46"/>
      <c:rotY val="0"/>
      <c:depthPercent val="100"/>
      <c:rAngAx val="1"/>
    </c:view3D>
    <c:floor>
      <c:thickness val="0"/>
      <c:spPr>
        <a:solidFill>
          <a:srgbClr val="C0C0C0"/>
        </a:solidFill>
        <a:ln w="3175">
          <a:solidFill>
            <a:srgbClr val="333399"/>
          </a:solidFill>
          <a:prstDash val="solid"/>
        </a:ln>
      </c:spPr>
    </c:floor>
    <c:sideWall>
      <c:thickness val="0"/>
      <c:spPr>
        <a:noFill/>
        <a:ln w="12700">
          <a:solidFill>
            <a:srgbClr val="333399"/>
          </a:solidFill>
          <a:prstDash val="solid"/>
        </a:ln>
      </c:spPr>
    </c:sideWall>
    <c:backWall>
      <c:thickness val="0"/>
      <c:spPr>
        <a:noFill/>
        <a:ln w="12700">
          <a:solidFill>
            <a:srgbClr val="333399"/>
          </a:solidFill>
          <a:prstDash val="solid"/>
        </a:ln>
      </c:spPr>
    </c:backWall>
    <c:plotArea>
      <c:layout>
        <c:manualLayout>
          <c:layoutTarget val="inner"/>
          <c:xMode val="edge"/>
          <c:yMode val="edge"/>
          <c:x val="0.17265537910289303"/>
          <c:y val="0.12080712904048201"/>
          <c:w val="0.7276255197735112"/>
          <c:h val="0.46315789473684205"/>
        </c:manualLayout>
      </c:layout>
      <c:bar3DChart>
        <c:barDir val="col"/>
        <c:grouping val="clustered"/>
        <c:varyColors val="0"/>
        <c:ser>
          <c:idx val="0"/>
          <c:order val="0"/>
          <c:tx>
            <c:strRef>
              <c:f>Sheet1!$A$2</c:f>
              <c:strCache>
                <c:ptCount val="1"/>
                <c:pt idx="0">
                  <c:v>Male</c:v>
                </c:pt>
              </c:strCache>
            </c:strRef>
          </c:tx>
          <c:spPr>
            <a:solidFill>
              <a:srgbClr val="63AAFE"/>
            </a:solidFill>
            <a:ln w="25390">
              <a:noFill/>
            </a:ln>
          </c:spPr>
          <c:invertIfNegative val="0"/>
          <c:cat>
            <c:numRef>
              <c:f>Sheet1!$B$1:$L$1</c:f>
              <c:numCache>
                <c:formatCode>General</c:formatCode>
                <c:ptCount val="11"/>
                <c:pt idx="0">
                  <c:v>1965</c:v>
                </c:pt>
                <c:pt idx="1">
                  <c:v>1970</c:v>
                </c:pt>
                <c:pt idx="2">
                  <c:v>1975</c:v>
                </c:pt>
                <c:pt idx="3">
                  <c:v>1980</c:v>
                </c:pt>
                <c:pt idx="4">
                  <c:v>1985</c:v>
                </c:pt>
                <c:pt idx="5">
                  <c:v>1990</c:v>
                </c:pt>
                <c:pt idx="6">
                  <c:v>1995</c:v>
                </c:pt>
                <c:pt idx="7">
                  <c:v>2000</c:v>
                </c:pt>
                <c:pt idx="8">
                  <c:v>2005</c:v>
                </c:pt>
                <c:pt idx="9">
                  <c:v>2010</c:v>
                </c:pt>
                <c:pt idx="10">
                  <c:v>2013</c:v>
                </c:pt>
              </c:numCache>
            </c:numRef>
          </c:cat>
          <c:val>
            <c:numRef>
              <c:f>Sheet1!$B$2:$L$2</c:f>
              <c:numCache>
                <c:formatCode>General</c:formatCode>
                <c:ptCount val="11"/>
                <c:pt idx="0">
                  <c:v>7.7</c:v>
                </c:pt>
                <c:pt idx="1">
                  <c:v>8.6999999999999993</c:v>
                </c:pt>
                <c:pt idx="2">
                  <c:v>9.1</c:v>
                </c:pt>
                <c:pt idx="3">
                  <c:v>8.4</c:v>
                </c:pt>
                <c:pt idx="4">
                  <c:v>6.8</c:v>
                </c:pt>
                <c:pt idx="5">
                  <c:v>6</c:v>
                </c:pt>
                <c:pt idx="6">
                  <c:v>5.3</c:v>
                </c:pt>
                <c:pt idx="7">
                  <c:v>5.3</c:v>
                </c:pt>
                <c:pt idx="8">
                  <c:v>4.8</c:v>
                </c:pt>
                <c:pt idx="9">
                  <c:v>4.7</c:v>
                </c:pt>
                <c:pt idx="10">
                  <c:v>4.4000000000000004</c:v>
                </c:pt>
              </c:numCache>
            </c:numRef>
          </c:val>
        </c:ser>
        <c:ser>
          <c:idx val="1"/>
          <c:order val="1"/>
          <c:tx>
            <c:strRef>
              <c:f>Sheet1!$A$3</c:f>
              <c:strCache>
                <c:ptCount val="1"/>
                <c:pt idx="0">
                  <c:v>Female</c:v>
                </c:pt>
              </c:strCache>
            </c:strRef>
          </c:tx>
          <c:spPr>
            <a:solidFill>
              <a:srgbClr val="FF0000"/>
            </a:solidFill>
          </c:spPr>
          <c:invertIfNegative val="0"/>
          <c:cat>
            <c:numRef>
              <c:f>Sheet1!$B$1:$L$1</c:f>
              <c:numCache>
                <c:formatCode>General</c:formatCode>
                <c:ptCount val="11"/>
                <c:pt idx="0">
                  <c:v>1965</c:v>
                </c:pt>
                <c:pt idx="1">
                  <c:v>1970</c:v>
                </c:pt>
                <c:pt idx="2">
                  <c:v>1975</c:v>
                </c:pt>
                <c:pt idx="3">
                  <c:v>1980</c:v>
                </c:pt>
                <c:pt idx="4">
                  <c:v>1985</c:v>
                </c:pt>
                <c:pt idx="5">
                  <c:v>1990</c:v>
                </c:pt>
                <c:pt idx="6">
                  <c:v>1995</c:v>
                </c:pt>
                <c:pt idx="7">
                  <c:v>2000</c:v>
                </c:pt>
                <c:pt idx="8">
                  <c:v>2005</c:v>
                </c:pt>
                <c:pt idx="9">
                  <c:v>2010</c:v>
                </c:pt>
                <c:pt idx="10">
                  <c:v>2013</c:v>
                </c:pt>
              </c:numCache>
            </c:numRef>
          </c:cat>
          <c:val>
            <c:numRef>
              <c:f>Sheet1!$B$3:$L$3</c:f>
              <c:numCache>
                <c:formatCode>General</c:formatCode>
                <c:ptCount val="11"/>
                <c:pt idx="0">
                  <c:v>8.1</c:v>
                </c:pt>
                <c:pt idx="1">
                  <c:v>8.8000000000000007</c:v>
                </c:pt>
                <c:pt idx="2">
                  <c:v>9.1</c:v>
                </c:pt>
                <c:pt idx="3">
                  <c:v>8.1999999999999993</c:v>
                </c:pt>
                <c:pt idx="4">
                  <c:v>6.2</c:v>
                </c:pt>
                <c:pt idx="5">
                  <c:v>5.7</c:v>
                </c:pt>
                <c:pt idx="6">
                  <c:v>5</c:v>
                </c:pt>
                <c:pt idx="7">
                  <c:v>5</c:v>
                </c:pt>
                <c:pt idx="8">
                  <c:v>4.5</c:v>
                </c:pt>
                <c:pt idx="9">
                  <c:v>4.4000000000000004</c:v>
                </c:pt>
                <c:pt idx="10">
                  <c:v>4.0999999999999996</c:v>
                </c:pt>
              </c:numCache>
            </c:numRef>
          </c:val>
        </c:ser>
        <c:dLbls>
          <c:showLegendKey val="0"/>
          <c:showVal val="0"/>
          <c:showCatName val="0"/>
          <c:showSerName val="0"/>
          <c:showPercent val="0"/>
          <c:showBubbleSize val="0"/>
        </c:dLbls>
        <c:gapWidth val="150"/>
        <c:gapDepth val="0"/>
        <c:shape val="box"/>
        <c:axId val="295847072"/>
        <c:axId val="295846680"/>
        <c:axId val="0"/>
      </c:bar3DChart>
      <c:catAx>
        <c:axId val="295847072"/>
        <c:scaling>
          <c:orientation val="minMax"/>
        </c:scaling>
        <c:delete val="0"/>
        <c:axPos val="b"/>
        <c:title>
          <c:tx>
            <c:rich>
              <a:bodyPr/>
              <a:lstStyle/>
              <a:p>
                <a:pPr>
                  <a:defRPr sz="1800" b="0" i="0" u="none" strike="noStrike" baseline="0">
                    <a:solidFill>
                      <a:srgbClr val="333399"/>
                    </a:solidFill>
                    <a:latin typeface="Century Gothic"/>
                    <a:ea typeface="Century Gothic"/>
                    <a:cs typeface="Century Gothic"/>
                  </a:defRPr>
                </a:pPr>
                <a:r>
                  <a:rPr lang="en-US" sz="1800"/>
                  <a:t>Year</a:t>
                </a:r>
              </a:p>
            </c:rich>
          </c:tx>
          <c:layout>
            <c:manualLayout>
              <c:xMode val="edge"/>
              <c:yMode val="edge"/>
              <c:x val="0.48988432274617361"/>
              <c:y val="0.69894737852890343"/>
            </c:manualLayout>
          </c:layout>
          <c:overlay val="0"/>
          <c:spPr>
            <a:noFill/>
            <a:ln w="25390">
              <a:noFill/>
            </a:ln>
          </c:spPr>
        </c:title>
        <c:numFmt formatCode="General" sourceLinked="1"/>
        <c:majorTickMark val="out"/>
        <c:minorTickMark val="none"/>
        <c:tickLblPos val="low"/>
        <c:spPr>
          <a:ln w="3174">
            <a:solidFill>
              <a:srgbClr val="333399"/>
            </a:solidFill>
            <a:prstDash val="solid"/>
          </a:ln>
        </c:spPr>
        <c:txPr>
          <a:bodyPr rot="-5400000" vert="horz"/>
          <a:lstStyle/>
          <a:p>
            <a:pPr>
              <a:defRPr sz="1798"/>
            </a:pPr>
            <a:endParaRPr lang="en-US"/>
          </a:p>
        </c:txPr>
        <c:crossAx val="295846680"/>
        <c:crosses val="autoZero"/>
        <c:auto val="1"/>
        <c:lblAlgn val="ctr"/>
        <c:lblOffset val="100"/>
        <c:tickLblSkip val="1"/>
        <c:tickMarkSkip val="1"/>
        <c:noMultiLvlLbl val="0"/>
      </c:catAx>
      <c:valAx>
        <c:axId val="295846680"/>
        <c:scaling>
          <c:orientation val="minMax"/>
          <c:max val="10"/>
          <c:min val="0"/>
        </c:scaling>
        <c:delete val="0"/>
        <c:axPos val="l"/>
        <c:majorGridlines>
          <c:spPr>
            <a:ln w="3174">
              <a:solidFill>
                <a:srgbClr val="333399"/>
              </a:solidFill>
              <a:prstDash val="solid"/>
            </a:ln>
          </c:spPr>
        </c:majorGridlines>
        <c:title>
          <c:tx>
            <c:rich>
              <a:bodyPr/>
              <a:lstStyle/>
              <a:p>
                <a:pPr>
                  <a:defRPr sz="1800" b="0" i="0" u="none" strike="noStrike" baseline="0">
                    <a:solidFill>
                      <a:srgbClr val="333399"/>
                    </a:solidFill>
                    <a:latin typeface="Century Gothic"/>
                    <a:ea typeface="Century Gothic"/>
                    <a:cs typeface="Century Gothic"/>
                  </a:defRPr>
                </a:pPr>
                <a:r>
                  <a:rPr lang="en-US" sz="1800" dirty="0" smtClean="0"/>
                  <a:t>Driving Population (%)</a:t>
                </a:r>
                <a:endParaRPr lang="en-US" sz="1800" dirty="0"/>
              </a:p>
            </c:rich>
          </c:tx>
          <c:layout>
            <c:manualLayout>
              <c:xMode val="edge"/>
              <c:yMode val="edge"/>
              <c:x val="0.1485835618862249"/>
              <c:y val="0.11975072871259207"/>
            </c:manualLayout>
          </c:layout>
          <c:overlay val="0"/>
          <c:spPr>
            <a:noFill/>
            <a:ln w="25390">
              <a:noFill/>
            </a:ln>
          </c:spPr>
        </c:title>
        <c:numFmt formatCode="General" sourceLinked="1"/>
        <c:majorTickMark val="out"/>
        <c:minorTickMark val="none"/>
        <c:tickLblPos val="nextTo"/>
        <c:spPr>
          <a:ln w="3174">
            <a:solidFill>
              <a:srgbClr val="333399"/>
            </a:solidFill>
            <a:prstDash val="solid"/>
          </a:ln>
        </c:spPr>
        <c:txPr>
          <a:bodyPr rot="0" vert="horz"/>
          <a:lstStyle/>
          <a:p>
            <a:pPr>
              <a:defRPr sz="1800"/>
            </a:pPr>
            <a:endParaRPr lang="en-US"/>
          </a:p>
        </c:txPr>
        <c:crossAx val="295847072"/>
        <c:crosses val="autoZero"/>
        <c:crossBetween val="between"/>
        <c:majorUnit val="5"/>
        <c:minorUnit val="1"/>
      </c:valAx>
      <c:spPr>
        <a:noFill/>
        <a:ln w="25390">
          <a:noFill/>
        </a:ln>
      </c:spPr>
    </c:plotArea>
    <c:legend>
      <c:legendPos val="r"/>
      <c:layout>
        <c:manualLayout>
          <c:xMode val="edge"/>
          <c:yMode val="edge"/>
          <c:x val="0.37087521012120672"/>
          <c:y val="0.78553421217490338"/>
          <c:w val="0.29471910112359551"/>
          <c:h val="8.6713964866956761E-2"/>
        </c:manualLayout>
      </c:layout>
      <c:overlay val="0"/>
      <c:spPr>
        <a:solidFill>
          <a:srgbClr val="FFFFFF"/>
        </a:solidFill>
        <a:ln w="3174">
          <a:solidFill>
            <a:srgbClr val="333399"/>
          </a:solidFill>
          <a:prstDash val="solid"/>
        </a:ln>
      </c:spPr>
      <c:txPr>
        <a:bodyPr/>
        <a:lstStyle/>
        <a:p>
          <a:pPr>
            <a:defRPr sz="1600"/>
          </a:pPr>
          <a:endParaRPr lang="en-US"/>
        </a:p>
      </c:txPr>
    </c:legend>
    <c:plotVisOnly val="1"/>
    <c:dispBlanksAs val="gap"/>
    <c:showDLblsOverMax val="0"/>
  </c:chart>
  <c:spPr>
    <a:noFill/>
    <a:ln>
      <a:noFill/>
    </a:ln>
  </c:spPr>
  <c:txPr>
    <a:bodyPr/>
    <a:lstStyle/>
    <a:p>
      <a:pPr>
        <a:defRPr sz="1999" b="0" i="0" u="none" strike="noStrike" baseline="0">
          <a:solidFill>
            <a:srgbClr val="333399"/>
          </a:solidFill>
          <a:latin typeface="Century Gothic"/>
          <a:ea typeface="Century Gothic"/>
          <a:cs typeface="Century Gothic"/>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10668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200">
                <a:latin typeface="Comic Sans MS" pitchFamily="66" charset="0"/>
                <a:ea typeface="+mn-ea"/>
                <a:cs typeface="+mn-cs"/>
              </a:defRPr>
            </a:lvl1pPr>
          </a:lstStyle>
          <a:p>
            <a:pPr>
              <a:defRPr/>
            </a:pPr>
            <a:r>
              <a:rPr lang="en-US"/>
              <a:t>Highway Safety</a:t>
            </a:r>
          </a:p>
        </p:txBody>
      </p:sp>
      <p:sp>
        <p:nvSpPr>
          <p:cNvPr id="55299" name="Rectangle 3"/>
          <p:cNvSpPr>
            <a:spLocks noGrp="1" noChangeArrowheads="1"/>
          </p:cNvSpPr>
          <p:nvPr>
            <p:ph type="dt" sz="quarter" idx="1"/>
          </p:nvPr>
        </p:nvSpPr>
        <p:spPr bwMode="auto">
          <a:xfrm>
            <a:off x="4084320" y="10668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200">
                <a:latin typeface="Comic Sans MS" pitchFamily="66" charset="0"/>
                <a:ea typeface="+mn-ea"/>
                <a:cs typeface="+mn-cs"/>
              </a:defRPr>
            </a:lvl1pPr>
          </a:lstStyle>
          <a:p>
            <a:pPr>
              <a:defRPr/>
            </a:pPr>
            <a:endParaRPr lang="en-US"/>
          </a:p>
        </p:txBody>
      </p:sp>
      <p:sp>
        <p:nvSpPr>
          <p:cNvPr id="55300" name="Rectangle 4"/>
          <p:cNvSpPr>
            <a:spLocks noGrp="1" noChangeArrowheads="1"/>
          </p:cNvSpPr>
          <p:nvPr>
            <p:ph type="ftr" sz="quarter" idx="2"/>
          </p:nvPr>
        </p:nvSpPr>
        <p:spPr bwMode="auto">
          <a:xfrm>
            <a:off x="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ea typeface="+mn-ea"/>
                <a:cs typeface="+mn-cs"/>
              </a:defRPr>
            </a:lvl1pPr>
          </a:lstStyle>
          <a:p>
            <a:pPr>
              <a:defRPr/>
            </a:pPr>
            <a:endParaRPr lang="en-US"/>
          </a:p>
        </p:txBody>
      </p:sp>
      <p:sp>
        <p:nvSpPr>
          <p:cNvPr id="55301" name="Rectangle 5"/>
          <p:cNvSpPr>
            <a:spLocks noGrp="1" noChangeArrowheads="1"/>
          </p:cNvSpPr>
          <p:nvPr>
            <p:ph type="sldNum" sz="quarter" idx="3"/>
          </p:nvPr>
        </p:nvSpPr>
        <p:spPr bwMode="auto">
          <a:xfrm>
            <a:off x="4145280" y="9121140"/>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smtClean="0"/>
            </a:lvl1pPr>
          </a:lstStyle>
          <a:p>
            <a:pPr>
              <a:defRPr/>
            </a:pPr>
            <a:fld id="{E38F802D-60B9-4179-8A49-07F8647D6F3A}" type="slidenum">
              <a:rPr lang="en-US" altLang="en-US"/>
              <a:pPr>
                <a:defRPr/>
              </a:pPr>
              <a:t>‹#›</a:t>
            </a:fld>
            <a:endParaRPr lang="en-US" altLang="en-US"/>
          </a:p>
        </p:txBody>
      </p:sp>
    </p:spTree>
    <p:extLst>
      <p:ext uri="{BB962C8B-B14F-4D97-AF65-F5344CB8AC3E}">
        <p14:creationId xmlns:p14="http://schemas.microsoft.com/office/powerpoint/2010/main" val="198699844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4576" units="in"/>
          <inkml:channel name="Y" type="integer" max="18432" units="in"/>
          <inkml:channel name="F" type="integer" max="255" units="dev"/>
        </inkml:traceFormat>
        <inkml:channelProperties>
          <inkml:channelProperty channel="X" name="resolution" value="2978.90918" units="1/in"/>
          <inkml:channelProperty channel="Y" name="resolution" value="2978.66846" units="1/in"/>
          <inkml:channelProperty channel="F" name="resolution" value="INF" units="1/dev"/>
        </inkml:channelProperties>
      </inkml:inkSource>
      <inkml:timestamp xml:id="ts0" timeString="2010-01-26T13:49:55.687"/>
    </inkml:context>
    <inkml:brush xml:id="br0">
      <inkml:brushProperty name="width" value="0.05292" units="cm"/>
      <inkml:brushProperty name="height" value="0.05292" units="cm"/>
      <inkml:brushProperty name="color" value="#40458C"/>
      <inkml:brushProperty name="fitToCurve" value="1"/>
      <inkml:brushProperty name="ignorePressure" value="1"/>
    </inkml:brush>
  </inkml:definitions>
  <inkml:trace contextRef="#ctx0" brushRef="#br0">105 25 83,'-47'-17'34,"47"17"-7,0 0-10,-58-8-51,58 8-4,0 0 2,0 0-1</inkml:trace>
</inkml:ink>
</file>

<file path=ppt/notesMasters/_rels/notes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atin typeface="Arial" panose="020B0604020202020204" pitchFamily="34" charset="0"/>
                <a:ea typeface="ＭＳ Ｐゴシック" panose="020B0600070205080204" pitchFamily="34" charset="-128"/>
                <a:cs typeface="+mn-cs"/>
              </a:defRPr>
            </a:lvl1pPr>
          </a:lstStyle>
          <a:p>
            <a:pPr>
              <a:defRPr/>
            </a:pPr>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pPr lvl="0"/>
            <a:endParaRPr lang="en-US" noProof="0" smtClean="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atin typeface="Arial" panose="020B0604020202020204" pitchFamily="34" charset="0"/>
                <a:ea typeface="ＭＳ Ｐゴシック" panose="020B0600070205080204" pitchFamily="34" charset="-128"/>
                <a:cs typeface="+mn-cs"/>
              </a:defRPr>
            </a:lvl1pPr>
          </a:lstStyle>
          <a:p>
            <a:pPr>
              <a:defRPr/>
            </a:pPr>
            <a:endParaRPr lang="en-US"/>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6408251" y="0"/>
            <a:ext cx="906949" cy="633413"/>
          </a:xfrm>
          <a:prstGeom prst="rect">
            <a:avLst/>
          </a:prstGeom>
        </p:spPr>
      </p:pic>
      <p:sp>
        <p:nvSpPr>
          <p:cNvPr id="9" name="Slide Number Placeholder 8"/>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100"/>
            </a:lvl1pPr>
          </a:lstStyle>
          <a:p>
            <a:fld id="{098505E3-E2AD-4049-9DCA-F4A75499FF51}" type="slidenum">
              <a:rPr lang="en-US" smtClean="0"/>
              <a:pPr/>
              <a:t>‹#›</a:t>
            </a:fld>
            <a:endParaRPr lang="en-US" dirty="0"/>
          </a:p>
        </p:txBody>
      </p:sp>
    </p:spTree>
    <p:extLst>
      <p:ext uri="{BB962C8B-B14F-4D97-AF65-F5344CB8AC3E}">
        <p14:creationId xmlns:p14="http://schemas.microsoft.com/office/powerpoint/2010/main" val="39481549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panose="020B0604020202020204" pitchFamily="34" charset="0"/>
        <a:ea typeface="ＭＳ Ｐゴシック" charset="0"/>
        <a:cs typeface="Arial" panose="020B0604020202020204" pitchFamily="34" charset="0"/>
      </a:defRPr>
    </a:lvl1pPr>
    <a:lvl2pPr marL="457200" algn="l" rtl="0" eaLnBrk="0" fontAlgn="base" hangingPunct="0">
      <a:spcBef>
        <a:spcPct val="30000"/>
      </a:spcBef>
      <a:spcAft>
        <a:spcPct val="0"/>
      </a:spcAft>
      <a:defRPr sz="1100" kern="1200">
        <a:solidFill>
          <a:schemeClr val="tx1"/>
        </a:solidFill>
        <a:latin typeface="Arial" panose="020B0604020202020204" pitchFamily="34" charset="0"/>
        <a:ea typeface="ＭＳ Ｐゴシック" charset="0"/>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Notes Placeholder 2"/>
          <p:cNvSpPr>
            <a:spLocks noGrp="1"/>
          </p:cNvSpPr>
          <p:nvPr>
            <p:ph type="body" idx="1"/>
          </p:nvPr>
        </p:nvSpPr>
        <p:spPr/>
        <p:txBody>
          <a:bodyPr/>
          <a:lstStyle/>
          <a:p>
            <a:r>
              <a:rPr lang="en-US" altLang="en-US" smtClean="0"/>
              <a:t>The purpose of this module is to identify the characteristics of the road users and understand the factors that influence their decisions.  There are several modules within the “Road User” theme. First, general information is presented dealing with trends and statistics of the driving population. Next, an overview of attitudes and behaviors is discussed relating them to highway safety. The third section deals with age and gender issues as they affect highway safety. The effects of alcohol use on highway safety are discussed as well.  Finally, licensing issues are presented to provide current efforts that could have an impact of safety. </a:t>
            </a:r>
            <a:endParaRPr lang="en-US" altLang="en-US" dirty="0" smtClean="0"/>
          </a:p>
        </p:txBody>
      </p:sp>
      <p:sp>
        <p:nvSpPr>
          <p:cNvPr id="5" name="Slide Image Placeholder 4"/>
          <p:cNvSpPr>
            <a:spLocks noGrp="1" noRot="1" noChangeAspect="1"/>
          </p:cNvSpPr>
          <p:nvPr>
            <p:ph type="sldImg"/>
          </p:nvPr>
        </p:nvSpPr>
        <p:spPr/>
      </p:sp>
      <p:sp>
        <p:nvSpPr>
          <p:cNvPr id="9" name="Slide Number Placeholder 3"/>
          <p:cNvSpPr>
            <a:spLocks noGrp="1"/>
          </p:cNvSpPr>
          <p:nvPr>
            <p:ph type="sldNum" sz="quarter" idx="5"/>
          </p:nvPr>
        </p:nvSpPr>
        <p:spPr>
          <a:xfrm>
            <a:off x="4145280" y="9121140"/>
            <a:ext cx="3169920" cy="48006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A0E7B99D-81AF-4676-8C32-BE822A571E42}" type="slidenum">
              <a:rPr lang="en-US" altLang="en-US" sz="1300"/>
              <a:pPr/>
              <a:t>1</a:t>
            </a:fld>
            <a:endParaRPr lang="en-US" altLang="en-US" sz="1300" dirty="0"/>
          </a:p>
        </p:txBody>
      </p:sp>
    </p:spTree>
    <p:extLst>
      <p:ext uri="{BB962C8B-B14F-4D97-AF65-F5344CB8AC3E}">
        <p14:creationId xmlns:p14="http://schemas.microsoft.com/office/powerpoint/2010/main" val="2802907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xfrm>
            <a:off x="731520" y="4620577"/>
            <a:ext cx="5852160" cy="4500563"/>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The physical layout of the roadway along with its traffic control devices provides the required clues to drivers and as such it must be designed to provide the driver with information necessary to react to hazards; to predict what lies ahead; to select appropriate speeds, and so on.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Drivers rely on prior knowledge and form their reactions typically based on expected scenarios. Drivers expect signs and road markings to provide advice as to required changes and rely on them to make their decisions. Without this information, the driver</a:t>
            </a:r>
            <a:r>
              <a:rPr lang="ja-JP" altLang="en-US" dirty="0" smtClean="0">
                <a:latin typeface="Arial" panose="020B0604020202020204" pitchFamily="34" charset="0"/>
                <a:ea typeface="ＭＳ Ｐゴシック" panose="020B0600070205080204" pitchFamily="34" charset="-128"/>
                <a:cs typeface="Arial" panose="020B0604020202020204" pitchFamily="34" charset="0"/>
              </a:rPr>
              <a:t>’</a:t>
            </a:r>
            <a:r>
              <a:rPr lang="en-US" altLang="ja-JP" dirty="0" smtClean="0">
                <a:latin typeface="Arial" panose="020B0604020202020204" pitchFamily="34" charset="0"/>
                <a:ea typeface="ＭＳ Ｐゴシック" panose="020B0600070205080204" pitchFamily="34" charset="-128"/>
                <a:cs typeface="Arial" panose="020B0604020202020204" pitchFamily="34" charset="0"/>
              </a:rPr>
              <a:t>s ability to make appropriate decisions is impaired. Moreover, the roadway design itself provides drivers with cues as to what lies ahead and what is expected from them. Drivers rely on their prior knowledge to </a:t>
            </a:r>
            <a:r>
              <a:rPr lang="en-US" altLang="ja-JP" dirty="0" err="1" smtClean="0">
                <a:latin typeface="Arial" panose="020B0604020202020204" pitchFamily="34" charset="0"/>
                <a:ea typeface="ＭＳ Ｐゴシック" panose="020B0600070205080204" pitchFamily="34" charset="-128"/>
                <a:cs typeface="Arial" panose="020B0604020202020204" pitchFamily="34" charset="0"/>
              </a:rPr>
              <a:t>to</a:t>
            </a:r>
            <a:r>
              <a:rPr lang="en-US" altLang="ja-JP" dirty="0" smtClean="0">
                <a:latin typeface="Arial" panose="020B0604020202020204" pitchFamily="34" charset="0"/>
                <a:ea typeface="ＭＳ Ｐゴシック" panose="020B0600070205080204" pitchFamily="34" charset="-128"/>
                <a:cs typeface="Arial" panose="020B0604020202020204" pitchFamily="34" charset="0"/>
              </a:rPr>
              <a:t> associate and influence their behavior. For example, drivers anticipate that freeway exits are on the right side and designers need to take significant care to inform drivers for exits on the left side of the freeway. In general, road designers strive for predictability and consistency in design so drivers can effectively anticipate what lies ahead.</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pPr marL="0" lvl="2"/>
            <a:r>
              <a:rPr lang="en-US" altLang="en-US" dirty="0">
                <a:latin typeface="Arial" panose="020B0604020202020204" pitchFamily="34" charset="0"/>
                <a:ea typeface="ＭＳ Ｐゴシック" panose="020B0600070205080204" pitchFamily="34" charset="-128"/>
                <a:cs typeface="Arial" panose="020B0604020202020204" pitchFamily="34" charset="0"/>
              </a:rPr>
              <a:t>The driving environment is dynamic and as such requires drivers to exercise their ability to judge how far away an object is and how fast it is moving by determining the change in its size as it approaches. This coupled with aging deficiencies and possible slower reaction times may hamper older drivers and reduce their effective reaction to a hazard.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10</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10</a:t>
            </a:fld>
            <a:endParaRPr lang="en-US" altLang="en-US" sz="1300" dirty="0"/>
          </a:p>
        </p:txBody>
      </p:sp>
    </p:spTree>
    <p:extLst>
      <p:ext uri="{BB962C8B-B14F-4D97-AF65-F5344CB8AC3E}">
        <p14:creationId xmlns:p14="http://schemas.microsoft.com/office/powerpoint/2010/main" val="4236813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xfrm>
            <a:off x="914400" y="4450176"/>
            <a:ext cx="6177280" cy="4998623"/>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Once the road user has seen and detected a situation, then it has to determine whether the information received is relevant to the task at hand. For example, reading an exit sign that is not their destination is irrelevant and it could be processed and ignored. On the other hand, a STOP Ahead sign could be relevant, since a STOP sign is coming up. Both young people and older adults may have difficulty in sifting through information to determine their relevancy to what they are performing. Though not conscious of it, drivers constantly filter out a large amount of sensory information.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Road users use redundancy to understand a situation. This means that they are using prior experiences to evaluate the condition and determine the appropriate reaction. Familiar information is recalled from the immediate recall and new information is stored for future scenarios and reactions to them.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All this continued process of information increases the mental workload of the road user and can affect the rate with which decisions are made. An overloaded road user may ignore relevant information to the situation at hand or may not consider it as relevant as needed to be. In this case, this could lead to a safety issue and could result in inappropriate reaction. Young drivers maybe overloaded because they do not have adequate rules for ignoring irrelevant information while older drivers may have a tendency to process all information received.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Once the stimulus has been seen, perceived and a reaction is determine, the driver must carry out the decision through physical motion.  The reaction requires drivers to use their physical abilities to complete the reaction. For example, the driver must have the ability to steer the vehicle to a new direction, turn their head to see traffic coming from the side, brake with the required force, and so on. Aging plays a role in this as well with the deteriorating physical abilities of older drivers and this can further compromise their safety.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11</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11</a:t>
            </a:fld>
            <a:endParaRPr lang="en-US" altLang="en-US" sz="1300" dirty="0"/>
          </a:p>
        </p:txBody>
      </p:sp>
    </p:spTree>
    <p:extLst>
      <p:ext uri="{BB962C8B-B14F-4D97-AF65-F5344CB8AC3E}">
        <p14:creationId xmlns:p14="http://schemas.microsoft.com/office/powerpoint/2010/main" val="257082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Mental workload is defined as the work required by the brain to process stimuli and information. For drivers, this can be very demanding, since the driver needs to :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Observe and monitor multiple sources of information. For example, a driver approaching a signalized intersection going though must evaluate the signal display, ensure that no vehicles are turning right from the side street, there are no vehicles turning left from the oncoming traffic and check for vehicles in the in other lanes while simultaneously maintaining adequate spacing with the leading and following vehicles.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React properly to traffic conditions and understand and react to changes in the road environment.</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Remember and apply navigational instructions while controlling the vehicle.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Deal with other elements, such as other persons, mobile phones, radios, navigational displays, etc.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It should be noted here that not all drivers can perform these tasks successfully and they often exhibit limitations while completing these skills. It is therefore imperative that roadways are designed in a manner that would allow enough time for individuals to recognize and process all these stimuli.  For example, in deciding where to place warning signs in advance of a hazard, engineers take into account the amount of time needed to observe the warning signs, cognitively process the information, and react appropriately.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12</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12</a:t>
            </a:fld>
            <a:endParaRPr lang="en-US" altLang="en-US" sz="1300" dirty="0"/>
          </a:p>
        </p:txBody>
      </p:sp>
    </p:spTree>
    <p:extLst>
      <p:ext uri="{BB962C8B-B14F-4D97-AF65-F5344CB8AC3E}">
        <p14:creationId xmlns:p14="http://schemas.microsoft.com/office/powerpoint/2010/main" val="269083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In addition to dealing with the vehicle, a driver needs to deal with elements outside the vehicle, i.e., with the built environment. The term </a:t>
            </a:r>
            <a:r>
              <a:rPr lang="ja-JP" altLang="en-US" dirty="0" smtClean="0">
                <a:latin typeface="Arial" panose="020B0604020202020204" pitchFamily="34" charset="0"/>
                <a:ea typeface="ＭＳ Ｐゴシック" panose="020B0600070205080204" pitchFamily="34" charset="-128"/>
                <a:cs typeface="Arial" panose="020B0604020202020204" pitchFamily="34" charset="0"/>
              </a:rPr>
              <a:t>“</a:t>
            </a:r>
            <a:r>
              <a:rPr lang="en-US" altLang="ja-JP" dirty="0" smtClean="0">
                <a:latin typeface="Arial" panose="020B0604020202020204" pitchFamily="34" charset="0"/>
                <a:ea typeface="ＭＳ Ｐゴシック" panose="020B0600070205080204" pitchFamily="34" charset="-128"/>
                <a:cs typeface="Arial" panose="020B0604020202020204" pitchFamily="34" charset="0"/>
              </a:rPr>
              <a:t>built environment</a:t>
            </a:r>
            <a:r>
              <a:rPr lang="ja-JP" altLang="en-US" dirty="0" smtClean="0">
                <a:latin typeface="Arial" panose="020B0604020202020204" pitchFamily="34" charset="0"/>
                <a:ea typeface="ＭＳ Ｐゴシック" panose="020B0600070205080204" pitchFamily="34" charset="-128"/>
                <a:cs typeface="Arial" panose="020B0604020202020204" pitchFamily="34" charset="0"/>
              </a:rPr>
              <a:t>”</a:t>
            </a:r>
            <a:r>
              <a:rPr lang="en-US" altLang="ja-JP" dirty="0" smtClean="0">
                <a:latin typeface="Arial" panose="020B0604020202020204" pitchFamily="34" charset="0"/>
                <a:ea typeface="ＭＳ Ｐゴシック" panose="020B0600070205080204" pitchFamily="34" charset="-128"/>
                <a:cs typeface="Arial" panose="020B0604020202020204" pitchFamily="34" charset="0"/>
              </a:rPr>
              <a:t> refers to all of the built features of the human environment including buildings, roads, fixtures, parks, and all other human-constructed improvements.   </a:t>
            </a:r>
          </a:p>
          <a:p>
            <a:endParaRPr lang="en-US" altLang="ja-JP"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As previously noted, the built environment affects road user decisions while it provides cues to drivers and other travelers about how they should behave.  Traffic control devices aid in this and assist drivers and roadway users in interpreting correctly the intended message and properly reacting to the stimuli.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Drivers also need to deal with the other vehicles in the roadway and thus understand their intentions and behaviors. The combination of the mental workload within the vehicle and the built environment with its distractions can affect the safety of the road users, since it has the potential to overload them and lead them to improper interpretation or disregard of stimuli resulting in incorrect reactions and thus compromising safety.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13</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13</a:t>
            </a:fld>
            <a:endParaRPr lang="en-US" altLang="en-US" sz="1300" dirty="0"/>
          </a:p>
        </p:txBody>
      </p:sp>
    </p:spTree>
    <p:extLst>
      <p:ext uri="{BB962C8B-B14F-4D97-AF65-F5344CB8AC3E}">
        <p14:creationId xmlns:p14="http://schemas.microsoft.com/office/powerpoint/2010/main" val="776820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The driver has to deal with a number of potential distractions inside the vehicle that can detract from the driving task on various levels. Radios and cellular phones can provide a distraction that can lead to inattention to the task at hand. Passengers can act both as a negative and as a positive influence. Drivers involved in conversations or dealing with children can be a distracted and miss relative information while passengers can also act as a set of extra eyes and assist in navigational guidance or increased awareness of upcoming situations.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Modern passenger vehicles are equipped with a wide range of new devices that can help drivers by assisting their navigation, actively prevent drivers from becoming involved in a crash or passively reduce the severity of a crash once it occurs.  However, these devices may also have a negative effect since it is possible to confuse drivers and affect their safety.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14</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14</a:t>
            </a:fld>
            <a:endParaRPr lang="en-US" altLang="en-US" sz="1300" dirty="0"/>
          </a:p>
        </p:txBody>
      </p:sp>
    </p:spTree>
    <p:extLst>
      <p:ext uri="{BB962C8B-B14F-4D97-AF65-F5344CB8AC3E}">
        <p14:creationId xmlns:p14="http://schemas.microsoft.com/office/powerpoint/2010/main" val="15272246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smtClean="0">
                <a:latin typeface="Arial" panose="020B0604020202020204" pitchFamily="34" charset="0"/>
                <a:ea typeface="ＭＳ Ｐゴシック" panose="020B0600070205080204" pitchFamily="34" charset="-128"/>
              </a:rPr>
              <a:t>So the question of the day is what one can do to improve safety and deal with these issues?</a:t>
            </a:r>
          </a:p>
          <a:p>
            <a:endParaRPr lang="en-US" altLang="en-US" smtClean="0">
              <a:latin typeface="Arial" panose="020B0604020202020204" pitchFamily="34" charset="0"/>
              <a:ea typeface="ＭＳ Ｐゴシック" panose="020B0600070205080204" pitchFamily="34" charset="-128"/>
            </a:endParaRPr>
          </a:p>
          <a:p>
            <a:r>
              <a:rPr lang="en-US" altLang="en-US" smtClean="0">
                <a:latin typeface="Arial" panose="020B0604020202020204" pitchFamily="34" charset="0"/>
                <a:ea typeface="ＭＳ Ｐゴシック" panose="020B0600070205080204" pitchFamily="34" charset="-128"/>
              </a:rPr>
              <a:t>Possible answers: revisit licensing programs (graduated license, restrictions for elderly drivers); increased training during licensure and license renewal;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15</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15</a:t>
            </a:fld>
            <a:endParaRPr lang="en-US" altLang="en-US" sz="1300" dirty="0"/>
          </a:p>
        </p:txBody>
      </p:sp>
    </p:spTree>
    <p:extLst>
      <p:ext uri="{BB962C8B-B14F-4D97-AF65-F5344CB8AC3E}">
        <p14:creationId xmlns:p14="http://schemas.microsoft.com/office/powerpoint/2010/main" val="11678473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This module focuses on attitudes and behaviors of road users and how these can affect safety. Understanding the influences of these behavioral is essential for anyone interested in improving road safety.   The discussion presented here can assist road safety professionals to understand and address the root cause of safety problems. For example, knowing that young drivers have a higher risk-taking behavior, one can then address this through education, enforcement, and engineering efforts specifically designed for this group.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16</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16</a:t>
            </a:fld>
            <a:endParaRPr lang="en-US" altLang="en-US" sz="1300" dirty="0"/>
          </a:p>
        </p:txBody>
      </p:sp>
    </p:spTree>
    <p:extLst>
      <p:ext uri="{BB962C8B-B14F-4D97-AF65-F5344CB8AC3E}">
        <p14:creationId xmlns:p14="http://schemas.microsoft.com/office/powerpoint/2010/main" val="755203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There is a basic distinction between performance and behavior. Performance is defined as the ability of the road user to perform specific tasks. The perceptual abilities and motor skills are those elements that can affect performance and thus impact their performance. For example, elderly drivers have reduced motor skills (as discussed in the previous module) that can impact their ability to perform effectively certain tasks (such as visual search) and thus may require some compensatory actions. </a:t>
            </a:r>
          </a:p>
          <a:p>
            <a:endParaRPr lang="en-US" altLang="en-US" dirty="0" smtClean="0">
              <a:latin typeface="Arial" panose="020B0604020202020204" pitchFamily="34" charset="0"/>
              <a:ea typeface="ＭＳ Ｐゴシック" panose="020B0600070205080204" pitchFamily="34" charset="-128"/>
            </a:endParaRPr>
          </a:p>
          <a:p>
            <a:r>
              <a:rPr lang="en-US" altLang="en-US" dirty="0" smtClean="0">
                <a:latin typeface="Arial" panose="020B0604020202020204" pitchFamily="34" charset="0"/>
                <a:ea typeface="ＭＳ Ｐゴシック" panose="020B0600070205080204" pitchFamily="34" charset="-128"/>
              </a:rPr>
              <a:t>On the other hand, behavior is defined as the actual acts the users completes and these are affected by their:</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Judgments, where they could interpret a situation based on the available information and situational awareness;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Emotional status, where this could to distractions or different reactions based on this emotional status;</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Options to resolve the situation, where these shape the eventual action of the road user (think in terms of same scenario but with limited or different options to react); and</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Risk taking levels, where different groups of road users can react differently based on their willingness to take risks (as an example, mid-block crossings without crosswalks).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17</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17</a:t>
            </a:fld>
            <a:endParaRPr lang="en-US" altLang="en-US" sz="1300" dirty="0"/>
          </a:p>
        </p:txBody>
      </p:sp>
    </p:spTree>
    <p:extLst>
      <p:ext uri="{BB962C8B-B14F-4D97-AF65-F5344CB8AC3E}">
        <p14:creationId xmlns:p14="http://schemas.microsoft.com/office/powerpoint/2010/main" val="322283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When it comes to driver performance, there are some relationships that need to be addressed. It should be</a:t>
            </a:r>
            <a:r>
              <a:rPr lang="en-US" altLang="en-US" baseline="0" dirty="0" smtClean="0">
                <a:latin typeface="Arial" panose="020B0604020202020204" pitchFamily="34" charset="0"/>
                <a:ea typeface="ＭＳ Ｐゴシック" panose="020B0600070205080204" pitchFamily="34" charset="-128"/>
              </a:rPr>
              <a:t> also noted that driving is a “self-paced” task and as such there are certain concepts that influence individual behavior. </a:t>
            </a:r>
            <a:endParaRPr lang="en-US" altLang="en-US" dirty="0" smtClean="0">
              <a:latin typeface="Arial" panose="020B0604020202020204" pitchFamily="34" charset="0"/>
              <a:ea typeface="ＭＳ Ｐゴシック" panose="020B0600070205080204" pitchFamily="34" charset="-128"/>
            </a:endParaRP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There is a distinct relationship between driver skill and task difficulty. It is clear that more difficult tasks require a greater level of skill to be completed properly. In general, drivers choose</a:t>
            </a:r>
            <a:r>
              <a:rPr lang="en-US" altLang="en-US" baseline="0" dirty="0" smtClean="0">
                <a:latin typeface="Arial" panose="020B0604020202020204" pitchFamily="34" charset="0"/>
                <a:ea typeface="ＭＳ Ｐゴシック" panose="020B0600070205080204" pitchFamily="34" charset="-128"/>
              </a:rPr>
              <a:t> the task with desired level of difficulty based on their skills. </a:t>
            </a:r>
            <a:r>
              <a:rPr lang="en-US" altLang="en-US" dirty="0" smtClean="0">
                <a:latin typeface="Arial" panose="020B0604020202020204" pitchFamily="34" charset="0"/>
                <a:ea typeface="ＭＳ Ｐゴシック" panose="020B0600070205080204" pitchFamily="34" charset="-128"/>
              </a:rPr>
              <a:t>For example, the task of keeping the vehicle within the lines on a straight roadway segment is easier than when a curve is involved, since this one requires both attention to vehicle placement and speed. Another</a:t>
            </a:r>
            <a:r>
              <a:rPr lang="en-US" altLang="en-US" baseline="0" dirty="0" smtClean="0">
                <a:latin typeface="Arial" panose="020B0604020202020204" pitchFamily="34" charset="0"/>
                <a:ea typeface="ＭＳ Ｐゴシック" panose="020B0600070205080204" pitchFamily="34" charset="-128"/>
              </a:rPr>
              <a:t> example could be merging on a freeway, where younger drivers with limited skill may not be willing to undertake this more difficult task.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Difficult tasks could have a safety implication if not performed correctly. For example, during the taking of a curve (task noted above) improper speed can result in a ran off the road crash. The more difficult the task, the greater the chance is for creating a safety issue.  For example, intersections</a:t>
            </a:r>
            <a:r>
              <a:rPr lang="en-US" altLang="en-US" baseline="0" dirty="0" smtClean="0">
                <a:latin typeface="Arial" panose="020B0604020202020204" pitchFamily="34" charset="0"/>
                <a:ea typeface="ＭＳ Ｐゴシック" panose="020B0600070205080204" pitchFamily="34" charset="-128"/>
              </a:rPr>
              <a:t> pose a greater difficulty in the tasks required (observing others, vehicle placement and navigation, and completing maneuvers) and therefore the potential for safety concerns is greater. </a:t>
            </a:r>
            <a:endParaRPr lang="en-US" altLang="en-US" dirty="0" smtClean="0">
              <a:latin typeface="Arial" panose="020B0604020202020204" pitchFamily="34" charset="0"/>
              <a:ea typeface="ＭＳ Ｐゴシック" panose="020B0600070205080204" pitchFamily="34" charset="-128"/>
            </a:endParaRP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A final aspect that should be noted is that lifestyles shape (and affect) driving styles. For example, persons who are greater risk takers in life are more willing to take risks while driving. Similarly, traits</a:t>
            </a:r>
            <a:r>
              <a:rPr lang="en-US" altLang="en-US" baseline="0" dirty="0" smtClean="0">
                <a:latin typeface="Arial" panose="020B0604020202020204" pitchFamily="34" charset="0"/>
                <a:ea typeface="ＭＳ Ｐゴシック" panose="020B0600070205080204" pitchFamily="34" charset="-128"/>
              </a:rPr>
              <a:t> of caution, patience, tolerance, foresight, consideration, etc. also have an impact on driving behavior. </a:t>
            </a:r>
            <a:endParaRPr lang="en-US" altLang="en-US" dirty="0" smtClean="0">
              <a:latin typeface="Arial" panose="020B0604020202020204" pitchFamily="34" charset="0"/>
              <a:ea typeface="ＭＳ Ｐゴシック" panose="020B0600070205080204" pitchFamily="34" charset="-128"/>
            </a:endParaRP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18</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18</a:t>
            </a:fld>
            <a:endParaRPr lang="en-US" altLang="en-US" sz="1300" dirty="0"/>
          </a:p>
        </p:txBody>
      </p:sp>
    </p:spTree>
    <p:extLst>
      <p:ext uri="{BB962C8B-B14F-4D97-AF65-F5344CB8AC3E}">
        <p14:creationId xmlns:p14="http://schemas.microsoft.com/office/powerpoint/2010/main" val="15913434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The idea that drivers with</a:t>
            </a:r>
            <a:r>
              <a:rPr lang="en-US" altLang="en-US" baseline="0" dirty="0" smtClean="0">
                <a:latin typeface="Arial" panose="020B0604020202020204" pitchFamily="34" charset="0"/>
                <a:ea typeface="ＭＳ Ｐゴシック" panose="020B0600070205080204" pitchFamily="34" charset="-128"/>
              </a:rPr>
              <a:t> higher training, especially in crash avoidance techniques, would have a safety impact and could reduce the number of crashes.  The idea of a national Master Driver’s License was developed in the 19070’s based on the concept that these drivers could be specifically trained to avoid crashes and be more familiar with vehicle behavior resulting in better safety records than those without the license. One could presume that car racing drivers are trained in such situations and have some experience in crash avoidance techniques. </a:t>
            </a:r>
            <a:r>
              <a:rPr lang="en-US" altLang="en-US" dirty="0" smtClean="0">
                <a:latin typeface="Arial" panose="020B0604020202020204" pitchFamily="34" charset="0"/>
                <a:ea typeface="ＭＳ Ｐゴシック" panose="020B0600070205080204" pitchFamily="34" charset="-128"/>
              </a:rPr>
              <a:t>A study examined the on street</a:t>
            </a:r>
            <a:r>
              <a:rPr lang="en-US" altLang="en-US" baseline="0" dirty="0" smtClean="0">
                <a:latin typeface="Arial" panose="020B0604020202020204" pitchFamily="34" charset="0"/>
                <a:ea typeface="ＭＳ Ｐゴシック" panose="020B0600070205080204" pitchFamily="34" charset="-128"/>
              </a:rPr>
              <a:t> performance of car racing drivers and compared their records with those of normal drivers in three states (where most of the car racing drivers resided at the time). </a:t>
            </a:r>
          </a:p>
          <a:p>
            <a:endParaRPr lang="en-US" altLang="en-US" baseline="0" dirty="0" smtClean="0">
              <a:latin typeface="Arial" panose="020B0604020202020204" pitchFamily="34" charset="0"/>
              <a:ea typeface="ＭＳ Ｐゴシック" panose="020B0600070205080204" pitchFamily="34" charset="-128"/>
            </a:endParaRPr>
          </a:p>
          <a:p>
            <a:r>
              <a:rPr lang="en-US" altLang="en-US" baseline="0" dirty="0" smtClean="0">
                <a:latin typeface="Arial" panose="020B0604020202020204" pitchFamily="34" charset="0"/>
                <a:ea typeface="ＭＳ Ｐゴシック" panose="020B0600070205080204" pitchFamily="34" charset="-128"/>
              </a:rPr>
              <a:t>The findings indicate that in all violation types examined, the racing drivers have a greater number that the normal drivers. The results here indicate that the additional skills do not guarantee a safer performance. </a:t>
            </a:r>
          </a:p>
          <a:p>
            <a:endParaRPr lang="en-US" altLang="en-US" baseline="0" dirty="0" smtClean="0">
              <a:latin typeface="Arial" panose="020B0604020202020204" pitchFamily="34" charset="0"/>
              <a:ea typeface="ＭＳ Ｐゴシック" panose="020B0600070205080204" pitchFamily="34" charset="-128"/>
            </a:endParaRPr>
          </a:p>
          <a:p>
            <a:r>
              <a:rPr lang="en-US" altLang="en-US" b="1" baseline="0" dirty="0" smtClean="0">
                <a:latin typeface="Arial" panose="020B0604020202020204" pitchFamily="34" charset="0"/>
                <a:ea typeface="ＭＳ Ｐゴシック" panose="020B0600070205080204" pitchFamily="34" charset="-128"/>
              </a:rPr>
              <a:t>Question: </a:t>
            </a:r>
            <a:r>
              <a:rPr lang="en-US" altLang="en-US" b="0" baseline="0" dirty="0" smtClean="0">
                <a:latin typeface="Arial" panose="020B0604020202020204" pitchFamily="34" charset="0"/>
                <a:ea typeface="ＭＳ Ｐゴシック" panose="020B0600070205080204" pitchFamily="34" charset="-128"/>
              </a:rPr>
              <a:t> What may be the reason for these differences?</a:t>
            </a:r>
          </a:p>
          <a:p>
            <a:endParaRPr lang="en-US" altLang="en-US" b="0" baseline="0" dirty="0" smtClean="0">
              <a:latin typeface="Arial" panose="020B0604020202020204" pitchFamily="34" charset="0"/>
              <a:ea typeface="ＭＳ Ｐゴシック" panose="020B0600070205080204" pitchFamily="34" charset="-128"/>
            </a:endParaRPr>
          </a:p>
          <a:p>
            <a:r>
              <a:rPr lang="en-US" altLang="en-US" b="1" baseline="0" dirty="0" smtClean="0">
                <a:latin typeface="Arial" panose="020B0604020202020204" pitchFamily="34" charset="0"/>
                <a:ea typeface="ＭＳ Ｐゴシック" panose="020B0600070205080204" pitchFamily="34" charset="-128"/>
              </a:rPr>
              <a:t>Answers:</a:t>
            </a:r>
            <a:r>
              <a:rPr lang="en-US" altLang="en-US" b="0" baseline="0" dirty="0" smtClean="0">
                <a:latin typeface="Arial" panose="020B0604020202020204" pitchFamily="34" charset="0"/>
                <a:ea typeface="ＭＳ Ｐゴシック" panose="020B0600070205080204" pitchFamily="34" charset="-128"/>
              </a:rPr>
              <a:t> Greater confidence in skills could result in riskier behaviors (higher speeding violations); level of anticipated reaction from other drivers (i.e., in a race track all have similar skills and all behave a certain way which is not true for normal drivers wit different skills and experience).</a:t>
            </a:r>
            <a:endParaRPr lang="en-US" altLang="en-US" b="1" dirty="0" smtClean="0">
              <a:latin typeface="Arial" panose="020B0604020202020204" pitchFamily="34" charset="0"/>
              <a:ea typeface="ＭＳ Ｐゴシック" panose="020B0600070205080204" pitchFamily="34" charset="-128"/>
            </a:endParaRP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19</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fld id="{A0E7B99D-81AF-4676-8C32-BE822A571E42}" type="slidenum">
              <a:rPr lang="en-US" altLang="en-US" sz="1300" smtClean="0"/>
              <a:pPr/>
              <a:t>19</a:t>
            </a:fld>
            <a:endParaRPr lang="en-US" altLang="en-US" sz="1300" dirty="0"/>
          </a:p>
        </p:txBody>
      </p:sp>
    </p:spTree>
    <p:extLst>
      <p:ext uri="{BB962C8B-B14F-4D97-AF65-F5344CB8AC3E}">
        <p14:creationId xmlns:p14="http://schemas.microsoft.com/office/powerpoint/2010/main" val="261204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Notes Placeholder 2"/>
          <p:cNvSpPr>
            <a:spLocks noGrp="1"/>
          </p:cNvSpPr>
          <p:nvPr>
            <p:ph type="body" idx="1"/>
          </p:nvPr>
        </p:nvSpPr>
        <p:spPr/>
        <p:txBody>
          <a:bodyPr/>
          <a:lstStyle/>
          <a:p>
            <a:r>
              <a:rPr lang="en-US" altLang="en-US" smtClean="0"/>
              <a:t>The first section of the module will present the basic statistics and road user demographics and provide an overview of the issues that may influence road user safety behavior. The various demographic trends are presented and discussed in order to understand their potential influence in shaping how to address safety in the US. During the presentation, the discussions will focus on identifying how demographics, societal changes and social trends could influence road safety needs. </a:t>
            </a:r>
          </a:p>
          <a:p>
            <a:endParaRPr lang="en-US" altLang="en-US" smtClean="0"/>
          </a:p>
          <a:p>
            <a:r>
              <a:rPr lang="en-US" altLang="en-US" smtClean="0"/>
              <a:t>Question:  In what ways do age and gender influence road safety?</a:t>
            </a:r>
          </a:p>
          <a:p>
            <a:r>
              <a:rPr lang="en-US" altLang="en-US" smtClean="0"/>
              <a:t>Answer:  Three ways demographic factors influence safety are physical ability; physical vulnerability; and risk-taking behavior</a:t>
            </a:r>
            <a:endParaRPr lang="en-US" altLang="en-US" dirty="0" smtClean="0"/>
          </a:p>
        </p:txBody>
      </p:sp>
      <p:sp>
        <p:nvSpPr>
          <p:cNvPr id="8" name="Slide Image Placeholder 7"/>
          <p:cNvSpPr>
            <a:spLocks noGrp="1" noRot="1" noChangeAspect="1"/>
          </p:cNvSpPr>
          <p:nvPr>
            <p:ph type="sldImg"/>
          </p:nvPr>
        </p:nvSpPr>
        <p:spPr/>
      </p:sp>
      <p:sp>
        <p:nvSpPr>
          <p:cNvPr id="11" name="Slide Number Placeholder 3"/>
          <p:cNvSpPr>
            <a:spLocks noGrp="1"/>
          </p:cNvSpPr>
          <p:nvPr>
            <p:ph type="sldNum" sz="quarter" idx="5"/>
          </p:nvPr>
        </p:nvSpPr>
        <p:spPr>
          <a:xfrm>
            <a:off x="4145280" y="9121140"/>
            <a:ext cx="3169920" cy="48006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smtClean="0"/>
              <a:t>2</a:t>
            </a:r>
            <a:endParaRPr lang="en-US" altLang="en-US" sz="1300" dirty="0"/>
          </a:p>
        </p:txBody>
      </p:sp>
    </p:spTree>
    <p:extLst>
      <p:ext uri="{BB962C8B-B14F-4D97-AF65-F5344CB8AC3E}">
        <p14:creationId xmlns:p14="http://schemas.microsoft.com/office/powerpoint/2010/main" val="25887183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People over their lifespan exhibit a changing behavior when driving speed is concerned. Young drivers have a tendency to drive faster than any other age group and over the lifespan, there is a reduction of about 10 km/h (6 mph) in average (overall) speeds. The higher speeds of young drivers could be attributed to their inexperience and greater risk-taking behavior. On the other hand, the lower speeds for older drivers could be considered as a compensating technique for their aging abilities and their reduced risk-taking behavior.  A potential explanation for the dip in the graph at</a:t>
            </a:r>
            <a:r>
              <a:rPr lang="en-US" altLang="en-US" baseline="0" dirty="0" smtClean="0">
                <a:latin typeface="Arial" panose="020B0604020202020204" pitchFamily="34" charset="0"/>
                <a:ea typeface="ＭＳ Ｐゴシック" panose="020B0600070205080204" pitchFamily="34" charset="-128"/>
                <a:cs typeface="Arial" panose="020B0604020202020204" pitchFamily="34" charset="0"/>
              </a:rPr>
              <a:t> the age of 30 could be interpreted as the entry in the workforce indicating a greater income and possibly a newer vehicle and thus an increase in speeds. </a:t>
            </a:r>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20</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20</a:t>
            </a:r>
            <a:endParaRPr lang="en-US" altLang="en-US" sz="1300" dirty="0"/>
          </a:p>
        </p:txBody>
      </p:sp>
    </p:spTree>
    <p:extLst>
      <p:ext uri="{BB962C8B-B14F-4D97-AF65-F5344CB8AC3E}">
        <p14:creationId xmlns:p14="http://schemas.microsoft.com/office/powerpoint/2010/main" val="649887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There are several factors that could influence driver personality and their behavior in traffic situations and could have an impact on safety. Psychological factors can affect the way that one reacts to traffic conditions. These include:</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Tension tolerance, where one can diffuse situations or accept more stressful conditions;</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Stress, where</a:t>
            </a:r>
            <a:r>
              <a:rPr lang="en-US" altLang="en-US" baseline="0" dirty="0" smtClean="0">
                <a:latin typeface="Arial" panose="020B0604020202020204" pitchFamily="34" charset="0"/>
                <a:ea typeface="ＭＳ Ｐゴシック" panose="020B0600070205080204" pitchFamily="34" charset="-128"/>
              </a:rPr>
              <a:t> one can depart from normal driving behaviors due to work or other related influences; </a:t>
            </a:r>
            <a:endParaRPr lang="en-US" altLang="en-US" dirty="0" smtClean="0">
              <a:latin typeface="Arial" panose="020B0604020202020204" pitchFamily="34" charset="0"/>
              <a:ea typeface="ＭＳ Ｐゴシック" panose="020B0600070205080204" pitchFamily="34" charset="-128"/>
            </a:endParaRP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Personality disorders, which can influence driving behavior; and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Immaturity, when chronological age may have little to do with how one drives.   </a:t>
            </a:r>
          </a:p>
          <a:p>
            <a:endParaRPr lang="en-US" altLang="en-US" dirty="0" smtClean="0">
              <a:latin typeface="Arial" panose="020B0604020202020204" pitchFamily="34" charset="0"/>
              <a:ea typeface="ＭＳ Ｐゴシック" panose="020B0600070205080204" pitchFamily="34" charset="-128"/>
            </a:endParaRPr>
          </a:p>
          <a:p>
            <a:r>
              <a:rPr lang="en-US" altLang="en-US" dirty="0" smtClean="0">
                <a:latin typeface="Arial" panose="020B0604020202020204" pitchFamily="34" charset="0"/>
                <a:ea typeface="ＭＳ Ｐゴシック" panose="020B0600070205080204" pitchFamily="34" charset="-128"/>
              </a:rPr>
              <a:t>Social factors can also affect driving behavior. Such factors include levels of maturity, similar to the psychological immaturity, as well as attitudes against the law, where one may disregard signs and traffic control devices or existing rules (seat belt or helmet use for example).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C8DC3B78-D7DB-4C3C-9D30-CDC6459EEC61}" type="slidenum">
              <a:rPr lang="en-US" altLang="en-US" sz="1300"/>
              <a:pPr/>
              <a:t>21</a:t>
            </a:fld>
            <a:endParaRPr lang="en-US" altLang="en-US" sz="1300" dirty="0"/>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21</a:t>
            </a:r>
            <a:endParaRPr lang="en-US" altLang="en-US" sz="1300" dirty="0"/>
          </a:p>
        </p:txBody>
      </p:sp>
    </p:spTree>
    <p:extLst>
      <p:ext uri="{BB962C8B-B14F-4D97-AF65-F5344CB8AC3E}">
        <p14:creationId xmlns:p14="http://schemas.microsoft.com/office/powerpoint/2010/main" val="6941441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Additional factors that could also have an impact on safety and can contribute to improper behavior include: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Competitiveness, where the feeling of “winning” every situation may pose  threat in proper reactions. For example, overtaking other vehicles because one wants to be the first in line is a result of such behavior.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Sense of power is a situation where one is feeling powerful due to their ability to control a vehicle. For example, the sense of being able to control a four-wheel drive vehicle in inclement weather could lead to incorrect behavior and result in a crash.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Thrill seeking is another motive that could be detrimental to safety. This behavior can lead to taking higher risks than required and thus increasing the potential for a crash. </a:t>
            </a:r>
          </a:p>
          <a:p>
            <a:pPr marL="181240" indent="-18124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Showing off is a behavior that is typically noted among peers where the need to demonstrate one’s abilities becomes critical. This could lead into taking improper actions (driving faster than the conditions allow or braking at high rates) that can be detrimental to safety and lead to a crash.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22</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22</a:t>
            </a:r>
            <a:endParaRPr lang="en-US" altLang="en-US" sz="1300" dirty="0"/>
          </a:p>
        </p:txBody>
      </p:sp>
    </p:spTree>
    <p:extLst>
      <p:ext uri="{BB962C8B-B14F-4D97-AF65-F5344CB8AC3E}">
        <p14:creationId xmlns:p14="http://schemas.microsoft.com/office/powerpoint/2010/main" val="10451578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Age and gender have a role in determining one’s propensity to take risks on the roadway. Young drivers, especially young men, are much more likely to be involved in in a crash not only because of lack of experience, but also because of increased willingness to engage in risky behaviors such as drinking and driving, not wearing a safety belt,  and speeding.  For example, in 2004, the motor vehicle death rate for male drivers and passengers aged 16 to 19 was more than one and a half times that of their female counterparts (19.4 per 100,000 compared with 11.1 per 100,000).   Recently, young women drivers have shown increases in crash involvement, but this phenomenon is not well understood and may be related to greater exposure.</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As a result of in engaging these risky behaviors, a disproportionate number of young drivers die in car crashes.  In fact, the risk of motor vehicle crashes is higher among 16- to 19-year-olds than any other age group.  Per mile driven, teen drivers ages 16 to 19 are four times more likely than older drivers to crash.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23</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23</a:t>
            </a:r>
            <a:endParaRPr lang="en-US" altLang="en-US" sz="1300" dirty="0"/>
          </a:p>
        </p:txBody>
      </p:sp>
    </p:spTree>
    <p:extLst>
      <p:ext uri="{BB962C8B-B14F-4D97-AF65-F5344CB8AC3E}">
        <p14:creationId xmlns:p14="http://schemas.microsoft.com/office/powerpoint/2010/main" val="642107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There are several reasons that one selects the speed they drive and they also based on both economic and behavioral aspects. People may drive fast simply because they have to get places within a certain timeframe or save time (utilitarian) while others feel better by driving fast (sensual). A NHTSA survey of drivers’ speeding attitudes and behaviors (NHTSA</a:t>
            </a:r>
            <a:r>
              <a:rPr lang="en-US" altLang="en-US" baseline="0" dirty="0" smtClean="0">
                <a:latin typeface="Arial" panose="020B0604020202020204" pitchFamily="34" charset="0"/>
                <a:ea typeface="ＭＳ Ｐゴシック" panose="020B0600070205080204" pitchFamily="34" charset="-128"/>
              </a:rPr>
              <a:t> 2013</a:t>
            </a:r>
            <a:r>
              <a:rPr lang="en-US" altLang="en-US" dirty="0" smtClean="0">
                <a:latin typeface="Arial" panose="020B0604020202020204" pitchFamily="34" charset="0"/>
                <a:ea typeface="ＭＳ Ｐゴシック" panose="020B0600070205080204" pitchFamily="34" charset="-128"/>
              </a:rPr>
              <a:t>) indicates that young drivers more often admit enjoying driving faster than older drivers; this is also true for males over females.</a:t>
            </a:r>
          </a:p>
          <a:p>
            <a:endParaRPr lang="en-US" altLang="en-US" dirty="0" smtClean="0">
              <a:latin typeface="Arial" panose="020B0604020202020204" pitchFamily="34" charset="0"/>
              <a:ea typeface="ＭＳ Ｐゴシック" panose="020B0600070205080204" pitchFamily="34" charset="-128"/>
            </a:endParaRPr>
          </a:p>
          <a:p>
            <a:r>
              <a:rPr lang="en-US" altLang="en-US" dirty="0" smtClean="0">
                <a:latin typeface="Arial" panose="020B0604020202020204" pitchFamily="34" charset="0"/>
                <a:ea typeface="ＭＳ Ｐゴシック" panose="020B0600070205080204" pitchFamily="34" charset="-128"/>
              </a:rPr>
              <a:t>An issue that needs to be considered here is that often unconsciously, people select their driving speeds based on the likelihood of being involved in a crash and get killed.  The same NHTSA survey on speeding attitudes noted that all drivers (regardless of age) consider the speed choice as a function of being involved in a crash. </a:t>
            </a:r>
          </a:p>
          <a:p>
            <a:endParaRPr lang="en-US" altLang="en-US" dirty="0" smtClean="0">
              <a:latin typeface="Arial" panose="020B0604020202020204" pitchFamily="34" charset="0"/>
              <a:ea typeface="ＭＳ Ｐゴシック" panose="020B0600070205080204" pitchFamily="34" charset="-128"/>
            </a:endParaRPr>
          </a:p>
          <a:p>
            <a:r>
              <a:rPr lang="en-US" altLang="en-US" dirty="0" smtClean="0">
                <a:latin typeface="Arial" panose="020B0604020202020204" pitchFamily="34" charset="0"/>
                <a:ea typeface="ＭＳ Ｐゴシック" panose="020B0600070205080204" pitchFamily="34" charset="-128"/>
              </a:rPr>
              <a:t>NHTSA,</a:t>
            </a:r>
            <a:r>
              <a:rPr lang="en-US" altLang="en-US" baseline="0" dirty="0" smtClean="0">
                <a:latin typeface="Arial" panose="020B0604020202020204" pitchFamily="34" charset="0"/>
                <a:ea typeface="ＭＳ Ｐゴシック" panose="020B0600070205080204" pitchFamily="34" charset="-128"/>
              </a:rPr>
              <a:t> 2011 National Survey o Speeding Attitudes and Behaviors, DOT-HS-811-865, 2013</a:t>
            </a:r>
            <a:endParaRPr lang="en-US" altLang="en-US" dirty="0" smtClean="0">
              <a:latin typeface="Arial" panose="020B0604020202020204" pitchFamily="34" charset="0"/>
              <a:ea typeface="ＭＳ Ｐゴシック" panose="020B0600070205080204" pitchFamily="34" charset="-128"/>
            </a:endParaRP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24</a:t>
            </a:r>
          </a:p>
        </p:txBody>
      </p:sp>
      <p:sp>
        <p:nvSpPr>
          <p:cNvPr id="6"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24</a:t>
            </a:r>
            <a:endParaRPr lang="en-US" altLang="en-US" sz="1300" dirty="0"/>
          </a:p>
        </p:txBody>
      </p:sp>
    </p:spTree>
    <p:extLst>
      <p:ext uri="{BB962C8B-B14F-4D97-AF65-F5344CB8AC3E}">
        <p14:creationId xmlns:p14="http://schemas.microsoft.com/office/powerpoint/2010/main" val="26668606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smtClean="0">
                <a:latin typeface="Arial" panose="020B0604020202020204" pitchFamily="34" charset="0"/>
                <a:ea typeface="ＭＳ Ｐゴシック" panose="020B0600070205080204" pitchFamily="34" charset="-128"/>
              </a:rPr>
              <a:t>People have a tendency to believe that they are better than the average person in a variety of aspects including driving behavior and skills. Svenson (Acta Psycologica 47:2; 1981) noted that 93% of the U.S. sample and 69% of the Swedish sample put themselves in the top 50% for driving skills as compared to the average driver; 88% of the U.S. and 77% of the Swedish put themselves in the top 50% for safe driving. </a:t>
            </a:r>
          </a:p>
          <a:p>
            <a:endParaRPr lang="en-US" altLang="en-US" smtClean="0">
              <a:latin typeface="Arial" panose="020B0604020202020204" pitchFamily="34" charset="0"/>
              <a:ea typeface="ＭＳ Ｐゴシック" panose="020B0600070205080204" pitchFamily="34" charset="-128"/>
            </a:endParaRPr>
          </a:p>
          <a:p>
            <a:r>
              <a:rPr lang="en-US" altLang="en-US" smtClean="0">
                <a:latin typeface="Arial" panose="020B0604020202020204" pitchFamily="34" charset="0"/>
                <a:ea typeface="ＭＳ Ｐゴシック" panose="020B0600070205080204" pitchFamily="34" charset="-128"/>
              </a:rPr>
              <a:t>An issue of concern is the belief that more driving may lead to improved skills. However, this may not be true due to the fact that drivers may perpetuate wrong behaviors that remain uncorrected until a safety issue arises. Increased driving has the potential to improve one’s behavior and understanding by providing additional situations to be dealt with but those need to be reacted properly to avoid creating false impressions of appropriate behavior. </a:t>
            </a:r>
          </a:p>
          <a:p>
            <a:endParaRPr lang="en-US" altLang="en-US" smtClean="0">
              <a:latin typeface="Arial" panose="020B0604020202020204" pitchFamily="34" charset="0"/>
              <a:ea typeface="ＭＳ Ｐゴシック" panose="020B0600070205080204" pitchFamily="34" charset="-128"/>
            </a:endParaRPr>
          </a:p>
          <a:p>
            <a:r>
              <a:rPr lang="en-US" altLang="en-US" smtClean="0">
                <a:latin typeface="Arial" panose="020B0604020202020204" pitchFamily="34" charset="0"/>
                <a:ea typeface="ＭＳ Ｐゴシック" panose="020B0600070205080204" pitchFamily="34" charset="-128"/>
              </a:rPr>
              <a:t>People have a tendency to note others’ mistakes than their own. It is always easier to point the wrong driving behavior when observing a situation even though drivers may not always recognize that they behave in the same manner as well. </a:t>
            </a:r>
          </a:p>
          <a:p>
            <a:endParaRPr lang="en-US" altLang="en-US" smtClean="0">
              <a:latin typeface="Arial" panose="020B0604020202020204" pitchFamily="34" charset="0"/>
              <a:ea typeface="ＭＳ Ｐゴシック" panose="020B0600070205080204" pitchFamily="34" charset="-128"/>
            </a:endParaRPr>
          </a:p>
          <a:p>
            <a:endParaRPr lang="en-US" altLang="en-US" smtClean="0">
              <a:latin typeface="Arial" panose="020B0604020202020204" pitchFamily="34" charset="0"/>
              <a:ea typeface="ＭＳ Ｐゴシック" panose="020B0600070205080204" pitchFamily="34" charset="-128"/>
            </a:endParaRP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25</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25</a:t>
            </a:r>
            <a:endParaRPr lang="en-US" altLang="en-US" sz="1300" dirty="0"/>
          </a:p>
        </p:txBody>
      </p:sp>
    </p:spTree>
    <p:extLst>
      <p:ext uri="{BB962C8B-B14F-4D97-AF65-F5344CB8AC3E}">
        <p14:creationId xmlns:p14="http://schemas.microsoft.com/office/powerpoint/2010/main" val="29617051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There are social norms that affect driver behavior and impact driving choices and decisions. The use of automobiles in movies and the relatively lack of serious consequences after a crash paint an unrealistic picture of the consequences of a crash. Attitudes over time have also changed and these can have an impact on safety. People nowadays wear their seat belts more frequently, are more award of the safety features of vehicles and often seek them out when purchasing a new vehicle, and alcohol consumption while driving has been significantly reduced. A final point to be made is the changing idea of the value of life. It is possible that the modern era with the desensitization through video games and movies may have created a lower value of life which may also transfer in driving behavior where defensive driving is practiced due to inability to see its benefits.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26</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26</a:t>
            </a:r>
            <a:endParaRPr lang="en-US" altLang="en-US" sz="1300" dirty="0"/>
          </a:p>
        </p:txBody>
      </p:sp>
    </p:spTree>
    <p:extLst>
      <p:ext uri="{BB962C8B-B14F-4D97-AF65-F5344CB8AC3E}">
        <p14:creationId xmlns:p14="http://schemas.microsoft.com/office/powerpoint/2010/main" val="28929654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b="1" dirty="0" smtClean="0">
                <a:latin typeface="Arial" panose="020B0604020202020204" pitchFamily="34" charset="0"/>
                <a:ea typeface="ＭＳ Ｐゴシック" panose="020B0600070205080204" pitchFamily="34" charset="-128"/>
              </a:rPr>
              <a:t>Question: H</a:t>
            </a:r>
            <a:r>
              <a:rPr lang="en-US" altLang="en-US" dirty="0" smtClean="0">
                <a:latin typeface="Arial" panose="020B0604020202020204" pitchFamily="34" charset="0"/>
                <a:ea typeface="ＭＳ Ｐゴシック" panose="020B0600070205080204" pitchFamily="34" charset="-128"/>
              </a:rPr>
              <a:t>ow would one improve this? What actions can one take to ensure better driving behavior? </a:t>
            </a:r>
          </a:p>
          <a:p>
            <a:endParaRPr lang="en-US" altLang="en-US" dirty="0" smtClean="0">
              <a:latin typeface="Arial" panose="020B0604020202020204" pitchFamily="34" charset="0"/>
              <a:ea typeface="ＭＳ Ｐゴシック" panose="020B0600070205080204" pitchFamily="34" charset="-128"/>
            </a:endParaRPr>
          </a:p>
          <a:p>
            <a:r>
              <a:rPr lang="en-US" altLang="en-US" b="1" dirty="0" smtClean="0">
                <a:latin typeface="Arial" panose="020B0604020202020204" pitchFamily="34" charset="0"/>
                <a:ea typeface="ＭＳ Ｐゴシック" panose="020B0600070205080204" pitchFamily="34" charset="-128"/>
              </a:rPr>
              <a:t>Answer</a:t>
            </a:r>
            <a:r>
              <a:rPr lang="en-US" altLang="en-US" dirty="0" smtClean="0">
                <a:latin typeface="Arial" panose="020B0604020202020204" pitchFamily="34" charset="0"/>
                <a:ea typeface="ＭＳ Ｐゴシック" panose="020B0600070205080204" pitchFamily="34" charset="-128"/>
              </a:rPr>
              <a:t>: Education to provide facts and behaviors that could lead to crashes; driving habits that include greater headways and avoidance of aggressive driving (tailgating); improving braking habits by understanding situations and reacting appropriately; improving visual search techniques; and changing one’s attitude towards safety and defensive driving in general.</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27</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27</a:t>
            </a:r>
            <a:endParaRPr lang="en-US" altLang="en-US" sz="1300" dirty="0"/>
          </a:p>
        </p:txBody>
      </p:sp>
    </p:spTree>
    <p:extLst>
      <p:ext uri="{BB962C8B-B14F-4D97-AF65-F5344CB8AC3E}">
        <p14:creationId xmlns:p14="http://schemas.microsoft.com/office/powerpoint/2010/main" val="13319465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8505E3-E2AD-4049-9DCA-F4A75499FF51}" type="slidenum">
              <a:rPr lang="en-US" smtClean="0"/>
              <a:pPr/>
              <a:t>28</a:t>
            </a:fld>
            <a:endParaRPr lang="en-US" dirty="0"/>
          </a:p>
        </p:txBody>
      </p:sp>
    </p:spTree>
    <p:extLst>
      <p:ext uri="{BB962C8B-B14F-4D97-AF65-F5344CB8AC3E}">
        <p14:creationId xmlns:p14="http://schemas.microsoft.com/office/powerpoint/2010/main" val="1059032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Notes Placeholder 2"/>
          <p:cNvSpPr>
            <a:spLocks noGrp="1"/>
          </p:cNvSpPr>
          <p:nvPr>
            <p:ph type="body" idx="1"/>
          </p:nvPr>
        </p:nvSpPr>
        <p:spPr/>
        <p:txBody>
          <a:bodyPr/>
          <a:lstStyle/>
          <a:p>
            <a:r>
              <a:rPr lang="en-US" altLang="en-US" dirty="0" smtClean="0"/>
              <a:t>Current statistics indicate that in 2013 there were more drivers in the US than ever. Based on the Bureau of the Census statistics, of the 251 million population of driving age, approximately 85% have a driver’s license. One should be careful here, since this does not necessary mean that all drive but rather they hold a driver’s license. This percentage is lower than in the past (when in 2000 it was 88% and in 2010 86%) and it may indicate a shift in attitude changes towards less driving. </a:t>
            </a:r>
          </a:p>
          <a:p>
            <a:endParaRPr lang="en-US" altLang="en-US" dirty="0" smtClean="0"/>
          </a:p>
          <a:p>
            <a:r>
              <a:rPr lang="en-US" altLang="en-US" dirty="0" smtClean="0"/>
              <a:t>The population of elderly has increased as it compares with past trends (more discussed in the next slide) and it now occupies 17.3% of the driving population. This is also coupled with a lower percentage for teenagers (19 and under) may present a significant change in demographics and may have impacts both on driving habits as well as crash rates. </a:t>
            </a:r>
          </a:p>
          <a:p>
            <a:endParaRPr lang="en-US" altLang="en-US" dirty="0" smtClean="0"/>
          </a:p>
          <a:p>
            <a:r>
              <a:rPr lang="en-US" altLang="en-US" dirty="0" smtClean="0"/>
              <a:t>Finally, there are more female than male driver license holders than in the past (105 million males and 107 million females). As a comparison, in 2001 the numbers were 96 million males and 95 million females. </a:t>
            </a:r>
          </a:p>
          <a:p>
            <a:endParaRPr lang="en-US" altLang="en-US" dirty="0" smtClean="0"/>
          </a:p>
          <a:p>
            <a:r>
              <a:rPr lang="en-US" altLang="en-US" b="1" dirty="0" smtClean="0"/>
              <a:t>Question</a:t>
            </a:r>
            <a:r>
              <a:rPr lang="en-US" altLang="en-US" dirty="0" smtClean="0"/>
              <a:t>: What may be the reasons for this shift? </a:t>
            </a:r>
          </a:p>
          <a:p>
            <a:r>
              <a:rPr lang="en-US" altLang="en-US" b="1" dirty="0" smtClean="0"/>
              <a:t>Answer</a:t>
            </a:r>
            <a:r>
              <a:rPr lang="en-US" altLang="en-US" dirty="0" smtClean="0"/>
              <a:t>: Females live longer than males and there are also more females in the population (2013 statistics show that females were 51% of the population). </a:t>
            </a:r>
          </a:p>
        </p:txBody>
      </p:sp>
      <p:sp>
        <p:nvSpPr>
          <p:cNvPr id="6" name="Slide Image Placeholder 5"/>
          <p:cNvSpPr>
            <a:spLocks noGrp="1" noRot="1" noChangeAspect="1"/>
          </p:cNvSpPr>
          <p:nvPr>
            <p:ph type="sldImg"/>
          </p:nvPr>
        </p:nvSpPr>
        <p:spPr/>
      </p:sp>
      <p:sp>
        <p:nvSpPr>
          <p:cNvPr id="9" name="Slide Number Placeholder 3"/>
          <p:cNvSpPr>
            <a:spLocks noGrp="1"/>
          </p:cNvSpPr>
          <p:nvPr>
            <p:ph type="sldNum" sz="quarter" idx="5"/>
          </p:nvPr>
        </p:nvSpPr>
        <p:spPr>
          <a:xfrm>
            <a:off x="4145280" y="9121140"/>
            <a:ext cx="3169920" cy="48006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smtClean="0"/>
              <a:t>3</a:t>
            </a:r>
            <a:endParaRPr lang="en-US" altLang="en-US" sz="1300" dirty="0"/>
          </a:p>
        </p:txBody>
      </p:sp>
    </p:spTree>
    <p:extLst>
      <p:ext uri="{BB962C8B-B14F-4D97-AF65-F5344CB8AC3E}">
        <p14:creationId xmlns:p14="http://schemas.microsoft.com/office/powerpoint/2010/main" val="2413469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smtClean="0">
                <a:latin typeface="Arial" panose="020B0604020202020204" pitchFamily="34" charset="0"/>
                <a:ea typeface="ＭＳ Ｐゴシック" panose="020B0600070205080204" pitchFamily="34" charset="-128"/>
              </a:rPr>
              <a:t>The shift and increase of female licensed drivers over time is apparent in the graph. The share of elderly females drivers over time has increased and this reflects a number of temporal and societal trends. According to he Bureau of the Census, it is anticipated that by 2030 people over 65 will account for 20% of the population. </a:t>
            </a:r>
          </a:p>
          <a:p>
            <a:endParaRPr lang="en-US" altLang="en-US" smtClean="0">
              <a:latin typeface="Arial" panose="020B0604020202020204" pitchFamily="34" charset="0"/>
              <a:ea typeface="ＭＳ Ｐゴシック" panose="020B0600070205080204" pitchFamily="34" charset="-128"/>
            </a:endParaRPr>
          </a:p>
          <a:p>
            <a:r>
              <a:rPr lang="en-US" altLang="en-US" smtClean="0">
                <a:latin typeface="Times New Roman" panose="02020603050405020304" pitchFamily="18" charset="0"/>
                <a:ea typeface="ＭＳ Ｐゴシック" panose="020B0600070205080204" pitchFamily="34" charset="-128"/>
              </a:rPr>
              <a:t>The larger number of older drivers could impact road safety.  For example, past research shows that older drivers are involved in higher proportions than other drivers at intersections especially when dealing with a left-turn maneuver. </a:t>
            </a:r>
          </a:p>
          <a:p>
            <a:endParaRPr lang="en-US" altLang="en-US" smtClean="0">
              <a:latin typeface="Arial" panose="020B0604020202020204" pitchFamily="34" charset="0"/>
              <a:ea typeface="ＭＳ Ｐゴシック" panose="020B0600070205080204" pitchFamily="34" charset="-128"/>
            </a:endParaRPr>
          </a:p>
          <a:p>
            <a:r>
              <a:rPr lang="en-US" altLang="en-US" b="1" smtClean="0">
                <a:latin typeface="Arial" panose="020B0604020202020204" pitchFamily="34" charset="0"/>
                <a:ea typeface="ＭＳ Ｐゴシック" panose="020B0600070205080204" pitchFamily="34" charset="-128"/>
              </a:rPr>
              <a:t>Question: </a:t>
            </a:r>
            <a:r>
              <a:rPr lang="en-US" altLang="en-US" smtClean="0">
                <a:latin typeface="Arial" panose="020B0604020202020204" pitchFamily="34" charset="0"/>
                <a:ea typeface="ＭＳ Ｐゴシック" panose="020B0600070205080204" pitchFamily="34" charset="-128"/>
              </a:rPr>
              <a:t>What are the reasons for this change?</a:t>
            </a:r>
          </a:p>
          <a:p>
            <a:endParaRPr lang="en-US" altLang="en-US" smtClean="0">
              <a:latin typeface="Arial" panose="020B0604020202020204" pitchFamily="34" charset="0"/>
              <a:ea typeface="ＭＳ Ｐゴシック" panose="020B0600070205080204" pitchFamily="34" charset="-128"/>
            </a:endParaRPr>
          </a:p>
          <a:p>
            <a:r>
              <a:rPr lang="en-US" altLang="en-US" b="1" smtClean="0">
                <a:latin typeface="Arial" panose="020B0604020202020204" pitchFamily="34" charset="0"/>
                <a:ea typeface="ＭＳ Ｐゴシック" panose="020B0600070205080204" pitchFamily="34" charset="-128"/>
              </a:rPr>
              <a:t>Answer: </a:t>
            </a:r>
            <a:r>
              <a:rPr lang="en-US" altLang="en-US" smtClean="0">
                <a:latin typeface="Arial" panose="020B0604020202020204" pitchFamily="34" charset="0"/>
                <a:ea typeface="ＭＳ Ｐゴシック" panose="020B0600070205080204" pitchFamily="34" charset="-128"/>
              </a:rPr>
              <a:t>Changes in traditional family roles (driving was done by the male in the 50’s), increased presence of females in the labor force in the 60’s translate into more older drivers in the 80’s and 90’s, and longevity of females (typically 3-5 years more than males).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4</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4</a:t>
            </a:r>
            <a:endParaRPr lang="en-US" altLang="en-US" sz="1300" dirty="0"/>
          </a:p>
        </p:txBody>
      </p:sp>
    </p:spTree>
    <p:extLst>
      <p:ext uri="{BB962C8B-B14F-4D97-AF65-F5344CB8AC3E}">
        <p14:creationId xmlns:p14="http://schemas.microsoft.com/office/powerpoint/2010/main" val="1140638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Teenage driving population has declined over the same period and is steadied at approximately 4.5% for both males and females. This reduction is both in the percentages as a proportion of the driving population as well as in numbers. For example, in 2000 there were 5.0 million males and 4.7 million females, while in 2013 they were 4.5 and 4.4 male and female drivers, respectively. </a:t>
            </a:r>
          </a:p>
          <a:p>
            <a:endParaRPr lang="en-US" altLang="en-US" dirty="0" smtClean="0">
              <a:latin typeface="Arial" panose="020B0604020202020204" pitchFamily="34" charset="0"/>
              <a:ea typeface="ＭＳ Ｐゴシック" panose="020B0600070205080204" pitchFamily="34" charset="-128"/>
            </a:endParaRPr>
          </a:p>
          <a:p>
            <a:r>
              <a:rPr lang="en-US" altLang="en-US" b="1" dirty="0" smtClean="0">
                <a:latin typeface="Arial" panose="020B0604020202020204" pitchFamily="34" charset="0"/>
                <a:ea typeface="ＭＳ Ｐゴシック" panose="020B0600070205080204" pitchFamily="34" charset="-128"/>
              </a:rPr>
              <a:t>Question: </a:t>
            </a:r>
            <a:r>
              <a:rPr lang="en-US" altLang="en-US" dirty="0" smtClean="0">
                <a:latin typeface="Arial" panose="020B0604020202020204" pitchFamily="34" charset="0"/>
                <a:ea typeface="ＭＳ Ｐゴシック" panose="020B0600070205080204" pitchFamily="34" charset="-128"/>
              </a:rPr>
              <a:t>Why do we observe this trend? </a:t>
            </a:r>
          </a:p>
          <a:p>
            <a:endParaRPr lang="en-US" altLang="en-US" dirty="0" smtClean="0">
              <a:latin typeface="Arial" panose="020B0604020202020204" pitchFamily="34" charset="0"/>
              <a:ea typeface="ＭＳ Ｐゴシック" panose="020B0600070205080204" pitchFamily="34" charset="-128"/>
            </a:endParaRPr>
          </a:p>
          <a:p>
            <a:r>
              <a:rPr lang="en-US" altLang="en-US" b="1" dirty="0" smtClean="0">
                <a:latin typeface="Arial" panose="020B0604020202020204" pitchFamily="34" charset="0"/>
                <a:ea typeface="ＭＳ Ｐゴシック" panose="020B0600070205080204" pitchFamily="34" charset="-128"/>
              </a:rPr>
              <a:t>Answer: </a:t>
            </a:r>
            <a:r>
              <a:rPr lang="en-US" altLang="en-US" dirty="0" smtClean="0">
                <a:latin typeface="Arial" panose="020B0604020202020204" pitchFamily="34" charset="0"/>
                <a:ea typeface="ＭＳ Ｐゴシック" panose="020B0600070205080204" pitchFamily="34" charset="-128"/>
              </a:rPr>
              <a:t>This could be attributed to</a:t>
            </a:r>
            <a:r>
              <a:rPr lang="en-US" altLang="en-US" baseline="0" dirty="0" smtClean="0">
                <a:latin typeface="Arial" panose="020B0604020202020204" pitchFamily="34" charset="0"/>
                <a:ea typeface="ＭＳ Ｐゴシック" panose="020B0600070205080204" pitchFamily="34" charset="-128"/>
              </a:rPr>
              <a:t>: 1) </a:t>
            </a:r>
            <a:r>
              <a:rPr lang="en-US" altLang="en-US" dirty="0" smtClean="0">
                <a:latin typeface="Arial" panose="020B0604020202020204" pitchFamily="34" charset="0"/>
                <a:ea typeface="ＭＳ Ｐゴシック" panose="020B0600070205080204" pitchFamily="34" charset="-128"/>
              </a:rPr>
              <a:t>reduced birth rates, 2) the “graying” of the US society as a whole, and 3) changing attitudes towards driving.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5</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5</a:t>
            </a:r>
            <a:endParaRPr lang="en-US" altLang="en-US" sz="1300" dirty="0"/>
          </a:p>
        </p:txBody>
      </p:sp>
    </p:spTree>
    <p:extLst>
      <p:ext uri="{BB962C8B-B14F-4D97-AF65-F5344CB8AC3E}">
        <p14:creationId xmlns:p14="http://schemas.microsoft.com/office/powerpoint/2010/main" val="680571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The question one may pose is why we need to focus on the road user. The answer is simple: they are the ones suffering from crash involvement. </a:t>
            </a:r>
          </a:p>
          <a:p>
            <a:endParaRPr lang="en-US" altLang="en-US" dirty="0" smtClean="0">
              <a:latin typeface="Arial" panose="020B0604020202020204" pitchFamily="34" charset="0"/>
              <a:ea typeface="ＭＳ Ｐゴシック" panose="020B0600070205080204" pitchFamily="34" charset="-128"/>
            </a:endParaRPr>
          </a:p>
          <a:p>
            <a:r>
              <a:rPr lang="en-US" altLang="en-US" dirty="0" smtClean="0">
                <a:latin typeface="Arial" panose="020B0604020202020204" pitchFamily="34" charset="0"/>
                <a:ea typeface="ＭＳ Ｐゴシック" panose="020B0600070205080204" pitchFamily="34" charset="-128"/>
              </a:rPr>
              <a:t>In addition, the driver license is probably the most valued ID that one may posses: it signifies entry in the adult society and it can be considered an exit card (for elderly) if it is removed. Moreover, there are licensing issues that need to be considered that deal both with the early and late stages of driving. </a:t>
            </a:r>
          </a:p>
          <a:p>
            <a:endParaRPr lang="en-US" altLang="en-US" dirty="0" smtClean="0">
              <a:latin typeface="Arial" panose="020B0604020202020204" pitchFamily="34" charset="0"/>
              <a:ea typeface="ＭＳ Ｐゴシック" panose="020B0600070205080204" pitchFamily="34" charset="-128"/>
            </a:endParaRPr>
          </a:p>
          <a:p>
            <a:r>
              <a:rPr lang="en-US" altLang="en-US" dirty="0" smtClean="0">
                <a:latin typeface="Arial" panose="020B0604020202020204" pitchFamily="34" charset="0"/>
                <a:ea typeface="ＭＳ Ｐゴシック" panose="020B0600070205080204" pitchFamily="34" charset="-128"/>
              </a:rPr>
              <a:t>Aging plays a significant role in the proper completion of the driving task (discussed in the next slides) and as such can have a significant  influence on road safety. Moreover, population predictions place the elderly population at about 20% of the US population by 2030 (US Department of Health and Human Services) as opposed to approximately 15% in 2015. </a:t>
            </a:r>
          </a:p>
          <a:p>
            <a:endParaRPr lang="en-US" altLang="en-US" dirty="0" smtClean="0">
              <a:latin typeface="Arial" panose="020B0604020202020204" pitchFamily="34" charset="0"/>
              <a:ea typeface="ＭＳ Ｐゴシック" panose="020B0600070205080204" pitchFamily="34" charset="-128"/>
            </a:endParaRPr>
          </a:p>
          <a:p>
            <a:r>
              <a:rPr lang="en-US" altLang="en-US" dirty="0" smtClean="0">
                <a:latin typeface="Arial" panose="020B0604020202020204" pitchFamily="34" charset="0"/>
                <a:ea typeface="ＭＳ Ｐゴシック" panose="020B0600070205080204" pitchFamily="34" charset="-128"/>
              </a:rPr>
              <a:t>Finally, new technologies have been introduced that can have an influence on the driving task and road safety. One can simply consider the potential impact of cell phones (distracted driver) or presence or antilock brakes (increased risk taking behavior) to understand their influence on driving behavior.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6</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smtClean="0"/>
              <a:t>6</a:t>
            </a:r>
            <a:endParaRPr lang="en-US" altLang="en-US" sz="1300" dirty="0"/>
          </a:p>
        </p:txBody>
      </p:sp>
    </p:spTree>
    <p:extLst>
      <p:ext uri="{BB962C8B-B14F-4D97-AF65-F5344CB8AC3E}">
        <p14:creationId xmlns:p14="http://schemas.microsoft.com/office/powerpoint/2010/main" val="2725928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Even though the driving task components are discussed here, this sequence of perceptual process is one that all users (drivers, pedestrians, and bicyclists) are constantly engaging in.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The user first visually perceive cues, such as traffic signs, traffic signals, or pedestrians crossing the road. Then, they process the meaning of the cue and upon understanding its connotation, they react to the cue.  This in highway design is called the Perception-Reaction time and is typically 1.5-2.0 seconds.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This is a  fairly quick process and roadway users have to continuously evaluate situations and make decisions. Age affects all stages of this perceptual process. For elderly drivers, vision may affect their ability to see while for young drivers inexperience may affect their understanding of the situation. These differences in physical  and perceptual ability increase the risk of crash involvement. </a:t>
            </a: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a:p>
            <a:endParaRPr lang="en-US"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7</a:t>
            </a:r>
          </a:p>
        </p:txBody>
      </p:sp>
      <p:sp>
        <p:nvSpPr>
          <p:cNvPr id="6"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a:t>7</a:t>
            </a:r>
          </a:p>
        </p:txBody>
      </p:sp>
    </p:spTree>
    <p:extLst>
      <p:ext uri="{BB962C8B-B14F-4D97-AF65-F5344CB8AC3E}">
        <p14:creationId xmlns:p14="http://schemas.microsoft.com/office/powerpoint/2010/main" val="1666544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xfrm>
            <a:off x="731520" y="4620577"/>
            <a:ext cx="5852160" cy="4500563"/>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2"/>
            <a:r>
              <a:rPr lang="en-US" altLang="en-US" dirty="0">
                <a:latin typeface="Arial" panose="020B0604020202020204" pitchFamily="34" charset="0"/>
                <a:ea typeface="ＭＳ Ｐゴシック" panose="020B0600070205080204" pitchFamily="34" charset="-128"/>
                <a:cs typeface="Arial" panose="020B0604020202020204" pitchFamily="34" charset="0"/>
              </a:rPr>
              <a:t>Vision plays an important role in gathering information from the environment  and could have a significant impact in the decision-making process.  Typically, road users get about 80-85% of their cues from visual stimuli. A driver with perfect vision has a 20/20 vision, i.e., can see at 20 feet the letter sizes intended to be seen at that distance. A 20/40 driver can see at 20 feet what a person with no visual problems can see at 40. Roadway design is developed to accommodate drivers who may not be aware of their visual deficiencies. </a:t>
            </a:r>
          </a:p>
          <a:p>
            <a:pPr marL="0" lvl="2"/>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Vision </a:t>
            </a:r>
            <a:r>
              <a:rPr lang="en-US" altLang="en-US" dirty="0">
                <a:latin typeface="Arial" panose="020B0604020202020204" pitchFamily="34" charset="0"/>
                <a:ea typeface="ＭＳ Ｐゴシック" panose="020B0600070205080204" pitchFamily="34" charset="-128"/>
                <a:cs typeface="Arial" panose="020B0604020202020204" pitchFamily="34" charset="0"/>
              </a:rPr>
              <a:t>factors that are affected by age include: </a:t>
            </a:r>
          </a:p>
          <a:p>
            <a:pPr marL="181240" lvl="2" indent="-181240">
              <a:buFont typeface="Arial" panose="020B0604020202020204" pitchFamily="34" charset="0"/>
              <a:buChar char="•"/>
            </a:pPr>
            <a:r>
              <a:rPr lang="en-US" altLang="en-US" dirty="0">
                <a:latin typeface="Arial" panose="020B0604020202020204" pitchFamily="34" charset="0"/>
                <a:ea typeface="ＭＳ Ｐゴシック" panose="020B0600070205080204" pitchFamily="34" charset="-128"/>
                <a:cs typeface="Arial" panose="020B0604020202020204" pitchFamily="34" charset="0"/>
              </a:rPr>
              <a:t>Visual field: the ability to see at a field of approximately 160</a:t>
            </a:r>
            <a:r>
              <a:rPr lang="en-US" altLang="en-US" baseline="30000" dirty="0">
                <a:latin typeface="Arial" panose="020B0604020202020204" pitchFamily="34" charset="0"/>
                <a:ea typeface="ＭＳ Ｐゴシック" panose="020B0600070205080204" pitchFamily="34" charset="-128"/>
                <a:cs typeface="Arial" panose="020B0604020202020204" pitchFamily="34" charset="0"/>
              </a:rPr>
              <a:t>o</a:t>
            </a:r>
            <a:r>
              <a:rPr lang="en-US" altLang="en-US" dirty="0">
                <a:latin typeface="Arial" panose="020B0604020202020204" pitchFamily="34" charset="0"/>
                <a:ea typeface="ＭＳ Ｐゴシック" panose="020B0600070205080204" pitchFamily="34" charset="-128"/>
                <a:cs typeface="Arial" panose="020B0604020202020204" pitchFamily="34" charset="0"/>
              </a:rPr>
              <a:t> focusing at a point without turning the head</a:t>
            </a:r>
          </a:p>
          <a:p>
            <a:pPr marL="181240" lvl="2" indent="-181240">
              <a:buFont typeface="Arial" panose="020B0604020202020204" pitchFamily="34" charset="0"/>
              <a:buChar char="•"/>
            </a:pPr>
            <a:r>
              <a:rPr lang="en-US" altLang="en-US" dirty="0">
                <a:latin typeface="Arial" panose="020B0604020202020204" pitchFamily="34" charset="0"/>
                <a:ea typeface="ＭＳ Ｐゴシック" panose="020B0600070205080204" pitchFamily="34" charset="-128"/>
                <a:cs typeface="Arial" panose="020B0604020202020204" pitchFamily="34" charset="0"/>
              </a:rPr>
              <a:t>Visual acuity: which is defined as the ability to see fine details, such as lettering on road signs.   </a:t>
            </a:r>
          </a:p>
          <a:p>
            <a:pPr marL="181240" lvl="2" indent="-181240">
              <a:buFont typeface="Arial" panose="020B0604020202020204" pitchFamily="34" charset="0"/>
              <a:buChar char="•"/>
            </a:pPr>
            <a:r>
              <a:rPr lang="en-US" altLang="en-US" dirty="0">
                <a:latin typeface="Arial" panose="020B0604020202020204" pitchFamily="34" charset="0"/>
                <a:ea typeface="ＭＳ Ｐゴシック" panose="020B0600070205080204" pitchFamily="34" charset="-128"/>
                <a:cs typeface="Arial" panose="020B0604020202020204" pitchFamily="34" charset="0"/>
              </a:rPr>
              <a:t>Accommodation: which is the ability to understand how far an object is and how quickly it approaches the driver and changes size.</a:t>
            </a:r>
          </a:p>
          <a:p>
            <a:pPr marL="181240" lvl="2" indent="-181240">
              <a:buFont typeface="Arial" panose="020B0604020202020204" pitchFamily="34" charset="0"/>
              <a:buChar char="•"/>
            </a:pPr>
            <a:r>
              <a:rPr lang="en-US" altLang="en-US" dirty="0">
                <a:latin typeface="Arial" panose="020B0604020202020204" pitchFamily="34" charset="0"/>
                <a:ea typeface="ＭＳ Ｐゴシック" panose="020B0600070205080204" pitchFamily="34" charset="-128"/>
                <a:cs typeface="Arial" panose="020B0604020202020204" pitchFamily="34" charset="0"/>
              </a:rPr>
              <a:t>Glare/Sensitivity: ability to recover vision during nighttime when opposing vehicles approach the driver.</a:t>
            </a:r>
          </a:p>
          <a:p>
            <a:pPr marL="0" lvl="2"/>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Roadway </a:t>
            </a:r>
            <a:r>
              <a:rPr lang="en-US" altLang="en-US" dirty="0">
                <a:latin typeface="Arial" panose="020B0604020202020204" pitchFamily="34" charset="0"/>
                <a:ea typeface="ＭＳ Ｐゴシック" panose="020B0600070205080204" pitchFamily="34" charset="-128"/>
                <a:cs typeface="Arial" panose="020B0604020202020204" pitchFamily="34" charset="0"/>
              </a:rPr>
              <a:t>designers need to address these issues with a proper understanding and provide for potential accommodation for elderly drivers with elements such as signs with bigger letters, brighter signs, etc.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8</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a:t>8</a:t>
            </a:r>
          </a:p>
        </p:txBody>
      </p:sp>
    </p:spTree>
    <p:extLst>
      <p:ext uri="{BB962C8B-B14F-4D97-AF65-F5344CB8AC3E}">
        <p14:creationId xmlns:p14="http://schemas.microsoft.com/office/powerpoint/2010/main" val="66410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altLang="en-US" dirty="0" smtClean="0">
                <a:latin typeface="Arial" panose="020B0604020202020204" pitchFamily="34" charset="0"/>
                <a:ea typeface="ＭＳ Ｐゴシック" panose="020B0600070205080204" pitchFamily="34" charset="-128"/>
              </a:rPr>
              <a:t>This is an example of how peripheral vision changes with age. The green line indicates a normal 160</a:t>
            </a:r>
            <a:r>
              <a:rPr lang="en-US" altLang="en-US" baseline="30000" dirty="0" smtClean="0">
                <a:latin typeface="Arial" panose="020B0604020202020204" pitchFamily="34" charset="0"/>
                <a:ea typeface="ＭＳ Ｐゴシック" panose="020B0600070205080204" pitchFamily="34" charset="-128"/>
              </a:rPr>
              <a:t>o</a:t>
            </a:r>
            <a:r>
              <a:rPr lang="en-US" altLang="en-US" dirty="0" smtClean="0">
                <a:latin typeface="Arial" panose="020B0604020202020204" pitchFamily="34" charset="0"/>
                <a:ea typeface="ＭＳ Ｐゴシック" panose="020B0600070205080204" pitchFamily="34" charset="-128"/>
              </a:rPr>
              <a:t> field of view. Age affects this range requiring persons to turn their head to accommodate any loss which may result in not seeing objects if they were looking straight ahead.  </a:t>
            </a:r>
          </a:p>
        </p:txBody>
      </p:sp>
      <p:sp>
        <p:nvSpPr>
          <p:cNvPr id="4" name="Slide Number Placeholder 3"/>
          <p:cNvSpPr>
            <a:spLocks noGrp="1"/>
          </p:cNvSpPr>
          <p:nvPr>
            <p:ph type="sldNum" sz="quarter" idx="5"/>
          </p:nvPr>
        </p:nvSpPr>
        <p:spPr bwMode="auto">
          <a:xfrm>
            <a:off x="4632960" y="9599534"/>
            <a:ext cx="3169920" cy="4817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85372" indent="-302066">
              <a:defRPr sz="2500">
                <a:solidFill>
                  <a:schemeClr val="tx1"/>
                </a:solidFill>
                <a:latin typeface="Arial" panose="020B0604020202020204" pitchFamily="34" charset="0"/>
                <a:ea typeface="ＭＳ Ｐゴシック" panose="020B0600070205080204" pitchFamily="34" charset="-128"/>
              </a:defRPr>
            </a:lvl2pPr>
            <a:lvl3pPr marL="1208265" indent="-241653">
              <a:defRPr sz="2500">
                <a:solidFill>
                  <a:schemeClr val="tx1"/>
                </a:solidFill>
                <a:latin typeface="Arial" panose="020B0604020202020204" pitchFamily="34" charset="0"/>
                <a:ea typeface="ＭＳ Ｐゴシック" panose="020B0600070205080204" pitchFamily="34" charset="-128"/>
              </a:defRPr>
            </a:lvl3pPr>
            <a:lvl4pPr marL="1691571" indent="-241653">
              <a:defRPr sz="2500">
                <a:solidFill>
                  <a:schemeClr val="tx1"/>
                </a:solidFill>
                <a:latin typeface="Arial" panose="020B0604020202020204" pitchFamily="34" charset="0"/>
                <a:ea typeface="ＭＳ Ｐゴシック" panose="020B0600070205080204" pitchFamily="34" charset="-128"/>
              </a:defRPr>
            </a:lvl4pPr>
            <a:lvl5pPr marL="2174878" indent="-241653">
              <a:defRPr sz="2500">
                <a:solidFill>
                  <a:schemeClr val="tx1"/>
                </a:solidFill>
                <a:latin typeface="Arial" panose="020B0604020202020204" pitchFamily="34" charset="0"/>
                <a:ea typeface="ＭＳ Ｐゴシック" panose="020B0600070205080204" pitchFamily="34" charset="-128"/>
              </a:defRPr>
            </a:lvl5pPr>
            <a:lvl6pPr marL="2658184"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141490"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624796"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4108102" indent="-241653"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r>
              <a:rPr lang="en-US" altLang="en-US" sz="1300" dirty="0"/>
              <a:t>9</a:t>
            </a:r>
          </a:p>
        </p:txBody>
      </p:sp>
      <p:sp>
        <p:nvSpPr>
          <p:cNvPr id="5" name="Slide Number Placeholder 3"/>
          <p:cNvSpPr txBox="1">
            <a:spLocks/>
          </p:cNvSpPr>
          <p:nvPr/>
        </p:nvSpPr>
        <p:spPr>
          <a:xfrm>
            <a:off x="4145280" y="9121140"/>
            <a:ext cx="3169920" cy="480060"/>
          </a:xfrm>
          <a:prstGeom prst="rect">
            <a:avLst/>
          </a:prstGeo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horz" lIns="91440" tIns="45720" rIns="91440" bIns="45720" rtlCol="0" anchor="b"/>
          <a:lstStyle>
            <a:defPPr>
              <a:defRPr lang="en-US"/>
            </a:defPPr>
            <a:lvl1pPr algn="r"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1pPr>
            <a:lvl2pPr marL="785372" indent="-302066"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2pPr>
            <a:lvl3pPr marL="1208265"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3pPr>
            <a:lvl4pPr marL="1691571"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4pPr>
            <a:lvl5pPr marL="2174878" indent="-241653" algn="l" rtl="0" eaLnBrk="0" fontAlgn="base"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5pPr>
            <a:lvl6pPr marL="2658184"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6pPr>
            <a:lvl7pPr marL="3141490"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7pPr>
            <a:lvl8pPr marL="3624796"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8pPr>
            <a:lvl9pPr marL="4108102" indent="-241653" algn="l" defTabSz="914400" rtl="0" eaLnBrk="0" fontAlgn="base" latinLnBrk="0" hangingPunct="0">
              <a:spcBef>
                <a:spcPct val="0"/>
              </a:spcBef>
              <a:spcAft>
                <a:spcPct val="0"/>
              </a:spcAft>
              <a:defRPr sz="2500"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US" sz="1300" dirty="0"/>
              <a:t>9</a:t>
            </a:r>
          </a:p>
        </p:txBody>
      </p:sp>
    </p:spTree>
    <p:extLst>
      <p:ext uri="{BB962C8B-B14F-4D97-AF65-F5344CB8AC3E}">
        <p14:creationId xmlns:p14="http://schemas.microsoft.com/office/powerpoint/2010/main" val="27802565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
          <p:cNvGrpSpPr/>
          <p:nvPr userDrawn="1"/>
        </p:nvGrpSpPr>
        <p:grpSpPr>
          <a:xfrm>
            <a:off x="609601" y="887413"/>
            <a:ext cx="6049963" cy="2851150"/>
            <a:chOff x="609601" y="887413"/>
            <a:chExt cx="6049963" cy="2851150"/>
          </a:xfrm>
        </p:grpSpPr>
        <p:sp>
          <p:nvSpPr>
            <p:cNvPr id="11" name="Line 59"/>
            <p:cNvSpPr>
              <a:spLocks noChangeShapeType="1"/>
            </p:cNvSpPr>
            <p:nvPr/>
          </p:nvSpPr>
          <p:spPr bwMode="ltGray">
            <a:xfrm>
              <a:off x="803276" y="887413"/>
              <a:ext cx="0" cy="285115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61"/>
            <p:cNvSpPr>
              <a:spLocks noChangeShapeType="1"/>
            </p:cNvSpPr>
            <p:nvPr/>
          </p:nvSpPr>
          <p:spPr bwMode="ltGray">
            <a:xfrm flipH="1" flipV="1">
              <a:off x="609601" y="1489076"/>
              <a:ext cx="6049963" cy="158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Arc 62"/>
            <p:cNvSpPr>
              <a:spLocks/>
            </p:cNvSpPr>
            <p:nvPr/>
          </p:nvSpPr>
          <p:spPr bwMode="ltGray">
            <a:xfrm rot="16200000" flipH="1">
              <a:off x="676276" y="1365251"/>
              <a:ext cx="247650" cy="249238"/>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3" name="Group 2"/>
          <p:cNvGrpSpPr/>
          <p:nvPr userDrawn="1"/>
        </p:nvGrpSpPr>
        <p:grpSpPr>
          <a:xfrm>
            <a:off x="0" y="0"/>
            <a:ext cx="9144000" cy="6858000"/>
            <a:chOff x="0" y="0"/>
            <a:chExt cx="9144000" cy="6858000"/>
          </a:xfrm>
        </p:grpSpPr>
        <p:grpSp>
          <p:nvGrpSpPr>
            <p:cNvPr id="5" name="Group 3"/>
            <p:cNvGrpSpPr>
              <a:grpSpLocks/>
            </p:cNvGrpSpPr>
            <p:nvPr/>
          </p:nvGrpSpPr>
          <p:grpSpPr bwMode="auto">
            <a:xfrm>
              <a:off x="0" y="0"/>
              <a:ext cx="9144000" cy="685800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a:noFill/>
              </a:ln>
              <a:extLst>
                <a:ext uri="{91240B29-F687-4f45-9708-019B960494DF}"/>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smtClean="0"/>
              </a:p>
            </p:txBody>
          </p:sp>
          <p:grpSp>
            <p:nvGrpSpPr>
              <p:cNvPr id="16" name="Group 5"/>
              <p:cNvGrpSpPr>
                <a:grpSpLocks/>
              </p:cNvGrpSpPr>
              <p:nvPr/>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7" name="Group 63"/>
            <p:cNvGrpSpPr>
              <a:grpSpLocks/>
            </p:cNvGrpSpPr>
            <p:nvPr/>
          </p:nvGrpSpPr>
          <p:grpSpPr bwMode="auto">
            <a:xfrm>
              <a:off x="2349500" y="3098800"/>
              <a:ext cx="6045200" cy="2876550"/>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 name="Arc 66"/>
              <p:cNvSpPr>
                <a:spLocks/>
              </p:cNvSpPr>
              <p:nvPr/>
            </p:nvSpPr>
            <p:spPr bwMode="ltGray">
              <a:xfrm rot="5400000">
                <a:off x="5097" y="3347"/>
                <a:ext cx="156" cy="157"/>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59459" name="Rectangle 67"/>
          <p:cNvSpPr>
            <a:spLocks noGrp="1" noChangeArrowheads="1"/>
          </p:cNvSpPr>
          <p:nvPr>
            <p:ph type="ctrTitle"/>
          </p:nvPr>
        </p:nvSpPr>
        <p:spPr>
          <a:xfrm>
            <a:off x="990600" y="1752600"/>
            <a:ext cx="7772400" cy="1143000"/>
          </a:xfrm>
        </p:spPr>
        <p:txBody>
          <a:bodyPr/>
          <a:lstStyle>
            <a:lvl1pPr>
              <a:defRPr>
                <a:solidFill>
                  <a:srgbClr val="C00000"/>
                </a:solidFill>
              </a:defRPr>
            </a:lvl1pPr>
          </a:lstStyle>
          <a:p>
            <a:r>
              <a:rPr lang="en-US" dirty="0"/>
              <a:t>Click to edit Master title style</a:t>
            </a:r>
          </a:p>
        </p:txBody>
      </p:sp>
      <p:sp>
        <p:nvSpPr>
          <p:cNvPr id="5946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en-US"/>
              <a:t>Click to edit Master subtitle style</a:t>
            </a:r>
          </a:p>
        </p:txBody>
      </p:sp>
      <p:sp>
        <p:nvSpPr>
          <p:cNvPr id="69" name="Rectangle 69"/>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i="1">
                <a:latin typeface="Tahoma" pitchFamily="34" charset="0"/>
                <a:ea typeface="+mn-ea"/>
                <a:cs typeface="+mn-cs"/>
              </a:defRPr>
            </a:lvl1pPr>
          </a:lstStyle>
          <a:p>
            <a:pPr>
              <a:defRPr/>
            </a:pPr>
            <a:endParaRPr lang="en-US"/>
          </a:p>
        </p:txBody>
      </p:sp>
      <p:sp>
        <p:nvSpPr>
          <p:cNvPr id="70" name="Rectangle 70"/>
          <p:cNvSpPr>
            <a:spLocks noGrp="1" noChangeArrowheads="1"/>
          </p:cNvSpPr>
          <p:nvPr>
            <p:ph type="ftr" sz="quarter" idx="11"/>
          </p:nvPr>
        </p:nvSpPr>
        <p:spPr/>
        <p:txBody>
          <a:bodyPr/>
          <a:lstStyle>
            <a:lvl1pPr>
              <a:defRPr/>
            </a:lvl1pPr>
          </a:lstStyle>
          <a:p>
            <a:pPr>
              <a:defRPr/>
            </a:pPr>
            <a:endParaRPr lang="en-US"/>
          </a:p>
        </p:txBody>
      </p:sp>
      <p:sp>
        <p:nvSpPr>
          <p:cNvPr id="71" name="Rectangle 71"/>
          <p:cNvSpPr>
            <a:spLocks noGrp="1" noChangeArrowheads="1"/>
          </p:cNvSpPr>
          <p:nvPr>
            <p:ph type="sldNum" sz="quarter" idx="12"/>
          </p:nvPr>
        </p:nvSpPr>
        <p:spPr/>
        <p:txBody>
          <a:bodyPr/>
          <a:lstStyle>
            <a:lvl1pPr>
              <a:defRPr smtClean="0"/>
            </a:lvl1pPr>
          </a:lstStyle>
          <a:p>
            <a:pPr>
              <a:defRPr/>
            </a:pPr>
            <a:fld id="{33E254BB-F044-4914-A862-364A7D9C2782}" type="slidenum">
              <a:rPr lang="en-US" altLang="en-US"/>
              <a:pPr>
                <a:defRPr/>
              </a:pPr>
              <a:t>‹#›</a:t>
            </a:fld>
            <a:endParaRPr lang="en-US" altLang="en-US"/>
          </a:p>
        </p:txBody>
      </p:sp>
      <p:pic>
        <p:nvPicPr>
          <p:cNvPr id="140" name="Picture 71" descr="UK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1000" y="6019800"/>
            <a:ext cx="10668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1" name="Picture 14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71800" y="5740094"/>
            <a:ext cx="1137207" cy="1072641"/>
          </a:xfrm>
          <a:prstGeom prst="rect">
            <a:avLst/>
          </a:prstGeom>
        </p:spPr>
      </p:pic>
    </p:spTree>
    <p:extLst>
      <p:ext uri="{BB962C8B-B14F-4D97-AF65-F5344CB8AC3E}">
        <p14:creationId xmlns:p14="http://schemas.microsoft.com/office/powerpoint/2010/main" val="4079807064"/>
      </p:ext>
    </p:extLst>
  </p:cSld>
  <p:clrMapOvr>
    <a:masterClrMapping/>
  </p:clrMapOvr>
  <p:transition spd="slow">
    <p:pull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01BE9035-9DEE-4108-8F85-7A923BBF8ADB}" type="slidenum">
              <a:rPr lang="en-US" altLang="en-US"/>
              <a:pPr>
                <a:defRPr/>
              </a:pPr>
              <a:t>‹#›</a:t>
            </a:fld>
            <a:endParaRPr lang="en-US" altLang="en-US"/>
          </a:p>
        </p:txBody>
      </p:sp>
    </p:spTree>
    <p:extLst>
      <p:ext uri="{BB962C8B-B14F-4D97-AF65-F5344CB8AC3E}">
        <p14:creationId xmlns:p14="http://schemas.microsoft.com/office/powerpoint/2010/main" val="2677224468"/>
      </p:ext>
    </p:extLst>
  </p:cSld>
  <p:clrMapOvr>
    <a:masterClrMapping/>
  </p:clrMapOvr>
  <p:transition spd="slow">
    <p:pull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002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8483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6C5A1A69-6ABB-494F-96DF-46A12E2EFEB0}" type="slidenum">
              <a:rPr lang="en-US" altLang="en-US"/>
              <a:pPr>
                <a:defRPr/>
              </a:pPr>
              <a:t>‹#›</a:t>
            </a:fld>
            <a:endParaRPr lang="en-US" altLang="en-US"/>
          </a:p>
        </p:txBody>
      </p:sp>
    </p:spTree>
    <p:extLst>
      <p:ext uri="{BB962C8B-B14F-4D97-AF65-F5344CB8AC3E}">
        <p14:creationId xmlns:p14="http://schemas.microsoft.com/office/powerpoint/2010/main" val="3684231386"/>
      </p:ext>
    </p:extLst>
  </p:cSld>
  <p:clrMapOvr>
    <a:masterClrMapping/>
  </p:clrMapOvr>
  <p:transition spd="slow">
    <p:pull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838200" y="1905000"/>
            <a:ext cx="7772400" cy="4114800"/>
          </a:xfrm>
        </p:spPr>
        <p:txBody>
          <a:bodyPr/>
          <a:lstStyle/>
          <a:p>
            <a:pPr lvl="0"/>
            <a:endParaRPr lang="en-US" noProof="0" smtClean="0"/>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5802BC0C-DD45-4740-973F-6B2E8B0CAE1A}" type="slidenum">
              <a:rPr lang="en-US" altLang="en-US"/>
              <a:pPr>
                <a:defRPr/>
              </a:pPr>
              <a:t>‹#›</a:t>
            </a:fld>
            <a:endParaRPr lang="en-US" altLang="en-US"/>
          </a:p>
        </p:txBody>
      </p:sp>
    </p:spTree>
    <p:extLst>
      <p:ext uri="{BB962C8B-B14F-4D97-AF65-F5344CB8AC3E}">
        <p14:creationId xmlns:p14="http://schemas.microsoft.com/office/powerpoint/2010/main" val="2078567191"/>
      </p:ext>
    </p:extLst>
  </p:cSld>
  <p:clrMapOvr>
    <a:masterClrMapping/>
  </p:clrMapOvr>
  <p:transition spd="slow">
    <p:pull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b="0">
                <a:latin typeface="Century Gothic" panose="020B0502020202020204" pitchFamily="34" charset="0"/>
              </a:defRPr>
            </a:lvl1pPr>
            <a:lvl2pPr>
              <a:defRPr b="0" i="0" baseline="0">
                <a:solidFill>
                  <a:srgbClr val="353A77"/>
                </a:solidFill>
                <a:latin typeface="Century Gothic" panose="020B0502020202020204" pitchFamily="34" charset="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9BAC9730-8FB4-4B26-A4A8-EFFB5B5D71BF}" type="slidenum">
              <a:rPr lang="en-US" altLang="en-US"/>
              <a:pPr>
                <a:defRPr/>
              </a:pPr>
              <a:t>‹#›</a:t>
            </a:fld>
            <a:endParaRPr lang="en-US" altLang="en-US"/>
          </a:p>
        </p:txBody>
      </p:sp>
    </p:spTree>
    <p:extLst>
      <p:ext uri="{BB962C8B-B14F-4D97-AF65-F5344CB8AC3E}">
        <p14:creationId xmlns:p14="http://schemas.microsoft.com/office/powerpoint/2010/main" val="392787664"/>
      </p:ext>
    </p:extLst>
  </p:cSld>
  <p:clrMapOvr>
    <a:masterClrMapping/>
  </p:clrMapOvr>
  <p:transition spd="slow">
    <p:pull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5"/>
          <p:cNvSpPr>
            <a:spLocks noGrp="1" noChangeArrowheads="1"/>
          </p:cNvSpPr>
          <p:nvPr>
            <p:ph type="ftr" sz="quarter" idx="10"/>
          </p:nvPr>
        </p:nvSpPr>
        <p:spPr/>
        <p:txBody>
          <a:bodyPr/>
          <a:lstStyle>
            <a:lvl1pPr>
              <a:defRPr/>
            </a:lvl1pPr>
          </a:lstStyle>
          <a:p>
            <a:pPr>
              <a:defRPr/>
            </a:pPr>
            <a:endParaRPr lang="en-US"/>
          </a:p>
        </p:txBody>
      </p:sp>
      <p:sp>
        <p:nvSpPr>
          <p:cNvPr id="5" name="Rectangle 66"/>
          <p:cNvSpPr>
            <a:spLocks noGrp="1" noChangeArrowheads="1"/>
          </p:cNvSpPr>
          <p:nvPr>
            <p:ph type="sldNum" sz="quarter" idx="11"/>
          </p:nvPr>
        </p:nvSpPr>
        <p:spPr/>
        <p:txBody>
          <a:bodyPr/>
          <a:lstStyle>
            <a:lvl1pPr>
              <a:defRPr smtClean="0"/>
            </a:lvl1pPr>
          </a:lstStyle>
          <a:p>
            <a:pPr>
              <a:defRPr/>
            </a:pPr>
            <a:fld id="{680028A0-58E7-4038-A73B-50725DFFA11E}" type="slidenum">
              <a:rPr lang="en-US" altLang="en-US"/>
              <a:pPr>
                <a:defRPr/>
              </a:pPr>
              <a:t>‹#›</a:t>
            </a:fld>
            <a:endParaRPr lang="en-US" altLang="en-US"/>
          </a:p>
        </p:txBody>
      </p:sp>
    </p:spTree>
    <p:extLst>
      <p:ext uri="{BB962C8B-B14F-4D97-AF65-F5344CB8AC3E}">
        <p14:creationId xmlns:p14="http://schemas.microsoft.com/office/powerpoint/2010/main" val="2692273491"/>
      </p:ext>
    </p:extLst>
  </p:cSld>
  <p:clrMapOvr>
    <a:masterClrMapping/>
  </p:clrMapOvr>
  <p:transition spd="slow">
    <p:pull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5"/>
          <p:cNvSpPr>
            <a:spLocks noGrp="1" noChangeArrowheads="1"/>
          </p:cNvSpPr>
          <p:nvPr>
            <p:ph type="ftr" sz="quarter" idx="10"/>
          </p:nvPr>
        </p:nvSpPr>
        <p:spPr/>
        <p:txBody>
          <a:bodyPr/>
          <a:lstStyle>
            <a:lvl1pPr>
              <a:defRPr/>
            </a:lvl1pPr>
          </a:lstStyle>
          <a:p>
            <a:pPr>
              <a:defRPr/>
            </a:pPr>
            <a:endParaRPr lang="en-US"/>
          </a:p>
        </p:txBody>
      </p:sp>
      <p:sp>
        <p:nvSpPr>
          <p:cNvPr id="6" name="Rectangle 66"/>
          <p:cNvSpPr>
            <a:spLocks noGrp="1" noChangeArrowheads="1"/>
          </p:cNvSpPr>
          <p:nvPr>
            <p:ph type="sldNum" sz="quarter" idx="11"/>
          </p:nvPr>
        </p:nvSpPr>
        <p:spPr/>
        <p:txBody>
          <a:bodyPr/>
          <a:lstStyle>
            <a:lvl1pPr>
              <a:defRPr smtClean="0"/>
            </a:lvl1pPr>
          </a:lstStyle>
          <a:p>
            <a:pPr>
              <a:defRPr/>
            </a:pPr>
            <a:fld id="{31944E7C-5909-4B3D-82BD-EC587C4E9EE7}" type="slidenum">
              <a:rPr lang="en-US" altLang="en-US"/>
              <a:pPr>
                <a:defRPr/>
              </a:pPr>
              <a:t>‹#›</a:t>
            </a:fld>
            <a:endParaRPr lang="en-US" altLang="en-US"/>
          </a:p>
        </p:txBody>
      </p:sp>
    </p:spTree>
    <p:extLst>
      <p:ext uri="{BB962C8B-B14F-4D97-AF65-F5344CB8AC3E}">
        <p14:creationId xmlns:p14="http://schemas.microsoft.com/office/powerpoint/2010/main" val="1858292156"/>
      </p:ext>
    </p:extLst>
  </p:cSld>
  <p:clrMapOvr>
    <a:masterClrMapping/>
  </p:clrMapOvr>
  <p:transition spd="slow">
    <p:pull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5"/>
          <p:cNvSpPr>
            <a:spLocks noGrp="1" noChangeArrowheads="1"/>
          </p:cNvSpPr>
          <p:nvPr>
            <p:ph type="ftr" sz="quarter" idx="10"/>
          </p:nvPr>
        </p:nvSpPr>
        <p:spPr/>
        <p:txBody>
          <a:bodyPr/>
          <a:lstStyle>
            <a:lvl1pPr>
              <a:defRPr/>
            </a:lvl1pPr>
          </a:lstStyle>
          <a:p>
            <a:pPr>
              <a:defRPr/>
            </a:pPr>
            <a:endParaRPr lang="en-US"/>
          </a:p>
        </p:txBody>
      </p:sp>
      <p:sp>
        <p:nvSpPr>
          <p:cNvPr id="8" name="Rectangle 66"/>
          <p:cNvSpPr>
            <a:spLocks noGrp="1" noChangeArrowheads="1"/>
          </p:cNvSpPr>
          <p:nvPr>
            <p:ph type="sldNum" sz="quarter" idx="11"/>
          </p:nvPr>
        </p:nvSpPr>
        <p:spPr/>
        <p:txBody>
          <a:bodyPr/>
          <a:lstStyle>
            <a:lvl1pPr>
              <a:defRPr smtClean="0"/>
            </a:lvl1pPr>
          </a:lstStyle>
          <a:p>
            <a:pPr>
              <a:defRPr/>
            </a:pPr>
            <a:fld id="{18486178-7742-4B0A-B295-91F0DD684CE8}" type="slidenum">
              <a:rPr lang="en-US" altLang="en-US"/>
              <a:pPr>
                <a:defRPr/>
              </a:pPr>
              <a:t>‹#›</a:t>
            </a:fld>
            <a:endParaRPr lang="en-US" altLang="en-US"/>
          </a:p>
        </p:txBody>
      </p:sp>
    </p:spTree>
    <p:extLst>
      <p:ext uri="{BB962C8B-B14F-4D97-AF65-F5344CB8AC3E}">
        <p14:creationId xmlns:p14="http://schemas.microsoft.com/office/powerpoint/2010/main" val="1993792590"/>
      </p:ext>
    </p:extLst>
  </p:cSld>
  <p:clrMapOvr>
    <a:masterClrMapping/>
  </p:clrMapOvr>
  <p:transition spd="slow">
    <p:pull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5"/>
          <p:cNvSpPr>
            <a:spLocks noGrp="1" noChangeArrowheads="1"/>
          </p:cNvSpPr>
          <p:nvPr>
            <p:ph type="ftr" sz="quarter" idx="10"/>
          </p:nvPr>
        </p:nvSpPr>
        <p:spPr/>
        <p:txBody>
          <a:bodyPr/>
          <a:lstStyle>
            <a:lvl1pPr>
              <a:defRPr/>
            </a:lvl1pPr>
          </a:lstStyle>
          <a:p>
            <a:pPr>
              <a:defRPr/>
            </a:pPr>
            <a:endParaRPr lang="en-US"/>
          </a:p>
        </p:txBody>
      </p:sp>
      <p:sp>
        <p:nvSpPr>
          <p:cNvPr id="4" name="Rectangle 66"/>
          <p:cNvSpPr>
            <a:spLocks noGrp="1" noChangeArrowheads="1"/>
          </p:cNvSpPr>
          <p:nvPr>
            <p:ph type="sldNum" sz="quarter" idx="11"/>
          </p:nvPr>
        </p:nvSpPr>
        <p:spPr/>
        <p:txBody>
          <a:bodyPr/>
          <a:lstStyle>
            <a:lvl1pPr>
              <a:defRPr smtClean="0"/>
            </a:lvl1pPr>
          </a:lstStyle>
          <a:p>
            <a:pPr>
              <a:defRPr/>
            </a:pPr>
            <a:fld id="{6A9B2796-FB90-45D1-A91F-0981D46B0649}" type="slidenum">
              <a:rPr lang="en-US" altLang="en-US"/>
              <a:pPr>
                <a:defRPr/>
              </a:pPr>
              <a:t>‹#›</a:t>
            </a:fld>
            <a:endParaRPr lang="en-US" altLang="en-US"/>
          </a:p>
        </p:txBody>
      </p:sp>
    </p:spTree>
    <p:extLst>
      <p:ext uri="{BB962C8B-B14F-4D97-AF65-F5344CB8AC3E}">
        <p14:creationId xmlns:p14="http://schemas.microsoft.com/office/powerpoint/2010/main" val="1493441717"/>
      </p:ext>
    </p:extLst>
  </p:cSld>
  <p:clrMapOvr>
    <a:masterClrMapping/>
  </p:clrMapOvr>
  <p:transition spd="slow">
    <p:pull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5"/>
          <p:cNvSpPr>
            <a:spLocks noGrp="1" noChangeArrowheads="1"/>
          </p:cNvSpPr>
          <p:nvPr>
            <p:ph type="ftr" sz="quarter" idx="10"/>
          </p:nvPr>
        </p:nvSpPr>
        <p:spPr/>
        <p:txBody>
          <a:bodyPr/>
          <a:lstStyle>
            <a:lvl1pPr>
              <a:defRPr/>
            </a:lvl1pPr>
          </a:lstStyle>
          <a:p>
            <a:pPr>
              <a:defRPr/>
            </a:pPr>
            <a:endParaRPr lang="en-US"/>
          </a:p>
        </p:txBody>
      </p:sp>
      <p:sp>
        <p:nvSpPr>
          <p:cNvPr id="3" name="Rectangle 66"/>
          <p:cNvSpPr>
            <a:spLocks noGrp="1" noChangeArrowheads="1"/>
          </p:cNvSpPr>
          <p:nvPr>
            <p:ph type="sldNum" sz="quarter" idx="11"/>
          </p:nvPr>
        </p:nvSpPr>
        <p:spPr/>
        <p:txBody>
          <a:bodyPr/>
          <a:lstStyle>
            <a:lvl1pPr>
              <a:defRPr smtClean="0"/>
            </a:lvl1pPr>
          </a:lstStyle>
          <a:p>
            <a:pPr>
              <a:defRPr/>
            </a:pPr>
            <a:fld id="{1B1C751C-75F4-4704-9B00-E661B937D4E2}" type="slidenum">
              <a:rPr lang="en-US" altLang="en-US"/>
              <a:pPr>
                <a:defRPr/>
              </a:pPr>
              <a:t>‹#›</a:t>
            </a:fld>
            <a:endParaRPr lang="en-US" altLang="en-US"/>
          </a:p>
        </p:txBody>
      </p:sp>
    </p:spTree>
    <p:extLst>
      <p:ext uri="{BB962C8B-B14F-4D97-AF65-F5344CB8AC3E}">
        <p14:creationId xmlns:p14="http://schemas.microsoft.com/office/powerpoint/2010/main" val="253250052"/>
      </p:ext>
    </p:extLst>
  </p:cSld>
  <p:clrMapOvr>
    <a:masterClrMapping/>
  </p:clrMapOvr>
  <p:transition spd="slow">
    <p:pull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5"/>
          <p:cNvSpPr>
            <a:spLocks noGrp="1" noChangeArrowheads="1"/>
          </p:cNvSpPr>
          <p:nvPr>
            <p:ph type="ftr" sz="quarter" idx="10"/>
          </p:nvPr>
        </p:nvSpPr>
        <p:spPr/>
        <p:txBody>
          <a:bodyPr/>
          <a:lstStyle>
            <a:lvl1pPr>
              <a:defRPr/>
            </a:lvl1pPr>
          </a:lstStyle>
          <a:p>
            <a:pPr>
              <a:defRPr/>
            </a:pPr>
            <a:endParaRPr lang="en-US"/>
          </a:p>
        </p:txBody>
      </p:sp>
      <p:sp>
        <p:nvSpPr>
          <p:cNvPr id="6" name="Rectangle 66"/>
          <p:cNvSpPr>
            <a:spLocks noGrp="1" noChangeArrowheads="1"/>
          </p:cNvSpPr>
          <p:nvPr>
            <p:ph type="sldNum" sz="quarter" idx="11"/>
          </p:nvPr>
        </p:nvSpPr>
        <p:spPr/>
        <p:txBody>
          <a:bodyPr/>
          <a:lstStyle>
            <a:lvl1pPr>
              <a:defRPr smtClean="0"/>
            </a:lvl1pPr>
          </a:lstStyle>
          <a:p>
            <a:pPr>
              <a:defRPr/>
            </a:pPr>
            <a:fld id="{B9F43AB1-DDD5-401D-BCB0-6AEE2A5E7797}" type="slidenum">
              <a:rPr lang="en-US" altLang="en-US"/>
              <a:pPr>
                <a:defRPr/>
              </a:pPr>
              <a:t>‹#›</a:t>
            </a:fld>
            <a:endParaRPr lang="en-US" altLang="en-US"/>
          </a:p>
        </p:txBody>
      </p:sp>
    </p:spTree>
    <p:extLst>
      <p:ext uri="{BB962C8B-B14F-4D97-AF65-F5344CB8AC3E}">
        <p14:creationId xmlns:p14="http://schemas.microsoft.com/office/powerpoint/2010/main" val="1981984588"/>
      </p:ext>
    </p:extLst>
  </p:cSld>
  <p:clrMapOvr>
    <a:masterClrMapping/>
  </p:clrMapOvr>
  <p:transition spd="slow">
    <p:pull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5"/>
          <p:cNvSpPr>
            <a:spLocks noGrp="1" noChangeArrowheads="1"/>
          </p:cNvSpPr>
          <p:nvPr>
            <p:ph type="ftr" sz="quarter" idx="10"/>
          </p:nvPr>
        </p:nvSpPr>
        <p:spPr/>
        <p:txBody>
          <a:bodyPr/>
          <a:lstStyle>
            <a:lvl1pPr>
              <a:defRPr/>
            </a:lvl1pPr>
          </a:lstStyle>
          <a:p>
            <a:pPr>
              <a:defRPr/>
            </a:pPr>
            <a:endParaRPr lang="en-US"/>
          </a:p>
        </p:txBody>
      </p:sp>
      <p:sp>
        <p:nvSpPr>
          <p:cNvPr id="6" name="Rectangle 66"/>
          <p:cNvSpPr>
            <a:spLocks noGrp="1" noChangeArrowheads="1"/>
          </p:cNvSpPr>
          <p:nvPr>
            <p:ph type="sldNum" sz="quarter" idx="11"/>
          </p:nvPr>
        </p:nvSpPr>
        <p:spPr/>
        <p:txBody>
          <a:bodyPr/>
          <a:lstStyle>
            <a:lvl1pPr>
              <a:defRPr smtClean="0"/>
            </a:lvl1pPr>
          </a:lstStyle>
          <a:p>
            <a:pPr>
              <a:defRPr/>
            </a:pPr>
            <a:fld id="{CB12078A-9C43-4940-917F-6846A46DDB96}" type="slidenum">
              <a:rPr lang="en-US" altLang="en-US"/>
              <a:pPr>
                <a:defRPr/>
              </a:pPr>
              <a:t>‹#›</a:t>
            </a:fld>
            <a:endParaRPr lang="en-US" altLang="en-US"/>
          </a:p>
        </p:txBody>
      </p:sp>
    </p:spTree>
    <p:extLst>
      <p:ext uri="{BB962C8B-B14F-4D97-AF65-F5344CB8AC3E}">
        <p14:creationId xmlns:p14="http://schemas.microsoft.com/office/powerpoint/2010/main" val="1302137779"/>
      </p:ext>
    </p:extLst>
  </p:cSld>
  <p:clrMapOvr>
    <a:masterClrMapping/>
  </p:clrMapOvr>
  <p:transition spd="slow">
    <p:pull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1" name="Group 3"/>
            <p:cNvGrpSpPr>
              <a:grpSpLocks/>
            </p:cNvGrpSpPr>
            <p:nvPr/>
          </p:nvGrpSpPr>
          <p:grpSpPr bwMode="auto">
            <a:xfrm>
              <a:off x="0" y="0"/>
              <a:ext cx="5760" cy="4320"/>
              <a:chOff x="0" y="0"/>
              <a:chExt cx="5760" cy="4320"/>
            </a:xfrm>
          </p:grpSpPr>
          <p:grpSp>
            <p:nvGrpSpPr>
              <p:cNvPr id="1038" name="Group 4"/>
              <p:cNvGrpSpPr>
                <a:grpSpLocks/>
              </p:cNvGrpSpPr>
              <p:nvPr/>
            </p:nvGrpSpPr>
            <p:grpSpPr bwMode="auto">
              <a:xfrm>
                <a:off x="0" y="192"/>
                <a:ext cx="5760" cy="4032"/>
                <a:chOff x="0" y="192"/>
                <a:chExt cx="5760" cy="4032"/>
              </a:xfrm>
            </p:grpSpPr>
            <p:sp>
              <p:nvSpPr>
                <p:cNvPr id="1069"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0"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1"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2"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3"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4"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6"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7"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8"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9"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0"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1"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2"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3"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4"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5"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6"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7"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8"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9"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0"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039" name="Group 27"/>
              <p:cNvGrpSpPr>
                <a:grpSpLocks/>
              </p:cNvGrpSpPr>
              <p:nvPr/>
            </p:nvGrpSpPr>
            <p:grpSpPr bwMode="auto">
              <a:xfrm>
                <a:off x="192" y="0"/>
                <a:ext cx="5376" cy="4320"/>
                <a:chOff x="192" y="0"/>
                <a:chExt cx="5376" cy="4320"/>
              </a:xfrm>
            </p:grpSpPr>
            <p:sp>
              <p:nvSpPr>
                <p:cNvPr id="10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1032"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a:noFill/>
            </a:ln>
            <a:extLst>
              <a:ext uri="{91240B29-F687-4f45-9708-019B960494DF}"/>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smtClean="0"/>
            </a:p>
          </p:txBody>
        </p:sp>
        <p:sp>
          <p:nvSpPr>
            <p:cNvPr id="1033" name="Line 58"/>
            <p:cNvSpPr>
              <a:spLocks noChangeShapeType="1"/>
            </p:cNvSpPr>
            <p:nvPr/>
          </p:nvSpPr>
          <p:spPr bwMode="ltGray">
            <a:xfrm>
              <a:off x="5568" y="0"/>
              <a:ext cx="0" cy="148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034" name="Group 59"/>
            <p:cNvGrpSpPr>
              <a:grpSpLocks/>
            </p:cNvGrpSpPr>
            <p:nvPr/>
          </p:nvGrpSpPr>
          <p:grpSpPr bwMode="auto">
            <a:xfrm>
              <a:off x="261" y="892"/>
              <a:ext cx="1124" cy="1464"/>
              <a:chOff x="96" y="916"/>
              <a:chExt cx="2208" cy="2876"/>
            </a:xfrm>
          </p:grpSpPr>
          <p:sp>
            <p:nvSpPr>
              <p:cNvPr id="1035" name="Line 60"/>
              <p:cNvSpPr>
                <a:spLocks noChangeShapeType="1"/>
              </p:cNvSpPr>
              <p:nvPr/>
            </p:nvSpPr>
            <p:spPr bwMode="ltGray">
              <a:xfrm flipH="1">
                <a:off x="96" y="1038"/>
                <a:ext cx="220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6" name="Line 61"/>
              <p:cNvSpPr>
                <a:spLocks noChangeShapeType="1"/>
              </p:cNvSpPr>
              <p:nvPr/>
            </p:nvSpPr>
            <p:spPr bwMode="ltGray">
              <a:xfrm>
                <a:off x="336" y="920"/>
                <a:ext cx="0" cy="287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7" name="Arc 62"/>
              <p:cNvSpPr>
                <a:spLocks/>
              </p:cNvSpPr>
              <p:nvPr/>
            </p:nvSpPr>
            <p:spPr bwMode="ltGray">
              <a:xfrm flipH="1">
                <a:off x="218" y="916"/>
                <a:ext cx="238" cy="240"/>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dirty="0" smtClean="0"/>
              <a:t>Click to edit Master title style</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8433" name="Rectangle 6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i="1">
                <a:latin typeface="Tahoma" pitchFamily="34" charset="0"/>
                <a:ea typeface="+mn-ea"/>
                <a:cs typeface="+mn-cs"/>
              </a:defRPr>
            </a:lvl1pPr>
          </a:lstStyle>
          <a:p>
            <a:pPr>
              <a:defRPr/>
            </a:pPr>
            <a:endParaRPr lang="en-US"/>
          </a:p>
        </p:txBody>
      </p:sp>
      <p:sp>
        <p:nvSpPr>
          <p:cNvPr id="58434" name="Rectangle 6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i="1" smtClean="0">
                <a:latin typeface="Tahoma" panose="020B0604030504040204" pitchFamily="34" charset="0"/>
              </a:defRPr>
            </a:lvl1pPr>
          </a:lstStyle>
          <a:p>
            <a:pPr>
              <a:defRPr/>
            </a:pPr>
            <a:fld id="{AC48D2F2-32D4-46A0-814A-525EDC16B005}" type="slidenum">
              <a:rPr lang="en-US" altLang="en-US"/>
              <a:pPr>
                <a:defRPr/>
              </a:pPr>
              <a:t>‹#›</a:t>
            </a:fld>
            <a:endParaRPr lang="en-US" altLang="en-US"/>
          </a:p>
        </p:txBody>
      </p:sp>
      <p:pic>
        <p:nvPicPr>
          <p:cNvPr id="67" name="Picture 67" descr="UK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220075" y="6211150"/>
            <a:ext cx="736600" cy="3603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8" name="Picture 6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9935" y="5909678"/>
            <a:ext cx="985990" cy="930010"/>
          </a:xfrm>
          <a:prstGeom prst="rect">
            <a:avLst/>
          </a:prstGeom>
        </p:spPr>
      </p:pic>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ransition spd="slow">
    <p:pull dir="u"/>
  </p:transition>
  <p:txStyles>
    <p:titleStyle>
      <a:lvl1pPr algn="l" rtl="0" eaLnBrk="0" fontAlgn="base" hangingPunct="0">
        <a:spcBef>
          <a:spcPct val="0"/>
        </a:spcBef>
        <a:spcAft>
          <a:spcPct val="0"/>
        </a:spcAft>
        <a:defRPr sz="4000">
          <a:solidFill>
            <a:srgbClr val="C00000"/>
          </a:solidFill>
          <a:latin typeface="+mj-lt"/>
          <a:ea typeface="ＭＳ Ｐゴシック" charset="0"/>
          <a:cs typeface="ＭＳ Ｐゴシック" charset="0"/>
        </a:defRPr>
      </a:lvl1pPr>
      <a:lvl2pPr algn="l" rtl="0" eaLnBrk="0" fontAlgn="base" hangingPunct="0">
        <a:spcBef>
          <a:spcPct val="0"/>
        </a:spcBef>
        <a:spcAft>
          <a:spcPct val="0"/>
        </a:spcAft>
        <a:defRPr sz="4000">
          <a:solidFill>
            <a:srgbClr val="CC3300"/>
          </a:solidFill>
          <a:latin typeface="Comic Sans MS" pitchFamily="66" charset="0"/>
          <a:ea typeface="ＭＳ Ｐゴシック" charset="0"/>
          <a:cs typeface="ＭＳ Ｐゴシック" charset="0"/>
        </a:defRPr>
      </a:lvl2pPr>
      <a:lvl3pPr algn="l" rtl="0" eaLnBrk="0" fontAlgn="base" hangingPunct="0">
        <a:spcBef>
          <a:spcPct val="0"/>
        </a:spcBef>
        <a:spcAft>
          <a:spcPct val="0"/>
        </a:spcAft>
        <a:defRPr sz="4000">
          <a:solidFill>
            <a:srgbClr val="CC3300"/>
          </a:solidFill>
          <a:latin typeface="Comic Sans MS" pitchFamily="66" charset="0"/>
          <a:ea typeface="ＭＳ Ｐゴシック" charset="0"/>
          <a:cs typeface="ＭＳ Ｐゴシック" charset="0"/>
        </a:defRPr>
      </a:lvl3pPr>
      <a:lvl4pPr algn="l" rtl="0" eaLnBrk="0" fontAlgn="base" hangingPunct="0">
        <a:spcBef>
          <a:spcPct val="0"/>
        </a:spcBef>
        <a:spcAft>
          <a:spcPct val="0"/>
        </a:spcAft>
        <a:defRPr sz="4000">
          <a:solidFill>
            <a:srgbClr val="CC3300"/>
          </a:solidFill>
          <a:latin typeface="Comic Sans MS" pitchFamily="66" charset="0"/>
          <a:ea typeface="ＭＳ Ｐゴシック" charset="0"/>
          <a:cs typeface="ＭＳ Ｐゴシック" charset="0"/>
        </a:defRPr>
      </a:lvl4pPr>
      <a:lvl5pPr algn="l" rtl="0" eaLnBrk="0" fontAlgn="base" hangingPunct="0">
        <a:spcBef>
          <a:spcPct val="0"/>
        </a:spcBef>
        <a:spcAft>
          <a:spcPct val="0"/>
        </a:spcAft>
        <a:defRPr sz="4000">
          <a:solidFill>
            <a:srgbClr val="CC3300"/>
          </a:solidFill>
          <a:latin typeface="Comic Sans MS" pitchFamily="66" charset="0"/>
          <a:ea typeface="ＭＳ Ｐゴシック" charset="0"/>
          <a:cs typeface="ＭＳ Ｐゴシック" charset="0"/>
        </a:defRPr>
      </a:lvl5pPr>
      <a:lvl6pPr marL="457200" algn="l" rtl="0" fontAlgn="base">
        <a:spcBef>
          <a:spcPct val="0"/>
        </a:spcBef>
        <a:spcAft>
          <a:spcPct val="0"/>
        </a:spcAft>
        <a:defRPr sz="4000">
          <a:solidFill>
            <a:srgbClr val="CC3300"/>
          </a:solidFill>
          <a:latin typeface="Comic Sans MS" pitchFamily="66" charset="0"/>
        </a:defRPr>
      </a:lvl6pPr>
      <a:lvl7pPr marL="914400" algn="l" rtl="0" fontAlgn="base">
        <a:spcBef>
          <a:spcPct val="0"/>
        </a:spcBef>
        <a:spcAft>
          <a:spcPct val="0"/>
        </a:spcAft>
        <a:defRPr sz="4000">
          <a:solidFill>
            <a:srgbClr val="CC3300"/>
          </a:solidFill>
          <a:latin typeface="Comic Sans MS" pitchFamily="66" charset="0"/>
        </a:defRPr>
      </a:lvl7pPr>
      <a:lvl8pPr marL="1371600" algn="l" rtl="0" fontAlgn="base">
        <a:spcBef>
          <a:spcPct val="0"/>
        </a:spcBef>
        <a:spcAft>
          <a:spcPct val="0"/>
        </a:spcAft>
        <a:defRPr sz="4000">
          <a:solidFill>
            <a:srgbClr val="CC3300"/>
          </a:solidFill>
          <a:latin typeface="Comic Sans MS" pitchFamily="66" charset="0"/>
        </a:defRPr>
      </a:lvl8pPr>
      <a:lvl9pPr marL="1828800" algn="l" rtl="0" fontAlgn="base">
        <a:spcBef>
          <a:spcPct val="0"/>
        </a:spcBef>
        <a:spcAft>
          <a:spcPct val="0"/>
        </a:spcAft>
        <a:defRPr sz="4000">
          <a:solidFill>
            <a:srgbClr val="CC3300"/>
          </a:solidFill>
          <a:latin typeface="Comic Sans MS" pitchFamily="66" charset="0"/>
        </a:defRPr>
      </a:lvl9pPr>
    </p:titleStyle>
    <p:bodyStyle>
      <a:lvl1pPr marL="342900" indent="-342900" algn="l" rtl="0" eaLnBrk="0" fontAlgn="base" hangingPunct="0">
        <a:spcBef>
          <a:spcPct val="20000"/>
        </a:spcBef>
        <a:spcAft>
          <a:spcPct val="0"/>
        </a:spcAft>
        <a:buClr>
          <a:schemeClr val="hlink"/>
        </a:buClr>
        <a:buSzPct val="110000"/>
        <a:buFont typeface="Wingdings" panose="05000000000000000000" pitchFamily="2" charset="2"/>
        <a:buChar char="w"/>
        <a:defRPr sz="3600">
          <a:solidFill>
            <a:srgbClr val="353A77"/>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tx1"/>
        </a:buClr>
        <a:buSzPct val="60000"/>
        <a:buFont typeface="Wingdings" panose="05000000000000000000" pitchFamily="2" charset="2"/>
        <a:buChar char="l"/>
        <a:defRPr sz="3000">
          <a:solidFill>
            <a:srgbClr val="353A77"/>
          </a:solidFill>
          <a:latin typeface="+mn-lt"/>
          <a:ea typeface="ＭＳ Ｐゴシック" charset="0"/>
        </a:defRPr>
      </a:lvl2pPr>
      <a:lvl3pPr marL="1143000" indent="-228600" algn="l" rtl="0" eaLnBrk="0" fontAlgn="base" hangingPunct="0">
        <a:spcBef>
          <a:spcPct val="20000"/>
        </a:spcBef>
        <a:spcAft>
          <a:spcPct val="0"/>
        </a:spcAft>
        <a:buClr>
          <a:schemeClr val="hlink"/>
        </a:buClr>
        <a:buSzPct val="95000"/>
        <a:buFont typeface="Wingdings" panose="05000000000000000000" pitchFamily="2" charset="2"/>
        <a:buChar char="w"/>
        <a:defRPr sz="2400">
          <a:solidFill>
            <a:schemeClr val="tx1"/>
          </a:solidFill>
          <a:latin typeface="Tahoma" pitchFamily="34" charset="0"/>
          <a:ea typeface="ＭＳ Ｐゴシック" charset="0"/>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latin typeface="Tahoma" pitchFamily="34" charset="0"/>
          <a:ea typeface="ＭＳ Ｐゴシック" charset="0"/>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itchFamily="34" charset="0"/>
          <a:ea typeface="ＭＳ Ｐゴシック" charset="0"/>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NUL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7.png"/><Relationship Id="rId4" Type="http://schemas.openxmlformats.org/officeDocument/2006/relationships/oleObject" Target="../embeddings/Microsoft_Excel_97-2003_Worksheet1.xls"/></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8.png"/><Relationship Id="rId4" Type="http://schemas.openxmlformats.org/officeDocument/2006/relationships/oleObject" Target="../embeddings/Microsoft_Excel_97-2003_Worksheet2.xls"/></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9.png"/><Relationship Id="rId4" Type="http://schemas.openxmlformats.org/officeDocument/2006/relationships/oleObject" Target="../embeddings/Microsoft_Excel_97-2003_Worksheet3.xls"/></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r>
              <a:rPr lang="en-US" altLang="en-US" smtClean="0"/>
              <a:t>THE ROAD USER</a:t>
            </a:r>
          </a:p>
        </p:txBody>
      </p:sp>
      <p:sp>
        <p:nvSpPr>
          <p:cNvPr id="4" name="Subtitle 3"/>
          <p:cNvSpPr>
            <a:spLocks noGrp="1"/>
          </p:cNvSpPr>
          <p:nvPr>
            <p:ph type="subTitle" idx="1"/>
          </p:nvPr>
        </p:nvSpPr>
        <p:spPr/>
        <p:txBody>
          <a:bodyPr/>
          <a:lstStyle/>
          <a:p>
            <a:endParaRPr lang="en-US"/>
          </a:p>
        </p:txBody>
      </p:sp>
      <p:sp>
        <p:nvSpPr>
          <p:cNvPr id="5" name="TextBox 4"/>
          <p:cNvSpPr txBox="1"/>
          <p:nvPr/>
        </p:nvSpPr>
        <p:spPr>
          <a:xfrm>
            <a:off x="6775995" y="6400800"/>
            <a:ext cx="2339102" cy="307777"/>
          </a:xfrm>
          <a:prstGeom prst="rect">
            <a:avLst/>
          </a:prstGeom>
          <a:noFill/>
        </p:spPr>
        <p:txBody>
          <a:bodyPr wrap="none" rtlCol="0">
            <a:spAutoFit/>
          </a:bodyPr>
          <a:lstStyle/>
          <a:p>
            <a:r>
              <a:rPr lang="en-US" sz="1400" dirty="0" smtClean="0">
                <a:latin typeface="Century Gothic" panose="020B0502020202020204" pitchFamily="34" charset="0"/>
              </a:rPr>
              <a:t>Copyright © 2016 STC, UK</a:t>
            </a:r>
            <a:endParaRPr lang="en-US" sz="1400" dirty="0">
              <a:latin typeface="Century Gothic" panose="020B0502020202020204" pitchFamily="34" charset="0"/>
            </a:endParaRPr>
          </a:p>
        </p:txBody>
      </p:sp>
    </p:spTree>
    <p:extLst>
      <p:ext uri="{BB962C8B-B14F-4D97-AF65-F5344CB8AC3E}">
        <p14:creationId xmlns:p14="http://schemas.microsoft.com/office/powerpoint/2010/main" val="2742224353"/>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Detection</a:t>
            </a:r>
          </a:p>
        </p:txBody>
      </p:sp>
      <p:sp>
        <p:nvSpPr>
          <p:cNvPr id="12291"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Driver expectancy</a:t>
            </a:r>
          </a:p>
          <a:p>
            <a:pPr eaLnBrk="1" hangingPunct="1"/>
            <a:r>
              <a:rPr lang="en-US" altLang="en-US" smtClean="0">
                <a:ea typeface="ＭＳ Ｐゴシック" panose="020B0600070205080204" pitchFamily="34" charset="-128"/>
              </a:rPr>
              <a:t>Dynamic environment</a:t>
            </a:r>
          </a:p>
        </p:txBody>
      </p:sp>
    </p:spTree>
    <p:extLst>
      <p:ext uri="{BB962C8B-B14F-4D97-AF65-F5344CB8AC3E}">
        <p14:creationId xmlns:p14="http://schemas.microsoft.com/office/powerpoint/2010/main" val="4107485228"/>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Perception &amp; Reaction</a:t>
            </a:r>
          </a:p>
        </p:txBody>
      </p:sp>
      <p:sp>
        <p:nvSpPr>
          <p:cNvPr id="13315"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Ability to ignore irrelevant information</a:t>
            </a:r>
          </a:p>
          <a:p>
            <a:pPr eaLnBrk="1" hangingPunct="1"/>
            <a:r>
              <a:rPr lang="en-US" altLang="en-US" smtClean="0">
                <a:ea typeface="ＭＳ Ｐゴシック" panose="020B0600070205080204" pitchFamily="34" charset="-128"/>
              </a:rPr>
              <a:t>Use of redundancy </a:t>
            </a:r>
          </a:p>
          <a:p>
            <a:pPr eaLnBrk="1" hangingPunct="1"/>
            <a:r>
              <a:rPr lang="en-US" altLang="en-US" smtClean="0">
                <a:ea typeface="ＭＳ Ｐゴシック" panose="020B0600070205080204" pitchFamily="34" charset="-128"/>
              </a:rPr>
              <a:t>Immediate recall</a:t>
            </a:r>
          </a:p>
          <a:p>
            <a:pPr eaLnBrk="1" hangingPunct="1"/>
            <a:r>
              <a:rPr lang="en-US" altLang="en-US" smtClean="0">
                <a:ea typeface="ＭＳ Ｐゴシック" panose="020B0600070205080204" pitchFamily="34" charset="-128"/>
              </a:rPr>
              <a:t>Mental workload</a:t>
            </a:r>
          </a:p>
          <a:p>
            <a:pPr eaLnBrk="1" hangingPunct="1"/>
            <a:r>
              <a:rPr lang="en-US" altLang="en-US" smtClean="0">
                <a:ea typeface="ＭＳ Ｐゴシック" panose="020B0600070205080204" pitchFamily="34" charset="-128"/>
              </a:rPr>
              <a:t>Physical abilities</a:t>
            </a:r>
          </a:p>
        </p:txBody>
      </p:sp>
    </p:spTree>
    <p:extLst>
      <p:ext uri="{BB962C8B-B14F-4D97-AF65-F5344CB8AC3E}">
        <p14:creationId xmlns:p14="http://schemas.microsoft.com/office/powerpoint/2010/main" val="321550368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Mental Workload</a:t>
            </a:r>
          </a:p>
        </p:txBody>
      </p:sp>
      <p:sp>
        <p:nvSpPr>
          <p:cNvPr id="14339"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dirty="0" smtClean="0">
                <a:ea typeface="ＭＳ Ｐゴシック" panose="020B0600070205080204" pitchFamily="34" charset="-128"/>
              </a:rPr>
              <a:t>While driving, a driver has to</a:t>
            </a:r>
          </a:p>
          <a:p>
            <a:pPr lvl="1" eaLnBrk="1" hangingPunct="1"/>
            <a:r>
              <a:rPr lang="en-US" altLang="en-US" dirty="0" smtClean="0">
                <a:ea typeface="ＭＳ Ｐゴシック" panose="020B0600070205080204" pitchFamily="34" charset="-128"/>
              </a:rPr>
              <a:t>observe traffic</a:t>
            </a:r>
          </a:p>
          <a:p>
            <a:pPr lvl="1" eaLnBrk="1" hangingPunct="1"/>
            <a:r>
              <a:rPr lang="en-US" altLang="en-US" dirty="0" smtClean="0">
                <a:ea typeface="ＭＳ Ｐゴシック" panose="020B0600070205080204" pitchFamily="34" charset="-128"/>
              </a:rPr>
              <a:t>react to traffic conditions</a:t>
            </a:r>
          </a:p>
          <a:p>
            <a:pPr lvl="1" eaLnBrk="1" hangingPunct="1"/>
            <a:r>
              <a:rPr lang="en-US" altLang="en-US" dirty="0" smtClean="0">
                <a:ea typeface="ＭＳ Ｐゴシック" panose="020B0600070205080204" pitchFamily="34" charset="-128"/>
              </a:rPr>
              <a:t>navigate vehicle</a:t>
            </a:r>
          </a:p>
          <a:p>
            <a:pPr lvl="1" eaLnBrk="1" hangingPunct="1"/>
            <a:r>
              <a:rPr lang="en-US" altLang="en-US" dirty="0" smtClean="0">
                <a:ea typeface="ＭＳ Ｐゴシック" panose="020B0600070205080204" pitchFamily="34" charset="-128"/>
              </a:rPr>
              <a:t>think continuously</a:t>
            </a:r>
          </a:p>
          <a:p>
            <a:pPr lvl="1" eaLnBrk="1" hangingPunct="1"/>
            <a:r>
              <a:rPr lang="en-US" altLang="en-US" dirty="0" smtClean="0">
                <a:ea typeface="ＭＳ Ｐゴシック" panose="020B0600070205080204" pitchFamily="34" charset="-128"/>
              </a:rPr>
              <a:t>fumble with other stuff</a:t>
            </a:r>
          </a:p>
        </p:txBody>
      </p:sp>
      <mc:AlternateContent xmlns:mc="http://schemas.openxmlformats.org/markup-compatibility/2006" xmlns:p14="http://schemas.microsoft.com/office/powerpoint/2010/main">
        <mc:Choice Requires="p14">
          <p:contentPart p14:bwMode="auto" r:id="rId3">
            <p14:nvContentPartPr>
              <p14:cNvPr id="5122" name="Ink 5"/>
              <p14:cNvContentPartPr>
                <a14:cpLocks xmlns:a14="http://schemas.microsoft.com/office/drawing/2010/main" noRot="1" noChangeAspect="1" noEditPoints="1" noChangeArrowheads="1" noChangeShapeType="1"/>
              </p14:cNvContentPartPr>
              <p14:nvPr/>
            </p14:nvContentPartPr>
            <p14:xfrm>
              <a:off x="1204913" y="6651625"/>
              <a:ext cx="38100" cy="9525"/>
            </p14:xfrm>
          </p:contentPart>
        </mc:Choice>
        <mc:Fallback xmlns="">
          <p:pic>
            <p:nvPicPr>
              <p:cNvPr id="5122" name="Ink 5"/>
              <p:cNvPicPr>
                <a:picLocks noRot="1" noChangeAspect="1" noEditPoints="1" noChangeArrowheads="1" noChangeShapeType="1"/>
              </p:cNvPicPr>
              <p:nvPr/>
            </p:nvPicPr>
            <p:blipFill>
              <a:blip r:embed="rId4"/>
              <a:stretch>
                <a:fillRect/>
              </a:stretch>
            </p:blipFill>
            <p:spPr>
              <a:xfrm>
                <a:off x="1195568" y="6642100"/>
                <a:ext cx="56791" cy="28575"/>
              </a:xfrm>
              <a:prstGeom prst="rect">
                <a:avLst/>
              </a:prstGeom>
            </p:spPr>
          </p:pic>
        </mc:Fallback>
      </mc:AlternateContent>
    </p:spTree>
    <p:extLst>
      <p:ext uri="{BB962C8B-B14F-4D97-AF65-F5344CB8AC3E}">
        <p14:creationId xmlns:p14="http://schemas.microsoft.com/office/powerpoint/2010/main" val="250861844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anim calcmode="lin" valueType="num">
                                      <p:cBhvr additive="base">
                                        <p:cTn id="11"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433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 calcmode="lin" valueType="num">
                                      <p:cBhvr additive="base">
                                        <p:cTn id="15"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433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anim calcmode="lin" valueType="num">
                                      <p:cBhvr additive="base">
                                        <p:cTn id="19"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anim calcmode="lin" valueType="num">
                                      <p:cBhvr additive="base">
                                        <p:cTn id="23" dur="500" fill="hold"/>
                                        <p:tgtEl>
                                          <p:spTgt spid="14339">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4339">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anim calcmode="lin" valueType="num">
                                      <p:cBhvr additive="base">
                                        <p:cTn id="27" dur="500" fill="hold"/>
                                        <p:tgtEl>
                                          <p:spTgt spid="14339">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433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Outside the Vehicle</a:t>
            </a:r>
          </a:p>
        </p:txBody>
      </p:sp>
      <p:sp>
        <p:nvSpPr>
          <p:cNvPr id="15363"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Built environment</a:t>
            </a:r>
          </a:p>
          <a:p>
            <a:pPr eaLnBrk="1" hangingPunct="1"/>
            <a:r>
              <a:rPr lang="en-US" altLang="en-US" smtClean="0">
                <a:ea typeface="ＭＳ Ｐゴシック" panose="020B0600070205080204" pitchFamily="34" charset="-128"/>
              </a:rPr>
              <a:t>Traffic Control Devices</a:t>
            </a:r>
          </a:p>
          <a:p>
            <a:pPr lvl="1" eaLnBrk="1" hangingPunct="1"/>
            <a:r>
              <a:rPr lang="en-US" altLang="en-US" smtClean="0">
                <a:ea typeface="ＭＳ Ｐゴシック" panose="020B0600070205080204" pitchFamily="34" charset="-128"/>
              </a:rPr>
              <a:t>Traffic signs</a:t>
            </a:r>
          </a:p>
          <a:p>
            <a:pPr lvl="1" eaLnBrk="1" hangingPunct="1"/>
            <a:r>
              <a:rPr lang="en-US" altLang="en-US" smtClean="0">
                <a:ea typeface="ＭＳ Ｐゴシック" panose="020B0600070205080204" pitchFamily="34" charset="-128"/>
              </a:rPr>
              <a:t>Traffic signals</a:t>
            </a:r>
          </a:p>
          <a:p>
            <a:pPr lvl="1" eaLnBrk="1" hangingPunct="1"/>
            <a:r>
              <a:rPr lang="en-US" altLang="en-US" smtClean="0">
                <a:ea typeface="ＭＳ Ｐゴシック" panose="020B0600070205080204" pitchFamily="34" charset="-128"/>
              </a:rPr>
              <a:t>Pavement markings</a:t>
            </a:r>
          </a:p>
          <a:p>
            <a:pPr lvl="1" eaLnBrk="1" hangingPunct="1"/>
            <a:r>
              <a:rPr lang="en-US" altLang="en-US" smtClean="0">
                <a:ea typeface="ＭＳ Ｐゴシック" panose="020B0600070205080204" pitchFamily="34" charset="-128"/>
              </a:rPr>
              <a:t>New generation signs</a:t>
            </a:r>
          </a:p>
          <a:p>
            <a:pPr eaLnBrk="1" hangingPunct="1"/>
            <a:r>
              <a:rPr lang="en-US" altLang="en-US" smtClean="0">
                <a:ea typeface="ＭＳ Ｐゴシック" panose="020B0600070205080204" pitchFamily="34" charset="-128"/>
              </a:rPr>
              <a:t>Other vehicles</a:t>
            </a:r>
          </a:p>
        </p:txBody>
      </p:sp>
    </p:spTree>
    <p:extLst>
      <p:ext uri="{BB962C8B-B14F-4D97-AF65-F5344CB8AC3E}">
        <p14:creationId xmlns:p14="http://schemas.microsoft.com/office/powerpoint/2010/main" val="149525828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 calcmode="lin" valueType="num">
                                      <p:cBhvr additive="base">
                                        <p:cTn id="17"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536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5363">
                                            <p:txEl>
                                              <p:pRg st="3" end="3"/>
                                            </p:txEl>
                                          </p:spTgt>
                                        </p:tgtEl>
                                        <p:attrNameLst>
                                          <p:attrName>style.visibility</p:attrName>
                                        </p:attrNameLst>
                                      </p:cBhvr>
                                      <p:to>
                                        <p:strVal val="visible"/>
                                      </p:to>
                                    </p:set>
                                    <p:anim calcmode="lin" valueType="num">
                                      <p:cBhvr additive="base">
                                        <p:cTn id="21" dur="5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536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5363">
                                            <p:txEl>
                                              <p:pRg st="4" end="4"/>
                                            </p:txEl>
                                          </p:spTgt>
                                        </p:tgtEl>
                                        <p:attrNameLst>
                                          <p:attrName>style.visibility</p:attrName>
                                        </p:attrNameLst>
                                      </p:cBhvr>
                                      <p:to>
                                        <p:strVal val="visible"/>
                                      </p:to>
                                    </p:set>
                                    <p:anim calcmode="lin" valueType="num">
                                      <p:cBhvr additive="base">
                                        <p:cTn id="25"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36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5363">
                                            <p:txEl>
                                              <p:pRg st="5" end="5"/>
                                            </p:txEl>
                                          </p:spTgt>
                                        </p:tgtEl>
                                        <p:attrNameLst>
                                          <p:attrName>style.visibility</p:attrName>
                                        </p:attrNameLst>
                                      </p:cBhvr>
                                      <p:to>
                                        <p:strVal val="visible"/>
                                      </p:to>
                                    </p:set>
                                    <p:anim calcmode="lin" valueType="num">
                                      <p:cBhvr additive="base">
                                        <p:cTn id="29" dur="500" fill="hold"/>
                                        <p:tgtEl>
                                          <p:spTgt spid="1536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53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5363">
                                            <p:txEl>
                                              <p:pRg st="6" end="6"/>
                                            </p:txEl>
                                          </p:spTgt>
                                        </p:tgtEl>
                                        <p:attrNameLst>
                                          <p:attrName>style.visibility</p:attrName>
                                        </p:attrNameLst>
                                      </p:cBhvr>
                                      <p:to>
                                        <p:strVal val="visible"/>
                                      </p:to>
                                    </p:set>
                                    <p:anim calcmode="lin" valueType="num">
                                      <p:cBhvr additive="base">
                                        <p:cTn id="35" dur="500" fill="hold"/>
                                        <p:tgtEl>
                                          <p:spTgt spid="1536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536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Inside the Vehicle</a:t>
            </a:r>
          </a:p>
        </p:txBody>
      </p:sp>
      <p:sp>
        <p:nvSpPr>
          <p:cNvPr id="16387"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Radios</a:t>
            </a:r>
          </a:p>
          <a:p>
            <a:pPr eaLnBrk="1" hangingPunct="1"/>
            <a:r>
              <a:rPr lang="en-US" altLang="en-US" smtClean="0">
                <a:ea typeface="ＭＳ Ｐゴシック" panose="020B0600070205080204" pitchFamily="34" charset="-128"/>
              </a:rPr>
              <a:t>Cellular phones</a:t>
            </a:r>
          </a:p>
          <a:p>
            <a:pPr eaLnBrk="1" hangingPunct="1"/>
            <a:r>
              <a:rPr lang="en-US" altLang="en-US" smtClean="0">
                <a:ea typeface="ＭＳ Ｐゴシック" panose="020B0600070205080204" pitchFamily="34" charset="-128"/>
              </a:rPr>
              <a:t>Passengers</a:t>
            </a:r>
          </a:p>
          <a:p>
            <a:pPr eaLnBrk="1" hangingPunct="1"/>
            <a:r>
              <a:rPr lang="en-US" altLang="en-US" smtClean="0">
                <a:ea typeface="ＭＳ Ｐゴシック" panose="020B0600070205080204" pitchFamily="34" charset="-128"/>
              </a:rPr>
              <a:t>New generation devices </a:t>
            </a:r>
          </a:p>
        </p:txBody>
      </p:sp>
    </p:spTree>
    <p:extLst>
      <p:ext uri="{BB962C8B-B14F-4D97-AF65-F5344CB8AC3E}">
        <p14:creationId xmlns:p14="http://schemas.microsoft.com/office/powerpoint/2010/main" val="317593954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What to Do?</a:t>
            </a:r>
          </a:p>
        </p:txBody>
      </p:sp>
      <p:sp>
        <p:nvSpPr>
          <p:cNvPr id="39939" name="Content Placeholder 4" descr="Rectangle: Click to edit Master text styles&#10;Second level&#10;Third level&#10;Fourth level&#10;Fifth level"/>
          <p:cNvSpPr>
            <a:spLocks noGrp="1"/>
          </p:cNvSpPr>
          <p:nvPr>
            <p:ph idx="1"/>
          </p:nvPr>
        </p:nvSpPr>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100643700"/>
      </p:ext>
    </p:extLst>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noFill/>
        </p:spPr>
        <p:txBody>
          <a:bodyPr lIns="90488" tIns="44450" rIns="90488" bIns="44450" anchor="ctr"/>
          <a:lstStyle/>
          <a:p>
            <a:pPr eaLnBrk="1" hangingPunct="1"/>
            <a:r>
              <a:rPr lang="en-US" altLang="en-US" smtClean="0">
                <a:ea typeface="ＭＳ Ｐゴシック" panose="020B0600070205080204" pitchFamily="34" charset="-128"/>
              </a:rPr>
              <a:t>PART II—ATTITUDES AND BEHAVIOR</a:t>
            </a:r>
          </a:p>
        </p:txBody>
      </p:sp>
    </p:spTree>
    <p:extLst>
      <p:ext uri="{BB962C8B-B14F-4D97-AF65-F5344CB8AC3E}">
        <p14:creationId xmlns:p14="http://schemas.microsoft.com/office/powerpoint/2010/main" val="888330414"/>
      </p:ext>
    </p:extLst>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1030"/>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Driver Aspects</a:t>
            </a:r>
          </a:p>
        </p:txBody>
      </p:sp>
      <p:sp>
        <p:nvSpPr>
          <p:cNvPr id="32775" name="Rectangle 1031" descr="Rectangle: Click to edit Master text styles&#10;Second level&#10;Third level&#10;Fourth level&#10;Fifth level"/>
          <p:cNvSpPr>
            <a:spLocks noGrp="1" noChangeArrowheads="1"/>
          </p:cNvSpPr>
          <p:nvPr>
            <p:ph type="body" idx="1"/>
          </p:nvPr>
        </p:nvSpPr>
        <p:spPr>
          <a:xfrm>
            <a:off x="685800" y="1752600"/>
            <a:ext cx="8077200" cy="4114800"/>
          </a:xfrm>
        </p:spPr>
        <p:txBody>
          <a:bodyPr/>
          <a:lstStyle/>
          <a:p>
            <a:pPr eaLnBrk="1" hangingPunct="1"/>
            <a:r>
              <a:rPr lang="en-US" altLang="en-US" dirty="0" smtClean="0">
                <a:ea typeface="ＭＳ Ｐゴシック" panose="020B0600070205080204" pitchFamily="34" charset="-128"/>
              </a:rPr>
              <a:t>Performance: What the user CAN DO</a:t>
            </a:r>
          </a:p>
          <a:p>
            <a:pPr lvl="1" eaLnBrk="1" hangingPunct="1"/>
            <a:r>
              <a:rPr lang="en-US" altLang="en-US" dirty="0" smtClean="0">
                <a:ea typeface="ＭＳ Ｐゴシック" panose="020B0600070205080204" pitchFamily="34" charset="-128"/>
              </a:rPr>
              <a:t>Perceptual abilities</a:t>
            </a:r>
          </a:p>
          <a:p>
            <a:pPr lvl="1" eaLnBrk="1" hangingPunct="1"/>
            <a:r>
              <a:rPr lang="en-US" altLang="en-US" dirty="0" smtClean="0">
                <a:ea typeface="ＭＳ Ｐゴシック" panose="020B0600070205080204" pitchFamily="34" charset="-128"/>
              </a:rPr>
              <a:t>Motor skills</a:t>
            </a:r>
          </a:p>
          <a:p>
            <a:pPr eaLnBrk="1" hangingPunct="1"/>
            <a:r>
              <a:rPr lang="en-US" altLang="en-US" dirty="0" smtClean="0">
                <a:ea typeface="ＭＳ Ｐゴシック" panose="020B0600070205080204" pitchFamily="34" charset="-128"/>
              </a:rPr>
              <a:t>Behavior: What the user DOES</a:t>
            </a:r>
          </a:p>
          <a:p>
            <a:pPr lvl="1" eaLnBrk="1" hangingPunct="1"/>
            <a:r>
              <a:rPr lang="en-US" altLang="en-US" dirty="0" smtClean="0">
                <a:ea typeface="ＭＳ Ｐゴシック" panose="020B0600070205080204" pitchFamily="34" charset="-128"/>
              </a:rPr>
              <a:t>Judgments</a:t>
            </a:r>
          </a:p>
          <a:p>
            <a:pPr lvl="1" eaLnBrk="1" hangingPunct="1"/>
            <a:r>
              <a:rPr lang="en-US" altLang="en-US" dirty="0" smtClean="0">
                <a:ea typeface="ＭＳ Ｐゴシック" panose="020B0600070205080204" pitchFamily="34" charset="-128"/>
              </a:rPr>
              <a:t>Emotions</a:t>
            </a:r>
          </a:p>
          <a:p>
            <a:pPr lvl="1" eaLnBrk="1" hangingPunct="1"/>
            <a:r>
              <a:rPr lang="en-US" altLang="en-US" dirty="0" smtClean="0">
                <a:ea typeface="ＭＳ Ｐゴシック" panose="020B0600070205080204" pitchFamily="34" charset="-128"/>
              </a:rPr>
              <a:t>Options</a:t>
            </a:r>
          </a:p>
          <a:p>
            <a:pPr lvl="1" eaLnBrk="1" hangingPunct="1"/>
            <a:r>
              <a:rPr lang="en-US" altLang="en-US" dirty="0" smtClean="0">
                <a:ea typeface="ＭＳ Ｐゴシック" panose="020B0600070205080204" pitchFamily="34" charset="-128"/>
              </a:rPr>
              <a:t>Risks</a:t>
            </a:r>
          </a:p>
        </p:txBody>
      </p:sp>
    </p:spTree>
    <p:extLst>
      <p:ext uri="{BB962C8B-B14F-4D97-AF65-F5344CB8AC3E}">
        <p14:creationId xmlns:p14="http://schemas.microsoft.com/office/powerpoint/2010/main" val="282193569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5">
                                            <p:txEl>
                                              <p:pRg st="0" end="0"/>
                                            </p:txEl>
                                          </p:spTgt>
                                        </p:tgtEl>
                                        <p:attrNameLst>
                                          <p:attrName>style.visibility</p:attrName>
                                        </p:attrNameLst>
                                      </p:cBhvr>
                                      <p:to>
                                        <p:strVal val="visible"/>
                                      </p:to>
                                    </p:set>
                                    <p:anim calcmode="lin" valueType="num">
                                      <p:cBhvr additive="base">
                                        <p:cTn id="7" dur="500" fill="hold"/>
                                        <p:tgtEl>
                                          <p:spTgt spid="327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2775">
                                            <p:txEl>
                                              <p:pRg st="1" end="1"/>
                                            </p:txEl>
                                          </p:spTgt>
                                        </p:tgtEl>
                                        <p:attrNameLst>
                                          <p:attrName>style.visibility</p:attrName>
                                        </p:attrNameLst>
                                      </p:cBhvr>
                                      <p:to>
                                        <p:strVal val="visible"/>
                                      </p:to>
                                    </p:set>
                                    <p:anim calcmode="lin" valueType="num">
                                      <p:cBhvr additive="base">
                                        <p:cTn id="11" dur="500" fill="hold"/>
                                        <p:tgtEl>
                                          <p:spTgt spid="3277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277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2775">
                                            <p:txEl>
                                              <p:pRg st="2" end="2"/>
                                            </p:txEl>
                                          </p:spTgt>
                                        </p:tgtEl>
                                        <p:attrNameLst>
                                          <p:attrName>style.visibility</p:attrName>
                                        </p:attrNameLst>
                                      </p:cBhvr>
                                      <p:to>
                                        <p:strVal val="visible"/>
                                      </p:to>
                                    </p:set>
                                    <p:anim calcmode="lin" valueType="num">
                                      <p:cBhvr additive="base">
                                        <p:cTn id="15" dur="500" fill="hold"/>
                                        <p:tgtEl>
                                          <p:spTgt spid="3277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27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2775">
                                            <p:txEl>
                                              <p:pRg st="3" end="3"/>
                                            </p:txEl>
                                          </p:spTgt>
                                        </p:tgtEl>
                                        <p:attrNameLst>
                                          <p:attrName>style.visibility</p:attrName>
                                        </p:attrNameLst>
                                      </p:cBhvr>
                                      <p:to>
                                        <p:strVal val="visible"/>
                                      </p:to>
                                    </p:set>
                                    <p:anim calcmode="lin" valueType="num">
                                      <p:cBhvr additive="base">
                                        <p:cTn id="21" dur="500" fill="hold"/>
                                        <p:tgtEl>
                                          <p:spTgt spid="3277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277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2775">
                                            <p:txEl>
                                              <p:pRg st="4" end="4"/>
                                            </p:txEl>
                                          </p:spTgt>
                                        </p:tgtEl>
                                        <p:attrNameLst>
                                          <p:attrName>style.visibility</p:attrName>
                                        </p:attrNameLst>
                                      </p:cBhvr>
                                      <p:to>
                                        <p:strVal val="visible"/>
                                      </p:to>
                                    </p:set>
                                    <p:anim calcmode="lin" valueType="num">
                                      <p:cBhvr additive="base">
                                        <p:cTn id="25" dur="500" fill="hold"/>
                                        <p:tgtEl>
                                          <p:spTgt spid="3277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5">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32775">
                                            <p:txEl>
                                              <p:pRg st="5" end="5"/>
                                            </p:txEl>
                                          </p:spTgt>
                                        </p:tgtEl>
                                        <p:attrNameLst>
                                          <p:attrName>style.visibility</p:attrName>
                                        </p:attrNameLst>
                                      </p:cBhvr>
                                      <p:to>
                                        <p:strVal val="visible"/>
                                      </p:to>
                                    </p:set>
                                    <p:anim calcmode="lin" valueType="num">
                                      <p:cBhvr additive="base">
                                        <p:cTn id="29" dur="500" fill="hold"/>
                                        <p:tgtEl>
                                          <p:spTgt spid="32775">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2775">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32775">
                                            <p:txEl>
                                              <p:pRg st="6" end="6"/>
                                            </p:txEl>
                                          </p:spTgt>
                                        </p:tgtEl>
                                        <p:attrNameLst>
                                          <p:attrName>style.visibility</p:attrName>
                                        </p:attrNameLst>
                                      </p:cBhvr>
                                      <p:to>
                                        <p:strVal val="visible"/>
                                      </p:to>
                                    </p:set>
                                    <p:anim calcmode="lin" valueType="num">
                                      <p:cBhvr additive="base">
                                        <p:cTn id="33" dur="500" fill="hold"/>
                                        <p:tgtEl>
                                          <p:spTgt spid="32775">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2775">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32775">
                                            <p:txEl>
                                              <p:pRg st="7" end="7"/>
                                            </p:txEl>
                                          </p:spTgt>
                                        </p:tgtEl>
                                        <p:attrNameLst>
                                          <p:attrName>style.visibility</p:attrName>
                                        </p:attrNameLst>
                                      </p:cBhvr>
                                      <p:to>
                                        <p:strVal val="visible"/>
                                      </p:to>
                                    </p:set>
                                    <p:anim calcmode="lin" valueType="num">
                                      <p:cBhvr additive="base">
                                        <p:cTn id="37" dur="500" fill="hold"/>
                                        <p:tgtEl>
                                          <p:spTgt spid="32775">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277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1028"/>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Basic Relationships</a:t>
            </a:r>
          </a:p>
        </p:txBody>
      </p:sp>
      <p:sp>
        <p:nvSpPr>
          <p:cNvPr id="34821" name="Rectangle 1029"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Skill &amp; task difficulty</a:t>
            </a:r>
          </a:p>
          <a:p>
            <a:pPr eaLnBrk="1" hangingPunct="1"/>
            <a:r>
              <a:rPr lang="en-US" altLang="en-US" smtClean="0">
                <a:ea typeface="ＭＳ Ｐゴシック" panose="020B0600070205080204" pitchFamily="34" charset="-128"/>
              </a:rPr>
              <a:t>Task difficulty &amp; safety</a:t>
            </a:r>
          </a:p>
          <a:p>
            <a:pPr eaLnBrk="1" hangingPunct="1"/>
            <a:r>
              <a:rPr lang="en-US" altLang="en-US" smtClean="0">
                <a:ea typeface="ＭＳ Ｐゴシック" panose="020B0600070205080204" pitchFamily="34" charset="-128"/>
              </a:rPr>
              <a:t>“We drive as we live”</a:t>
            </a:r>
          </a:p>
        </p:txBody>
      </p:sp>
    </p:spTree>
    <p:extLst>
      <p:ext uri="{BB962C8B-B14F-4D97-AF65-F5344CB8AC3E}">
        <p14:creationId xmlns:p14="http://schemas.microsoft.com/office/powerpoint/2010/main" val="354666172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21">
                                            <p:txEl>
                                              <p:pRg st="0" end="0"/>
                                            </p:txEl>
                                          </p:spTgt>
                                        </p:tgtEl>
                                        <p:attrNameLst>
                                          <p:attrName>style.visibility</p:attrName>
                                        </p:attrNameLst>
                                      </p:cBhvr>
                                      <p:to>
                                        <p:strVal val="visible"/>
                                      </p:to>
                                    </p:set>
                                    <p:anim calcmode="lin" valueType="num">
                                      <p:cBhvr additive="base">
                                        <p:cTn id="7" dur="500" fill="hold"/>
                                        <p:tgtEl>
                                          <p:spTgt spid="3482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2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21">
                                            <p:txEl>
                                              <p:pRg st="1" end="1"/>
                                            </p:txEl>
                                          </p:spTgt>
                                        </p:tgtEl>
                                        <p:attrNameLst>
                                          <p:attrName>style.visibility</p:attrName>
                                        </p:attrNameLst>
                                      </p:cBhvr>
                                      <p:to>
                                        <p:strVal val="visible"/>
                                      </p:to>
                                    </p:set>
                                    <p:anim calcmode="lin" valueType="num">
                                      <p:cBhvr additive="base">
                                        <p:cTn id="13" dur="500" fill="hold"/>
                                        <p:tgtEl>
                                          <p:spTgt spid="3482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2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21">
                                            <p:txEl>
                                              <p:pRg st="2" end="2"/>
                                            </p:txEl>
                                          </p:spTgt>
                                        </p:tgtEl>
                                        <p:attrNameLst>
                                          <p:attrName>style.visibility</p:attrName>
                                        </p:attrNameLst>
                                      </p:cBhvr>
                                      <p:to>
                                        <p:strVal val="visible"/>
                                      </p:to>
                                    </p:set>
                                    <p:anim calcmode="lin" valueType="num">
                                      <p:cBhvr additive="base">
                                        <p:cTn id="19" dur="500" fill="hold"/>
                                        <p:tgtEl>
                                          <p:spTgt spid="3482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2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Racing vs Normal Drivers</a:t>
            </a:r>
          </a:p>
        </p:txBody>
      </p:sp>
      <p:graphicFrame>
        <p:nvGraphicFramePr>
          <p:cNvPr id="48131" name="Object 0"/>
          <p:cNvGraphicFramePr>
            <a:graphicFrameLocks noGrp="1"/>
          </p:cNvGraphicFramePr>
          <p:nvPr>
            <p:ph type="chart" idx="1"/>
          </p:nvPr>
        </p:nvGraphicFramePr>
        <p:xfrm>
          <a:off x="838200" y="1905000"/>
          <a:ext cx="7772400" cy="4114800"/>
        </p:xfrm>
        <a:graphic>
          <a:graphicData uri="http://schemas.openxmlformats.org/presentationml/2006/ole">
            <mc:AlternateContent xmlns:mc="http://schemas.openxmlformats.org/markup-compatibility/2006">
              <mc:Choice xmlns:v="urn:schemas-microsoft-com:vml" Requires="v">
                <p:oleObj spid="_x0000_s30730" r:id="rId4" imgW="7771758" imgH="4114460" progId="Excel.Chart.8">
                  <p:embed/>
                </p:oleObj>
              </mc:Choice>
              <mc:Fallback>
                <p:oleObj r:id="rId4" imgW="7771758" imgH="4114460" progId="Excel.Char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905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8132" name="Rectangle 4"/>
          <p:cNvSpPr>
            <a:spLocks noChangeArrowheads="1"/>
          </p:cNvSpPr>
          <p:nvPr/>
        </p:nvSpPr>
        <p:spPr bwMode="auto">
          <a:xfrm>
            <a:off x="4648200" y="6477000"/>
            <a:ext cx="373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1400" b="0" dirty="0">
                <a:latin typeface="Century Gothic" panose="020B0502020202020204" pitchFamily="34" charset="0"/>
              </a:rPr>
              <a:t>Williams and O’Neill; AAP 6:263-270; 1974</a:t>
            </a:r>
          </a:p>
        </p:txBody>
      </p:sp>
    </p:spTree>
    <p:extLst>
      <p:ext uri="{BB962C8B-B14F-4D97-AF65-F5344CB8AC3E}">
        <p14:creationId xmlns:p14="http://schemas.microsoft.com/office/powerpoint/2010/main" val="3965593112"/>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noFill/>
        </p:spPr>
        <p:txBody>
          <a:bodyPr lIns="90488" tIns="44450" rIns="90488" bIns="44450" anchor="ctr"/>
          <a:lstStyle/>
          <a:p>
            <a:pPr eaLnBrk="1" hangingPunct="1"/>
            <a:r>
              <a:rPr lang="en-US" altLang="en-US" dirty="0" smtClean="0">
                <a:ea typeface="ＭＳ Ｐゴシック" panose="020B0600070205080204" pitchFamily="34" charset="-128"/>
              </a:rPr>
              <a:t>PART I--OVERVIEW</a:t>
            </a:r>
          </a:p>
        </p:txBody>
      </p:sp>
    </p:spTree>
    <p:extLst>
      <p:ext uri="{BB962C8B-B14F-4D97-AF65-F5344CB8AC3E}">
        <p14:creationId xmlns:p14="http://schemas.microsoft.com/office/powerpoint/2010/main" val="616963928"/>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How Fast?</a:t>
            </a:r>
          </a:p>
        </p:txBody>
      </p:sp>
      <p:graphicFrame>
        <p:nvGraphicFramePr>
          <p:cNvPr id="50179" name="Object 1024"/>
          <p:cNvGraphicFramePr>
            <a:graphicFrameLocks noGrp="1"/>
          </p:cNvGraphicFramePr>
          <p:nvPr>
            <p:ph type="chart" idx="1"/>
          </p:nvPr>
        </p:nvGraphicFramePr>
        <p:xfrm>
          <a:off x="685800" y="1676400"/>
          <a:ext cx="7772400" cy="4114800"/>
        </p:xfrm>
        <a:graphic>
          <a:graphicData uri="http://schemas.openxmlformats.org/presentationml/2006/ole">
            <mc:AlternateContent xmlns:mc="http://schemas.openxmlformats.org/markup-compatibility/2006">
              <mc:Choice xmlns:v="urn:schemas-microsoft-com:vml" Requires="v">
                <p:oleObj spid="_x0000_s31754" r:id="rId4" imgW="7773074" imgH="4115157" progId="Excel.Chart.8">
                  <p:embed/>
                </p:oleObj>
              </mc:Choice>
              <mc:Fallback>
                <p:oleObj r:id="rId4" imgW="7773074" imgH="4115157" progId="Excel.Char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180" name="Rectangle 4"/>
          <p:cNvSpPr>
            <a:spLocks noChangeArrowheads="1"/>
          </p:cNvSpPr>
          <p:nvPr/>
        </p:nvSpPr>
        <p:spPr bwMode="auto">
          <a:xfrm>
            <a:off x="5334000" y="6400800"/>
            <a:ext cx="3276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1400" b="0">
                <a:latin typeface="Century Gothic" panose="020B0502020202020204" pitchFamily="34" charset="0"/>
              </a:rPr>
              <a:t>Wasiliewski, AAP 16:89-103; 1984</a:t>
            </a:r>
          </a:p>
        </p:txBody>
      </p:sp>
    </p:spTree>
    <p:extLst>
      <p:ext uri="{BB962C8B-B14F-4D97-AF65-F5344CB8AC3E}">
        <p14:creationId xmlns:p14="http://schemas.microsoft.com/office/powerpoint/2010/main" val="2930055831"/>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4"/>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Driver Personality</a:t>
            </a:r>
          </a:p>
        </p:txBody>
      </p:sp>
      <p:sp>
        <p:nvSpPr>
          <p:cNvPr id="39941" name="Rectangle 5"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dirty="0" smtClean="0">
                <a:ea typeface="ＭＳ Ｐゴシック" panose="020B0600070205080204" pitchFamily="34" charset="-128"/>
              </a:rPr>
              <a:t>Psychological factors</a:t>
            </a:r>
          </a:p>
          <a:p>
            <a:pPr lvl="1" eaLnBrk="1" hangingPunct="1"/>
            <a:r>
              <a:rPr lang="en-US" altLang="en-US" dirty="0" smtClean="0">
                <a:ea typeface="ＭＳ Ｐゴシック" panose="020B0600070205080204" pitchFamily="34" charset="-128"/>
              </a:rPr>
              <a:t>Tension tolerance</a:t>
            </a:r>
          </a:p>
          <a:p>
            <a:pPr lvl="1" eaLnBrk="1" hangingPunct="1"/>
            <a:r>
              <a:rPr lang="en-US" altLang="en-US" dirty="0" smtClean="0">
                <a:ea typeface="ＭＳ Ｐゴシック" panose="020B0600070205080204" pitchFamily="34" charset="-128"/>
              </a:rPr>
              <a:t>Stress</a:t>
            </a:r>
          </a:p>
          <a:p>
            <a:pPr lvl="1" eaLnBrk="1" hangingPunct="1"/>
            <a:r>
              <a:rPr lang="en-US" altLang="en-US" dirty="0" smtClean="0">
                <a:ea typeface="ＭＳ Ｐゴシック" panose="020B0600070205080204" pitchFamily="34" charset="-128"/>
              </a:rPr>
              <a:t>Personality disorder</a:t>
            </a:r>
          </a:p>
          <a:p>
            <a:pPr lvl="1" eaLnBrk="1" hangingPunct="1"/>
            <a:r>
              <a:rPr lang="en-US" altLang="en-US" dirty="0" smtClean="0">
                <a:ea typeface="ＭＳ Ｐゴシック" panose="020B0600070205080204" pitchFamily="34" charset="-128"/>
              </a:rPr>
              <a:t>Immaturity</a:t>
            </a:r>
          </a:p>
          <a:p>
            <a:pPr eaLnBrk="1" hangingPunct="1"/>
            <a:r>
              <a:rPr lang="en-US" altLang="en-US" dirty="0" smtClean="0">
                <a:ea typeface="ＭＳ Ｐゴシック" panose="020B0600070205080204" pitchFamily="34" charset="-128"/>
              </a:rPr>
              <a:t>Social factors</a:t>
            </a:r>
          </a:p>
          <a:p>
            <a:pPr lvl="1" eaLnBrk="1" hangingPunct="1"/>
            <a:r>
              <a:rPr lang="en-US" altLang="en-US" dirty="0" smtClean="0">
                <a:ea typeface="ＭＳ Ｐゴシック" panose="020B0600070205080204" pitchFamily="34" charset="-128"/>
              </a:rPr>
              <a:t>Maturity</a:t>
            </a:r>
          </a:p>
          <a:p>
            <a:pPr lvl="1" eaLnBrk="1" hangingPunct="1"/>
            <a:r>
              <a:rPr lang="en-US" altLang="en-US" dirty="0" smtClean="0">
                <a:ea typeface="ＭＳ Ｐゴシック" panose="020B0600070205080204" pitchFamily="34" charset="-128"/>
              </a:rPr>
              <a:t>Attitudes against law</a:t>
            </a:r>
          </a:p>
        </p:txBody>
      </p:sp>
    </p:spTree>
    <p:extLst>
      <p:ext uri="{BB962C8B-B14F-4D97-AF65-F5344CB8AC3E}">
        <p14:creationId xmlns:p14="http://schemas.microsoft.com/office/powerpoint/2010/main" val="250042964"/>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anim calcmode="lin" valueType="num">
                                      <p:cBhvr additive="base">
                                        <p:cTn id="7" dur="500" fill="hold"/>
                                        <p:tgtEl>
                                          <p:spTgt spid="3994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4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9941">
                                            <p:txEl>
                                              <p:pRg st="1" end="1"/>
                                            </p:txEl>
                                          </p:spTgt>
                                        </p:tgtEl>
                                        <p:attrNameLst>
                                          <p:attrName>style.visibility</p:attrName>
                                        </p:attrNameLst>
                                      </p:cBhvr>
                                      <p:to>
                                        <p:strVal val="visible"/>
                                      </p:to>
                                    </p:set>
                                    <p:anim calcmode="lin" valueType="num">
                                      <p:cBhvr additive="base">
                                        <p:cTn id="11" dur="500" fill="hold"/>
                                        <p:tgtEl>
                                          <p:spTgt spid="3994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994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9941">
                                            <p:txEl>
                                              <p:pRg st="2" end="2"/>
                                            </p:txEl>
                                          </p:spTgt>
                                        </p:tgtEl>
                                        <p:attrNameLst>
                                          <p:attrName>style.visibility</p:attrName>
                                        </p:attrNameLst>
                                      </p:cBhvr>
                                      <p:to>
                                        <p:strVal val="visible"/>
                                      </p:to>
                                    </p:set>
                                    <p:anim calcmode="lin" valueType="num">
                                      <p:cBhvr additive="base">
                                        <p:cTn id="15" dur="500" fill="hold"/>
                                        <p:tgtEl>
                                          <p:spTgt spid="3994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994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9941">
                                            <p:txEl>
                                              <p:pRg st="3" end="3"/>
                                            </p:txEl>
                                          </p:spTgt>
                                        </p:tgtEl>
                                        <p:attrNameLst>
                                          <p:attrName>style.visibility</p:attrName>
                                        </p:attrNameLst>
                                      </p:cBhvr>
                                      <p:to>
                                        <p:strVal val="visible"/>
                                      </p:to>
                                    </p:set>
                                    <p:anim calcmode="lin" valueType="num">
                                      <p:cBhvr additive="base">
                                        <p:cTn id="19" dur="500" fill="hold"/>
                                        <p:tgtEl>
                                          <p:spTgt spid="3994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941">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9941">
                                            <p:txEl>
                                              <p:pRg st="4" end="4"/>
                                            </p:txEl>
                                          </p:spTgt>
                                        </p:tgtEl>
                                        <p:attrNameLst>
                                          <p:attrName>style.visibility</p:attrName>
                                        </p:attrNameLst>
                                      </p:cBhvr>
                                      <p:to>
                                        <p:strVal val="visible"/>
                                      </p:to>
                                    </p:set>
                                    <p:anim calcmode="lin" valueType="num">
                                      <p:cBhvr additive="base">
                                        <p:cTn id="23" dur="500" fill="hold"/>
                                        <p:tgtEl>
                                          <p:spTgt spid="39941">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994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9941">
                                            <p:txEl>
                                              <p:pRg st="5" end="5"/>
                                            </p:txEl>
                                          </p:spTgt>
                                        </p:tgtEl>
                                        <p:attrNameLst>
                                          <p:attrName>style.visibility</p:attrName>
                                        </p:attrNameLst>
                                      </p:cBhvr>
                                      <p:to>
                                        <p:strVal val="visible"/>
                                      </p:to>
                                    </p:set>
                                    <p:anim calcmode="lin" valueType="num">
                                      <p:cBhvr additive="base">
                                        <p:cTn id="29" dur="500" fill="hold"/>
                                        <p:tgtEl>
                                          <p:spTgt spid="39941">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9941">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39941">
                                            <p:txEl>
                                              <p:pRg st="6" end="6"/>
                                            </p:txEl>
                                          </p:spTgt>
                                        </p:tgtEl>
                                        <p:attrNameLst>
                                          <p:attrName>style.visibility</p:attrName>
                                        </p:attrNameLst>
                                      </p:cBhvr>
                                      <p:to>
                                        <p:strVal val="visible"/>
                                      </p:to>
                                    </p:set>
                                    <p:anim calcmode="lin" valueType="num">
                                      <p:cBhvr additive="base">
                                        <p:cTn id="33" dur="500" fill="hold"/>
                                        <p:tgtEl>
                                          <p:spTgt spid="39941">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9941">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39941">
                                            <p:txEl>
                                              <p:pRg st="7" end="7"/>
                                            </p:txEl>
                                          </p:spTgt>
                                        </p:tgtEl>
                                        <p:attrNameLst>
                                          <p:attrName>style.visibility</p:attrName>
                                        </p:attrNameLst>
                                      </p:cBhvr>
                                      <p:to>
                                        <p:strVal val="visible"/>
                                      </p:to>
                                    </p:set>
                                    <p:anim calcmode="lin" valueType="num">
                                      <p:cBhvr additive="base">
                                        <p:cTn id="37" dur="500" fill="hold"/>
                                        <p:tgtEl>
                                          <p:spTgt spid="39941">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994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Other Motives and Safety</a:t>
            </a:r>
          </a:p>
        </p:txBody>
      </p:sp>
      <p:sp>
        <p:nvSpPr>
          <p:cNvPr id="40965" name="Rectangle 5"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Competitiveness</a:t>
            </a:r>
          </a:p>
          <a:p>
            <a:pPr eaLnBrk="1" hangingPunct="1"/>
            <a:r>
              <a:rPr lang="en-US" altLang="en-US" smtClean="0">
                <a:ea typeface="ＭＳ Ｐゴシック" panose="020B0600070205080204" pitchFamily="34" charset="-128"/>
              </a:rPr>
              <a:t>Sense of power/control</a:t>
            </a:r>
          </a:p>
          <a:p>
            <a:pPr eaLnBrk="1" hangingPunct="1"/>
            <a:r>
              <a:rPr lang="en-US" altLang="en-US" smtClean="0">
                <a:ea typeface="ＭＳ Ｐゴシック" panose="020B0600070205080204" pitchFamily="34" charset="-128"/>
              </a:rPr>
              <a:t>Pleasure/thrill seeking</a:t>
            </a:r>
          </a:p>
          <a:p>
            <a:pPr eaLnBrk="1" hangingPunct="1"/>
            <a:r>
              <a:rPr lang="en-US" altLang="en-US" smtClean="0">
                <a:ea typeface="ＭＳ Ｐゴシック" panose="020B0600070205080204" pitchFamily="34" charset="-128"/>
              </a:rPr>
              <a:t>Showing off</a:t>
            </a:r>
          </a:p>
        </p:txBody>
      </p:sp>
    </p:spTree>
    <p:extLst>
      <p:ext uri="{BB962C8B-B14F-4D97-AF65-F5344CB8AC3E}">
        <p14:creationId xmlns:p14="http://schemas.microsoft.com/office/powerpoint/2010/main" val="94861330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5">
                                            <p:txEl>
                                              <p:pRg st="0" end="0"/>
                                            </p:txEl>
                                          </p:spTgt>
                                        </p:tgtEl>
                                        <p:attrNameLst>
                                          <p:attrName>style.visibility</p:attrName>
                                        </p:attrNameLst>
                                      </p:cBhvr>
                                      <p:to>
                                        <p:strVal val="visible"/>
                                      </p:to>
                                    </p:set>
                                    <p:anim calcmode="lin" valueType="num">
                                      <p:cBhvr additive="base">
                                        <p:cTn id="7" dur="500" fill="hold"/>
                                        <p:tgtEl>
                                          <p:spTgt spid="4096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5">
                                            <p:txEl>
                                              <p:pRg st="1" end="1"/>
                                            </p:txEl>
                                          </p:spTgt>
                                        </p:tgtEl>
                                        <p:attrNameLst>
                                          <p:attrName>style.visibility</p:attrName>
                                        </p:attrNameLst>
                                      </p:cBhvr>
                                      <p:to>
                                        <p:strVal val="visible"/>
                                      </p:to>
                                    </p:set>
                                    <p:anim calcmode="lin" valueType="num">
                                      <p:cBhvr additive="base">
                                        <p:cTn id="13" dur="500" fill="hold"/>
                                        <p:tgtEl>
                                          <p:spTgt spid="4096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5">
                                            <p:txEl>
                                              <p:pRg st="2" end="2"/>
                                            </p:txEl>
                                          </p:spTgt>
                                        </p:tgtEl>
                                        <p:attrNameLst>
                                          <p:attrName>style.visibility</p:attrName>
                                        </p:attrNameLst>
                                      </p:cBhvr>
                                      <p:to>
                                        <p:strVal val="visible"/>
                                      </p:to>
                                    </p:set>
                                    <p:anim calcmode="lin" valueType="num">
                                      <p:cBhvr additive="base">
                                        <p:cTn id="19" dur="500" fill="hold"/>
                                        <p:tgtEl>
                                          <p:spTgt spid="4096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0965">
                                            <p:txEl>
                                              <p:pRg st="3" end="3"/>
                                            </p:txEl>
                                          </p:spTgt>
                                        </p:tgtEl>
                                        <p:attrNameLst>
                                          <p:attrName>style.visibility</p:attrName>
                                        </p:attrNameLst>
                                      </p:cBhvr>
                                      <p:to>
                                        <p:strVal val="visible"/>
                                      </p:to>
                                    </p:set>
                                    <p:anim calcmode="lin" valueType="num">
                                      <p:cBhvr additive="base">
                                        <p:cTn id="25" dur="500" fill="hold"/>
                                        <p:tgtEl>
                                          <p:spTgt spid="4096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6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noFill/>
        </p:spPr>
        <p:txBody>
          <a:bodyPr lIns="90488" tIns="44450" rIns="90488" bIns="44450" anchor="ctr"/>
          <a:lstStyle/>
          <a:p>
            <a:pPr eaLnBrk="1" hangingPunct="1"/>
            <a:r>
              <a:rPr lang="en-US" altLang="en-US" smtClean="0">
                <a:ea typeface="ＭＳ Ｐゴシック" panose="020B0600070205080204" pitchFamily="34" charset="-128"/>
              </a:rPr>
              <a:t>Risk and Age/Gender</a:t>
            </a:r>
          </a:p>
        </p:txBody>
      </p:sp>
      <p:graphicFrame>
        <p:nvGraphicFramePr>
          <p:cNvPr id="56323" name="Object 2048"/>
          <p:cNvGraphicFramePr>
            <a:graphicFrameLocks noGrp="1"/>
          </p:cNvGraphicFramePr>
          <p:nvPr>
            <p:ph type="chart" idx="1"/>
          </p:nvPr>
        </p:nvGraphicFramePr>
        <p:xfrm>
          <a:off x="638175" y="1549400"/>
          <a:ext cx="8458200" cy="4724400"/>
        </p:xfrm>
        <a:graphic>
          <a:graphicData uri="http://schemas.openxmlformats.org/presentationml/2006/ole">
            <mc:AlternateContent xmlns:mc="http://schemas.openxmlformats.org/markup-compatibility/2006">
              <mc:Choice xmlns:v="urn:schemas-microsoft-com:vml" Requires="v">
                <p:oleObj spid="_x0000_s32778" r:id="rId4" imgW="8454453" imgH="4724009" progId="Excel.Chart.8">
                  <p:embed/>
                </p:oleObj>
              </mc:Choice>
              <mc:Fallback>
                <p:oleObj r:id="rId4" imgW="8454453" imgH="4724009" progId="Excel.Chart.8">
                  <p:embed/>
                  <p:pic>
                    <p:nvPicPr>
                      <p:cNvPr id="0" name=""/>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8175" y="1549400"/>
                        <a:ext cx="8458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6324" name="Text Box 5"/>
          <p:cNvSpPr txBox="1">
            <a:spLocks noChangeArrowheads="1"/>
          </p:cNvSpPr>
          <p:nvPr/>
        </p:nvSpPr>
        <p:spPr bwMode="auto">
          <a:xfrm>
            <a:off x="5334000" y="6375400"/>
            <a:ext cx="29035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1400" b="0" dirty="0">
                <a:latin typeface="Century Gothic" panose="020B0502020202020204" pitchFamily="34" charset="0"/>
              </a:rPr>
              <a:t>Traffic Safety Facts 2006, NHTSA</a:t>
            </a:r>
          </a:p>
        </p:txBody>
      </p:sp>
    </p:spTree>
    <p:extLst>
      <p:ext uri="{BB962C8B-B14F-4D97-AF65-F5344CB8AC3E}">
        <p14:creationId xmlns:p14="http://schemas.microsoft.com/office/powerpoint/2010/main" val="860111779"/>
      </p:ext>
    </p:extLst>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Speed Choice</a:t>
            </a:r>
          </a:p>
        </p:txBody>
      </p:sp>
      <p:sp>
        <p:nvSpPr>
          <p:cNvPr id="47107" name="Rectangle 3" descr="Rectangle: Click to edit Master text styles&#10;Second level&#10;Third level&#10;Fourth level&#10;Fifth level"/>
          <p:cNvSpPr>
            <a:spLocks noGrp="1" noChangeArrowheads="1"/>
          </p:cNvSpPr>
          <p:nvPr>
            <p:ph type="body" idx="1"/>
          </p:nvPr>
        </p:nvSpPr>
        <p:spPr>
          <a:xfrm>
            <a:off x="838200" y="1752600"/>
            <a:ext cx="7772400" cy="4114800"/>
          </a:xfrm>
        </p:spPr>
        <p:txBody>
          <a:bodyPr/>
          <a:lstStyle/>
          <a:p>
            <a:pPr eaLnBrk="1" hangingPunct="1"/>
            <a:r>
              <a:rPr lang="en-US" altLang="en-US" dirty="0" smtClean="0">
                <a:ea typeface="ＭＳ Ｐゴシック" panose="020B0600070205080204" pitchFamily="34" charset="-128"/>
              </a:rPr>
              <a:t>Sensual vs Utilitarian reasons</a:t>
            </a:r>
          </a:p>
          <a:p>
            <a:pPr lvl="1" eaLnBrk="1" hangingPunct="1"/>
            <a:r>
              <a:rPr lang="en-US" altLang="en-US" dirty="0" smtClean="0">
                <a:ea typeface="ＭＳ Ｐゴシック" panose="020B0600070205080204" pitchFamily="34" charset="-128"/>
              </a:rPr>
              <a:t>Economic</a:t>
            </a:r>
          </a:p>
          <a:p>
            <a:pPr lvl="1" eaLnBrk="1" hangingPunct="1"/>
            <a:r>
              <a:rPr lang="en-US" altLang="en-US" dirty="0" smtClean="0">
                <a:ea typeface="ＭＳ Ｐゴシック" panose="020B0600070205080204" pitchFamily="34" charset="-128"/>
              </a:rPr>
              <a:t>Speed limit</a:t>
            </a:r>
          </a:p>
          <a:p>
            <a:pPr lvl="1" eaLnBrk="1" hangingPunct="1"/>
            <a:r>
              <a:rPr lang="en-US" altLang="en-US" dirty="0" smtClean="0">
                <a:ea typeface="ＭＳ Ｐゴシック" panose="020B0600070205080204" pitchFamily="34" charset="-128"/>
              </a:rPr>
              <a:t>Safe</a:t>
            </a:r>
          </a:p>
          <a:p>
            <a:pPr lvl="1" eaLnBrk="1" hangingPunct="1"/>
            <a:r>
              <a:rPr lang="en-US" altLang="en-US" dirty="0" smtClean="0">
                <a:ea typeface="ＭＳ Ｐゴシック" panose="020B0600070205080204" pitchFamily="34" charset="-128"/>
              </a:rPr>
              <a:t>Actual</a:t>
            </a:r>
          </a:p>
          <a:p>
            <a:pPr lvl="1" eaLnBrk="1" hangingPunct="1"/>
            <a:r>
              <a:rPr lang="en-US" altLang="en-US" dirty="0" smtClean="0">
                <a:ea typeface="ＭＳ Ｐゴシック" panose="020B0600070205080204" pitchFamily="34" charset="-128"/>
              </a:rPr>
              <a:t>Pleasant</a:t>
            </a:r>
          </a:p>
          <a:p>
            <a:pPr eaLnBrk="1" hangingPunct="1"/>
            <a:r>
              <a:rPr lang="en-US" altLang="en-US" dirty="0" smtClean="0">
                <a:ea typeface="ＭＳ Ｐゴシック" panose="020B0600070205080204" pitchFamily="34" charset="-128"/>
              </a:rPr>
              <a:t>Probability to be killed</a:t>
            </a:r>
          </a:p>
        </p:txBody>
      </p:sp>
    </p:spTree>
    <p:extLst>
      <p:ext uri="{BB962C8B-B14F-4D97-AF65-F5344CB8AC3E}">
        <p14:creationId xmlns:p14="http://schemas.microsoft.com/office/powerpoint/2010/main" val="39743139"/>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anim calcmode="lin" valueType="num">
                                      <p:cBhvr additive="base">
                                        <p:cTn id="11" dur="5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710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anim calcmode="lin" valueType="num">
                                      <p:cBhvr additive="base">
                                        <p:cTn id="15" dur="500" fill="hold"/>
                                        <p:tgtEl>
                                          <p:spTgt spid="4710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710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7107">
                                            <p:txEl>
                                              <p:pRg st="3" end="3"/>
                                            </p:txEl>
                                          </p:spTgt>
                                        </p:tgtEl>
                                        <p:attrNameLst>
                                          <p:attrName>style.visibility</p:attrName>
                                        </p:attrNameLst>
                                      </p:cBhvr>
                                      <p:to>
                                        <p:strVal val="visible"/>
                                      </p:to>
                                    </p:set>
                                    <p:anim calcmode="lin" valueType="num">
                                      <p:cBhvr additive="base">
                                        <p:cTn id="19" dur="500" fill="hold"/>
                                        <p:tgtEl>
                                          <p:spTgt spid="4710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107">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47107">
                                            <p:txEl>
                                              <p:pRg st="4" end="4"/>
                                            </p:txEl>
                                          </p:spTgt>
                                        </p:tgtEl>
                                        <p:attrNameLst>
                                          <p:attrName>style.visibility</p:attrName>
                                        </p:attrNameLst>
                                      </p:cBhvr>
                                      <p:to>
                                        <p:strVal val="visible"/>
                                      </p:to>
                                    </p:set>
                                    <p:anim calcmode="lin" valueType="num">
                                      <p:cBhvr additive="base">
                                        <p:cTn id="23" dur="500" fill="hold"/>
                                        <p:tgtEl>
                                          <p:spTgt spid="4710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7107">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7107">
                                            <p:txEl>
                                              <p:pRg st="5" end="5"/>
                                            </p:txEl>
                                          </p:spTgt>
                                        </p:tgtEl>
                                        <p:attrNameLst>
                                          <p:attrName>style.visibility</p:attrName>
                                        </p:attrNameLst>
                                      </p:cBhvr>
                                      <p:to>
                                        <p:strVal val="visible"/>
                                      </p:to>
                                    </p:set>
                                    <p:anim calcmode="lin" valueType="num">
                                      <p:cBhvr additive="base">
                                        <p:cTn id="27" dur="500" fill="hold"/>
                                        <p:tgtEl>
                                          <p:spTgt spid="4710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71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47107">
                                            <p:txEl>
                                              <p:pRg st="6" end="6"/>
                                            </p:txEl>
                                          </p:spTgt>
                                        </p:tgtEl>
                                        <p:attrNameLst>
                                          <p:attrName>style.visibility</p:attrName>
                                        </p:attrNameLst>
                                      </p:cBhvr>
                                      <p:to>
                                        <p:strVal val="visible"/>
                                      </p:to>
                                    </p:set>
                                    <p:anim calcmode="lin" valueType="num">
                                      <p:cBhvr additive="base">
                                        <p:cTn id="33" dur="500" fill="hold"/>
                                        <p:tgtEl>
                                          <p:spTgt spid="47107">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710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Better Than Average?</a:t>
            </a:r>
          </a:p>
        </p:txBody>
      </p:sp>
      <p:sp>
        <p:nvSpPr>
          <p:cNvPr id="50179"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Illusory superiority </a:t>
            </a:r>
          </a:p>
          <a:p>
            <a:pPr eaLnBrk="1" hangingPunct="1"/>
            <a:r>
              <a:rPr lang="en-US" altLang="en-US" smtClean="0">
                <a:ea typeface="ＭＳ Ｐゴシック" panose="020B0600070205080204" pitchFamily="34" charset="-128"/>
              </a:rPr>
              <a:t>Increased driving leads to false security</a:t>
            </a:r>
          </a:p>
          <a:p>
            <a:pPr eaLnBrk="1" hangingPunct="1"/>
            <a:r>
              <a:rPr lang="en-US" altLang="en-US" smtClean="0">
                <a:ea typeface="ＭＳ Ｐゴシック" panose="020B0600070205080204" pitchFamily="34" charset="-128"/>
              </a:rPr>
              <a:t>Notice other people’s fault</a:t>
            </a:r>
          </a:p>
        </p:txBody>
      </p:sp>
    </p:spTree>
    <p:extLst>
      <p:ext uri="{BB962C8B-B14F-4D97-AF65-F5344CB8AC3E}">
        <p14:creationId xmlns:p14="http://schemas.microsoft.com/office/powerpoint/2010/main" val="275838894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additive="base">
                                        <p:cTn id="7" dur="500" fill="hold"/>
                                        <p:tgtEl>
                                          <p:spTgt spid="501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79">
                                            <p:txEl>
                                              <p:pRg st="1" end="1"/>
                                            </p:txEl>
                                          </p:spTgt>
                                        </p:tgtEl>
                                        <p:attrNameLst>
                                          <p:attrName>style.visibility</p:attrName>
                                        </p:attrNameLst>
                                      </p:cBhvr>
                                      <p:to>
                                        <p:strVal val="visible"/>
                                      </p:to>
                                    </p:set>
                                    <p:anim calcmode="lin" valueType="num">
                                      <p:cBhvr additive="base">
                                        <p:cTn id="13" dur="500" fill="hold"/>
                                        <p:tgtEl>
                                          <p:spTgt spid="501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1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0179">
                                            <p:txEl>
                                              <p:pRg st="2" end="2"/>
                                            </p:txEl>
                                          </p:spTgt>
                                        </p:tgtEl>
                                        <p:attrNameLst>
                                          <p:attrName>style.visibility</p:attrName>
                                        </p:attrNameLst>
                                      </p:cBhvr>
                                      <p:to>
                                        <p:strVal val="visible"/>
                                      </p:to>
                                    </p:set>
                                    <p:anim calcmode="lin" valueType="num">
                                      <p:cBhvr additive="base">
                                        <p:cTn id="19" dur="500" fill="hold"/>
                                        <p:tgtEl>
                                          <p:spTgt spid="501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01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Social Norms</a:t>
            </a:r>
          </a:p>
        </p:txBody>
      </p:sp>
      <p:sp>
        <p:nvSpPr>
          <p:cNvPr id="53251"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dirty="0" smtClean="0">
                <a:ea typeface="ＭＳ Ｐゴシック" panose="020B0600070205080204" pitchFamily="34" charset="-128"/>
              </a:rPr>
              <a:t>Use of automobiles in movies</a:t>
            </a:r>
          </a:p>
          <a:p>
            <a:pPr eaLnBrk="1" hangingPunct="1"/>
            <a:r>
              <a:rPr lang="en-US" altLang="en-US" dirty="0" smtClean="0">
                <a:ea typeface="ＭＳ Ｐゴシック" panose="020B0600070205080204" pitchFamily="34" charset="-128"/>
              </a:rPr>
              <a:t>Attitudinal changes over time</a:t>
            </a:r>
          </a:p>
          <a:p>
            <a:pPr lvl="1" eaLnBrk="1" hangingPunct="1"/>
            <a:r>
              <a:rPr lang="en-US" altLang="en-US" dirty="0" smtClean="0">
                <a:ea typeface="ＭＳ Ｐゴシック" panose="020B0600070205080204" pitchFamily="34" charset="-128"/>
              </a:rPr>
              <a:t>Seat belt use</a:t>
            </a:r>
          </a:p>
          <a:p>
            <a:pPr lvl="1" eaLnBrk="1" hangingPunct="1"/>
            <a:r>
              <a:rPr lang="en-US" altLang="en-US" dirty="0" smtClean="0">
                <a:ea typeface="ＭＳ Ｐゴシック" panose="020B0600070205080204" pitchFamily="34" charset="-128"/>
              </a:rPr>
              <a:t>Alcohol use</a:t>
            </a:r>
          </a:p>
          <a:p>
            <a:pPr eaLnBrk="1" hangingPunct="1"/>
            <a:r>
              <a:rPr lang="en-US" altLang="en-US" dirty="0" smtClean="0">
                <a:ea typeface="ＭＳ Ｐゴシック" panose="020B0600070205080204" pitchFamily="34" charset="-128"/>
              </a:rPr>
              <a:t>Value of life</a:t>
            </a:r>
          </a:p>
        </p:txBody>
      </p:sp>
    </p:spTree>
    <p:extLst>
      <p:ext uri="{BB962C8B-B14F-4D97-AF65-F5344CB8AC3E}">
        <p14:creationId xmlns:p14="http://schemas.microsoft.com/office/powerpoint/2010/main" val="3791850352"/>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3251">
                                            <p:txEl>
                                              <p:pRg st="1" end="1"/>
                                            </p:txEl>
                                          </p:spTgt>
                                        </p:tgtEl>
                                        <p:attrNameLst>
                                          <p:attrName>style.visibility</p:attrName>
                                        </p:attrNameLst>
                                      </p:cBhvr>
                                      <p:to>
                                        <p:strVal val="visible"/>
                                      </p:to>
                                    </p:set>
                                    <p:anim calcmode="lin" valueType="num">
                                      <p:cBhvr additive="base">
                                        <p:cTn id="13" dur="500" fill="hold"/>
                                        <p:tgtEl>
                                          <p:spTgt spid="532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251">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 calcmode="lin" valueType="num">
                                      <p:cBhvr additive="base">
                                        <p:cTn id="17" dur="500" fill="hold"/>
                                        <p:tgtEl>
                                          <p:spTgt spid="5325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3251">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53251">
                                            <p:txEl>
                                              <p:pRg st="3" end="3"/>
                                            </p:txEl>
                                          </p:spTgt>
                                        </p:tgtEl>
                                        <p:attrNameLst>
                                          <p:attrName>style.visibility</p:attrName>
                                        </p:attrNameLst>
                                      </p:cBhvr>
                                      <p:to>
                                        <p:strVal val="visible"/>
                                      </p:to>
                                    </p:set>
                                    <p:anim calcmode="lin" valueType="num">
                                      <p:cBhvr additive="base">
                                        <p:cTn id="21"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3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53251">
                                            <p:txEl>
                                              <p:pRg st="4" end="4"/>
                                            </p:txEl>
                                          </p:spTgt>
                                        </p:tgtEl>
                                        <p:attrNameLst>
                                          <p:attrName>style.visibility</p:attrName>
                                        </p:attrNameLst>
                                      </p:cBhvr>
                                      <p:to>
                                        <p:strVal val="visible"/>
                                      </p:to>
                                    </p:set>
                                    <p:anim calcmode="lin" valueType="num">
                                      <p:cBhvr additive="base">
                                        <p:cTn id="27" dur="500" fill="hold"/>
                                        <p:tgtEl>
                                          <p:spTgt spid="53251">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32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1026"/>
          <p:cNvSpPr>
            <a:spLocks noGrp="1" noChangeArrowheads="1"/>
          </p:cNvSpPr>
          <p:nvPr>
            <p:ph type="title"/>
          </p:nvPr>
        </p:nvSpPr>
        <p:spPr/>
        <p:txBody>
          <a:bodyPr/>
          <a:lstStyle/>
          <a:p>
            <a:pPr eaLnBrk="1" hangingPunct="1"/>
            <a:endParaRPr lang="en-US" altLang="en-US" smtClean="0">
              <a:ea typeface="ＭＳ Ｐゴシック" panose="020B0600070205080204" pitchFamily="34" charset="-128"/>
            </a:endParaRPr>
          </a:p>
        </p:txBody>
      </p:sp>
      <p:sp>
        <p:nvSpPr>
          <p:cNvPr id="54275" name="Rectangle 1027" descr="Rectangle: Click to edit Master text styles&#10;Second level&#10;Third level&#10;Fourth level&#10;Fifth level"/>
          <p:cNvSpPr>
            <a:spLocks noGrp="1" noChangeArrowheads="1"/>
          </p:cNvSpPr>
          <p:nvPr>
            <p:ph idx="1"/>
          </p:nvPr>
        </p:nvSpPr>
        <p:spPr>
          <a:xfrm>
            <a:off x="685800" y="2971800"/>
            <a:ext cx="7772400" cy="1905000"/>
          </a:xfrm>
        </p:spPr>
        <p:txBody>
          <a:bodyPr/>
          <a:lstStyle/>
          <a:p>
            <a:pPr algn="ctr" eaLnBrk="1" hangingPunct="1">
              <a:buFont typeface="Wingdings" panose="05000000000000000000" pitchFamily="2" charset="2"/>
              <a:buNone/>
            </a:pPr>
            <a:r>
              <a:rPr lang="en-US" altLang="en-US" sz="5000" smtClean="0">
                <a:ea typeface="ＭＳ Ｐゴシック" panose="020B0600070205080204" pitchFamily="34" charset="-128"/>
              </a:rPr>
              <a:t>HOW TO IMPROVE AND </a:t>
            </a:r>
          </a:p>
          <a:p>
            <a:pPr algn="ctr" eaLnBrk="1" hangingPunct="1">
              <a:buFont typeface="Wingdings" panose="05000000000000000000" pitchFamily="2" charset="2"/>
              <a:buNone/>
            </a:pPr>
            <a:r>
              <a:rPr lang="en-US" altLang="en-US" sz="5000" smtClean="0">
                <a:ea typeface="ＭＳ Ｐゴシック" panose="020B0600070205080204" pitchFamily="34" charset="-128"/>
              </a:rPr>
              <a:t>WHAT TO DO?</a:t>
            </a:r>
          </a:p>
        </p:txBody>
      </p:sp>
    </p:spTree>
    <p:extLst>
      <p:ext uri="{BB962C8B-B14F-4D97-AF65-F5344CB8AC3E}">
        <p14:creationId xmlns:p14="http://schemas.microsoft.com/office/powerpoint/2010/main" val="3507301568"/>
      </p:ext>
    </p:extLst>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55537044"/>
      </p:ext>
    </p:extLst>
  </p:cSld>
  <p:clrMapOvr>
    <a:masterClrMapping/>
  </p:clrMapOvr>
  <p:transition spd="slow">
    <p:pull dir="u"/>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Some Statistics-2013</a:t>
            </a:r>
          </a:p>
        </p:txBody>
      </p:sp>
      <p:sp>
        <p:nvSpPr>
          <p:cNvPr id="6149" name="Rectangle 5" descr="Rectangle: Click to edit Master text styles&#10;Second level&#10;Third level&#10;Fourth level&#10;Fifth level"/>
          <p:cNvSpPr>
            <a:spLocks noGrp="1" noChangeArrowheads="1"/>
          </p:cNvSpPr>
          <p:nvPr>
            <p:ph idx="1"/>
          </p:nvPr>
        </p:nvSpPr>
        <p:spPr/>
        <p:txBody>
          <a:bodyPr/>
          <a:lstStyle/>
          <a:p>
            <a:pPr eaLnBrk="1" hangingPunct="1"/>
            <a:r>
              <a:rPr lang="en-US" altLang="en-US" sz="3000" smtClean="0">
                <a:ea typeface="ＭＳ Ｐゴシック" panose="020B0600070205080204" pitchFamily="34" charset="-128"/>
              </a:rPr>
              <a:t>More drivers now than ever (212 mil)</a:t>
            </a:r>
          </a:p>
          <a:p>
            <a:pPr eaLnBrk="1" hangingPunct="1"/>
            <a:r>
              <a:rPr lang="en-US" altLang="en-US" sz="3000" smtClean="0">
                <a:ea typeface="ＭＳ Ｐゴシック" panose="020B0600070205080204" pitchFamily="34" charset="-128"/>
              </a:rPr>
              <a:t>Most people who can drive do (85%)</a:t>
            </a:r>
          </a:p>
          <a:p>
            <a:pPr eaLnBrk="1" hangingPunct="1"/>
            <a:r>
              <a:rPr lang="en-US" altLang="en-US" sz="3000" smtClean="0">
                <a:ea typeface="ＭＳ Ｐゴシック" panose="020B0600070205080204" pitchFamily="34" charset="-128"/>
              </a:rPr>
              <a:t>More elderly drivers (65+  17.3%)</a:t>
            </a:r>
          </a:p>
          <a:p>
            <a:pPr eaLnBrk="1" hangingPunct="1"/>
            <a:r>
              <a:rPr lang="en-US" altLang="en-US" sz="3000" smtClean="0">
                <a:ea typeface="ＭＳ Ｐゴシック" panose="020B0600070205080204" pitchFamily="34" charset="-128"/>
              </a:rPr>
              <a:t>Fewer teen-age drivers (4.2%)</a:t>
            </a:r>
          </a:p>
          <a:p>
            <a:pPr eaLnBrk="1" hangingPunct="1"/>
            <a:r>
              <a:rPr lang="en-US" altLang="en-US" sz="3000" smtClean="0">
                <a:ea typeface="ＭＳ Ｐゴシック" panose="020B0600070205080204" pitchFamily="34" charset="-128"/>
              </a:rPr>
              <a:t>Slightly more females </a:t>
            </a:r>
          </a:p>
        </p:txBody>
      </p:sp>
      <p:sp>
        <p:nvSpPr>
          <p:cNvPr id="15364" name="Text Box 4"/>
          <p:cNvSpPr txBox="1">
            <a:spLocks noChangeArrowheads="1"/>
          </p:cNvSpPr>
          <p:nvPr/>
        </p:nvSpPr>
        <p:spPr bwMode="auto">
          <a:xfrm>
            <a:off x="5584916" y="6442166"/>
            <a:ext cx="2762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1400" b="0" dirty="0">
                <a:latin typeface="Century Gothic" panose="020B0502020202020204" pitchFamily="34" charset="0"/>
              </a:rPr>
              <a:t>2013 Highway Statistics, FHWA</a:t>
            </a:r>
          </a:p>
        </p:txBody>
      </p:sp>
    </p:spTree>
    <p:extLst>
      <p:ext uri="{BB962C8B-B14F-4D97-AF65-F5344CB8AC3E}">
        <p14:creationId xmlns:p14="http://schemas.microsoft.com/office/powerpoint/2010/main" val="397192803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 calcmode="lin" valueType="num">
                                      <p:cBhvr additive="base">
                                        <p:cTn id="7" dur="500" fill="hold"/>
                                        <p:tgtEl>
                                          <p:spTgt spid="614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9">
                                            <p:txEl>
                                              <p:pRg st="1" end="1"/>
                                            </p:txEl>
                                          </p:spTgt>
                                        </p:tgtEl>
                                        <p:attrNameLst>
                                          <p:attrName>style.visibility</p:attrName>
                                        </p:attrNameLst>
                                      </p:cBhvr>
                                      <p:to>
                                        <p:strVal val="visible"/>
                                      </p:to>
                                    </p:set>
                                    <p:anim calcmode="lin" valueType="num">
                                      <p:cBhvr additive="base">
                                        <p:cTn id="13" dur="500" fill="hold"/>
                                        <p:tgtEl>
                                          <p:spTgt spid="614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9">
                                            <p:txEl>
                                              <p:pRg st="2" end="2"/>
                                            </p:txEl>
                                          </p:spTgt>
                                        </p:tgtEl>
                                        <p:attrNameLst>
                                          <p:attrName>style.visibility</p:attrName>
                                        </p:attrNameLst>
                                      </p:cBhvr>
                                      <p:to>
                                        <p:strVal val="visible"/>
                                      </p:to>
                                    </p:set>
                                    <p:anim calcmode="lin" valueType="num">
                                      <p:cBhvr additive="base">
                                        <p:cTn id="19" dur="500" fill="hold"/>
                                        <p:tgtEl>
                                          <p:spTgt spid="614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9">
                                            <p:txEl>
                                              <p:pRg st="3" end="3"/>
                                            </p:txEl>
                                          </p:spTgt>
                                        </p:tgtEl>
                                        <p:attrNameLst>
                                          <p:attrName>style.visibility</p:attrName>
                                        </p:attrNameLst>
                                      </p:cBhvr>
                                      <p:to>
                                        <p:strVal val="visible"/>
                                      </p:to>
                                    </p:set>
                                    <p:anim calcmode="lin" valueType="num">
                                      <p:cBhvr additive="base">
                                        <p:cTn id="25" dur="500" fill="hold"/>
                                        <p:tgtEl>
                                          <p:spTgt spid="614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49">
                                            <p:txEl>
                                              <p:pRg st="4" end="4"/>
                                            </p:txEl>
                                          </p:spTgt>
                                        </p:tgtEl>
                                        <p:attrNameLst>
                                          <p:attrName>style.visibility</p:attrName>
                                        </p:attrNameLst>
                                      </p:cBhvr>
                                      <p:to>
                                        <p:strVal val="visible"/>
                                      </p:to>
                                    </p:set>
                                    <p:anim calcmode="lin" valueType="num">
                                      <p:cBhvr additive="base">
                                        <p:cTn id="31" dur="500" fill="hold"/>
                                        <p:tgtEl>
                                          <p:spTgt spid="614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Elderly Drivers (65+)</a:t>
            </a:r>
          </a:p>
        </p:txBody>
      </p:sp>
      <p:graphicFrame>
        <p:nvGraphicFramePr>
          <p:cNvPr id="2" name="Object 3"/>
          <p:cNvGraphicFramePr>
            <a:graphicFrameLocks noGrp="1" noChangeAspect="1"/>
          </p:cNvGraphicFramePr>
          <p:nvPr>
            <p:ph type="chart" idx="1"/>
            <p:extLst/>
          </p:nvPr>
        </p:nvGraphicFramePr>
        <p:xfrm>
          <a:off x="66040" y="1498600"/>
          <a:ext cx="83820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17412" name="Text Box 4"/>
          <p:cNvSpPr txBox="1">
            <a:spLocks noChangeArrowheads="1"/>
          </p:cNvSpPr>
          <p:nvPr/>
        </p:nvSpPr>
        <p:spPr bwMode="auto">
          <a:xfrm>
            <a:off x="5867400" y="6375128"/>
            <a:ext cx="2325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1400" b="0" dirty="0">
                <a:latin typeface="Century Gothic" panose="020B0502020202020204" pitchFamily="34" charset="0"/>
              </a:rPr>
              <a:t>Highway Statistics, FHWA</a:t>
            </a:r>
          </a:p>
        </p:txBody>
      </p:sp>
    </p:spTree>
    <p:extLst>
      <p:ext uri="{BB962C8B-B14F-4D97-AF65-F5344CB8AC3E}">
        <p14:creationId xmlns:p14="http://schemas.microsoft.com/office/powerpoint/2010/main" val="2656539207"/>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Teenage Drivers (&lt;20)</a:t>
            </a:r>
          </a:p>
        </p:txBody>
      </p:sp>
      <p:graphicFrame>
        <p:nvGraphicFramePr>
          <p:cNvPr id="2" name="Object 3"/>
          <p:cNvGraphicFramePr>
            <a:graphicFrameLocks noGrp="1" noChangeAspect="1"/>
          </p:cNvGraphicFramePr>
          <p:nvPr>
            <p:ph type="chart" idx="1"/>
            <p:extLst/>
          </p:nvPr>
        </p:nvGraphicFramePr>
        <p:xfrm>
          <a:off x="68217" y="1476829"/>
          <a:ext cx="9042400" cy="5205413"/>
        </p:xfrm>
        <a:graphic>
          <a:graphicData uri="http://schemas.openxmlformats.org/drawingml/2006/chart">
            <c:chart xmlns:c="http://schemas.openxmlformats.org/drawingml/2006/chart" xmlns:r="http://schemas.openxmlformats.org/officeDocument/2006/relationships" r:id="rId3"/>
          </a:graphicData>
        </a:graphic>
      </p:graphicFrame>
      <p:sp>
        <p:nvSpPr>
          <p:cNvPr id="19460" name="Text Box 4"/>
          <p:cNvSpPr txBox="1">
            <a:spLocks noChangeArrowheads="1"/>
          </p:cNvSpPr>
          <p:nvPr/>
        </p:nvSpPr>
        <p:spPr bwMode="auto">
          <a:xfrm>
            <a:off x="5791200" y="6324600"/>
            <a:ext cx="2325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1400" b="0" dirty="0">
                <a:latin typeface="Century Gothic" panose="020B0502020202020204" pitchFamily="34" charset="0"/>
              </a:rPr>
              <a:t>Highway Statistics, FHWA</a:t>
            </a:r>
          </a:p>
        </p:txBody>
      </p:sp>
    </p:spTree>
    <p:extLst>
      <p:ext uri="{BB962C8B-B14F-4D97-AF65-F5344CB8AC3E}">
        <p14:creationId xmlns:p14="http://schemas.microsoft.com/office/powerpoint/2010/main" val="3072335228"/>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Why Need to Talk About it?</a:t>
            </a:r>
          </a:p>
        </p:txBody>
      </p:sp>
      <p:sp>
        <p:nvSpPr>
          <p:cNvPr id="7171"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Crashes</a:t>
            </a:r>
          </a:p>
          <a:p>
            <a:pPr eaLnBrk="1" hangingPunct="1"/>
            <a:r>
              <a:rPr lang="en-US" altLang="en-US" smtClean="0">
                <a:ea typeface="ＭＳ Ｐゴシック" panose="020B0600070205080204" pitchFamily="34" charset="-128"/>
              </a:rPr>
              <a:t>Licensing</a:t>
            </a:r>
          </a:p>
          <a:p>
            <a:pPr eaLnBrk="1" hangingPunct="1"/>
            <a:r>
              <a:rPr lang="en-US" altLang="en-US" smtClean="0">
                <a:ea typeface="ＭＳ Ｐゴシック" panose="020B0600070205080204" pitchFamily="34" charset="-128"/>
              </a:rPr>
              <a:t>Aging</a:t>
            </a:r>
          </a:p>
          <a:p>
            <a:pPr eaLnBrk="1" hangingPunct="1"/>
            <a:r>
              <a:rPr lang="en-US" altLang="en-US" smtClean="0">
                <a:ea typeface="ＭＳ Ｐゴシック" panose="020B0600070205080204" pitchFamily="34" charset="-128"/>
              </a:rPr>
              <a:t>New technologies</a:t>
            </a:r>
          </a:p>
        </p:txBody>
      </p:sp>
    </p:spTree>
    <p:extLst>
      <p:ext uri="{BB962C8B-B14F-4D97-AF65-F5344CB8AC3E}">
        <p14:creationId xmlns:p14="http://schemas.microsoft.com/office/powerpoint/2010/main" val="150615358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The Driving Task</a:t>
            </a:r>
          </a:p>
        </p:txBody>
      </p:sp>
      <p:sp>
        <p:nvSpPr>
          <p:cNvPr id="9219"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Seeing</a:t>
            </a:r>
          </a:p>
          <a:p>
            <a:pPr eaLnBrk="1" hangingPunct="1"/>
            <a:r>
              <a:rPr lang="en-US" altLang="en-US" smtClean="0">
                <a:ea typeface="ＭＳ Ｐゴシック" panose="020B0600070205080204" pitchFamily="34" charset="-128"/>
              </a:rPr>
              <a:t>Perceiving</a:t>
            </a:r>
          </a:p>
          <a:p>
            <a:pPr eaLnBrk="1" hangingPunct="1"/>
            <a:r>
              <a:rPr lang="en-US" altLang="en-US" smtClean="0">
                <a:ea typeface="ＭＳ Ｐゴシック" panose="020B0600070205080204" pitchFamily="34" charset="-128"/>
              </a:rPr>
              <a:t>Understanding</a:t>
            </a:r>
          </a:p>
          <a:p>
            <a:pPr eaLnBrk="1" hangingPunct="1"/>
            <a:r>
              <a:rPr lang="en-US" altLang="en-US" smtClean="0">
                <a:ea typeface="ＭＳ Ｐゴシック" panose="020B0600070205080204" pitchFamily="34" charset="-128"/>
              </a:rPr>
              <a:t>Reacting</a:t>
            </a:r>
          </a:p>
        </p:txBody>
      </p:sp>
      <p:sp>
        <p:nvSpPr>
          <p:cNvPr id="9222" name="AutoShape 6"/>
          <p:cNvSpPr>
            <a:spLocks noChangeArrowheads="1"/>
          </p:cNvSpPr>
          <p:nvPr/>
        </p:nvSpPr>
        <p:spPr bwMode="auto">
          <a:xfrm>
            <a:off x="4572000" y="2970213"/>
            <a:ext cx="1524000" cy="609600"/>
          </a:xfrm>
          <a:prstGeom prst="rightArrow">
            <a:avLst>
              <a:gd name="adj1" fmla="val 75000"/>
              <a:gd name="adj2" fmla="val 125012"/>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endParaRPr lang="en-US" altLang="en-US" sz="2400" b="0">
              <a:latin typeface="Arial" panose="020B0604020202020204" pitchFamily="34" charset="0"/>
            </a:endParaRPr>
          </a:p>
        </p:txBody>
      </p:sp>
      <p:sp>
        <p:nvSpPr>
          <p:cNvPr id="9223" name="Rectangle 7"/>
          <p:cNvSpPr>
            <a:spLocks noChangeArrowheads="1"/>
          </p:cNvSpPr>
          <p:nvPr/>
        </p:nvSpPr>
        <p:spPr bwMode="auto">
          <a:xfrm>
            <a:off x="6324600" y="3048000"/>
            <a:ext cx="15335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r>
              <a:rPr lang="en-US" altLang="en-US" sz="2400" b="0">
                <a:latin typeface="Century Gothic" panose="020B0502020202020204" pitchFamily="34" charset="0"/>
              </a:rPr>
              <a:t>1.5-2 sec</a:t>
            </a:r>
          </a:p>
        </p:txBody>
      </p:sp>
    </p:spTree>
    <p:extLst>
      <p:ext uri="{BB962C8B-B14F-4D97-AF65-F5344CB8AC3E}">
        <p14:creationId xmlns:p14="http://schemas.microsoft.com/office/powerpoint/2010/main" val="1070210327"/>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222"/>
                                        </p:tgtEl>
                                        <p:attrNameLst>
                                          <p:attrName>style.visibility</p:attrName>
                                        </p:attrNameLst>
                                      </p:cBhvr>
                                      <p:to>
                                        <p:strVal val="visible"/>
                                      </p:to>
                                    </p:set>
                                    <p:anim calcmode="lin" valueType="num">
                                      <p:cBhvr additive="base">
                                        <p:cTn id="31" dur="500" fill="hold"/>
                                        <p:tgtEl>
                                          <p:spTgt spid="9222"/>
                                        </p:tgtEl>
                                        <p:attrNameLst>
                                          <p:attrName>ppt_x</p:attrName>
                                        </p:attrNameLst>
                                      </p:cBhvr>
                                      <p:tavLst>
                                        <p:tav tm="0">
                                          <p:val>
                                            <p:strVal val="0-#ppt_w/2"/>
                                          </p:val>
                                        </p:tav>
                                        <p:tav tm="100000">
                                          <p:val>
                                            <p:strVal val="#ppt_x"/>
                                          </p:val>
                                        </p:tav>
                                      </p:tavLst>
                                    </p:anim>
                                    <p:anim calcmode="lin" valueType="num">
                                      <p:cBhvr additive="base">
                                        <p:cTn id="32" dur="500" fill="hold"/>
                                        <p:tgtEl>
                                          <p:spTgt spid="9222"/>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223"/>
                                        </p:tgtEl>
                                        <p:attrNameLst>
                                          <p:attrName>style.visibility</p:attrName>
                                        </p:attrNameLst>
                                      </p:cBhvr>
                                      <p:to>
                                        <p:strVal val="visible"/>
                                      </p:to>
                                    </p:set>
                                    <p:anim calcmode="lin" valueType="num">
                                      <p:cBhvr additive="base">
                                        <p:cTn id="37" dur="500" fill="hold"/>
                                        <p:tgtEl>
                                          <p:spTgt spid="9223"/>
                                        </p:tgtEl>
                                        <p:attrNameLst>
                                          <p:attrName>ppt_x</p:attrName>
                                        </p:attrNameLst>
                                      </p:cBhvr>
                                      <p:tavLst>
                                        <p:tav tm="0">
                                          <p:val>
                                            <p:strVal val="1+#ppt_w/2"/>
                                          </p:val>
                                        </p:tav>
                                        <p:tav tm="100000">
                                          <p:val>
                                            <p:strVal val="#ppt_x"/>
                                          </p:val>
                                        </p:tav>
                                      </p:tavLst>
                                    </p:anim>
                                    <p:anim calcmode="lin" valueType="num">
                                      <p:cBhvr additive="base">
                                        <p:cTn id="38" dur="500" fill="hold"/>
                                        <p:tgtEl>
                                          <p:spTgt spid="92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P spid="9222" grpId="0" animBg="1"/>
      <p:bldP spid="9223"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Vision</a:t>
            </a:r>
          </a:p>
        </p:txBody>
      </p:sp>
      <p:sp>
        <p:nvSpPr>
          <p:cNvPr id="10243"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altLang="en-US" dirty="0" smtClean="0">
                <a:ea typeface="ＭＳ Ｐゴシック" panose="020B0600070205080204" pitchFamily="34" charset="-128"/>
              </a:rPr>
              <a:t>Roadway design to accommodate the 20/40 or 20/50 driver</a:t>
            </a:r>
          </a:p>
          <a:p>
            <a:pPr eaLnBrk="1" hangingPunct="1"/>
            <a:r>
              <a:rPr lang="en-US" altLang="en-US" dirty="0" smtClean="0">
                <a:ea typeface="ＭＳ Ｐゴシック" panose="020B0600070205080204" pitchFamily="34" charset="-128"/>
              </a:rPr>
              <a:t>Factors affecting vision</a:t>
            </a:r>
          </a:p>
          <a:p>
            <a:pPr lvl="1" eaLnBrk="1" hangingPunct="1"/>
            <a:r>
              <a:rPr lang="en-US" altLang="en-US" dirty="0" smtClean="0">
                <a:ea typeface="ＭＳ Ｐゴシック" panose="020B0600070205080204" pitchFamily="34" charset="-128"/>
              </a:rPr>
              <a:t>Visual field reductions</a:t>
            </a:r>
          </a:p>
          <a:p>
            <a:pPr lvl="1" eaLnBrk="1" hangingPunct="1"/>
            <a:r>
              <a:rPr lang="en-US" altLang="en-US" dirty="0" smtClean="0">
                <a:ea typeface="ＭＳ Ｐゴシック" panose="020B0600070205080204" pitchFamily="34" charset="-128"/>
              </a:rPr>
              <a:t>Visual acuity</a:t>
            </a:r>
          </a:p>
          <a:p>
            <a:pPr lvl="1" eaLnBrk="1" hangingPunct="1"/>
            <a:r>
              <a:rPr lang="en-US" altLang="en-US" dirty="0" smtClean="0">
                <a:ea typeface="ＭＳ Ｐゴシック" panose="020B0600070205080204" pitchFamily="34" charset="-128"/>
              </a:rPr>
              <a:t>Accommodation</a:t>
            </a:r>
          </a:p>
          <a:p>
            <a:pPr lvl="1" eaLnBrk="1" hangingPunct="1"/>
            <a:r>
              <a:rPr lang="en-US" altLang="en-US" dirty="0" smtClean="0">
                <a:ea typeface="ＭＳ Ｐゴシック" panose="020B0600070205080204" pitchFamily="34" charset="-128"/>
              </a:rPr>
              <a:t>Glare/Sensitivity  </a:t>
            </a:r>
          </a:p>
        </p:txBody>
      </p:sp>
    </p:spTree>
    <p:extLst>
      <p:ext uri="{BB962C8B-B14F-4D97-AF65-F5344CB8AC3E}">
        <p14:creationId xmlns:p14="http://schemas.microsoft.com/office/powerpoint/2010/main" val="2356763280"/>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 calcmode="lin" valueType="num">
                                      <p:cBhvr additive="base">
                                        <p:cTn id="17"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0243">
                                            <p:txEl>
                                              <p:pRg st="3" end="3"/>
                                            </p:txEl>
                                          </p:spTgt>
                                        </p:tgtEl>
                                        <p:attrNameLst>
                                          <p:attrName>style.visibility</p:attrName>
                                        </p:attrNameLst>
                                      </p:cBhvr>
                                      <p:to>
                                        <p:strVal val="visible"/>
                                      </p:to>
                                    </p:set>
                                    <p:anim calcmode="lin" valueType="num">
                                      <p:cBhvr additive="base">
                                        <p:cTn id="21"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024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10243">
                                            <p:txEl>
                                              <p:pRg st="5" end="5"/>
                                            </p:txEl>
                                          </p:spTgt>
                                        </p:tgtEl>
                                        <p:attrNameLst>
                                          <p:attrName>style.visibility</p:attrName>
                                        </p:attrNameLst>
                                      </p:cBhvr>
                                      <p:to>
                                        <p:strVal val="visible"/>
                                      </p:to>
                                    </p:set>
                                    <p:anim calcmode="lin" valueType="num">
                                      <p:cBhvr additive="base">
                                        <p:cTn id="29" dur="5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024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ea typeface="ＭＳ Ｐゴシック" panose="020B0600070205080204" pitchFamily="34" charset="-128"/>
              </a:rPr>
              <a:t>Visual Field</a:t>
            </a:r>
          </a:p>
        </p:txBody>
      </p:sp>
      <p:graphicFrame>
        <p:nvGraphicFramePr>
          <p:cNvPr id="27651" name="Object 0">
            <a:hlinkClick r:id="" action="ppaction://ole?verb=0"/>
          </p:cNvPr>
          <p:cNvGraphicFramePr>
            <a:graphicFrameLocks/>
          </p:cNvGraphicFramePr>
          <p:nvPr/>
        </p:nvGraphicFramePr>
        <p:xfrm>
          <a:off x="1884363" y="1974850"/>
          <a:ext cx="5513387" cy="3275013"/>
        </p:xfrm>
        <a:graphic>
          <a:graphicData uri="http://schemas.openxmlformats.org/presentationml/2006/ole">
            <mc:AlternateContent xmlns:mc="http://schemas.openxmlformats.org/markup-compatibility/2006">
              <mc:Choice xmlns:v="urn:schemas-microsoft-com:vml" Requires="v">
                <p:oleObj spid="_x0000_s29706" name="Clip" r:id="rId4" imgW="5486400" imgH="3267000" progId="MS_ClipArt_Gallery.5">
                  <p:embed/>
                </p:oleObj>
              </mc:Choice>
              <mc:Fallback>
                <p:oleObj name="Clip" r:id="rId4" imgW="5486400" imgH="3267000" progId="MS_ClipArt_Gallery.5">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84363" y="1974850"/>
                        <a:ext cx="5513387" cy="3275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sp>
        <p:nvSpPr>
          <p:cNvPr id="27652" name="Oval 4"/>
          <p:cNvSpPr>
            <a:spLocks noChangeArrowheads="1"/>
          </p:cNvSpPr>
          <p:nvPr/>
        </p:nvSpPr>
        <p:spPr bwMode="auto">
          <a:xfrm>
            <a:off x="1835150" y="1911350"/>
            <a:ext cx="5626100" cy="3111500"/>
          </a:xfrm>
          <a:prstGeom prst="ellipse">
            <a:avLst/>
          </a:prstGeom>
          <a:noFill/>
          <a:ln w="2540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endParaRPr lang="en-US" altLang="en-US" sz="2400" b="0">
              <a:latin typeface="Arial" panose="020B0604020202020204" pitchFamily="34" charset="0"/>
            </a:endParaRPr>
          </a:p>
        </p:txBody>
      </p:sp>
      <p:sp>
        <p:nvSpPr>
          <p:cNvPr id="27653" name="Oval 5"/>
          <p:cNvSpPr>
            <a:spLocks noChangeArrowheads="1"/>
          </p:cNvSpPr>
          <p:nvPr/>
        </p:nvSpPr>
        <p:spPr bwMode="auto">
          <a:xfrm>
            <a:off x="2825750" y="2292350"/>
            <a:ext cx="3721100" cy="2273300"/>
          </a:xfrm>
          <a:prstGeom prst="ellipse">
            <a:avLst/>
          </a:prstGeom>
          <a:noFill/>
          <a:ln w="25400">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endParaRPr lang="en-US" altLang="en-US" sz="2400" b="0">
              <a:latin typeface="Arial" panose="020B0604020202020204" pitchFamily="34" charset="0"/>
            </a:endParaRPr>
          </a:p>
        </p:txBody>
      </p:sp>
      <p:sp>
        <p:nvSpPr>
          <p:cNvPr id="27654" name="Oval 6"/>
          <p:cNvSpPr>
            <a:spLocks noChangeArrowheads="1"/>
          </p:cNvSpPr>
          <p:nvPr/>
        </p:nvSpPr>
        <p:spPr bwMode="auto">
          <a:xfrm>
            <a:off x="3587750" y="2825750"/>
            <a:ext cx="2044700" cy="977900"/>
          </a:xfrm>
          <a:prstGeom prst="ellipse">
            <a:avLst/>
          </a:prstGeom>
          <a:noFill/>
          <a:ln w="25400">
            <a:solidFill>
              <a:srgbClr val="FC0128"/>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SzPct val="110000"/>
              <a:buFont typeface="Wingdings" panose="05000000000000000000" pitchFamily="2" charset="2"/>
              <a:buChar char="w"/>
              <a:defRPr sz="3600" b="1">
                <a:solidFill>
                  <a:schemeClr val="tx1"/>
                </a:solidFill>
                <a:latin typeface="Technical" panose="03050502040202020B03" pitchFamily="66" charset="0"/>
                <a:ea typeface="ＭＳ Ｐゴシック" panose="020B0600070205080204" pitchFamily="34" charset="-128"/>
              </a:defRPr>
            </a:lvl1pPr>
            <a:lvl2pPr marL="742950" indent="-285750">
              <a:spcBef>
                <a:spcPct val="20000"/>
              </a:spcBef>
              <a:buClr>
                <a:schemeClr val="tx1"/>
              </a:buClr>
              <a:buSzPct val="60000"/>
              <a:buFont typeface="Wingdings" panose="05000000000000000000" pitchFamily="2" charset="2"/>
              <a:buChar char="l"/>
              <a:defRPr sz="3000" b="1">
                <a:solidFill>
                  <a:schemeClr val="tx1"/>
                </a:solidFill>
                <a:latin typeface="Technical" panose="03050502040202020B03" pitchFamily="66" charset="0"/>
                <a:ea typeface="ＭＳ Ｐゴシック" panose="020B0600070205080204" pitchFamily="34" charset="-128"/>
              </a:defRPr>
            </a:lvl2pPr>
            <a:lvl3pPr marL="1143000" indent="-228600">
              <a:spcBef>
                <a:spcPct val="20000"/>
              </a:spcBef>
              <a:buClr>
                <a:schemeClr val="hlink"/>
              </a:buClr>
              <a:buSzPct val="95000"/>
              <a:buFont typeface="Wingdings" panose="05000000000000000000" pitchFamily="2" charset="2"/>
              <a:buChar char="w"/>
              <a:defRPr sz="2400">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ahoma" panose="020B0604030504040204" pitchFamily="34" charset="0"/>
                <a:ea typeface="ＭＳ Ｐゴシック" panose="020B0600070205080204" pitchFamily="34" charset="-128"/>
              </a:defRPr>
            </a:lvl9pPr>
          </a:lstStyle>
          <a:p>
            <a:pPr>
              <a:spcBef>
                <a:spcPct val="0"/>
              </a:spcBef>
              <a:buClrTx/>
              <a:buSzTx/>
              <a:buFontTx/>
              <a:buNone/>
            </a:pPr>
            <a:endParaRPr lang="en-US" altLang="en-US" sz="2400" b="0">
              <a:latin typeface="Arial" panose="020B0604020202020204" pitchFamily="34" charset="0"/>
            </a:endParaRPr>
          </a:p>
        </p:txBody>
      </p:sp>
    </p:spTree>
    <p:extLst>
      <p:ext uri="{BB962C8B-B14F-4D97-AF65-F5344CB8AC3E}">
        <p14:creationId xmlns:p14="http://schemas.microsoft.com/office/powerpoint/2010/main" val="3840956458"/>
      </p:ext>
    </p:extLst>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seattle">
  <a:themeElements>
    <a:clrScheme name="seattle.pp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seattle.ppt">
      <a:majorFont>
        <a:latin typeface="Comic Sans MS"/>
        <a:ea typeface=""/>
        <a:cs typeface=""/>
      </a:majorFont>
      <a:minorFont>
        <a:latin typeface="Technic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seattle.pp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seattle.pp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seattle.pp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seattle.pp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seattle.pp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seattle.pp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seattle.pp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seattle.pp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E:\GAR\scantour\seattle.ppt</Template>
  <TotalTime>493</TotalTime>
  <Words>5147</Words>
  <Application>Microsoft Office PowerPoint</Application>
  <PresentationFormat>On-screen Show (4:3)</PresentationFormat>
  <Paragraphs>297</Paragraphs>
  <Slides>28</Slides>
  <Notes>28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0" baseType="lpstr">
      <vt:lpstr>ＭＳ Ｐゴシック</vt:lpstr>
      <vt:lpstr>Arial</vt:lpstr>
      <vt:lpstr>Calibri</vt:lpstr>
      <vt:lpstr>Century Gothic</vt:lpstr>
      <vt:lpstr>Comic Sans MS</vt:lpstr>
      <vt:lpstr>Tahoma</vt:lpstr>
      <vt:lpstr>Technical</vt:lpstr>
      <vt:lpstr>Times New Roman</vt:lpstr>
      <vt:lpstr>Wingdings</vt:lpstr>
      <vt:lpstr>seattle</vt:lpstr>
      <vt:lpstr>Clip</vt:lpstr>
      <vt:lpstr>Microsoft Excel Chart</vt:lpstr>
      <vt:lpstr>THE ROAD USER</vt:lpstr>
      <vt:lpstr>PART I--OVERVIEW</vt:lpstr>
      <vt:lpstr>Some Statistics-2013</vt:lpstr>
      <vt:lpstr>Elderly Drivers (65+)</vt:lpstr>
      <vt:lpstr>Teenage Drivers (&lt;20)</vt:lpstr>
      <vt:lpstr>Why Need to Talk About it?</vt:lpstr>
      <vt:lpstr>The Driving Task</vt:lpstr>
      <vt:lpstr>Vision</vt:lpstr>
      <vt:lpstr>Visual Field</vt:lpstr>
      <vt:lpstr>Detection</vt:lpstr>
      <vt:lpstr>Perception &amp; Reaction</vt:lpstr>
      <vt:lpstr>Mental Workload</vt:lpstr>
      <vt:lpstr>Outside the Vehicle</vt:lpstr>
      <vt:lpstr>Inside the Vehicle</vt:lpstr>
      <vt:lpstr>What to Do?</vt:lpstr>
      <vt:lpstr>PART II—ATTITUDES AND BEHAVIOR</vt:lpstr>
      <vt:lpstr>Driver Aspects</vt:lpstr>
      <vt:lpstr>Basic Relationships</vt:lpstr>
      <vt:lpstr>Racing vs Normal Drivers</vt:lpstr>
      <vt:lpstr>How Fast?</vt:lpstr>
      <vt:lpstr>Driver Personality</vt:lpstr>
      <vt:lpstr>Other Motives and Safety</vt:lpstr>
      <vt:lpstr>Risk and Age/Gender</vt:lpstr>
      <vt:lpstr>Speed Choice</vt:lpstr>
      <vt:lpstr>Better Than Average?</vt:lpstr>
      <vt:lpstr>Social Norms</vt:lpstr>
      <vt:lpstr>PowerPoint Presentation</vt:lpstr>
      <vt:lpstr>PowerPoint Presentation</vt:lpstr>
    </vt:vector>
  </TitlesOfParts>
  <Manager/>
  <Company>University of Kentucky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subject/>
  <dc:creator>Nikiforos Stamatiadis</dc:creator>
  <cp:keywords/>
  <dc:description/>
  <cp:lastModifiedBy>Stamatiadis, Nick</cp:lastModifiedBy>
  <cp:revision>52</cp:revision>
  <cp:lastPrinted>2016-05-04T15:46:50Z</cp:lastPrinted>
  <dcterms:created xsi:type="dcterms:W3CDTF">1999-08-31T14:18:19Z</dcterms:created>
  <dcterms:modified xsi:type="dcterms:W3CDTF">2016-05-06T14:12:47Z</dcterms:modified>
  <cp:category/>
</cp:coreProperties>
</file>