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34"/>
  </p:notesMasterIdLst>
  <p:handoutMasterIdLst>
    <p:handoutMasterId r:id="rId35"/>
  </p:handoutMasterIdLst>
  <p:sldIdLst>
    <p:sldId id="277" r:id="rId2"/>
    <p:sldId id="257" r:id="rId3"/>
    <p:sldId id="279" r:id="rId4"/>
    <p:sldId id="309" r:id="rId5"/>
    <p:sldId id="281" r:id="rId6"/>
    <p:sldId id="310" r:id="rId7"/>
    <p:sldId id="278" r:id="rId8"/>
    <p:sldId id="297" r:id="rId9"/>
    <p:sldId id="298" r:id="rId10"/>
    <p:sldId id="299" r:id="rId11"/>
    <p:sldId id="280" r:id="rId12"/>
    <p:sldId id="284" r:id="rId13"/>
    <p:sldId id="261" r:id="rId14"/>
    <p:sldId id="311" r:id="rId15"/>
    <p:sldId id="287" r:id="rId16"/>
    <p:sldId id="266" r:id="rId17"/>
    <p:sldId id="267" r:id="rId18"/>
    <p:sldId id="293" r:id="rId19"/>
    <p:sldId id="290" r:id="rId20"/>
    <p:sldId id="291" r:id="rId21"/>
    <p:sldId id="301" r:id="rId22"/>
    <p:sldId id="286" r:id="rId23"/>
    <p:sldId id="292" r:id="rId24"/>
    <p:sldId id="294" r:id="rId25"/>
    <p:sldId id="306" r:id="rId26"/>
    <p:sldId id="308" r:id="rId27"/>
    <p:sldId id="271" r:id="rId28"/>
    <p:sldId id="272" r:id="rId29"/>
    <p:sldId id="288" r:id="rId30"/>
    <p:sldId id="275" r:id="rId31"/>
    <p:sldId id="289" r:id="rId32"/>
    <p:sldId id="276" r:id="rId33"/>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000" kern="1200">
        <a:solidFill>
          <a:schemeClr val="tx1"/>
        </a:solidFill>
        <a:latin typeface="Technical" panose="03050502040202020B03" pitchFamily="66" charset="0"/>
        <a:ea typeface="MS PGothic"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Technical" panose="03050502040202020B03" pitchFamily="66" charset="0"/>
        <a:ea typeface="MS PGothic"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Technical" panose="03050502040202020B03" pitchFamily="66" charset="0"/>
        <a:ea typeface="MS PGothic"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Technical" panose="03050502040202020B03" pitchFamily="66" charset="0"/>
        <a:ea typeface="MS PGothic"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Technical" panose="03050502040202020B03" pitchFamily="66"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Technical" panose="03050502040202020B03" pitchFamily="66"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Technical" panose="03050502040202020B03" pitchFamily="66"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Technical" panose="03050502040202020B03" pitchFamily="66"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Technical" panose="03050502040202020B03" pitchFamily="66"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53A77"/>
    <a:srgbClr val="990000"/>
    <a:srgbClr val="FFAA29"/>
    <a:srgbClr val="F6A332"/>
    <a:srgbClr val="372000"/>
    <a:srgbClr val="4C2E00"/>
    <a:srgbClr val="618FFD"/>
    <a:srgbClr val="0033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89" autoAdjust="0"/>
    <p:restoredTop sz="60081" autoAdjust="0"/>
  </p:normalViewPr>
  <p:slideViewPr>
    <p:cSldViewPr>
      <p:cViewPr varScale="1">
        <p:scale>
          <a:sx n="59" d="100"/>
          <a:sy n="59" d="100"/>
        </p:scale>
        <p:origin x="1464" y="72"/>
      </p:cViewPr>
      <p:guideLst>
        <p:guide orient="horz" pos="2160"/>
        <p:guide pos="2880"/>
      </p:guideLst>
    </p:cSldViewPr>
  </p:slideViewPr>
  <p:outlineViewPr>
    <p:cViewPr>
      <p:scale>
        <a:sx n="33" d="100"/>
        <a:sy n="33" d="100"/>
      </p:scale>
      <p:origin x="0" y="-5526"/>
    </p:cViewPr>
  </p:outlineViewPr>
  <p:notesTextViewPr>
    <p:cViewPr>
      <p:scale>
        <a:sx n="100" d="100"/>
        <a:sy n="100" d="100"/>
      </p:scale>
      <p:origin x="0" y="0"/>
    </p:cViewPr>
  </p:notesTextViewPr>
  <p:sorterViewPr>
    <p:cViewPr>
      <p:scale>
        <a:sx n="66" d="100"/>
        <a:sy n="66" d="100"/>
      </p:scale>
      <p:origin x="0" y="2322"/>
    </p:cViewPr>
  </p:sorterViewPr>
  <p:notesViewPr>
    <p:cSldViewPr>
      <p:cViewPr varScale="1">
        <p:scale>
          <a:sx n="72" d="100"/>
          <a:sy n="72" d="100"/>
        </p:scale>
        <p:origin x="2100" y="5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200025"/>
            <a:ext cx="3170238"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0">
                <a:latin typeface="Comic Sans MS" pitchFamily="66" charset="0"/>
                <a:ea typeface="+mn-ea"/>
                <a:cs typeface="+mn-cs"/>
              </a:defRPr>
            </a:lvl1pPr>
          </a:lstStyle>
          <a:p>
            <a:pPr>
              <a:defRPr/>
            </a:pPr>
            <a:r>
              <a:rPr lang="en-US"/>
              <a:t>CE 635 Issues of Highway Safety</a:t>
            </a:r>
          </a:p>
        </p:txBody>
      </p:sp>
      <p:sp>
        <p:nvSpPr>
          <p:cNvPr id="3075" name="Rectangle 3"/>
          <p:cNvSpPr>
            <a:spLocks noGrp="1" noChangeArrowheads="1"/>
          </p:cNvSpPr>
          <p:nvPr>
            <p:ph type="dt" sz="quarter" idx="1"/>
          </p:nvPr>
        </p:nvSpPr>
        <p:spPr bwMode="auto">
          <a:xfrm>
            <a:off x="4143375" y="200025"/>
            <a:ext cx="3170238"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atin typeface="Comic Sans MS" pitchFamily="66" charset="0"/>
                <a:ea typeface="+mn-ea"/>
                <a:cs typeface="+mn-cs"/>
              </a:defRPr>
            </a:lvl1pPr>
          </a:lstStyle>
          <a:p>
            <a:pPr>
              <a:defRPr/>
            </a:pPr>
            <a:r>
              <a:rPr lang="en-US"/>
              <a:t>Spring 14</a:t>
            </a:r>
          </a:p>
        </p:txBody>
      </p:sp>
      <p:sp>
        <p:nvSpPr>
          <p:cNvPr id="3076" name="Rectangle 4"/>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Comic Sans MS" panose="030F0702030302020204" pitchFamily="66" charset="0"/>
              </a:defRPr>
            </a:lvl1pPr>
          </a:lstStyle>
          <a:p>
            <a:pPr>
              <a:defRPr/>
            </a:pPr>
            <a:fld id="{F84F6873-C9AA-4469-B337-57E495ACA5DF}" type="slidenum">
              <a:rPr lang="en-US" altLang="en-US"/>
              <a:pPr>
                <a:defRPr/>
              </a:pPr>
              <a:t>‹#›</a:t>
            </a:fld>
            <a:endParaRPr lang="en-US" altLang="en-US"/>
          </a:p>
        </p:txBody>
      </p:sp>
    </p:spTree>
    <p:extLst>
      <p:ext uri="{BB962C8B-B14F-4D97-AF65-F5344CB8AC3E}">
        <p14:creationId xmlns:p14="http://schemas.microsoft.com/office/powerpoint/2010/main" val="2174811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4725" y="4565650"/>
            <a:ext cx="5365750" cy="404177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dirty="0" smtClean="0"/>
              <a:t>Click to edit Master notes styles</a:t>
            </a:r>
          </a:p>
          <a:p>
            <a:pPr lvl="0"/>
            <a:r>
              <a:rPr lang="en-US" noProof="0" dirty="0" smtClean="0"/>
              <a:t>Second Level</a:t>
            </a:r>
          </a:p>
          <a:p>
            <a:pPr lvl="0"/>
            <a:r>
              <a:rPr lang="en-US" noProof="0" dirty="0" smtClean="0"/>
              <a:t>Third Level</a:t>
            </a:r>
          </a:p>
          <a:p>
            <a:pPr lvl="0"/>
            <a:r>
              <a:rPr lang="en-US" noProof="0" dirty="0" smtClean="0"/>
              <a:t>Fourth Level</a:t>
            </a:r>
          </a:p>
          <a:p>
            <a:pPr lvl="0"/>
            <a:r>
              <a:rPr lang="en-US" noProof="0" dirty="0" smtClean="0"/>
              <a:t>Fifth Level</a:t>
            </a:r>
          </a:p>
        </p:txBody>
      </p:sp>
      <p:sp>
        <p:nvSpPr>
          <p:cNvPr id="5123" name="Rectangle 3"/>
          <p:cNvSpPr>
            <a:spLocks noGrp="1" noRot="1" noChangeAspect="1" noChangeArrowheads="1" noTextEdit="1"/>
          </p:cNvSpPr>
          <p:nvPr>
            <p:ph type="sldImg" idx="2"/>
          </p:nvPr>
        </p:nvSpPr>
        <p:spPr bwMode="auto">
          <a:xfrm>
            <a:off x="1409700" y="833438"/>
            <a:ext cx="4495800" cy="3371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 name="Slide Number Placeholder 1"/>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87343B2E-C374-4ECC-8D8D-9FAF2B100443}" type="slidenum">
              <a:rPr lang="en-US" smtClean="0"/>
              <a:t>‹#›</a:t>
            </a:fld>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408251" y="0"/>
            <a:ext cx="906949" cy="633413"/>
          </a:xfrm>
          <a:prstGeom prst="rect">
            <a:avLst/>
          </a:prstGeom>
        </p:spPr>
      </p:pic>
    </p:spTree>
    <p:extLst>
      <p:ext uri="{BB962C8B-B14F-4D97-AF65-F5344CB8AC3E}">
        <p14:creationId xmlns:p14="http://schemas.microsoft.com/office/powerpoint/2010/main" val="310611360"/>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1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t>In this module we will discuss various aspects of highway design and their potential effects on roadway safety. As noted in the introduction, factors contributing to a crash can be related to human, roadway and vehicle failures. Frequently human and roadway factors interact contributing to a crash during and can influence the severity of the crash. For example, a distracted driver running of the road after hitting a pavement-shoulder separation. Prior research identifies the roadway contribution to about 10 percent of the crashes. The module will discuss such issues and how they could be alleviated and provide insights on possible countermeasures to improve roadway safety. </a:t>
            </a:r>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DC3B78-D7DB-4C3C-9D30-CDC6459EEC61}" type="slidenum">
              <a:rPr lang="en-US" altLang="en-US" sz="1200"/>
              <a:pPr/>
              <a:t>1</a:t>
            </a:fld>
            <a:endParaRPr lang="en-US" altLang="en-US" sz="1200" dirty="0"/>
          </a:p>
        </p:txBody>
      </p:sp>
    </p:spTree>
    <p:extLst>
      <p:ext uri="{BB962C8B-B14F-4D97-AF65-F5344CB8AC3E}">
        <p14:creationId xmlns:p14="http://schemas.microsoft.com/office/powerpoint/2010/main" val="3322273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327150" y="727075"/>
            <a:ext cx="4738688" cy="3554413"/>
          </a:xfrm>
          <a:ln/>
        </p:spPr>
      </p:sp>
      <p:sp>
        <p:nvSpPr>
          <p:cNvPr id="26627" name="Rectangle 3"/>
          <p:cNvSpPr>
            <a:spLocks noGrp="1" noChangeArrowheads="1"/>
          </p:cNvSpPr>
          <p:nvPr>
            <p:ph type="body" idx="1"/>
          </p:nvPr>
        </p:nvSpPr>
        <p:spPr>
          <a:xfrm>
            <a:off x="942975" y="4572000"/>
            <a:ext cx="5429250" cy="43275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Another aspect that should be noted regarding safety and determining the potential safety effects, especially when applying countermeasures, is the relative perspective of safety.  Given the example above, both options could be viewed as viable alternatives but each could be considered different (or less safe) depending the users’ perspective. For the drivers, Section A is “safer” since there are no trees by the side of the road that an errant vehicle may hit. On the other hand, for a pedestrian, Section B is “safer” due to the presence of a buffer between vehicles and them. This is an issue that further complicates safety and introduces the notion of targeted evaluation and designs that may require a more detailed examination of multiple impacts for each user.  </a:t>
            </a:r>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DC3B78-D7DB-4C3C-9D30-CDC6459EEC61}" type="slidenum">
              <a:rPr lang="en-US" altLang="en-US" sz="1200" smtClean="0"/>
              <a:pPr/>
              <a:t>10</a:t>
            </a:fld>
            <a:endParaRPr lang="en-US" altLang="en-US" sz="1200" dirty="0"/>
          </a:p>
        </p:txBody>
      </p:sp>
    </p:spTree>
    <p:extLst>
      <p:ext uri="{BB962C8B-B14F-4D97-AF65-F5344CB8AC3E}">
        <p14:creationId xmlns:p14="http://schemas.microsoft.com/office/powerpoint/2010/main" val="2500314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xfrm>
            <a:off x="974724" y="4565650"/>
            <a:ext cx="5502275" cy="503555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defRPr/>
            </a:pPr>
            <a:r>
              <a:rPr lang="en-US" altLang="en-US" dirty="0" smtClean="0">
                <a:cs typeface="Times New Roman" panose="02020603050405020304" pitchFamily="18" charset="0"/>
              </a:rPr>
              <a:t>Tort liability stems from violations of the legal duties and could result in a punishment. Tort liability has been a controlling factor for highway designs in the past where designers were afraid to deviate from the guidelines.  The belief was that designing a facility according to standards will absolve them from any liability. However, this is not the case and a more appropriate manner to address liability is the documentation of all decisions made throughout the project development process, maintenance of decisions records, and following a clearly defined process for reaching decisions (AASHTO 2004).</a:t>
            </a:r>
          </a:p>
          <a:p>
            <a:pPr eaLnBrk="1" hangingPunct="1">
              <a:spcBef>
                <a:spcPts val="0"/>
              </a:spcBef>
              <a:defRPr/>
            </a:pPr>
            <a:endParaRPr lang="en-US" altLang="en-US" dirty="0" smtClean="0">
              <a:cs typeface="Times New Roman" panose="02020603050405020304" pitchFamily="18" charset="0"/>
            </a:endParaRPr>
          </a:p>
          <a:p>
            <a:pPr eaLnBrk="1" hangingPunct="1">
              <a:spcBef>
                <a:spcPts val="0"/>
              </a:spcBef>
              <a:defRPr/>
            </a:pPr>
            <a:r>
              <a:rPr lang="en-US" altLang="en-US" dirty="0" smtClean="0">
                <a:cs typeface="Times New Roman" panose="02020603050405020304" pitchFamily="18" charset="0"/>
              </a:rPr>
              <a:t>The Kentucky Transportation Cabinet’s responsibility is to provide reasonably safe travel and warn the public as needed. This could be viewed as an effort to provide an as safe as possible system that is properly signed to provide information about potential unsafe situations. Kentucky is a state with sovereign immunity, which implies that the state is exempt from suit and</a:t>
            </a:r>
            <a:r>
              <a:rPr lang="en-US" altLang="en-US" baseline="0" dirty="0" smtClean="0">
                <a:cs typeface="Times New Roman" panose="02020603050405020304" pitchFamily="18" charset="0"/>
              </a:rPr>
              <a:t> any </a:t>
            </a:r>
            <a:r>
              <a:rPr lang="en-US" altLang="en-US" dirty="0" smtClean="0">
                <a:cs typeface="Times New Roman" panose="02020603050405020304" pitchFamily="18" charset="0"/>
              </a:rPr>
              <a:t>liability (or in plain words, the state cannot do wrong). </a:t>
            </a:r>
          </a:p>
          <a:p>
            <a:pPr eaLnBrk="1" hangingPunct="1">
              <a:spcBef>
                <a:spcPts val="0"/>
              </a:spcBef>
              <a:defRPr/>
            </a:pPr>
            <a:endParaRPr lang="en-US" altLang="en-US" dirty="0" smtClean="0">
              <a:cs typeface="Times New Roman" panose="02020603050405020304" pitchFamily="18" charset="0"/>
            </a:endParaRPr>
          </a:p>
          <a:p>
            <a:pPr eaLnBrk="1" hangingPunct="1">
              <a:spcBef>
                <a:spcPts val="0"/>
              </a:spcBef>
              <a:defRPr/>
            </a:pPr>
            <a:r>
              <a:rPr lang="en-US" altLang="en-US" dirty="0" smtClean="0">
                <a:cs typeface="Times New Roman" panose="02020603050405020304" pitchFamily="18" charset="0"/>
              </a:rPr>
              <a:t>There are also two levels of negligence: </a:t>
            </a:r>
          </a:p>
          <a:p>
            <a:pPr marL="171450" indent="-171450" eaLnBrk="1" hangingPunct="1">
              <a:spcBef>
                <a:spcPts val="0"/>
              </a:spcBef>
              <a:buFont typeface="Arial" panose="020B0604020202020204" pitchFamily="34" charset="0"/>
              <a:buChar char="•"/>
              <a:defRPr/>
            </a:pPr>
            <a:r>
              <a:rPr lang="en-US" altLang="en-US" dirty="0" smtClean="0">
                <a:cs typeface="Times New Roman" panose="02020603050405020304" pitchFamily="18" charset="0"/>
              </a:rPr>
              <a:t>Contributory:  If the plaintiff contributed at all, then they are totally to blame</a:t>
            </a:r>
          </a:p>
          <a:p>
            <a:pPr marL="171450" indent="-171450" eaLnBrk="1" hangingPunct="1">
              <a:spcBef>
                <a:spcPts val="0"/>
              </a:spcBef>
              <a:buFont typeface="Arial" panose="020B0604020202020204" pitchFamily="34" charset="0"/>
              <a:buChar char="•"/>
              <a:defRPr/>
            </a:pPr>
            <a:r>
              <a:rPr lang="en-US" altLang="en-US" dirty="0" smtClean="0">
                <a:cs typeface="Times New Roman" panose="02020603050405020304" pitchFamily="18" charset="0"/>
              </a:rPr>
              <a:t>Comparative: If the plaintiff contributed, then they are responsible for the percentage of blame assigned to them. </a:t>
            </a:r>
          </a:p>
          <a:p>
            <a:pPr eaLnBrk="1" hangingPunct="1">
              <a:spcBef>
                <a:spcPts val="0"/>
              </a:spcBef>
              <a:defRPr/>
            </a:pPr>
            <a:endParaRPr lang="en-US" altLang="en-US" dirty="0" smtClean="0">
              <a:cs typeface="Times New Roman" panose="02020603050405020304" pitchFamily="18" charset="0"/>
            </a:endParaRPr>
          </a:p>
          <a:p>
            <a:pPr eaLnBrk="1" hangingPunct="1">
              <a:spcBef>
                <a:spcPts val="0"/>
              </a:spcBef>
              <a:defRPr/>
            </a:pPr>
            <a:r>
              <a:rPr lang="en-US" altLang="en-US" dirty="0" smtClean="0">
                <a:cs typeface="Times New Roman" panose="02020603050405020304" pitchFamily="18" charset="0"/>
              </a:rPr>
              <a:t>A Discretionary Function is defined as “one which requires exercise in judgment and choice and involves what is just and  proper under the circumstances.”  A Ministerial Function is defined as “that which involves obedience to instructions, but demands no special discretion, judgment, or skill.” (Black 2009). </a:t>
            </a:r>
          </a:p>
          <a:p>
            <a:pPr eaLnBrk="1" hangingPunct="1">
              <a:spcBef>
                <a:spcPts val="0"/>
              </a:spcBef>
              <a:defRPr/>
            </a:pPr>
            <a:endParaRPr lang="en-US" altLang="en-US" dirty="0" smtClean="0">
              <a:cs typeface="Times New Roman" panose="02020603050405020304" pitchFamily="18" charset="0"/>
            </a:endParaRPr>
          </a:p>
          <a:p>
            <a:pPr eaLnBrk="1" hangingPunct="1">
              <a:spcBef>
                <a:spcPts val="0"/>
              </a:spcBef>
              <a:defRPr/>
            </a:pPr>
            <a:r>
              <a:rPr lang="en-US" altLang="en-US" sz="800" dirty="0" smtClean="0">
                <a:cs typeface="Times New Roman" panose="02020603050405020304" pitchFamily="18" charset="0"/>
              </a:rPr>
              <a:t>AASHTO </a:t>
            </a:r>
            <a:r>
              <a:rPr lang="en-US" altLang="en-US" sz="800" i="1" dirty="0" smtClean="0">
                <a:cs typeface="Times New Roman" panose="02020603050405020304" pitchFamily="18" charset="0"/>
              </a:rPr>
              <a:t>A Guide for Achieving Flexibility in Highway Design</a:t>
            </a:r>
            <a:r>
              <a:rPr lang="en-US" altLang="en-US" sz="800" dirty="0" smtClean="0">
                <a:cs typeface="Times New Roman" panose="02020603050405020304" pitchFamily="18" charset="0"/>
              </a:rPr>
              <a:t>, 2004.</a:t>
            </a:r>
          </a:p>
          <a:p>
            <a:pPr eaLnBrk="1" hangingPunct="1">
              <a:spcBef>
                <a:spcPts val="0"/>
              </a:spcBef>
              <a:defRPr/>
            </a:pPr>
            <a:r>
              <a:rPr lang="en-US" altLang="en-US" sz="800" dirty="0" smtClean="0">
                <a:cs typeface="Times New Roman" panose="02020603050405020304" pitchFamily="18" charset="0"/>
              </a:rPr>
              <a:t>Black’s Law Dictionary, Ninth Edition, 2009</a:t>
            </a:r>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DC3B78-D7DB-4C3C-9D30-CDC6459EEC61}" type="slidenum">
              <a:rPr lang="en-US" altLang="en-US" sz="1200" smtClean="0"/>
              <a:pPr/>
              <a:t>11</a:t>
            </a:fld>
            <a:endParaRPr lang="en-US" altLang="en-US" sz="1200" dirty="0"/>
          </a:p>
        </p:txBody>
      </p:sp>
    </p:spTree>
    <p:extLst>
      <p:ext uri="{BB962C8B-B14F-4D97-AF65-F5344CB8AC3E}">
        <p14:creationId xmlns:p14="http://schemas.microsoft.com/office/powerpoint/2010/main" val="1697704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74725" y="4343400"/>
            <a:ext cx="5365750" cy="5257800"/>
          </a:xfrm>
        </p:spPr>
        <p:txBody>
          <a:bodyPr/>
          <a:lstStyle/>
          <a:p>
            <a:pPr>
              <a:spcBef>
                <a:spcPts val="0"/>
              </a:spcBef>
              <a:defRPr/>
            </a:pPr>
            <a:r>
              <a:rPr lang="en-US" dirty="0" smtClean="0"/>
              <a:t>There are a number of elements that a designer needs to deal with and those control the final design developed. </a:t>
            </a:r>
          </a:p>
          <a:p>
            <a:pPr marL="171450" indent="-171450">
              <a:spcBef>
                <a:spcPts val="0"/>
              </a:spcBef>
              <a:buFont typeface="Arial" panose="020B0604020202020204" pitchFamily="34" charset="0"/>
              <a:buChar char="•"/>
              <a:defRPr/>
            </a:pPr>
            <a:r>
              <a:rPr lang="en-US" dirty="0" smtClean="0"/>
              <a:t>Design vehicle is defined as the largest expected vehicle to use the roadway with considerable frequency. Physical and operational performance characteristics of the vehicle affect several elements of design (such as radius, grades, underpass clearance, driver’s eye height, etc.). Selection is based on the context of the roadway and location and designers are urged to select a vehicle that represents a cost-effective choice for the project.  For example, in an urban setting selecting a bus as a design vehicle instead of a  semi-trailer (even if those can be seen on the road) may be more appropriate due to potential impacts on sidewalks and buildings and properties adjacent to intersections. </a:t>
            </a:r>
          </a:p>
          <a:p>
            <a:pPr marL="171450" indent="-171450">
              <a:spcBef>
                <a:spcPts val="0"/>
              </a:spcBef>
              <a:buFont typeface="Arial" panose="020B0604020202020204" pitchFamily="34" charset="0"/>
              <a:buChar char="•"/>
              <a:defRPr/>
            </a:pPr>
            <a:r>
              <a:rPr lang="en-US" dirty="0" smtClean="0"/>
              <a:t>Design speed is probably the most fundamental input to design. The current Green Book approach establishes most of the dimensions of the various design elements based on design speed and thus its selection affects all design aspects. Traditional practice has been the development of designs with as high a speed as possible. This conforms to the idea of high mobility but may be at the expense of safety. i.e., higher speeds may result in more crashes.  The choice should be based on the context of the roadway, the intended operating speed, and the vehicular and non-vehicular traffic. </a:t>
            </a:r>
          </a:p>
          <a:p>
            <a:pPr marL="171450" indent="-171450">
              <a:spcBef>
                <a:spcPts val="0"/>
              </a:spcBef>
              <a:buFont typeface="Arial" panose="020B0604020202020204" pitchFamily="34" charset="0"/>
              <a:buChar char="•"/>
              <a:defRPr/>
            </a:pPr>
            <a:r>
              <a:rPr lang="en-US" dirty="0" smtClean="0"/>
              <a:t>Design volume defines the amount of traffic to be accommodated in the facility. Research has shown that traffic volume is the single greatest contributor to the risk of a crash. An issue of concern here is that a facility is designed based on future traffic and as such it may not be a very accurate estimate of traffic demand. The design volume has implications on the size of the roadway, since each design aims to accommodate traffic at a certain operational level. Balancing costs with safety and community needs is central in utilizing design volumes during the design process. </a:t>
            </a:r>
            <a:endParaRPr lang="en-US" dirty="0"/>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DC3B78-D7DB-4C3C-9D30-CDC6459EEC61}" type="slidenum">
              <a:rPr lang="en-US" altLang="en-US" sz="1200" smtClean="0"/>
              <a:pPr/>
              <a:t>12</a:t>
            </a:fld>
            <a:endParaRPr lang="en-US" altLang="en-US" sz="1200" dirty="0"/>
          </a:p>
        </p:txBody>
      </p:sp>
    </p:spTree>
    <p:extLst>
      <p:ext uri="{BB962C8B-B14F-4D97-AF65-F5344CB8AC3E}">
        <p14:creationId xmlns:p14="http://schemas.microsoft.com/office/powerpoint/2010/main" val="1249596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14400" y="4343400"/>
            <a:ext cx="5807075" cy="5105400"/>
          </a:xfrm>
        </p:spPr>
        <p:txBody>
          <a:bodyPr/>
          <a:lstStyle/>
          <a:p>
            <a:pPr>
              <a:spcBef>
                <a:spcPts val="0"/>
              </a:spcBef>
              <a:defRPr/>
            </a:pPr>
            <a:r>
              <a:rPr lang="en-US" sz="1050" dirty="0" smtClean="0"/>
              <a:t>Various roadway components could impact safety and their implications are presented here:</a:t>
            </a:r>
          </a:p>
          <a:p>
            <a:pPr marL="171450" indent="-171450">
              <a:spcBef>
                <a:spcPts val="0"/>
              </a:spcBef>
              <a:buFont typeface="Arial" panose="020B0604020202020204" pitchFamily="34" charset="0"/>
              <a:buChar char="•"/>
              <a:defRPr/>
            </a:pPr>
            <a:r>
              <a:rPr lang="en-US" sz="1050" dirty="0" smtClean="0"/>
              <a:t>Travels lanes: this deals both with the number of lanes as well as their width. Typically, wider lanes are associated with higher speed roadways and in general, wider lanes are safer than narrower lanes (HSM 2010). However, lane widths should be balanced though a cost-benefit analysis where the benefits from reduced number of crashes need to be evaluated against the cost of wider and more lanes. </a:t>
            </a:r>
          </a:p>
          <a:p>
            <a:pPr marL="171450" indent="-171450">
              <a:spcBef>
                <a:spcPts val="0"/>
              </a:spcBef>
              <a:buFont typeface="Arial" panose="020B0604020202020204" pitchFamily="34" charset="0"/>
              <a:buChar char="•"/>
              <a:defRPr/>
            </a:pPr>
            <a:r>
              <a:rPr lang="en-US" sz="1050" dirty="0" smtClean="0"/>
              <a:t>Auxiliary lanes: their presence at intersections has shown to improve safety (HSM 2010). The advantage is that they remove the turning traffic form the mainstream and allow for completing turning maneuvers as the drivers see fit. </a:t>
            </a:r>
          </a:p>
          <a:p>
            <a:pPr marL="171450" indent="-171450">
              <a:spcBef>
                <a:spcPts val="0"/>
              </a:spcBef>
              <a:buFont typeface="Arial" panose="020B0604020202020204" pitchFamily="34" charset="0"/>
              <a:buChar char="•"/>
              <a:defRPr/>
            </a:pPr>
            <a:r>
              <a:rPr lang="en-US" sz="1050" dirty="0" smtClean="0"/>
              <a:t>Shoulders: this deals both with the shoulder type and width. Typically, wider shoulders provide more room for drivers to correct any mistakes especially in situations where they run off the road. Similarly, paved shoulders have shown better safety performance than unpaved shoulders.  The choice of width and type should be based both on anticipated safety performance as well its function (AASHTO 2004). </a:t>
            </a:r>
          </a:p>
          <a:p>
            <a:pPr marL="171450" indent="-171450">
              <a:spcBef>
                <a:spcPts val="0"/>
              </a:spcBef>
              <a:buFont typeface="Arial" panose="020B0604020202020204" pitchFamily="34" charset="0"/>
              <a:buChar char="•"/>
              <a:defRPr/>
            </a:pPr>
            <a:r>
              <a:rPr lang="en-US" sz="1050" dirty="0" smtClean="0"/>
              <a:t>Medians: this deals with median width and type as well. Medians provide for the separation of traffic and their presence has a positive safety effect, since it can reduce crossing over the opposite side of travel (HSM 2010).  Median width should be balanced against other roadway elements and right of way requirements. Selection of median barrier type (if used) is also critical due to the addition of an element that can affect safety severity (concrete barriers are less forgiving than cable barriers). </a:t>
            </a:r>
          </a:p>
          <a:p>
            <a:pPr marL="171450" indent="-171450">
              <a:spcBef>
                <a:spcPts val="0"/>
              </a:spcBef>
              <a:buFont typeface="Arial" panose="020B0604020202020204" pitchFamily="34" charset="0"/>
              <a:buChar char="•"/>
              <a:defRPr/>
            </a:pPr>
            <a:r>
              <a:rPr lang="en-US" sz="1050" dirty="0" smtClean="0"/>
              <a:t>Clear zones: this mainly deals with the width provided beyond the end of the travel lanes. Keeping the adjacent are free of obstacles is essential in order for errant vehicles to avoid hitting them. This is another element where costs (right of way) need to be balanced against potential safety issues and appropriate remedies (removal, relocation, modification, shielding and delineation). </a:t>
            </a:r>
          </a:p>
          <a:p>
            <a:pPr marL="0" indent="0">
              <a:spcBef>
                <a:spcPts val="0"/>
              </a:spcBef>
              <a:buFont typeface="Arial" panose="020B0604020202020204" pitchFamily="34" charset="0"/>
              <a:buNone/>
              <a:defRPr/>
            </a:pPr>
            <a:endParaRPr lang="en-US" sz="1050" dirty="0" smtClean="0"/>
          </a:p>
          <a:p>
            <a:pPr marL="0" indent="0">
              <a:spcBef>
                <a:spcPts val="0"/>
              </a:spcBef>
              <a:buFont typeface="Arial" panose="020B0604020202020204" pitchFamily="34" charset="0"/>
              <a:buNone/>
              <a:defRPr/>
            </a:pPr>
            <a:r>
              <a:rPr lang="en-US" sz="1050" dirty="0" smtClean="0"/>
              <a:t>Current</a:t>
            </a:r>
            <a:r>
              <a:rPr lang="en-US" sz="1050" baseline="0" dirty="0" smtClean="0"/>
              <a:t> research efforts examine the combined effect of these treatments to determine what these implications are, i.e., multiplicative or additive, or which of these factors may be the most critical for highway safety. </a:t>
            </a:r>
            <a:endParaRPr lang="en-US" sz="1050" dirty="0" smtClean="0"/>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DC3B78-D7DB-4C3C-9D30-CDC6459EEC61}" type="slidenum">
              <a:rPr lang="en-US" altLang="en-US" sz="1200" smtClean="0"/>
              <a:pPr/>
              <a:t>13</a:t>
            </a:fld>
            <a:endParaRPr lang="en-US" altLang="en-US" sz="1200" dirty="0"/>
          </a:p>
        </p:txBody>
      </p:sp>
    </p:spTree>
    <p:extLst>
      <p:ext uri="{BB962C8B-B14F-4D97-AF65-F5344CB8AC3E}">
        <p14:creationId xmlns:p14="http://schemas.microsoft.com/office/powerpoint/2010/main" val="2438927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 exceptions are a process utilized</a:t>
            </a:r>
            <a:r>
              <a:rPr lang="en-US" baseline="0" dirty="0" smtClean="0"/>
              <a:t> by state transportation agencies when there is a need to develop roadway designs that require deviation from</a:t>
            </a:r>
            <a:r>
              <a:rPr lang="en-US" sz="10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the prevailing guidelines and policies. Designers rely on design guidelines and policies, which aim to address safety,</a:t>
            </a:r>
            <a:r>
              <a:rPr lang="en-US" sz="10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mobility and economic </a:t>
            </a:r>
            <a:r>
              <a:rPr lang="en-US" sz="10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goals.  Sometimes, however, it may not be practical to conform to all these guidelines.  For example, it is possible that adherence to a certain geometric specification may create environmental implications, affect historical structures, be economically unfeasible or affect a community in an undesirable way. In</a:t>
            </a:r>
            <a:r>
              <a:rPr lang="en-US" sz="10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these cases a design exception can be used to address these deviations. </a:t>
            </a:r>
          </a:p>
          <a:p>
            <a:endParaRPr lang="en-US" sz="10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r>
              <a:rPr lang="en-US" sz="10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FHWA has identified 13 design elements that are considered appropriate for consideration when design exceptions are requested. These include cross sectional elements, such as lane and shoulder with, cross slope and bridge width, alignment concepts, such as vertical and horizontal alignment, </a:t>
            </a:r>
            <a:r>
              <a:rPr lang="en-US" sz="1000" kern="1200" baseline="0" dirty="0" err="1"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superelevation</a:t>
            </a:r>
            <a:r>
              <a:rPr lang="en-US" sz="10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and vertical and horizontal clearance, and stopping sight distance and structural capacity. It should be noted here that these are the criteria that FHWA requires a formal process for requesting deviations from the guidelines of projects in the National Highway System (NHS) and it does not preclude the need to alter other design elements if such deviations from policies are needed.</a:t>
            </a:r>
          </a:p>
          <a:p>
            <a:endParaRPr lang="en-US" dirty="0" smtClean="0"/>
          </a:p>
          <a:p>
            <a:r>
              <a:rPr lang="en-US" dirty="0" smtClean="0"/>
              <a:t>Design exceptions require</a:t>
            </a:r>
            <a:r>
              <a:rPr lang="en-US" baseline="0" dirty="0" smtClean="0"/>
              <a:t> a formal process where the need for the deviation is identified and explained. Most states have developed a form that identifies required and proposed values for the elements to be altered and require a short write up to justify the need for the exception. Recent efforts have also included the need to attempt an estimate of the potential impacts of the design exceptions where safety, operational, and economic impacts need to be identified. </a:t>
            </a:r>
            <a:endParaRPr lang="en-US" dirty="0"/>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14</a:t>
            </a:r>
            <a:endParaRPr lang="en-US" altLang="en-US" sz="1200" dirty="0"/>
          </a:p>
        </p:txBody>
      </p:sp>
    </p:spTree>
    <p:extLst>
      <p:ext uri="{BB962C8B-B14F-4D97-AF65-F5344CB8AC3E}">
        <p14:creationId xmlns:p14="http://schemas.microsoft.com/office/powerpoint/2010/main" val="1015487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t>Intersections are the most complex roadway element because it requires roadway users to make simultaneously multiple decisions. The user needs to be aware not only of the traffic next to them but also traffic coming from all other directions as well as traffic controls that could pose restrictions to their movements. A typical 4-leg intersection controlled by a stop sign has 32 points of potential conflict (places where streams of traffic cross paths) as opposed to three or four conflict points on an access controlled highway. Left turns at an intersection are the most difficult maneuver (16 of the 32 points are left-turn related) and as such efforts to improve safety have concerted in the use of  signalization (protected left turn phases) and presence of exclusive left-turn lanes. </a:t>
            </a:r>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DC3B78-D7DB-4C3C-9D30-CDC6459EEC61}" type="slidenum">
              <a:rPr lang="en-US" altLang="en-US" sz="1200" smtClean="0"/>
              <a:pPr/>
              <a:t>15</a:t>
            </a:fld>
            <a:endParaRPr lang="en-US" altLang="en-US" sz="1200" dirty="0"/>
          </a:p>
        </p:txBody>
      </p:sp>
    </p:spTree>
    <p:extLst>
      <p:ext uri="{BB962C8B-B14F-4D97-AF65-F5344CB8AC3E}">
        <p14:creationId xmlns:p14="http://schemas.microsoft.com/office/powerpoint/2010/main" val="1891680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t>Drivers form expectations of a roadway with respect to how to drive on it based on their visual cues. The notion that roads that look alike should also drive alike is paramount in providing a safe environment. For example, the road in the left picture gives the impression that it can be driven safely with high speeds due to the wide lanes and shoulders and presence of a median. In this case it looks like a high-speed facility and the driver expects to be bale to drive it as such. On the right side, the restricted cross section indicates the need for lower speeds and the driver should conform to the road environment and adjust speeds accordingly. Problems may arise when the way the road looks does not coincide with the manner with which drivers can drive. For example, a very sharp curve on the left picture is not expected and it may lead to unsafe operating speeds, while a sharper curve could be easier negotiated in the right picture due to presumably lower speeds.  The use of the uniform nation-wide guiltiness aids in this aspect. </a:t>
            </a:r>
          </a:p>
        </p:txBody>
      </p:sp>
      <p:sp>
        <p:nvSpPr>
          <p:cNvPr id="6"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DC3B78-D7DB-4C3C-9D30-CDC6459EEC61}" type="slidenum">
              <a:rPr lang="en-US" altLang="en-US" sz="1200" smtClean="0"/>
              <a:pPr/>
              <a:t>16</a:t>
            </a:fld>
            <a:endParaRPr lang="en-US" altLang="en-US" sz="1200" dirty="0"/>
          </a:p>
        </p:txBody>
      </p:sp>
    </p:spTree>
    <p:extLst>
      <p:ext uri="{BB962C8B-B14F-4D97-AF65-F5344CB8AC3E}">
        <p14:creationId xmlns:p14="http://schemas.microsoft.com/office/powerpoint/2010/main" val="1388451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t>Design consistency is central to roadway design and safe performance. The notion of using the same design speed throughout the roadway does not guarantee that the roadway has been designed in a consistent manner. The ideas noted in the previous slide about driver expectancy have an immediate application here. Roadway appearances may be deceiving and provide drivers with a false sense of security and operating performance. For example, long tangents followed by sharp curves are not considered a good and safe design practice and as such should be avoided. Another element that needs to be considered is how one transitions from one element to another (for example from a straight segment to a curve). Current models allow for the estimation of the speed differential in such transitions and provide values that render them unacceptable and unsafe requiring attention to be paid in such locations. </a:t>
            </a:r>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DC3B78-D7DB-4C3C-9D30-CDC6459EEC61}" type="slidenum">
              <a:rPr lang="en-US" altLang="en-US" sz="1200" smtClean="0"/>
              <a:pPr/>
              <a:t>17</a:t>
            </a:fld>
            <a:endParaRPr lang="en-US" altLang="en-US" sz="1200" dirty="0"/>
          </a:p>
        </p:txBody>
      </p:sp>
    </p:spTree>
    <p:extLst>
      <p:ext uri="{BB962C8B-B14F-4D97-AF65-F5344CB8AC3E}">
        <p14:creationId xmlns:p14="http://schemas.microsoft.com/office/powerpoint/2010/main" val="1038058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t>This picture</a:t>
            </a:r>
            <a:r>
              <a:rPr lang="en-US" altLang="en-US" baseline="0" dirty="0" smtClean="0"/>
              <a:t> </a:t>
            </a:r>
            <a:r>
              <a:rPr lang="en-US" altLang="en-US" dirty="0" smtClean="0"/>
              <a:t>highlights the concept of design consistency. The preceding tangent was designed at 45 mph and the posted speed limit was also 45 mph.  At the far end of the road shown here there is a fairly sharp curve (deflection angle of 100</a:t>
            </a:r>
            <a:r>
              <a:rPr lang="en-US" altLang="en-US" baseline="30000" dirty="0" smtClean="0"/>
              <a:t>o</a:t>
            </a:r>
            <a:r>
              <a:rPr lang="en-US" altLang="en-US" dirty="0" smtClean="0"/>
              <a:t>). Driver operating speeds at the leading segment are fairly high resulting in unexpected braking when approaching the curve. Signing is not very helpful (or effective given the tendency of drivers to misunderstand or ignore signing due to proliferation of warning signs) and safety concerns have been raised at this location requiring some remedy.  </a:t>
            </a:r>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DC3B78-D7DB-4C3C-9D30-CDC6459EEC61}" type="slidenum">
              <a:rPr lang="en-US" altLang="en-US" sz="1200" smtClean="0"/>
              <a:pPr/>
              <a:t>18</a:t>
            </a:fld>
            <a:endParaRPr lang="en-US" altLang="en-US" sz="1200" dirty="0"/>
          </a:p>
        </p:txBody>
      </p:sp>
    </p:spTree>
    <p:extLst>
      <p:ext uri="{BB962C8B-B14F-4D97-AF65-F5344CB8AC3E}">
        <p14:creationId xmlns:p14="http://schemas.microsoft.com/office/powerpoint/2010/main" val="1297408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t>The picture shows a 4-lane divided roadway segment with a 45 mph speed limit with curb and gutter in an urban area. The roadway conveys an image of a fairly open roadway where speeds can easily exceed the posted speed limit. The driver perceives that there is ample space to correct any mistakes and thus can drive at speeds that feel comfortable and may exceed the posted speed limit.  </a:t>
            </a:r>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DC3B78-D7DB-4C3C-9D30-CDC6459EEC61}" type="slidenum">
              <a:rPr lang="en-US" altLang="en-US" sz="1200" smtClean="0"/>
              <a:pPr/>
              <a:t>19</a:t>
            </a:fld>
            <a:endParaRPr lang="en-US" altLang="en-US" sz="1200" dirty="0"/>
          </a:p>
        </p:txBody>
      </p:sp>
    </p:spTree>
    <p:extLst>
      <p:ext uri="{BB962C8B-B14F-4D97-AF65-F5344CB8AC3E}">
        <p14:creationId xmlns:p14="http://schemas.microsoft.com/office/powerpoint/2010/main" val="30660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t>In the early stages of roadway network development, the focus was on developing and building a network system.  In</a:t>
            </a:r>
            <a:r>
              <a:rPr lang="en-US" altLang="en-US" baseline="0" dirty="0" smtClean="0"/>
              <a:t> 1950s when highway mobility was the main issue, concerns are mostly on getting people from one place to another. </a:t>
            </a:r>
            <a:r>
              <a:rPr lang="en-US" altLang="en-US" dirty="0" smtClean="0"/>
              <a:t>Most of the guidelines developed were based on rudimentary safety studies, if any, and safety was a secondary thought in the development of the  system. The first time that the US government realized that there is a safety issue was after a study in 1966 where it was determined that 50,900 people were killed in the nation’s highway resulting in 5.5 fatalities per 100 million VMT.  This resulted in the </a:t>
            </a:r>
            <a:r>
              <a:rPr lang="en-US" altLang="en-US" i="1" dirty="0" smtClean="0"/>
              <a:t>Highway Safety Act of 1966,</a:t>
            </a:r>
            <a:r>
              <a:rPr lang="en-US" altLang="en-US" dirty="0" smtClean="0"/>
              <a:t> which required states to develop and implement a highway safety program. As a result, in 1995 the fatality rate was down by 69 percent (to 1.73 fatalities per 100 million VMT). </a:t>
            </a:r>
          </a:p>
          <a:p>
            <a:endParaRPr lang="en-US" altLang="en-US" dirty="0" smtClean="0"/>
          </a:p>
          <a:p>
            <a:r>
              <a:rPr lang="en-US" altLang="en-US" dirty="0" smtClean="0"/>
              <a:t>In the 1970’s, AASHTO started considering the safety of the highway system and in 1974 they defined that “A safe roadway is  one in which none of the driver-vehicle-roadway interactions approaches the critical level at any point along its length” (AASHTO , Highway Design and Operational Practices Related to Highway Safety, 2nd ed., 1974). In 1995, AASHTO also develops a strategic highway safety plan with a goal of reducing fatalities to 37,000-39,000 by 2004 (the actual number was 42,836). Even though the goal was not reached, significant gains were made towards the desired reduction and efforts continue to date. </a:t>
            </a:r>
            <a:r>
              <a:rPr lang="en-US" altLang="en-US" baseline="0" dirty="0" smtClean="0"/>
              <a:t> </a:t>
            </a:r>
            <a:endParaRPr lang="en-US" altLang="en-US" dirty="0" smtClean="0"/>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2</a:t>
            </a:r>
            <a:endParaRPr lang="en-US" altLang="en-US" sz="1200" dirty="0"/>
          </a:p>
        </p:txBody>
      </p:sp>
    </p:spTree>
    <p:extLst>
      <p:ext uri="{BB962C8B-B14F-4D97-AF65-F5344CB8AC3E}">
        <p14:creationId xmlns:p14="http://schemas.microsoft.com/office/powerpoint/2010/main" val="1028973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t>This is a location less than 2,000 feet away from the previous picture. The speed limit has been changes to 35 mph without any additional changes to the cross section that may encourage drivers to reduce their speeds. This is also a similar phenomenon noted in transitions from high speed rural to built up areas where we rely on posted speed limit signs to change the operating speeds. As noted above, reliance in signs to enforce speeds and inform drivers may need to be revisited, since drivers tend to ignore them. </a:t>
            </a:r>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20</a:t>
            </a:r>
            <a:endParaRPr lang="en-US" altLang="en-US" sz="1200" dirty="0"/>
          </a:p>
        </p:txBody>
      </p:sp>
    </p:spTree>
    <p:extLst>
      <p:ext uri="{BB962C8B-B14F-4D97-AF65-F5344CB8AC3E}">
        <p14:creationId xmlns:p14="http://schemas.microsoft.com/office/powerpoint/2010/main" val="2044020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t>A new idea is taking root mainly in Europe for developing roads that are self-explaining and self-enforcing. The concept was initiated in Europe (Denmark, Netherlands and Germany) and its focus is on developing a roadway design consistent with desired operating speeds. The self-enforcement part of the design comes from the introduction of design elements that will prohibit the user to exceed the desired operating speed. </a:t>
            </a:r>
          </a:p>
          <a:p>
            <a:endParaRPr lang="en-US" altLang="en-US" dirty="0" smtClean="0"/>
          </a:p>
          <a:p>
            <a:r>
              <a:rPr lang="en-US" altLang="en-US" dirty="0" smtClean="0"/>
              <a:t>The concept applied here is that of friction among the various users that could result in slower speeds and allow for target operating speeds. An additional benefit of the lower speeds is the lower severity levels of crashes, since crashes will occur at lower speeds.  Landscaping, especially trees, has long been viewed as a roadside obstacle and a detriment to safety. Trees adjacent to the roadway can pose such a safety concern but at the same time can be an issue with communities and stakeholders and thus their location and placement needs to be viewed under this scope. Using low shrubbery can provide for a separation between vehicles and pedestrians and tat the same reduce the severity of the potential impact from errant vehicles. </a:t>
            </a:r>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DC3B78-D7DB-4C3C-9D30-CDC6459EEC61}" type="slidenum">
              <a:rPr lang="en-US" altLang="en-US" sz="1200" smtClean="0"/>
              <a:pPr/>
              <a:t>21</a:t>
            </a:fld>
            <a:endParaRPr lang="en-US" altLang="en-US" sz="1200" dirty="0"/>
          </a:p>
        </p:txBody>
      </p:sp>
    </p:spTree>
    <p:extLst>
      <p:ext uri="{BB962C8B-B14F-4D97-AF65-F5344CB8AC3E}">
        <p14:creationId xmlns:p14="http://schemas.microsoft.com/office/powerpoint/2010/main" val="4194636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t>This is an example of a self-enforcing, self-explaining roadway in the Netherlands. This was originally a 2-lane, 2-way facility retrofitted with a median to address head-on collisions, a wider overall paved section where lanes were narrowed form the original width but with some additional shoulder, and pull off areas to allow for passing. The narrower lanes encourage lower speeds, since drivers attempt to keep the vehicle within the edge lines, thus enforcing the desired lower operating speeds, i.e., self-enforcing. The horizontal curvature and the median provide for the self-explaining part limiting passing and dictating also lower speeds. </a:t>
            </a:r>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22</a:t>
            </a:r>
            <a:endParaRPr lang="en-US" altLang="en-US" sz="1200" dirty="0"/>
          </a:p>
        </p:txBody>
      </p:sp>
    </p:spTree>
    <p:extLst>
      <p:ext uri="{BB962C8B-B14F-4D97-AF65-F5344CB8AC3E}">
        <p14:creationId xmlns:p14="http://schemas.microsoft.com/office/powerpoint/2010/main" val="1649845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b="1" dirty="0" smtClean="0"/>
              <a:t>Question</a:t>
            </a:r>
            <a:r>
              <a:rPr lang="en-US" altLang="en-US" dirty="0" smtClean="0"/>
              <a:t>: In which roadway section will you drive faster and why? </a:t>
            </a:r>
          </a:p>
          <a:p>
            <a:endParaRPr lang="en-US" altLang="en-US" dirty="0" smtClean="0"/>
          </a:p>
          <a:p>
            <a:r>
              <a:rPr lang="en-US" altLang="en-US" b="1" dirty="0" smtClean="0"/>
              <a:t>Answer</a:t>
            </a:r>
            <a:r>
              <a:rPr lang="en-US" altLang="en-US" dirty="0" smtClean="0"/>
              <a:t>: the most probable answer is the right, since the open terrain does not prohibit drivers to reduce their speeds. Both roadways have the same pavement width, approximately 20 feet. The presence of trees and other elements by the side of the road in the left picture would result in slower speeds than those in the right side. </a:t>
            </a:r>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23</a:t>
            </a:r>
            <a:endParaRPr lang="en-US" altLang="en-US" sz="1200" dirty="0"/>
          </a:p>
        </p:txBody>
      </p:sp>
    </p:spTree>
    <p:extLst>
      <p:ext uri="{BB962C8B-B14F-4D97-AF65-F5344CB8AC3E}">
        <p14:creationId xmlns:p14="http://schemas.microsoft.com/office/powerpoint/2010/main" val="3018905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b="1" dirty="0" smtClean="0"/>
              <a:t>Question</a:t>
            </a:r>
            <a:r>
              <a:rPr lang="en-US" altLang="en-US" dirty="0" smtClean="0"/>
              <a:t>: In which roadway section will you drive faster and why? </a:t>
            </a:r>
          </a:p>
          <a:p>
            <a:endParaRPr lang="en-US" altLang="en-US" dirty="0" smtClean="0"/>
          </a:p>
          <a:p>
            <a:r>
              <a:rPr lang="en-US" altLang="en-US" b="1" dirty="0" smtClean="0"/>
              <a:t>Answer</a:t>
            </a:r>
            <a:r>
              <a:rPr lang="en-US" altLang="en-US" dirty="0" smtClean="0"/>
              <a:t>: the most probable answer is the right, since the presence of the centerline markings delineate the proper vehicle location and provide for a sense of security, i.e., stay within the lines and it will be OK. Both roadways have the same pavement width, approximately 20 feet. The lack of centerline striping creates some ambiguity and could result in lower speeds due to driver uncertainty for placing their vehicle in the right spot. </a:t>
            </a:r>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24</a:t>
            </a:r>
            <a:endParaRPr lang="en-US" altLang="en-US" sz="1200" dirty="0"/>
          </a:p>
        </p:txBody>
      </p:sp>
    </p:spTree>
    <p:extLst>
      <p:ext uri="{BB962C8B-B14F-4D97-AF65-F5344CB8AC3E}">
        <p14:creationId xmlns:p14="http://schemas.microsoft.com/office/powerpoint/2010/main" val="570165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dirty="0" smtClean="0"/>
              <a:t>A recent study examined the effects of altering the roadside elements type and proximity to the road on the operating speeds. The objectives were to identify elements or features of the roadway environment that could influence drivers’ operating speed through visualization animations and the use of fuzzy set analysis for modeling. </a:t>
            </a:r>
          </a:p>
          <a:p>
            <a:endParaRPr lang="en-US" altLang="en-US" dirty="0" smtClean="0"/>
          </a:p>
          <a:p>
            <a:pPr eaLnBrk="1" hangingPunct="1"/>
            <a:r>
              <a:rPr lang="en-US" altLang="en-US" dirty="0" smtClean="0"/>
              <a:t>The study examined the effects of roadway width (&lt;16, 16-19, &gt;16 </a:t>
            </a:r>
            <a:r>
              <a:rPr lang="en-US" altLang="en-US" dirty="0" err="1" smtClean="0"/>
              <a:t>ft</a:t>
            </a:r>
            <a:r>
              <a:rPr lang="en-US" altLang="en-US" dirty="0" smtClean="0"/>
              <a:t>), horizontal curve radius (500, 750, 1000 </a:t>
            </a:r>
            <a:r>
              <a:rPr lang="en-US" altLang="en-US" dirty="0" err="1" smtClean="0"/>
              <a:t>ft</a:t>
            </a:r>
            <a:r>
              <a:rPr lang="en-US" altLang="en-US" dirty="0" smtClean="0"/>
              <a:t>), vertical grade (Level, Rolling, Mountainous), plant density (Grass, low plants, shrubs, trees), and barrier type (None, cable, steel, wood, stone, rock wall). Some sample scenarios are shown here. </a:t>
            </a:r>
          </a:p>
          <a:p>
            <a:endParaRPr lang="en-US" altLang="en-US" dirty="0" smtClean="0"/>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25</a:t>
            </a:r>
            <a:endParaRPr lang="en-US" altLang="en-US" sz="1200" dirty="0"/>
          </a:p>
        </p:txBody>
      </p:sp>
    </p:spTree>
    <p:extLst>
      <p:ext uri="{BB962C8B-B14F-4D97-AF65-F5344CB8AC3E}">
        <p14:creationId xmlns:p14="http://schemas.microsoft.com/office/powerpoint/2010/main" val="969456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t>The results of the study indicated that there is an influence of the plant density on the driver’s discomfort, i.e. operating speed, which could be used in roadway designs aiming to influence these speeds. The plant intensity showed some influence that was more apparent for narrower roadways with narrower clear zone widths and for roadways with sharper horizontal curves and low grades. The results showed that discomfort increased with narrower roadways indicating the potential for impacting operating speeds by adjusting roadway width according to the desired speed. </a:t>
            </a:r>
          </a:p>
          <a:p>
            <a:endParaRPr lang="en-US" altLang="en-US" dirty="0" smtClean="0"/>
          </a:p>
          <a:p>
            <a:r>
              <a:rPr lang="en-US" altLang="en-US" dirty="0" smtClean="0"/>
              <a:t>The results of the study indicate that the use of vegetation type and density and barrier type has the potential to influence driver operating speeds. These roadside features can be used in designing roadways aiming at achieving desired operating speeds. The results show that discomfort increases when trees are present or when guardrails are added. It is therefore possible to envision that the placement of such devices will have an effect on operating speeds, i.e. reduce them. </a:t>
            </a:r>
          </a:p>
          <a:p>
            <a:endParaRPr lang="en-US" altLang="en-US" dirty="0" smtClean="0"/>
          </a:p>
          <a:p>
            <a:r>
              <a:rPr lang="en-US" altLang="en-US" dirty="0" smtClean="0"/>
              <a:t>Stamatiadis, N., Baily, K., Grossardt, T, and </a:t>
            </a:r>
            <a:r>
              <a:rPr lang="en-US" altLang="en-US" dirty="0" err="1" smtClean="0"/>
              <a:t>Ripy</a:t>
            </a:r>
            <a:r>
              <a:rPr lang="en-US" altLang="en-US" dirty="0" smtClean="0"/>
              <a:t>, J. 2010 “Evaluation of Highway Design Parameters on Influencing Operator Speeds through </a:t>
            </a:r>
            <a:r>
              <a:rPr lang="en-US" altLang="en-US" dirty="0" err="1" smtClean="0"/>
              <a:t>Casewise</a:t>
            </a:r>
            <a:r>
              <a:rPr lang="en-US" altLang="en-US" dirty="0" smtClean="0"/>
              <a:t> Visual Evaluation”, </a:t>
            </a:r>
            <a:r>
              <a:rPr lang="en-US" altLang="en-US" i="1" dirty="0" smtClean="0"/>
              <a:t>Journal of the Transportation Research Board, </a:t>
            </a:r>
            <a:r>
              <a:rPr lang="en-US" altLang="en-US" dirty="0" smtClean="0"/>
              <a:t>Record 2195, pp. 143-149</a:t>
            </a:r>
            <a:r>
              <a:rPr lang="en-US" altLang="en-US" i="1" dirty="0" smtClean="0"/>
              <a:t>.</a:t>
            </a:r>
            <a:endParaRPr lang="en-US" altLang="en-US" dirty="0" smtClean="0"/>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26</a:t>
            </a:r>
            <a:endParaRPr lang="en-US" altLang="en-US" sz="1200" dirty="0"/>
          </a:p>
        </p:txBody>
      </p:sp>
    </p:spTree>
    <p:extLst>
      <p:ext uri="{BB962C8B-B14F-4D97-AF65-F5344CB8AC3E}">
        <p14:creationId xmlns:p14="http://schemas.microsoft.com/office/powerpoint/2010/main" val="3925870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t>Traffic control devices assist drivers in anticipating and reacting properly to unexpected elements as well as aid in their proper placement and assignment of right of way.  These devices need to be placed properly and well in advance of the action point and they need to provide adequate information to the road user to properly react to the situation. For example, a curve warning sign needs to be placed well in advance of the curve to provide the driver with adequate time to adjust speed and negotiate the curve appropriately. The devices should also provide redundant information to ensure compliance with the desired action. In the curve example, a second sign prior to the curve may be used to emphasize the proper speed for taking the curve or the  warning sign may be coupled with chevron arrows that delineate the curve. The devices need to be placed at locations where drivers are not overloaded and typically they should be placed in a manner requiring the driver to make one decision at a time. </a:t>
            </a:r>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27</a:t>
            </a:r>
            <a:endParaRPr lang="en-US" altLang="en-US" sz="1200" dirty="0"/>
          </a:p>
        </p:txBody>
      </p:sp>
    </p:spTree>
    <p:extLst>
      <p:ext uri="{BB962C8B-B14F-4D97-AF65-F5344CB8AC3E}">
        <p14:creationId xmlns:p14="http://schemas.microsoft.com/office/powerpoint/2010/main" val="2063827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t>Signs have associate shapes and colors to indicate appropriate information. </a:t>
            </a:r>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28</a:t>
            </a:r>
            <a:endParaRPr lang="en-US" altLang="en-US" sz="1200" dirty="0"/>
          </a:p>
        </p:txBody>
      </p:sp>
    </p:spTree>
    <p:extLst>
      <p:ext uri="{BB962C8B-B14F-4D97-AF65-F5344CB8AC3E}">
        <p14:creationId xmlns:p14="http://schemas.microsoft.com/office/powerpoint/2010/main" val="1841665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t>Drivers associate shape and color of the sign with a priori knowledge. For example, red octagonal signs are always associated with a STOP sign and lack of language understanding the word in the sign can be overcome with the basic shape and color. On the other hand, shape by itself can also provide the basic message even if the color is not the correct one (as the case in the right side picture). </a:t>
            </a:r>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29</a:t>
            </a:r>
            <a:endParaRPr lang="en-US" altLang="en-US" sz="1200" dirty="0"/>
          </a:p>
        </p:txBody>
      </p:sp>
    </p:spTree>
    <p:extLst>
      <p:ext uri="{BB962C8B-B14F-4D97-AF65-F5344CB8AC3E}">
        <p14:creationId xmlns:p14="http://schemas.microsoft.com/office/powerpoint/2010/main" val="77833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t>AASHTO is an organization made of representatives from all 50 states and has the responsibility of developing guidance for roadway design in the US. This guidance in reported in the </a:t>
            </a:r>
            <a:r>
              <a:rPr lang="en-US" altLang="en-US" i="1" dirty="0" smtClean="0"/>
              <a:t>Policy on Geometric Design of Highways and Streets</a:t>
            </a:r>
            <a:r>
              <a:rPr lang="en-US" altLang="en-US" dirty="0" smtClean="0"/>
              <a:t>, often nicknamed as the </a:t>
            </a:r>
            <a:r>
              <a:rPr lang="en-US" altLang="en-US" i="1" dirty="0" smtClean="0"/>
              <a:t>Green Book. </a:t>
            </a:r>
            <a:r>
              <a:rPr lang="en-US" altLang="en-US" dirty="0" smtClean="0"/>
              <a:t>The first edition of the guidelines was in 1954 and periodic reviews and updates to reflect current knowledge have resulted in the most recent edition of 2011.  Older editions started as a collection of state</a:t>
            </a:r>
            <a:r>
              <a:rPr lang="en-US" altLang="en-US" baseline="0" dirty="0" smtClean="0"/>
              <a:t> practices and later research findings were incorporated as they became (or are becoming) available. </a:t>
            </a:r>
            <a:endParaRPr lang="en-US" altLang="en-US" dirty="0" smtClean="0"/>
          </a:p>
          <a:p>
            <a:endParaRPr lang="en-US" altLang="en-US" dirty="0" smtClean="0"/>
          </a:p>
          <a:p>
            <a:r>
              <a:rPr lang="en-US" altLang="en-US" dirty="0" smtClean="0"/>
              <a:t>The goal of the Green Book is to provide guidelines for a safe and efficient roadway network system. Design guidelines often identify minimum acceptable design criteria that, if adhered to, are intended to provide a safe highway design. However, strict adherence to the minimum values may result in situations where the abilities of the driver will be stretched resulting in an unintended unsafe situation.</a:t>
            </a:r>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3</a:t>
            </a:r>
            <a:endParaRPr lang="en-US" altLang="en-US" sz="1200" dirty="0"/>
          </a:p>
        </p:txBody>
      </p:sp>
    </p:spTree>
    <p:extLst>
      <p:ext uri="{BB962C8B-B14F-4D97-AF65-F5344CB8AC3E}">
        <p14:creationId xmlns:p14="http://schemas.microsoft.com/office/powerpoint/2010/main" val="436262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t>Good highway design utilizes a series of principles that rely on providing adequate sight distance and avoiding surprises to the driver.  Alignments that allow for drivers to see ahead and anticipate situations are preferred to those with limited sight distance and other obstructions. Design consistency and ability to transition between elements without significant speed changes are also essential. Traffic control devices should be used sparingly and only to inform the driver rather than impose operating speed. Drivers tend to ignore warning signs due to sign proliferation and this may be detrimental when the signs need to be adhered to. </a:t>
            </a:r>
          </a:p>
          <a:p>
            <a:endParaRPr lang="en-US" altLang="en-US" dirty="0" smtClean="0"/>
          </a:p>
          <a:p>
            <a:r>
              <a:rPr lang="en-US" altLang="en-US" dirty="0" smtClean="0"/>
              <a:t>One needs to never forget that in any roadway, drivers will make mistakes and there should be adequate space to correct any error. The concept of the clear zone is central to a safe highway but  this needs to be examined within the greater scope of a benefit-cost analysis where construction costs are to be evaluated as a function of the safety benefits gained. </a:t>
            </a:r>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30</a:t>
            </a:r>
            <a:endParaRPr lang="en-US" altLang="en-US" sz="1200" dirty="0"/>
          </a:p>
        </p:txBody>
      </p:sp>
    </p:spTree>
    <p:extLst>
      <p:ext uri="{BB962C8B-B14F-4D97-AF65-F5344CB8AC3E}">
        <p14:creationId xmlns:p14="http://schemas.microsoft.com/office/powerpoint/2010/main" val="2174602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t>Over the past decades there have been significant changes in the vehicle fleet that have affected highway design and safety.  The trends of bigger automobiles (pick up trucks and sport utility vehicles) required the consideration of wider lanes and superelevation rates on ramps (stability of sport utility vehicles).  Performance characteristics also change and these have to be accounted for in the highway design.   The larger number of vehicles and the associated congestion could affect safety. Studies have shown that congestion increases the number of crashes, simply because there are more vehicles in the road. At the same time, continued roadway widening is not feasible and therefore alternative solutions should be sought. Funds for highway construction have been reduced in the last decades, resulting in the need to address safety and mobility issues in a more critical manner. This has introduced the notion of cost-benefit analyses where the costs of the improvements need to be balanced by the safety gains. </a:t>
            </a:r>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DC3B78-D7DB-4C3C-9D30-CDC6459EEC61}" type="slidenum">
              <a:rPr lang="en-US" altLang="en-US" sz="1200" smtClean="0"/>
              <a:pPr/>
              <a:t>31</a:t>
            </a:fld>
            <a:endParaRPr lang="en-US" altLang="en-US" sz="1200" dirty="0"/>
          </a:p>
        </p:txBody>
      </p:sp>
    </p:spTree>
    <p:extLst>
      <p:ext uri="{BB962C8B-B14F-4D97-AF65-F5344CB8AC3E}">
        <p14:creationId xmlns:p14="http://schemas.microsoft.com/office/powerpoint/2010/main" val="1906539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b="1" dirty="0" smtClean="0"/>
              <a:t>Question</a:t>
            </a:r>
            <a:r>
              <a:rPr lang="en-US" altLang="en-US" dirty="0" smtClean="0"/>
              <a:t>: Can we improve safety with design? </a:t>
            </a:r>
          </a:p>
          <a:p>
            <a:endParaRPr lang="en-US" altLang="en-US" dirty="0" smtClean="0"/>
          </a:p>
          <a:p>
            <a:r>
              <a:rPr lang="en-US" altLang="en-US" b="1" dirty="0" smtClean="0"/>
              <a:t>Answer</a:t>
            </a:r>
            <a:r>
              <a:rPr lang="en-US" altLang="en-US" dirty="0" smtClean="0"/>
              <a:t>: Up to a certain extent, since the deign can address roadway deficiencies but cannot deal with driver, vehicle or environmental issues. </a:t>
            </a:r>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32</a:t>
            </a:r>
            <a:endParaRPr lang="en-US" altLang="en-US" sz="1200" dirty="0"/>
          </a:p>
        </p:txBody>
      </p:sp>
    </p:spTree>
    <p:extLst>
      <p:ext uri="{BB962C8B-B14F-4D97-AF65-F5344CB8AC3E}">
        <p14:creationId xmlns:p14="http://schemas.microsoft.com/office/powerpoint/2010/main" val="2042284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974725" y="4565650"/>
            <a:ext cx="5365750" cy="45767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t>The notion and differences between guidelines and standards need to be addressed here. Guidelines are recommended values that can be used as the basis for initial design and can be varied as needed to fit the context of the roadway. On the other hand, standards are established values that cannot be changed and have to be applied during the design process. If one considers the lane width as an example, the Green Book provides guidance as to the width to be used based on the functional classification of the road and allows the designer to select a value from a range (say 10-12 feet).  However, for freeways, the lane width is viewed as a standard value of 12 feet and thus freeways have to be designed with 12-foot lanes. </a:t>
            </a:r>
          </a:p>
          <a:p>
            <a:endParaRPr lang="en-US" altLang="en-US" dirty="0" smtClean="0"/>
          </a:p>
          <a:p>
            <a:r>
              <a:rPr lang="en-US" altLang="en-US" dirty="0" smtClean="0"/>
              <a:t>An issue of concern is that </a:t>
            </a:r>
            <a:r>
              <a:rPr lang="en-US" altLang="en-US" sz="1200" dirty="0" smtClean="0"/>
              <a:t>many designers have viewed the suggested values of the Green Book as rigid standards instead of guidelines to be used in roadway design to achieve a reasonable degree of flexibility based on the roadway surroundings. This can lead to the erroneous assumption that the roadway will perform safely (see notes on nominal and substantive safety slide 8).   </a:t>
            </a:r>
            <a:r>
              <a:rPr lang="en-US" altLang="en-US" sz="1200" dirty="0" err="1" smtClean="0"/>
              <a:t>Hauer</a:t>
            </a:r>
            <a:r>
              <a:rPr lang="en-US" altLang="en-US" sz="1200" dirty="0" smtClean="0"/>
              <a:t> examined the belief that adherence to design standards is directly linked to safe roadways and he found  that design guidelines have an inherent safety level but there is little known of what will be the impacts of using flexibility in applying them in roadway design. </a:t>
            </a:r>
          </a:p>
          <a:p>
            <a:endParaRPr lang="en-US" altLang="en-US" sz="1200" dirty="0" smtClean="0"/>
          </a:p>
          <a:p>
            <a:r>
              <a:rPr lang="en-US" altLang="en-US" sz="1200" dirty="0" err="1" smtClean="0"/>
              <a:t>Hauer</a:t>
            </a:r>
            <a:r>
              <a:rPr lang="en-US" altLang="en-US" sz="1200" dirty="0" smtClean="0"/>
              <a:t>, E. Safety in Geometric Design Standards I and II, in </a:t>
            </a:r>
            <a:r>
              <a:rPr lang="en-US" altLang="en-US" sz="1200" i="1" dirty="0" smtClean="0"/>
              <a:t>Conference Proceedings of 2</a:t>
            </a:r>
            <a:r>
              <a:rPr lang="en-US" altLang="en-US" sz="1200" i="1" baseline="30000" dirty="0" smtClean="0"/>
              <a:t>nd</a:t>
            </a:r>
            <a:r>
              <a:rPr lang="en-US" altLang="en-US" sz="1200" i="1" dirty="0" smtClean="0"/>
              <a:t> International Symposium on Highway Geometric Design</a:t>
            </a:r>
            <a:r>
              <a:rPr lang="en-US" altLang="en-US" sz="1200" dirty="0" smtClean="0"/>
              <a:t>, Mainz, Germany (2000).</a:t>
            </a:r>
            <a:endParaRPr lang="en-US" altLang="en-US" dirty="0" smtClean="0"/>
          </a:p>
        </p:txBody>
      </p:sp>
      <p:sp>
        <p:nvSpPr>
          <p:cNvPr id="5"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4</a:t>
            </a:r>
            <a:endParaRPr lang="en-US" altLang="en-US" sz="1200" dirty="0"/>
          </a:p>
        </p:txBody>
      </p:sp>
    </p:spTree>
    <p:extLst>
      <p:ext uri="{BB962C8B-B14F-4D97-AF65-F5344CB8AC3E}">
        <p14:creationId xmlns:p14="http://schemas.microsoft.com/office/powerpoint/2010/main" val="4162651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t>The need to develop roadway guidelines stems from a variety of issues. The AASHTO Green Book represents the common wisdom and collective knowledge of the profession as it has been developing based on prior experience and research findings. The guidelines developed allow for sharing the up to date expertise on roadway design and other related issues, such roadside design and bicycle facilities, and form the basis for roadway design.  Even though every state has the option to develop their own guidance, all agencies either adopt the Green Book as their guide or develop some additional guidelines aiming to simplify the process and assist their designers in developing solutions customized to their local issues. This approach ensures that there common design aspects throughout the country and promotes design consistency among various jurisdictions. The common guidance also allows for consistent driver expectations, especially for those traveling at different areas and jurisdictions. </a:t>
            </a:r>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5</a:t>
            </a:r>
            <a:endParaRPr lang="en-US" altLang="en-US" sz="1200" dirty="0"/>
          </a:p>
        </p:txBody>
      </p:sp>
    </p:spTree>
    <p:extLst>
      <p:ext uri="{BB962C8B-B14F-4D97-AF65-F5344CB8AC3E}">
        <p14:creationId xmlns:p14="http://schemas.microsoft.com/office/powerpoint/2010/main" val="594841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7"/>
          <p:cNvSpPr>
            <a:spLocks noGrp="1" noChangeArrowheads="1"/>
          </p:cNvSpPr>
          <p:nvPr>
            <p:ph type="sldNum" sz="quarter" idx="4294967295"/>
          </p:nvPr>
        </p:nvSpPr>
        <p:spPr bwMode="auto">
          <a:xfrm>
            <a:off x="3036888" y="11587163"/>
            <a:ext cx="2293937" cy="614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echnical" panose="03050502040202020B03" pitchFamily="66" charset="0"/>
                <a:ea typeface="MS PGothic" panose="020B0600070205080204" pitchFamily="34" charset="-128"/>
              </a:defRPr>
            </a:lvl1pPr>
            <a:lvl2pPr marL="742950" indent="-285750">
              <a:defRPr sz="2000">
                <a:solidFill>
                  <a:schemeClr val="tx1"/>
                </a:solidFill>
                <a:latin typeface="Technical" panose="03050502040202020B03" pitchFamily="66" charset="0"/>
                <a:ea typeface="MS PGothic" panose="020B0600070205080204" pitchFamily="34" charset="-128"/>
              </a:defRPr>
            </a:lvl2pPr>
            <a:lvl3pPr marL="1143000" indent="-228600">
              <a:defRPr sz="2000">
                <a:solidFill>
                  <a:schemeClr val="tx1"/>
                </a:solidFill>
                <a:latin typeface="Technical" panose="03050502040202020B03" pitchFamily="66" charset="0"/>
                <a:ea typeface="MS PGothic" panose="020B0600070205080204" pitchFamily="34" charset="-128"/>
              </a:defRPr>
            </a:lvl3pPr>
            <a:lvl4pPr marL="1600200" indent="-228600">
              <a:defRPr sz="2000">
                <a:solidFill>
                  <a:schemeClr val="tx1"/>
                </a:solidFill>
                <a:latin typeface="Technical" panose="03050502040202020B03" pitchFamily="66" charset="0"/>
                <a:ea typeface="MS PGothic" panose="020B0600070205080204" pitchFamily="34" charset="-128"/>
              </a:defRPr>
            </a:lvl4pPr>
            <a:lvl5pPr marL="2057400" indent="-228600">
              <a:defRPr sz="2000">
                <a:solidFill>
                  <a:schemeClr val="tx1"/>
                </a:solidFill>
                <a:latin typeface="Technical" panose="03050502040202020B03" pitchFamily="66"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9pPr>
          </a:lstStyle>
          <a:p>
            <a:fld id="{2790D5C7-471E-4201-9D44-83E5F7A4D05D}" type="slidenum">
              <a:rPr lang="en-US" altLang="en-US"/>
              <a:pPr/>
              <a:t>6</a:t>
            </a:fld>
            <a:endParaRPr lang="en-US" altLang="en-US"/>
          </a:p>
        </p:txBody>
      </p:sp>
      <p:sp>
        <p:nvSpPr>
          <p:cNvPr id="18436"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p:txBody>
          <a:bodyPr/>
          <a:lstStyle/>
          <a:p>
            <a:pPr>
              <a:spcBef>
                <a:spcPct val="30000"/>
              </a:spcBef>
              <a:defRPr/>
            </a:pPr>
            <a:r>
              <a:rPr lang="en-US" altLang="en-US" dirty="0" smtClean="0"/>
              <a:t>It should be noted form the outset that each design assumes a safety level. The main goal of the final design is t</a:t>
            </a:r>
            <a:r>
              <a:rPr lang="en-US" altLang="en-US" sz="1200" dirty="0" smtClean="0"/>
              <a:t>o achieve a “reasonable” level of safety &amp; service. This is also noted in the Title 23 of the US Code, Section 109, where safety is one of the key features that needs to be addressed when developing a design and needs to be balanced against other competing project priorities. </a:t>
            </a:r>
          </a:p>
          <a:p>
            <a:pPr>
              <a:spcBef>
                <a:spcPct val="30000"/>
              </a:spcBef>
              <a:defRPr/>
            </a:pPr>
            <a:endParaRPr lang="en-US" altLang="en-US" sz="1200" dirty="0" smtClean="0"/>
          </a:p>
          <a:p>
            <a:pPr>
              <a:spcBef>
                <a:spcPct val="30000"/>
              </a:spcBef>
              <a:defRPr/>
            </a:pPr>
            <a:r>
              <a:rPr lang="en-US" altLang="en-US" sz="1200" dirty="0" smtClean="0"/>
              <a:t>Every design assumes tradeoffs among costs, safety and operations and this is done continuously consciously or unconsciously. </a:t>
            </a:r>
            <a:r>
              <a:rPr lang="en-US" altLang="en-US" dirty="0" smtClean="0"/>
              <a:t>Examples </a:t>
            </a:r>
            <a:r>
              <a:rPr lang="en-US" altLang="en-US" dirty="0"/>
              <a:t>of such trade offs could be considered the following:</a:t>
            </a:r>
          </a:p>
          <a:p>
            <a:pPr marL="228600" indent="-228600">
              <a:spcBef>
                <a:spcPts val="0"/>
              </a:spcBef>
              <a:buFontTx/>
              <a:buAutoNum type="arabicPeriod"/>
              <a:defRPr/>
            </a:pPr>
            <a:r>
              <a:rPr lang="en-US" altLang="en-US" dirty="0"/>
              <a:t>Safety vs Operational efficiency: Often right turn on red is allowed to </a:t>
            </a:r>
            <a:r>
              <a:rPr lang="en-US" altLang="en-US" dirty="0" smtClean="0"/>
              <a:t>improve </a:t>
            </a:r>
            <a:r>
              <a:rPr lang="en-US" altLang="en-US" dirty="0"/>
              <a:t>operational efficiency at the expense of safety</a:t>
            </a:r>
          </a:p>
          <a:p>
            <a:pPr marL="228600" indent="-228600">
              <a:spcBef>
                <a:spcPts val="0"/>
              </a:spcBef>
              <a:buFontTx/>
              <a:buAutoNum type="arabicPeriod" startAt="2"/>
              <a:defRPr/>
            </a:pPr>
            <a:r>
              <a:rPr lang="en-US" altLang="en-US" dirty="0"/>
              <a:t>Safety vs Budget: Divided highways are frequently safer than </a:t>
            </a:r>
            <a:r>
              <a:rPr lang="en-US" altLang="en-US" dirty="0" smtClean="0"/>
              <a:t>other roadways </a:t>
            </a:r>
            <a:r>
              <a:rPr lang="en-US" altLang="en-US" dirty="0"/>
              <a:t>but not all roadways are constructed with medians. </a:t>
            </a:r>
          </a:p>
        </p:txBody>
      </p:sp>
      <p:sp>
        <p:nvSpPr>
          <p:cNvPr id="6" name="Slide Number Placeholder 3"/>
          <p:cNvSpPr txBox="1">
            <a:spLocks/>
          </p:cNvSpPr>
          <p:nvPr/>
        </p:nvSpPr>
        <p:spPr bwMode="auto">
          <a:xfrm>
            <a:off x="4343400" y="91424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algn="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1200" dirty="0"/>
              <a:t>6</a:t>
            </a:r>
          </a:p>
        </p:txBody>
      </p:sp>
    </p:spTree>
    <p:extLst>
      <p:ext uri="{BB962C8B-B14F-4D97-AF65-F5344CB8AC3E}">
        <p14:creationId xmlns:p14="http://schemas.microsoft.com/office/powerpoint/2010/main" val="3624782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t>There are two basic questions on can ask at this point:</a:t>
            </a:r>
          </a:p>
          <a:p>
            <a:endParaRPr lang="en-US" altLang="en-US" dirty="0" smtClean="0"/>
          </a:p>
          <a:p>
            <a:pPr>
              <a:buFontTx/>
              <a:buAutoNum type="arabicPeriod"/>
            </a:pPr>
            <a:r>
              <a:rPr lang="en-US" altLang="en-US" dirty="0" smtClean="0"/>
              <a:t>What makes a roadway safe? </a:t>
            </a:r>
          </a:p>
          <a:p>
            <a:endParaRPr lang="en-US" altLang="en-US" dirty="0" smtClean="0"/>
          </a:p>
          <a:p>
            <a:r>
              <a:rPr lang="en-US" altLang="en-US" dirty="0" smtClean="0"/>
              <a:t>The main focus of this question is to make the audience to identify elements that may make a road safe. Possible answers may be divided highways, wide shoulders and clear zones, straight roads, good pavement, roads with adequate capacity, and roads with no cars. This would play well in the next slide where each of these could be questioned.</a:t>
            </a:r>
          </a:p>
          <a:p>
            <a:endParaRPr lang="en-US" altLang="en-US" dirty="0" smtClean="0"/>
          </a:p>
          <a:p>
            <a:r>
              <a:rPr lang="en-US" altLang="en-US" dirty="0" smtClean="0"/>
              <a:t>2.   Can we ever have a safe roadway?</a:t>
            </a:r>
          </a:p>
          <a:p>
            <a:endParaRPr lang="en-US" altLang="en-US" dirty="0" smtClean="0"/>
          </a:p>
          <a:p>
            <a:r>
              <a:rPr lang="en-US" altLang="en-US" dirty="0" smtClean="0"/>
              <a:t>The answer here is no. Even if we design a roadway to perfect dimensions, there are always elements that we can control including driver errors, weather conditions, and vehicular failures. What we are trying to do is design a roadway that will provide for reasonable safety and eliminate driver errors based on roadway failure. </a:t>
            </a:r>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7</a:t>
            </a:r>
          </a:p>
        </p:txBody>
      </p:sp>
    </p:spTree>
    <p:extLst>
      <p:ext uri="{BB962C8B-B14F-4D97-AF65-F5344CB8AC3E}">
        <p14:creationId xmlns:p14="http://schemas.microsoft.com/office/powerpoint/2010/main" val="151484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327150" y="727075"/>
            <a:ext cx="4738688" cy="3554413"/>
          </a:xfrm>
          <a:ln/>
        </p:spPr>
      </p:sp>
      <p:sp>
        <p:nvSpPr>
          <p:cNvPr id="22531" name="Rectangle 3"/>
          <p:cNvSpPr>
            <a:spLocks noGrp="1" noChangeArrowheads="1"/>
          </p:cNvSpPr>
          <p:nvPr>
            <p:ph type="body" idx="1"/>
          </p:nvPr>
        </p:nvSpPr>
        <p:spPr>
          <a:xfrm>
            <a:off x="942975" y="4495800"/>
            <a:ext cx="5429250" cy="44037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first picture shows a 4-lane divided highway with wide lanes, shoulders and adequate clear zones.  The question posed here is whether this is a safe highway. The second picture shows a 2-lane facility with narrow shoulders and obstacles 4 feet from the travel lane. The same question is posed here as well. </a:t>
            </a:r>
          </a:p>
          <a:p>
            <a:pPr eaLnBrk="1" hangingPunct="1"/>
            <a:endParaRPr lang="en-US" altLang="en-US" dirty="0" smtClean="0"/>
          </a:p>
          <a:p>
            <a:pPr eaLnBrk="1" hangingPunct="1"/>
            <a:r>
              <a:rPr lang="en-US" altLang="en-US" b="1" dirty="0" smtClean="0"/>
              <a:t>Question: </a:t>
            </a:r>
            <a:r>
              <a:rPr lang="en-US" altLang="en-US" dirty="0" smtClean="0"/>
              <a:t>Which of these two roads is safer? </a:t>
            </a:r>
          </a:p>
          <a:p>
            <a:pPr eaLnBrk="1" hangingPunct="1"/>
            <a:endParaRPr lang="en-US" altLang="en-US" dirty="0" smtClean="0"/>
          </a:p>
          <a:p>
            <a:pPr eaLnBrk="1" hangingPunct="1"/>
            <a:r>
              <a:rPr lang="en-US" altLang="en-US" dirty="0" smtClean="0"/>
              <a:t>Tying this with the questions in the previous slide, one may start considering the notion of a gray scale when determination of safety levels is considered. Possible questions from the audience could include: what is the crash rate for each section, what are the speeds for each section, and what are the traffic volumes.  All these demonstrate the need for additional information to make the decision and the absence of a yes/no answer.  The first segment has a crash rate of 62 crashes per 100 million VMT (24 crashes, AADT 35,000 over 3 years) and the second 61.5 crashes per 100 million VMT (2 crashes AADT 2950 over 3 years). Therefore, there are factors that one needs to consider when determining safety levels.     </a:t>
            </a:r>
          </a:p>
          <a:p>
            <a:pPr eaLnBrk="1" hangingPunct="1"/>
            <a:endParaRPr lang="en-US" altLang="en-US" dirty="0" smtClean="0"/>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8</a:t>
            </a:r>
          </a:p>
        </p:txBody>
      </p:sp>
    </p:spTree>
    <p:extLst>
      <p:ext uri="{BB962C8B-B14F-4D97-AF65-F5344CB8AC3E}">
        <p14:creationId xmlns:p14="http://schemas.microsoft.com/office/powerpoint/2010/main" val="307529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327150" y="727075"/>
            <a:ext cx="4738688" cy="3554413"/>
          </a:xfrm>
          <a:ln/>
        </p:spPr>
      </p:sp>
      <p:sp>
        <p:nvSpPr>
          <p:cNvPr id="24579" name="Rectangle 3"/>
          <p:cNvSpPr>
            <a:spLocks noGrp="1" noChangeArrowheads="1"/>
          </p:cNvSpPr>
          <p:nvPr>
            <p:ph type="body" idx="1"/>
          </p:nvPr>
        </p:nvSpPr>
        <p:spPr>
          <a:xfrm>
            <a:off x="942975" y="4541838"/>
            <a:ext cx="5429250" cy="43576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99" tIns="46350" rIns="92699" bIns="46350"/>
          <a:lstStyle/>
          <a:p>
            <a:pPr eaLnBrk="1" hangingPunct="1"/>
            <a:r>
              <a:rPr lang="en-US" altLang="en-US" dirty="0" smtClean="0"/>
              <a:t>The previous discussion leads to the need for a different approach in roadway safety. According to </a:t>
            </a:r>
            <a:r>
              <a:rPr lang="en-US" altLang="en-US" dirty="0" err="1" smtClean="0"/>
              <a:t>Hauer</a:t>
            </a:r>
            <a:r>
              <a:rPr lang="en-US" altLang="en-US" dirty="0" smtClean="0"/>
              <a:t>, there are two levels of safety. The first, called nominal safety, identifies whether a system has been designed and constructed based on a set of criteria or standards. Compliance to the standards ensures safety and lack increases failure. An example of this could be the codes used for concrete and steel where lack of providing what the standards require (with respect to slab height or steel size and amount) will eventually result in a failure.</a:t>
            </a:r>
          </a:p>
          <a:p>
            <a:pPr eaLnBrk="1" hangingPunct="1"/>
            <a:endParaRPr lang="en-US" altLang="en-US" dirty="0" smtClean="0"/>
          </a:p>
          <a:p>
            <a:pPr eaLnBrk="1" hangingPunct="1"/>
            <a:r>
              <a:rPr lang="en-US" altLang="en-US" dirty="0" smtClean="0"/>
              <a:t>However, in roadway safety this is not the case. The fact that a roadway segment has been designed and constructed based on the guidelines (or standards) does not automatically ensure safety. In roadway, the concept of safety is called substantive that is based on the roadway’s actual safety performance measured along a continuous scale and is expressed in crash frequency and severity of crashes.  This reflects the notion that incremental changes in geometric design element values will result in incremental changes of safety and thus providing a continuum instead of an absolute yes/no as nominal safety dictates. </a:t>
            </a:r>
          </a:p>
          <a:p>
            <a:pPr eaLnBrk="1" hangingPunct="1"/>
            <a:endParaRPr lang="en-US" altLang="en-US" dirty="0" smtClean="0"/>
          </a:p>
          <a:p>
            <a:pPr eaLnBrk="1" hangingPunct="1"/>
            <a:r>
              <a:rPr lang="en-US" altLang="en-US" dirty="0" err="1" smtClean="0"/>
              <a:t>Hauer</a:t>
            </a:r>
            <a:r>
              <a:rPr lang="en-US" altLang="en-US" dirty="0" smtClean="0"/>
              <a:t>, E. </a:t>
            </a:r>
            <a:r>
              <a:rPr lang="en-US" altLang="en-US" i="1" dirty="0" smtClean="0"/>
              <a:t>Safety in Geometric Design Standards</a:t>
            </a:r>
            <a:r>
              <a:rPr lang="en-US" altLang="en-US" dirty="0" smtClean="0"/>
              <a:t> University of Toronto, Toronto, Canada. 1999.</a:t>
            </a:r>
          </a:p>
        </p:txBody>
      </p:sp>
      <p:sp>
        <p:nvSpPr>
          <p:cNvPr id="4" name="Slide Number Placeholder 3"/>
          <p:cNvSpPr>
            <a:spLocks noGrp="1"/>
          </p:cNvSpPr>
          <p:nvPr>
            <p:ph type="sldNum" sz="quarter" idx="5"/>
          </p:nvPr>
        </p:nvSpPr>
        <p:spPr bwMode="auto">
          <a:xfrm>
            <a:off x="4343400" y="91424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9</a:t>
            </a:r>
          </a:p>
        </p:txBody>
      </p:sp>
    </p:spTree>
    <p:extLst>
      <p:ext uri="{BB962C8B-B14F-4D97-AF65-F5344CB8AC3E}">
        <p14:creationId xmlns:p14="http://schemas.microsoft.com/office/powerpoint/2010/main" val="3555104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2112" y="0"/>
              <a:ext cx="3648" cy="96"/>
            </a:xfrm>
            <a:prstGeom prst="rect">
              <a:avLst/>
            </a:prstGeom>
            <a:solidFill>
              <a:schemeClr val="folHlink"/>
            </a:solidFill>
            <a:ln>
              <a:noFill/>
            </a:ln>
            <a:extLst>
              <a:ext uri="{91240B29-F687-4f45-9708-019B960494DF}"/>
            </a:extLst>
          </p:spPr>
          <p:txBody>
            <a:bodyPr wrap="none" anchor="ctr"/>
            <a:lstStyle>
              <a:lvl1pPr>
                <a:defRPr sz="2000">
                  <a:solidFill>
                    <a:schemeClr val="tx1"/>
                  </a:solidFill>
                  <a:latin typeface="Technical" panose="03050502040202020B03" pitchFamily="66" charset="0"/>
                  <a:ea typeface="MS PGothic" panose="020B0600070205080204" pitchFamily="34" charset="-128"/>
                </a:defRPr>
              </a:lvl1pPr>
              <a:lvl2pPr marL="742950" indent="-285750">
                <a:defRPr sz="2000">
                  <a:solidFill>
                    <a:schemeClr val="tx1"/>
                  </a:solidFill>
                  <a:latin typeface="Technical" panose="03050502040202020B03" pitchFamily="66" charset="0"/>
                  <a:ea typeface="MS PGothic" panose="020B0600070205080204" pitchFamily="34" charset="-128"/>
                </a:defRPr>
              </a:lvl2pPr>
              <a:lvl3pPr marL="1143000" indent="-228600">
                <a:defRPr sz="2000">
                  <a:solidFill>
                    <a:schemeClr val="tx1"/>
                  </a:solidFill>
                  <a:latin typeface="Technical" panose="03050502040202020B03" pitchFamily="66" charset="0"/>
                  <a:ea typeface="MS PGothic" panose="020B0600070205080204" pitchFamily="34" charset="-128"/>
                </a:defRPr>
              </a:lvl3pPr>
              <a:lvl4pPr marL="1600200" indent="-228600">
                <a:defRPr sz="2000">
                  <a:solidFill>
                    <a:schemeClr val="tx1"/>
                  </a:solidFill>
                  <a:latin typeface="Technical" panose="03050502040202020B03" pitchFamily="66" charset="0"/>
                  <a:ea typeface="MS PGothic" panose="020B0600070205080204" pitchFamily="34" charset="-128"/>
                </a:defRPr>
              </a:lvl4pPr>
              <a:lvl5pPr marL="2057400" indent="-228600">
                <a:defRPr sz="2000">
                  <a:solidFill>
                    <a:schemeClr val="tx1"/>
                  </a:solidFill>
                  <a:latin typeface="Technical" panose="03050502040202020B03" pitchFamily="66" charset="0"/>
                  <a:ea typeface="MS PGothic" panose="020B0600070205080204" pitchFamily="34" charset="-128"/>
                </a:defRPr>
              </a:lvl5pPr>
              <a:lvl6pPr marL="2514600" indent="-228600" algn="ctr"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6pPr>
              <a:lvl7pPr marL="2971800" indent="-228600" algn="ctr"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7pPr>
              <a:lvl8pPr marL="3429000" indent="-228600" algn="ctr"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8pPr>
              <a:lvl9pPr marL="3886200" indent="-228600" algn="ctr"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9pPr>
            </a:lstStyle>
            <a:p>
              <a:pPr algn="ctr">
                <a:defRPr/>
              </a:pPr>
              <a:endParaRPr lang="en-US" altLang="en-US" smtClean="0"/>
            </a:p>
          </p:txBody>
        </p:sp>
        <p:grpSp>
          <p:nvGrpSpPr>
            <p:cNvPr id="6" name="Group 4"/>
            <p:cNvGrpSpPr>
              <a:grpSpLocks/>
            </p:cNvGrpSpPr>
            <p:nvPr/>
          </p:nvGrpSpPr>
          <p:grpSpPr bwMode="auto">
            <a:xfrm>
              <a:off x="0" y="0"/>
              <a:ext cx="5760" cy="4320"/>
              <a:chOff x="0" y="0"/>
              <a:chExt cx="5760" cy="4320"/>
            </a:xfrm>
          </p:grpSpPr>
          <p:sp>
            <p:nvSpPr>
              <p:cNvPr id="8"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 name="Line 56"/>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9" name="Freeform 57"/>
          <p:cNvSpPr>
            <a:spLocks/>
          </p:cNvSpPr>
          <p:nvPr/>
        </p:nvSpPr>
        <p:spPr bwMode="ltGray">
          <a:xfrm>
            <a:off x="798513" y="533400"/>
            <a:ext cx="1587" cy="3517900"/>
          </a:xfrm>
          <a:custGeom>
            <a:avLst/>
            <a:gdLst>
              <a:gd name="T0" fmla="*/ 0 w 1"/>
              <a:gd name="T1" fmla="*/ 0 h 2216"/>
              <a:gd name="T2" fmla="*/ 2147483646 w 1"/>
              <a:gd name="T3" fmla="*/ 2147483646 h 2216"/>
              <a:gd name="T4" fmla="*/ 0 60000 65536"/>
              <a:gd name="T5" fmla="*/ 0 60000 65536"/>
            </a:gdLst>
            <a:ahLst/>
            <a:cxnLst>
              <a:cxn ang="T4">
                <a:pos x="T0" y="T1"/>
              </a:cxn>
              <a:cxn ang="T5">
                <a:pos x="T2" y="T3"/>
              </a:cxn>
            </a:cxnLst>
            <a:rect l="0" t="0" r="r" b="b"/>
            <a:pathLst>
              <a:path w="1" h="2216">
                <a:moveTo>
                  <a:pt x="0" y="0"/>
                </a:moveTo>
                <a:lnTo>
                  <a:pt x="1" y="2216"/>
                </a:ln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 name="Line 58"/>
          <p:cNvSpPr>
            <a:spLocks noChangeShapeType="1"/>
          </p:cNvSpPr>
          <p:nvPr/>
        </p:nvSpPr>
        <p:spPr bwMode="ltGray">
          <a:xfrm flipH="1" flipV="1">
            <a:off x="0" y="3081338"/>
            <a:ext cx="5097463" cy="1587"/>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59"/>
          <p:cNvSpPr>
            <a:spLocks noChangeShapeType="1"/>
          </p:cNvSpPr>
          <p:nvPr/>
        </p:nvSpPr>
        <p:spPr bwMode="ltGray">
          <a:xfrm flipH="1" flipV="1">
            <a:off x="609600" y="960438"/>
            <a:ext cx="6049963" cy="1587"/>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Arc 60"/>
          <p:cNvSpPr>
            <a:spLocks/>
          </p:cNvSpPr>
          <p:nvPr/>
        </p:nvSpPr>
        <p:spPr bwMode="ltGray">
          <a:xfrm rot="16200000" flipH="1">
            <a:off x="675482" y="837406"/>
            <a:ext cx="247650" cy="249237"/>
          </a:xfrm>
          <a:custGeom>
            <a:avLst/>
            <a:gdLst>
              <a:gd name="T0" fmla="*/ 130796065 w 43195"/>
              <a:gd name="T1" fmla="*/ 32055 h 43200"/>
              <a:gd name="T2" fmla="*/ 0 w 43195"/>
              <a:gd name="T3" fmla="*/ 140983828 h 43200"/>
              <a:gd name="T4" fmla="*/ 133776161 w 43195"/>
              <a:gd name="T5" fmla="*/ 138070063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 name="Line 61"/>
          <p:cNvSpPr>
            <a:spLocks noChangeShapeType="1"/>
          </p:cNvSpPr>
          <p:nvPr/>
        </p:nvSpPr>
        <p:spPr bwMode="ltGray">
          <a:xfrm flipV="1">
            <a:off x="2362200" y="5489575"/>
            <a:ext cx="604520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62"/>
          <p:cNvSpPr>
            <a:spLocks noChangeShapeType="1"/>
          </p:cNvSpPr>
          <p:nvPr/>
        </p:nvSpPr>
        <p:spPr bwMode="ltGray">
          <a:xfrm flipH="1">
            <a:off x="8229600" y="3124200"/>
            <a:ext cx="0" cy="287655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Arc 63"/>
          <p:cNvSpPr>
            <a:spLocks/>
          </p:cNvSpPr>
          <p:nvPr/>
        </p:nvSpPr>
        <p:spPr bwMode="ltGray">
          <a:xfrm rot="5400000">
            <a:off x="8104982" y="5371306"/>
            <a:ext cx="247650" cy="249237"/>
          </a:xfrm>
          <a:custGeom>
            <a:avLst/>
            <a:gdLst>
              <a:gd name="T0" fmla="*/ 130796065 w 43195"/>
              <a:gd name="T1" fmla="*/ 32055 h 43200"/>
              <a:gd name="T2" fmla="*/ 0 w 43195"/>
              <a:gd name="T3" fmla="*/ 140983828 h 43200"/>
              <a:gd name="T4" fmla="*/ 133776161 w 43195"/>
              <a:gd name="T5" fmla="*/ 138070063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20" name="Rectangle 64"/>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70721" name="Rectangle 65"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66" name="Rectangle 66"/>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sz="1400" i="1">
                <a:latin typeface="Tahoma" pitchFamily="34" charset="0"/>
                <a:ea typeface="+mn-ea"/>
                <a:cs typeface="+mn-cs"/>
              </a:defRPr>
            </a:lvl1pPr>
          </a:lstStyle>
          <a:p>
            <a:pPr>
              <a:defRPr/>
            </a:pPr>
            <a:endParaRPr lang="en-US"/>
          </a:p>
        </p:txBody>
      </p:sp>
      <p:sp>
        <p:nvSpPr>
          <p:cNvPr id="67" name="Rectangle 67"/>
          <p:cNvSpPr>
            <a:spLocks noGrp="1" noChangeArrowheads="1"/>
          </p:cNvSpPr>
          <p:nvPr>
            <p:ph type="ftr" sz="quarter" idx="11"/>
          </p:nvPr>
        </p:nvSpPr>
        <p:spPr/>
        <p:txBody>
          <a:bodyPr/>
          <a:lstStyle>
            <a:lvl1pPr>
              <a:defRPr/>
            </a:lvl1pPr>
          </a:lstStyle>
          <a:p>
            <a:pPr>
              <a:defRPr/>
            </a:pPr>
            <a:endParaRPr lang="en-US"/>
          </a:p>
        </p:txBody>
      </p:sp>
      <p:sp>
        <p:nvSpPr>
          <p:cNvPr id="68" name="Rectangle 68"/>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i="1" smtClean="0">
                <a:latin typeface="Tahoma" panose="020B0604030504040204" pitchFamily="34" charset="0"/>
              </a:defRPr>
            </a:lvl1pPr>
          </a:lstStyle>
          <a:p>
            <a:pPr>
              <a:defRPr/>
            </a:pPr>
            <a:fld id="{A97C33E3-671C-465F-AD0C-62A76BA7F773}" type="slidenum">
              <a:rPr lang="en-US" altLang="en-US"/>
              <a:pPr>
                <a:defRPr/>
              </a:pPr>
              <a:t>‹#›</a:t>
            </a:fld>
            <a:endParaRPr lang="en-US" altLang="en-US"/>
          </a:p>
        </p:txBody>
      </p:sp>
      <p:pic>
        <p:nvPicPr>
          <p:cNvPr id="69" name="Picture 71" descr="UK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6019800"/>
            <a:ext cx="10668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 name="Picture 6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1800" y="5740094"/>
            <a:ext cx="1137207" cy="1072641"/>
          </a:xfrm>
          <a:prstGeom prst="rect">
            <a:avLst/>
          </a:prstGeom>
        </p:spPr>
      </p:pic>
    </p:spTree>
    <p:extLst>
      <p:ext uri="{BB962C8B-B14F-4D97-AF65-F5344CB8AC3E}">
        <p14:creationId xmlns:p14="http://schemas.microsoft.com/office/powerpoint/2010/main" val="2898906411"/>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up)">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grpSp>
            <p:nvGrpSpPr>
              <p:cNvPr id="12" name="Group 4"/>
              <p:cNvGrpSpPr>
                <a:grpSpLocks/>
              </p:cNvGrpSpPr>
              <p:nvPr/>
            </p:nvGrpSpPr>
            <p:grpSpPr bwMode="auto">
              <a:xfrm>
                <a:off x="0" y="192"/>
                <a:ext cx="5760" cy="4032"/>
                <a:chOff x="0" y="192"/>
                <a:chExt cx="5760" cy="4032"/>
              </a:xfrm>
            </p:grpSpPr>
            <p:sp>
              <p:nvSpPr>
                <p:cNvPr id="4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 name="Group 27"/>
              <p:cNvGrpSpPr>
                <a:grpSpLocks/>
              </p:cNvGrpSpPr>
              <p:nvPr/>
            </p:nvGrpSpPr>
            <p:grpSpPr bwMode="auto">
              <a:xfrm>
                <a:off x="192" y="0"/>
                <a:ext cx="5376" cy="4320"/>
                <a:chOff x="192" y="0"/>
                <a:chExt cx="5376" cy="4320"/>
              </a:xfrm>
            </p:grpSpPr>
            <p:sp>
              <p:nvSpPr>
                <p:cNvPr id="14"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6"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a:noFill/>
            </a:ln>
            <a:extLst>
              <a:ext uri="{91240B29-F687-4f45-9708-019B960494DF}"/>
            </a:extLst>
          </p:spPr>
          <p:txBody>
            <a:bodyPr wrap="none" anchor="ctr"/>
            <a:lstStyle>
              <a:lvl1pPr>
                <a:defRPr sz="2000">
                  <a:solidFill>
                    <a:schemeClr val="tx1"/>
                  </a:solidFill>
                  <a:latin typeface="Technical" panose="03050502040202020B03" pitchFamily="66" charset="0"/>
                  <a:ea typeface="MS PGothic" panose="020B0600070205080204" pitchFamily="34" charset="-128"/>
                </a:defRPr>
              </a:lvl1pPr>
              <a:lvl2pPr marL="742950" indent="-285750">
                <a:defRPr sz="2000">
                  <a:solidFill>
                    <a:schemeClr val="tx1"/>
                  </a:solidFill>
                  <a:latin typeface="Technical" panose="03050502040202020B03" pitchFamily="66" charset="0"/>
                  <a:ea typeface="MS PGothic" panose="020B0600070205080204" pitchFamily="34" charset="-128"/>
                </a:defRPr>
              </a:lvl2pPr>
              <a:lvl3pPr marL="1143000" indent="-228600">
                <a:defRPr sz="2000">
                  <a:solidFill>
                    <a:schemeClr val="tx1"/>
                  </a:solidFill>
                  <a:latin typeface="Technical" panose="03050502040202020B03" pitchFamily="66" charset="0"/>
                  <a:ea typeface="MS PGothic" panose="020B0600070205080204" pitchFamily="34" charset="-128"/>
                </a:defRPr>
              </a:lvl3pPr>
              <a:lvl4pPr marL="1600200" indent="-228600">
                <a:defRPr sz="2000">
                  <a:solidFill>
                    <a:schemeClr val="tx1"/>
                  </a:solidFill>
                  <a:latin typeface="Technical" panose="03050502040202020B03" pitchFamily="66" charset="0"/>
                  <a:ea typeface="MS PGothic" panose="020B0600070205080204" pitchFamily="34" charset="-128"/>
                </a:defRPr>
              </a:lvl4pPr>
              <a:lvl5pPr marL="2057400" indent="-228600">
                <a:defRPr sz="2000">
                  <a:solidFill>
                    <a:schemeClr val="tx1"/>
                  </a:solidFill>
                  <a:latin typeface="Technical" panose="03050502040202020B03" pitchFamily="66" charset="0"/>
                  <a:ea typeface="MS PGothic" panose="020B0600070205080204" pitchFamily="34" charset="-128"/>
                </a:defRPr>
              </a:lvl5pPr>
              <a:lvl6pPr marL="2514600" indent="-228600" algn="ctr"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6pPr>
              <a:lvl7pPr marL="2971800" indent="-228600" algn="ctr"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7pPr>
              <a:lvl8pPr marL="3429000" indent="-228600" algn="ctr"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8pPr>
              <a:lvl9pPr marL="3886200" indent="-228600" algn="ctr"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9pPr>
            </a:lstStyle>
            <a:p>
              <a:pPr algn="ctr">
                <a:defRPr/>
              </a:pPr>
              <a:endParaRPr lang="en-US" altLang="en-US" smtClean="0"/>
            </a:p>
          </p:txBody>
        </p:sp>
        <p:sp>
          <p:nvSpPr>
            <p:cNvPr id="7" name="Line 58"/>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8" name="Group 59"/>
            <p:cNvGrpSpPr>
              <a:grpSpLocks/>
            </p:cNvGrpSpPr>
            <p:nvPr/>
          </p:nvGrpSpPr>
          <p:grpSpPr bwMode="auto">
            <a:xfrm>
              <a:off x="261" y="892"/>
              <a:ext cx="1124" cy="1464"/>
              <a:chOff x="96" y="916"/>
              <a:chExt cx="2208" cy="2876"/>
            </a:xfrm>
          </p:grpSpPr>
          <p:sp>
            <p:nvSpPr>
              <p:cNvPr id="9" name="Line 60"/>
              <p:cNvSpPr>
                <a:spLocks noChangeShapeType="1"/>
              </p:cNvSpPr>
              <p:nvPr/>
            </p:nvSpPr>
            <p:spPr bwMode="ltGray">
              <a:xfrm flipH="1">
                <a:off x="96" y="1038"/>
                <a:ext cx="22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61"/>
              <p:cNvSpPr>
                <a:spLocks noChangeShapeType="1"/>
              </p:cNvSpPr>
              <p:nvPr/>
            </p:nvSpPr>
            <p:spPr bwMode="ltGray">
              <a:xfrm>
                <a:off x="336" y="920"/>
                <a:ext cx="0" cy="287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Arc 62"/>
              <p:cNvSpPr>
                <a:spLocks/>
              </p:cNvSpPr>
              <p:nvPr/>
            </p:nvSpPr>
            <p:spPr bwMode="ltGray">
              <a:xfrm flipH="1">
                <a:off x="218" y="916"/>
                <a:ext cx="238" cy="240"/>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0">
                <a:solidFill>
                  <a:srgbClr val="353A77"/>
                </a:solidFill>
                <a:latin typeface="Century Gothic" panose="020B0502020202020204" pitchFamily="34" charset="0"/>
              </a:defRPr>
            </a:lvl1pPr>
            <a:lvl2pPr marL="914400" indent="-457200">
              <a:buSzPct val="60000"/>
              <a:buFont typeface="Wingdings" panose="05000000000000000000" pitchFamily="2" charset="2"/>
              <a:buChar char=""/>
              <a:defRPr b="0">
                <a:solidFill>
                  <a:srgbClr val="353A77"/>
                </a:solidFill>
                <a:latin typeface="Century Gothic" panose="020B0502020202020204" pitchFamily="34" charset="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5" name="Rectangle 64"/>
          <p:cNvSpPr>
            <a:spLocks noGrp="1" noChangeArrowheads="1"/>
          </p:cNvSpPr>
          <p:nvPr>
            <p:ph type="ftr" sz="quarter" idx="10"/>
          </p:nvPr>
        </p:nvSpPr>
        <p:spPr/>
        <p:txBody>
          <a:bodyPr/>
          <a:lstStyle>
            <a:lvl1pPr>
              <a:defRPr/>
            </a:lvl1pPr>
          </a:lstStyle>
          <a:p>
            <a:pPr>
              <a:defRPr/>
            </a:pPr>
            <a:endParaRPr lang="en-US"/>
          </a:p>
        </p:txBody>
      </p:sp>
      <p:pic>
        <p:nvPicPr>
          <p:cNvPr id="66" name="Picture 67" descr="UK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0075" y="6211150"/>
            <a:ext cx="736600"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 name="Picture 6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935" y="5909678"/>
            <a:ext cx="985990" cy="930010"/>
          </a:xfrm>
          <a:prstGeom prst="rect">
            <a:avLst/>
          </a:prstGeom>
        </p:spPr>
      </p:pic>
    </p:spTree>
    <p:extLst>
      <p:ext uri="{BB962C8B-B14F-4D97-AF65-F5344CB8AC3E}">
        <p14:creationId xmlns:p14="http://schemas.microsoft.com/office/powerpoint/2010/main" val="2222647311"/>
      </p:ext>
    </p:extLst>
  </p:cSld>
  <p:clrMapOvr>
    <a:masterClrMapping/>
  </p:clrMapOvr>
  <p:transition spd="slow">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grpSp>
        <p:nvGrpSpPr>
          <p:cNvPr id="3" name="Group 65"/>
          <p:cNvGrpSpPr>
            <a:grpSpLocks/>
          </p:cNvGrpSpPr>
          <p:nvPr/>
        </p:nvGrpSpPr>
        <p:grpSpPr bwMode="auto">
          <a:xfrm>
            <a:off x="0" y="0"/>
            <a:ext cx="9144000" cy="6858000"/>
            <a:chOff x="0" y="0"/>
            <a:chExt cx="5760" cy="4320"/>
          </a:xfrm>
        </p:grpSpPr>
        <p:grpSp>
          <p:nvGrpSpPr>
            <p:cNvPr id="4" name="Group 66"/>
            <p:cNvGrpSpPr>
              <a:grpSpLocks/>
            </p:cNvGrpSpPr>
            <p:nvPr/>
          </p:nvGrpSpPr>
          <p:grpSpPr bwMode="auto">
            <a:xfrm>
              <a:off x="0" y="0"/>
              <a:ext cx="5760" cy="4320"/>
              <a:chOff x="0" y="0"/>
              <a:chExt cx="5760" cy="4320"/>
            </a:xfrm>
          </p:grpSpPr>
          <p:grpSp>
            <p:nvGrpSpPr>
              <p:cNvPr id="11" name="Group 4"/>
              <p:cNvGrpSpPr>
                <a:grpSpLocks/>
              </p:cNvGrpSpPr>
              <p:nvPr/>
            </p:nvGrpSpPr>
            <p:grpSpPr bwMode="auto">
              <a:xfrm>
                <a:off x="0" y="192"/>
                <a:ext cx="5760" cy="4032"/>
                <a:chOff x="0" y="192"/>
                <a:chExt cx="5760" cy="4032"/>
              </a:xfrm>
            </p:grpSpPr>
            <p:sp>
              <p:nvSpPr>
                <p:cNvPr id="42"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 name="Group 27"/>
              <p:cNvGrpSpPr>
                <a:grpSpLocks/>
              </p:cNvGrpSpPr>
              <p:nvPr/>
            </p:nvGrpSpPr>
            <p:grpSpPr bwMode="auto">
              <a:xfrm>
                <a:off x="192" y="0"/>
                <a:ext cx="5376" cy="4320"/>
                <a:chOff x="192" y="0"/>
                <a:chExt cx="5376" cy="4320"/>
              </a:xfrm>
            </p:grpSpPr>
            <p:sp>
              <p:nvSpPr>
                <p:cNvPr id="13"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a:noFill/>
            </a:ln>
            <a:extLst>
              <a:ext uri="{91240B29-F687-4f45-9708-019B960494DF}"/>
            </a:extLst>
          </p:spPr>
          <p:txBody>
            <a:bodyPr wrap="none" anchor="ctr"/>
            <a:lstStyle>
              <a:lvl1pPr>
                <a:defRPr sz="2000">
                  <a:solidFill>
                    <a:schemeClr val="tx1"/>
                  </a:solidFill>
                  <a:latin typeface="Technical" panose="03050502040202020B03" pitchFamily="66" charset="0"/>
                  <a:ea typeface="MS PGothic" panose="020B0600070205080204" pitchFamily="34" charset="-128"/>
                </a:defRPr>
              </a:lvl1pPr>
              <a:lvl2pPr marL="742950" indent="-285750">
                <a:defRPr sz="2000">
                  <a:solidFill>
                    <a:schemeClr val="tx1"/>
                  </a:solidFill>
                  <a:latin typeface="Technical" panose="03050502040202020B03" pitchFamily="66" charset="0"/>
                  <a:ea typeface="MS PGothic" panose="020B0600070205080204" pitchFamily="34" charset="-128"/>
                </a:defRPr>
              </a:lvl2pPr>
              <a:lvl3pPr marL="1143000" indent="-228600">
                <a:defRPr sz="2000">
                  <a:solidFill>
                    <a:schemeClr val="tx1"/>
                  </a:solidFill>
                  <a:latin typeface="Technical" panose="03050502040202020B03" pitchFamily="66" charset="0"/>
                  <a:ea typeface="MS PGothic" panose="020B0600070205080204" pitchFamily="34" charset="-128"/>
                </a:defRPr>
              </a:lvl3pPr>
              <a:lvl4pPr marL="1600200" indent="-228600">
                <a:defRPr sz="2000">
                  <a:solidFill>
                    <a:schemeClr val="tx1"/>
                  </a:solidFill>
                  <a:latin typeface="Technical" panose="03050502040202020B03" pitchFamily="66" charset="0"/>
                  <a:ea typeface="MS PGothic" panose="020B0600070205080204" pitchFamily="34" charset="-128"/>
                </a:defRPr>
              </a:lvl4pPr>
              <a:lvl5pPr marL="2057400" indent="-228600">
                <a:defRPr sz="2000">
                  <a:solidFill>
                    <a:schemeClr val="tx1"/>
                  </a:solidFill>
                  <a:latin typeface="Technical" panose="03050502040202020B03" pitchFamily="66" charset="0"/>
                  <a:ea typeface="MS PGothic" panose="020B0600070205080204" pitchFamily="34" charset="-128"/>
                </a:defRPr>
              </a:lvl5pPr>
              <a:lvl6pPr marL="2514600" indent="-228600" algn="ctr"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6pPr>
              <a:lvl7pPr marL="2971800" indent="-228600" algn="ctr"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7pPr>
              <a:lvl8pPr marL="3429000" indent="-228600" algn="ctr"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8pPr>
              <a:lvl9pPr marL="3886200" indent="-228600" algn="ctr"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9pPr>
            </a:lstStyle>
            <a:p>
              <a:pPr algn="ctr">
                <a:defRPr/>
              </a:pPr>
              <a:endParaRPr lang="en-US" altLang="en-US" smtClean="0"/>
            </a:p>
          </p:txBody>
        </p:sp>
        <p:sp>
          <p:nvSpPr>
            <p:cNvPr id="6" name="Line 58"/>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7" name="Group 59"/>
            <p:cNvGrpSpPr>
              <a:grpSpLocks/>
            </p:cNvGrpSpPr>
            <p:nvPr/>
          </p:nvGrpSpPr>
          <p:grpSpPr bwMode="auto">
            <a:xfrm>
              <a:off x="261" y="892"/>
              <a:ext cx="1124" cy="1464"/>
              <a:chOff x="96" y="916"/>
              <a:chExt cx="2208" cy="2876"/>
            </a:xfrm>
          </p:grpSpPr>
          <p:sp>
            <p:nvSpPr>
              <p:cNvPr id="8" name="Line 60"/>
              <p:cNvSpPr>
                <a:spLocks noChangeShapeType="1"/>
              </p:cNvSpPr>
              <p:nvPr/>
            </p:nvSpPr>
            <p:spPr bwMode="ltGray">
              <a:xfrm flipH="1">
                <a:off x="96" y="1038"/>
                <a:ext cx="22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61"/>
              <p:cNvSpPr>
                <a:spLocks noChangeShapeType="1"/>
              </p:cNvSpPr>
              <p:nvPr/>
            </p:nvSpPr>
            <p:spPr bwMode="ltGray">
              <a:xfrm>
                <a:off x="336" y="920"/>
                <a:ext cx="0" cy="287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Arc 62"/>
              <p:cNvSpPr>
                <a:spLocks/>
              </p:cNvSpPr>
              <p:nvPr/>
            </p:nvSpPr>
            <p:spPr bwMode="ltGray">
              <a:xfrm flipH="1">
                <a:off x="218" y="916"/>
                <a:ext cx="238" cy="240"/>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2" name="Title 1"/>
          <p:cNvSpPr>
            <a:spLocks noGrp="1"/>
          </p:cNvSpPr>
          <p:nvPr>
            <p:ph type="title"/>
          </p:nvPr>
        </p:nvSpPr>
        <p:spPr/>
        <p:txBody>
          <a:bodyPr/>
          <a:lstStyle/>
          <a:p>
            <a:r>
              <a:rPr lang="en-US" smtClean="0"/>
              <a:t>Click to edit Master title style</a:t>
            </a:r>
            <a:endParaRPr lang="en-US"/>
          </a:p>
        </p:txBody>
      </p:sp>
      <p:sp>
        <p:nvSpPr>
          <p:cNvPr id="64" name="Rectangle 65"/>
          <p:cNvSpPr>
            <a:spLocks noGrp="1" noChangeArrowheads="1"/>
          </p:cNvSpPr>
          <p:nvPr>
            <p:ph type="ftr" sz="quarter" idx="10"/>
          </p:nvPr>
        </p:nvSpPr>
        <p:spPr/>
        <p:txBody>
          <a:bodyPr/>
          <a:lstStyle>
            <a:lvl1pPr>
              <a:defRPr/>
            </a:lvl1pPr>
          </a:lstStyle>
          <a:p>
            <a:pPr>
              <a:defRPr/>
            </a:pPr>
            <a:endParaRPr lang="en-US" altLang="en-US"/>
          </a:p>
        </p:txBody>
      </p:sp>
      <p:sp>
        <p:nvSpPr>
          <p:cNvPr id="65" name="Rectangle 66"/>
          <p:cNvSpPr>
            <a:spLocks noGrp="1" noChangeArrowheads="1"/>
          </p:cNvSpPr>
          <p:nvPr>
            <p:ph type="sldNum" sz="quarter" idx="11"/>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smtClean="0"/>
            </a:lvl1pPr>
          </a:lstStyle>
          <a:p>
            <a:pPr>
              <a:defRPr/>
            </a:pPr>
            <a:fld id="{917BDD72-E56F-4A73-9B40-9677B5A91E7A}" type="slidenum">
              <a:rPr lang="en-US" altLang="en-US"/>
              <a:pPr>
                <a:defRPr/>
              </a:pPr>
              <a:t>‹#›</a:t>
            </a:fld>
            <a:endParaRPr lang="en-US" altLang="en-US"/>
          </a:p>
        </p:txBody>
      </p:sp>
    </p:spTree>
    <p:extLst>
      <p:ext uri="{BB962C8B-B14F-4D97-AF65-F5344CB8AC3E}">
        <p14:creationId xmlns:p14="http://schemas.microsoft.com/office/powerpoint/2010/main" val="698141381"/>
      </p:ext>
    </p:extLst>
  </p:cSld>
  <p:clrMapOvr>
    <a:masterClrMapping/>
  </p:clrMapOvr>
  <p:transition spd="slow">
    <p:pull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0" name="Group 3"/>
            <p:cNvGrpSpPr>
              <a:grpSpLocks/>
            </p:cNvGrpSpPr>
            <p:nvPr/>
          </p:nvGrpSpPr>
          <p:grpSpPr bwMode="auto">
            <a:xfrm>
              <a:off x="0" y="0"/>
              <a:ext cx="5760" cy="4320"/>
              <a:chOff x="0" y="0"/>
              <a:chExt cx="5760" cy="4320"/>
            </a:xfrm>
          </p:grpSpPr>
          <p:grpSp>
            <p:nvGrpSpPr>
              <p:cNvPr id="1037" name="Group 4"/>
              <p:cNvGrpSpPr>
                <a:grpSpLocks/>
              </p:cNvGrpSpPr>
              <p:nvPr/>
            </p:nvGrpSpPr>
            <p:grpSpPr bwMode="auto">
              <a:xfrm>
                <a:off x="0" y="192"/>
                <a:ext cx="5760" cy="4032"/>
                <a:chOff x="0" y="192"/>
                <a:chExt cx="5760" cy="4032"/>
              </a:xfrm>
            </p:grpSpPr>
            <p:sp>
              <p:nvSpPr>
                <p:cNvPr id="1068"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9"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0"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1"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2"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3"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4"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7"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8"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9"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0"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1"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2"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3"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4"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7"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8"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9"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38" name="Group 27"/>
              <p:cNvGrpSpPr>
                <a:grpSpLocks/>
              </p:cNvGrpSpPr>
              <p:nvPr/>
            </p:nvGrpSpPr>
            <p:grpSpPr bwMode="auto">
              <a:xfrm>
                <a:off x="192" y="0"/>
                <a:ext cx="5376" cy="4320"/>
                <a:chOff x="192" y="0"/>
                <a:chExt cx="5376" cy="4320"/>
              </a:xfrm>
            </p:grpSpPr>
            <p:sp>
              <p:nvSpPr>
                <p:cNvPr id="1039"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1"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6"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7"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8"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9"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0"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1"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2"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3"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6"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7"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8"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9"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0"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1"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2"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3"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4"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6"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7"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032"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a:noFill/>
            </a:ln>
            <a:extLst>
              <a:ext uri="{91240B29-F687-4f45-9708-019B960494DF}"/>
            </a:extLst>
          </p:spPr>
          <p:txBody>
            <a:bodyPr wrap="none" anchor="ctr"/>
            <a:lstStyle>
              <a:lvl1pPr>
                <a:defRPr sz="2000">
                  <a:solidFill>
                    <a:schemeClr val="tx1"/>
                  </a:solidFill>
                  <a:latin typeface="Technical" panose="03050502040202020B03" pitchFamily="66" charset="0"/>
                  <a:ea typeface="MS PGothic" panose="020B0600070205080204" pitchFamily="34" charset="-128"/>
                </a:defRPr>
              </a:lvl1pPr>
              <a:lvl2pPr marL="742950" indent="-285750">
                <a:defRPr sz="2000">
                  <a:solidFill>
                    <a:schemeClr val="tx1"/>
                  </a:solidFill>
                  <a:latin typeface="Technical" panose="03050502040202020B03" pitchFamily="66" charset="0"/>
                  <a:ea typeface="MS PGothic" panose="020B0600070205080204" pitchFamily="34" charset="-128"/>
                </a:defRPr>
              </a:lvl2pPr>
              <a:lvl3pPr marL="1143000" indent="-228600">
                <a:defRPr sz="2000">
                  <a:solidFill>
                    <a:schemeClr val="tx1"/>
                  </a:solidFill>
                  <a:latin typeface="Technical" panose="03050502040202020B03" pitchFamily="66" charset="0"/>
                  <a:ea typeface="MS PGothic" panose="020B0600070205080204" pitchFamily="34" charset="-128"/>
                </a:defRPr>
              </a:lvl3pPr>
              <a:lvl4pPr marL="1600200" indent="-228600">
                <a:defRPr sz="2000">
                  <a:solidFill>
                    <a:schemeClr val="tx1"/>
                  </a:solidFill>
                  <a:latin typeface="Technical" panose="03050502040202020B03" pitchFamily="66" charset="0"/>
                  <a:ea typeface="MS PGothic" panose="020B0600070205080204" pitchFamily="34" charset="-128"/>
                </a:defRPr>
              </a:lvl4pPr>
              <a:lvl5pPr marL="2057400" indent="-228600">
                <a:defRPr sz="2000">
                  <a:solidFill>
                    <a:schemeClr val="tx1"/>
                  </a:solidFill>
                  <a:latin typeface="Technical" panose="03050502040202020B03" pitchFamily="66" charset="0"/>
                  <a:ea typeface="MS PGothic" panose="020B0600070205080204" pitchFamily="34" charset="-128"/>
                </a:defRPr>
              </a:lvl5pPr>
              <a:lvl6pPr marL="2514600" indent="-228600" algn="ctr"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6pPr>
              <a:lvl7pPr marL="2971800" indent="-228600" algn="ctr"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7pPr>
              <a:lvl8pPr marL="3429000" indent="-228600" algn="ctr"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8pPr>
              <a:lvl9pPr marL="3886200" indent="-228600" algn="ctr"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9pPr>
            </a:lstStyle>
            <a:p>
              <a:pPr algn="ctr">
                <a:defRPr/>
              </a:pPr>
              <a:endParaRPr lang="en-US" altLang="en-US" smtClean="0"/>
            </a:p>
          </p:txBody>
        </p:sp>
        <p:sp>
          <p:nvSpPr>
            <p:cNvPr id="2" name="Line 58"/>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33" name="Group 59"/>
            <p:cNvGrpSpPr>
              <a:grpSpLocks/>
            </p:cNvGrpSpPr>
            <p:nvPr/>
          </p:nvGrpSpPr>
          <p:grpSpPr bwMode="auto">
            <a:xfrm>
              <a:off x="261" y="892"/>
              <a:ext cx="1124" cy="1464"/>
              <a:chOff x="96" y="916"/>
              <a:chExt cx="2208" cy="2876"/>
            </a:xfrm>
          </p:grpSpPr>
          <p:sp>
            <p:nvSpPr>
              <p:cNvPr id="1034" name="Line 60"/>
              <p:cNvSpPr>
                <a:spLocks noChangeShapeType="1"/>
              </p:cNvSpPr>
              <p:nvPr/>
            </p:nvSpPr>
            <p:spPr bwMode="ltGray">
              <a:xfrm flipH="1">
                <a:off x="96" y="1038"/>
                <a:ext cx="22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 name="Line 61"/>
              <p:cNvSpPr>
                <a:spLocks noChangeShapeType="1"/>
              </p:cNvSpPr>
              <p:nvPr/>
            </p:nvSpPr>
            <p:spPr bwMode="ltGray">
              <a:xfrm>
                <a:off x="336" y="920"/>
                <a:ext cx="0" cy="287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6" name="Arc 62"/>
              <p:cNvSpPr>
                <a:spLocks/>
              </p:cNvSpPr>
              <p:nvPr/>
            </p:nvSpPr>
            <p:spPr bwMode="ltGray">
              <a:xfrm flipH="1">
                <a:off x="218" y="916"/>
                <a:ext cx="238" cy="240"/>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9697" name="Rectangle 6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i="1">
                <a:latin typeface="Tahoma" pitchFamily="34" charset="0"/>
                <a:ea typeface="+mn-ea"/>
                <a:cs typeface="+mn-cs"/>
              </a:defRPr>
            </a:lvl1pPr>
          </a:lstStyle>
          <a:p>
            <a:pPr>
              <a:defRPr/>
            </a:pPr>
            <a:endParaRPr lang="en-US"/>
          </a:p>
        </p:txBody>
      </p:sp>
      <p:pic>
        <p:nvPicPr>
          <p:cNvPr id="66" name="Picture 67" descr="UK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20075" y="6211150"/>
            <a:ext cx="736600"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 name="Picture 6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35" y="5909678"/>
            <a:ext cx="985990" cy="930010"/>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ransition spd="slow">
    <p:pull dir="u"/>
  </p:transition>
  <p:txStyles>
    <p:titleStyle>
      <a:lvl1pPr algn="l" rtl="0" eaLnBrk="0" fontAlgn="base" hangingPunct="0">
        <a:spcBef>
          <a:spcPct val="0"/>
        </a:spcBef>
        <a:spcAft>
          <a:spcPct val="0"/>
        </a:spcAft>
        <a:defRPr sz="4000">
          <a:solidFill>
            <a:srgbClr val="990000"/>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000">
          <a:solidFill>
            <a:srgbClr val="990000"/>
          </a:solidFill>
          <a:latin typeface="Comic Sans MS" pitchFamily="66" charset="0"/>
          <a:ea typeface="MS PGothic" panose="020B0600070205080204" pitchFamily="34" charset="-128"/>
          <a:cs typeface="MS PGothic" charset="0"/>
        </a:defRPr>
      </a:lvl2pPr>
      <a:lvl3pPr algn="l" rtl="0" eaLnBrk="0" fontAlgn="base" hangingPunct="0">
        <a:spcBef>
          <a:spcPct val="0"/>
        </a:spcBef>
        <a:spcAft>
          <a:spcPct val="0"/>
        </a:spcAft>
        <a:defRPr sz="4000">
          <a:solidFill>
            <a:srgbClr val="990000"/>
          </a:solidFill>
          <a:latin typeface="Comic Sans MS" pitchFamily="66" charset="0"/>
          <a:ea typeface="MS PGothic" panose="020B0600070205080204" pitchFamily="34" charset="-128"/>
          <a:cs typeface="MS PGothic" charset="0"/>
        </a:defRPr>
      </a:lvl3pPr>
      <a:lvl4pPr algn="l" rtl="0" eaLnBrk="0" fontAlgn="base" hangingPunct="0">
        <a:spcBef>
          <a:spcPct val="0"/>
        </a:spcBef>
        <a:spcAft>
          <a:spcPct val="0"/>
        </a:spcAft>
        <a:defRPr sz="4000">
          <a:solidFill>
            <a:srgbClr val="990000"/>
          </a:solidFill>
          <a:latin typeface="Comic Sans MS" pitchFamily="66" charset="0"/>
          <a:ea typeface="MS PGothic" panose="020B0600070205080204" pitchFamily="34" charset="-128"/>
          <a:cs typeface="MS PGothic" charset="0"/>
        </a:defRPr>
      </a:lvl4pPr>
      <a:lvl5pPr algn="l" rtl="0" eaLnBrk="0" fontAlgn="base" hangingPunct="0">
        <a:spcBef>
          <a:spcPct val="0"/>
        </a:spcBef>
        <a:spcAft>
          <a:spcPct val="0"/>
        </a:spcAft>
        <a:defRPr sz="4000">
          <a:solidFill>
            <a:srgbClr val="990000"/>
          </a:solidFill>
          <a:latin typeface="Comic Sans MS" pitchFamily="66" charset="0"/>
          <a:ea typeface="MS PGothic" panose="020B0600070205080204" pitchFamily="34" charset="-128"/>
          <a:cs typeface="MS PGothic" charset="0"/>
        </a:defRPr>
      </a:lvl5pPr>
      <a:lvl6pPr marL="457200" algn="l" rtl="0" fontAlgn="base">
        <a:spcBef>
          <a:spcPct val="0"/>
        </a:spcBef>
        <a:spcAft>
          <a:spcPct val="0"/>
        </a:spcAft>
        <a:defRPr sz="4000">
          <a:solidFill>
            <a:srgbClr val="990000"/>
          </a:solidFill>
          <a:latin typeface="Comic Sans MS" pitchFamily="66" charset="0"/>
        </a:defRPr>
      </a:lvl6pPr>
      <a:lvl7pPr marL="914400" algn="l" rtl="0" fontAlgn="base">
        <a:spcBef>
          <a:spcPct val="0"/>
        </a:spcBef>
        <a:spcAft>
          <a:spcPct val="0"/>
        </a:spcAft>
        <a:defRPr sz="4000">
          <a:solidFill>
            <a:srgbClr val="990000"/>
          </a:solidFill>
          <a:latin typeface="Comic Sans MS" pitchFamily="66" charset="0"/>
        </a:defRPr>
      </a:lvl7pPr>
      <a:lvl8pPr marL="1371600" algn="l" rtl="0" fontAlgn="base">
        <a:spcBef>
          <a:spcPct val="0"/>
        </a:spcBef>
        <a:spcAft>
          <a:spcPct val="0"/>
        </a:spcAft>
        <a:defRPr sz="4000">
          <a:solidFill>
            <a:srgbClr val="990000"/>
          </a:solidFill>
          <a:latin typeface="Comic Sans MS" pitchFamily="66" charset="0"/>
        </a:defRPr>
      </a:lvl8pPr>
      <a:lvl9pPr marL="1828800" algn="l" rtl="0" fontAlgn="base">
        <a:spcBef>
          <a:spcPct val="0"/>
        </a:spcBef>
        <a:spcAft>
          <a:spcPct val="0"/>
        </a:spcAft>
        <a:defRPr sz="4000">
          <a:solidFill>
            <a:srgbClr val="990000"/>
          </a:solidFill>
          <a:latin typeface="Comic Sans MS" pitchFamily="66" charset="0"/>
        </a:defRPr>
      </a:lvl9pPr>
    </p:titleStyle>
    <p:bodyStyle>
      <a:lvl1pPr marL="342900" indent="-342900" algn="l" rtl="0" eaLnBrk="0" fontAlgn="base" hangingPunct="0">
        <a:spcBef>
          <a:spcPct val="20000"/>
        </a:spcBef>
        <a:spcAft>
          <a:spcPct val="0"/>
        </a:spcAft>
        <a:buClr>
          <a:schemeClr val="hlink"/>
        </a:buClr>
        <a:buSzPct val="110000"/>
        <a:buFont typeface="Wingdings" panose="05000000000000000000" pitchFamily="2" charset="2"/>
        <a:buChar char="w"/>
        <a:defRPr sz="3200" b="1">
          <a:solidFill>
            <a:srgbClr val="000099"/>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n"/>
        <a:defRPr sz="2800" b="1">
          <a:solidFill>
            <a:srgbClr val="000099"/>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chemeClr val="hlink"/>
        </a:buClr>
        <a:buSzPct val="95000"/>
        <a:buFont typeface="Wingdings" panose="05000000000000000000" pitchFamily="2" charset="2"/>
        <a:buChar char="w"/>
        <a:defRPr sz="2400">
          <a:solidFill>
            <a:schemeClr val="tx1"/>
          </a:solidFill>
          <a:latin typeface="Tahoma" pitchFamily="34" charset="0"/>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latin typeface="Tahoma" pitchFamily="34" charset="0"/>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itchFamily="34" charset="0"/>
          <a:ea typeface="MS PGothic" panose="020B0600070205080204" pitchFamily="34" charset="-128"/>
          <a:cs typeface="MS PGothic"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oleObject" Target="../embeddings/oleObject2.bin"/><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jpeg"/><Relationship Id="rId5" Type="http://schemas.openxmlformats.org/officeDocument/2006/relationships/image" Target="../media/image12.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90600" y="1873250"/>
            <a:ext cx="7772400" cy="889000"/>
          </a:xfrm>
        </p:spPr>
        <p:txBody>
          <a:bodyPr/>
          <a:lstStyle/>
          <a:p>
            <a:pPr eaLnBrk="1" hangingPunct="1"/>
            <a:r>
              <a:rPr lang="en-US" altLang="en-US" smtClean="0"/>
              <a:t>HIGHWAY DESIGN &amp; SAFETY</a:t>
            </a:r>
          </a:p>
        </p:txBody>
      </p:sp>
      <p:sp>
        <p:nvSpPr>
          <p:cNvPr id="7171" name="Rectangle 3" descr="Rectangle: Click to edit Master text styles&#10;Second level&#10;Third level&#10;Fourth level&#10;Fifth level"/>
          <p:cNvSpPr>
            <a:spLocks noGrp="1" noChangeArrowheads="1"/>
          </p:cNvSpPr>
          <p:nvPr>
            <p:ph type="subTitle" idx="1"/>
          </p:nvPr>
        </p:nvSpPr>
        <p:spPr/>
        <p:txBody>
          <a:bodyPr/>
          <a:lstStyle/>
          <a:p>
            <a:pPr eaLnBrk="1" hangingPunct="1"/>
            <a:endParaRPr lang="en-US" altLang="en-US" smtClean="0"/>
          </a:p>
        </p:txBody>
      </p:sp>
      <p:sp>
        <p:nvSpPr>
          <p:cNvPr id="4" name="TextBox 3"/>
          <p:cNvSpPr txBox="1"/>
          <p:nvPr/>
        </p:nvSpPr>
        <p:spPr>
          <a:xfrm>
            <a:off x="6775995" y="6400800"/>
            <a:ext cx="2339102" cy="307777"/>
          </a:xfrm>
          <a:prstGeom prst="rect">
            <a:avLst/>
          </a:prstGeom>
          <a:noFill/>
        </p:spPr>
        <p:txBody>
          <a:bodyPr wrap="none" rtlCol="0">
            <a:spAutoFit/>
          </a:bodyPr>
          <a:lstStyle/>
          <a:p>
            <a:r>
              <a:rPr lang="en-US" sz="1400" dirty="0" smtClean="0">
                <a:latin typeface="Century Gothic" panose="020B0502020202020204" pitchFamily="34" charset="0"/>
              </a:rPr>
              <a:t>Copyright © 2016 STC, UK</a:t>
            </a:r>
            <a:endParaRPr lang="en-US" sz="1400" dirty="0">
              <a:latin typeface="Century Gothic" panose="020B0502020202020204" pitchFamily="34"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lstStyle/>
          <a:p>
            <a:pPr eaLnBrk="1" hangingPunct="1"/>
            <a:r>
              <a:rPr lang="en-US" altLang="en-US" smtClean="0"/>
              <a:t>Which Side is Safer?</a:t>
            </a:r>
          </a:p>
        </p:txBody>
      </p:sp>
      <p:sp>
        <p:nvSpPr>
          <p:cNvPr id="25603" name="Text Box 3"/>
          <p:cNvSpPr txBox="1">
            <a:spLocks noChangeArrowheads="1"/>
          </p:cNvSpPr>
          <p:nvPr/>
        </p:nvSpPr>
        <p:spPr bwMode="auto">
          <a:xfrm>
            <a:off x="888365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txBody>
          <a:bodyPr wrap="none" anchor="ctr">
            <a:spAutoFit/>
          </a:bodyP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FontTx/>
              <a:buNone/>
            </a:pPr>
            <a:endParaRPr lang="en-US" altLang="en-US" sz="2400" b="0">
              <a:solidFill>
                <a:schemeClr val="tx1"/>
              </a:solidFill>
              <a:latin typeface="Wingdings" panose="05000000000000000000" pitchFamily="2" charset="2"/>
            </a:endParaRPr>
          </a:p>
        </p:txBody>
      </p:sp>
      <p:grpSp>
        <p:nvGrpSpPr>
          <p:cNvPr id="25604" name="Group 5"/>
          <p:cNvGrpSpPr>
            <a:grpSpLocks/>
          </p:cNvGrpSpPr>
          <p:nvPr/>
        </p:nvGrpSpPr>
        <p:grpSpPr bwMode="auto">
          <a:xfrm>
            <a:off x="57150" y="2009775"/>
            <a:ext cx="8955088" cy="2967038"/>
            <a:chOff x="0" y="1184"/>
            <a:chExt cx="5760" cy="1869"/>
          </a:xfrm>
        </p:grpSpPr>
        <p:sp>
          <p:nvSpPr>
            <p:cNvPr id="25607" name="Rectangle 6"/>
            <p:cNvSpPr>
              <a:spLocks noChangeArrowheads="1"/>
            </p:cNvSpPr>
            <p:nvPr/>
          </p:nvSpPr>
          <p:spPr bwMode="auto">
            <a:xfrm>
              <a:off x="19" y="2406"/>
              <a:ext cx="961"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FontTx/>
                <a:buNone/>
              </a:pPr>
              <a:endParaRPr lang="en-US" altLang="en-US" sz="2000" b="0">
                <a:solidFill>
                  <a:schemeClr val="tx1"/>
                </a:solidFill>
              </a:endParaRPr>
            </a:p>
          </p:txBody>
        </p:sp>
        <p:grpSp>
          <p:nvGrpSpPr>
            <p:cNvPr id="25608" name="Group 7"/>
            <p:cNvGrpSpPr>
              <a:grpSpLocks/>
            </p:cNvGrpSpPr>
            <p:nvPr/>
          </p:nvGrpSpPr>
          <p:grpSpPr bwMode="auto">
            <a:xfrm>
              <a:off x="1973" y="2069"/>
              <a:ext cx="669" cy="454"/>
              <a:chOff x="2549" y="2189"/>
              <a:chExt cx="476" cy="381"/>
            </a:xfrm>
          </p:grpSpPr>
          <p:sp>
            <p:nvSpPr>
              <p:cNvPr id="25775" name="Freeform 8"/>
              <p:cNvSpPr>
                <a:spLocks/>
              </p:cNvSpPr>
              <p:nvPr/>
            </p:nvSpPr>
            <p:spPr bwMode="auto">
              <a:xfrm>
                <a:off x="2935" y="2279"/>
                <a:ext cx="66" cy="38"/>
              </a:xfrm>
              <a:custGeom>
                <a:avLst/>
                <a:gdLst>
                  <a:gd name="T0" fmla="*/ 0 w 134"/>
                  <a:gd name="T1" fmla="*/ 2 h 76"/>
                  <a:gd name="T2" fmla="*/ 1 w 134"/>
                  <a:gd name="T3" fmla="*/ 2 h 76"/>
                  <a:gd name="T4" fmla="*/ 1 w 134"/>
                  <a:gd name="T5" fmla="*/ 2 h 76"/>
                  <a:gd name="T6" fmla="*/ 2 w 134"/>
                  <a:gd name="T7" fmla="*/ 2 h 76"/>
                  <a:gd name="T8" fmla="*/ 2 w 134"/>
                  <a:gd name="T9" fmla="*/ 1 h 76"/>
                  <a:gd name="T10" fmla="*/ 2 w 134"/>
                  <a:gd name="T11" fmla="*/ 1 h 76"/>
                  <a:gd name="T12" fmla="*/ 2 w 134"/>
                  <a:gd name="T13" fmla="*/ 1 h 76"/>
                  <a:gd name="T14" fmla="*/ 2 w 134"/>
                  <a:gd name="T15" fmla="*/ 1 h 76"/>
                  <a:gd name="T16" fmla="*/ 1 w 134"/>
                  <a:gd name="T17" fmla="*/ 1 h 76"/>
                  <a:gd name="T18" fmla="*/ 1 w 134"/>
                  <a:gd name="T19" fmla="*/ 0 h 76"/>
                  <a:gd name="T20" fmla="*/ 1 w 134"/>
                  <a:gd name="T21" fmla="*/ 0 h 76"/>
                  <a:gd name="T22" fmla="*/ 0 w 134"/>
                  <a:gd name="T23" fmla="*/ 0 h 76"/>
                  <a:gd name="T24" fmla="*/ 0 w 134"/>
                  <a:gd name="T25" fmla="*/ 1 h 76"/>
                  <a:gd name="T26" fmla="*/ 0 w 134"/>
                  <a:gd name="T27" fmla="*/ 2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76"/>
                  <a:gd name="T44" fmla="*/ 134 w 134"/>
                  <a:gd name="T45" fmla="*/ 76 h 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76">
                    <a:moveTo>
                      <a:pt x="0" y="76"/>
                    </a:moveTo>
                    <a:lnTo>
                      <a:pt x="114" y="76"/>
                    </a:lnTo>
                    <a:lnTo>
                      <a:pt x="126" y="73"/>
                    </a:lnTo>
                    <a:lnTo>
                      <a:pt x="131" y="67"/>
                    </a:lnTo>
                    <a:lnTo>
                      <a:pt x="134" y="60"/>
                    </a:lnTo>
                    <a:lnTo>
                      <a:pt x="134" y="58"/>
                    </a:lnTo>
                    <a:lnTo>
                      <a:pt x="134" y="20"/>
                    </a:lnTo>
                    <a:lnTo>
                      <a:pt x="130" y="8"/>
                    </a:lnTo>
                    <a:lnTo>
                      <a:pt x="124" y="2"/>
                    </a:lnTo>
                    <a:lnTo>
                      <a:pt x="118" y="0"/>
                    </a:lnTo>
                    <a:lnTo>
                      <a:pt x="114" y="0"/>
                    </a:lnTo>
                    <a:lnTo>
                      <a:pt x="38" y="0"/>
                    </a:lnTo>
                    <a:lnTo>
                      <a:pt x="0" y="38"/>
                    </a:lnTo>
                    <a:lnTo>
                      <a:pt x="0" y="76"/>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6" name="Freeform 9"/>
              <p:cNvSpPr>
                <a:spLocks/>
              </p:cNvSpPr>
              <p:nvPr/>
            </p:nvSpPr>
            <p:spPr bwMode="auto">
              <a:xfrm>
                <a:off x="2573" y="2279"/>
                <a:ext cx="67" cy="38"/>
              </a:xfrm>
              <a:custGeom>
                <a:avLst/>
                <a:gdLst>
                  <a:gd name="T0" fmla="*/ 3 w 133"/>
                  <a:gd name="T1" fmla="*/ 2 h 76"/>
                  <a:gd name="T2" fmla="*/ 1 w 133"/>
                  <a:gd name="T3" fmla="*/ 2 h 76"/>
                  <a:gd name="T4" fmla="*/ 1 w 133"/>
                  <a:gd name="T5" fmla="*/ 2 h 76"/>
                  <a:gd name="T6" fmla="*/ 1 w 133"/>
                  <a:gd name="T7" fmla="*/ 2 h 76"/>
                  <a:gd name="T8" fmla="*/ 0 w 133"/>
                  <a:gd name="T9" fmla="*/ 1 h 76"/>
                  <a:gd name="T10" fmla="*/ 0 w 133"/>
                  <a:gd name="T11" fmla="*/ 1 h 76"/>
                  <a:gd name="T12" fmla="*/ 0 w 133"/>
                  <a:gd name="T13" fmla="*/ 1 h 76"/>
                  <a:gd name="T14" fmla="*/ 1 w 133"/>
                  <a:gd name="T15" fmla="*/ 1 h 76"/>
                  <a:gd name="T16" fmla="*/ 1 w 133"/>
                  <a:gd name="T17" fmla="*/ 1 h 76"/>
                  <a:gd name="T18" fmla="*/ 1 w 133"/>
                  <a:gd name="T19" fmla="*/ 0 h 76"/>
                  <a:gd name="T20" fmla="*/ 1 w 133"/>
                  <a:gd name="T21" fmla="*/ 0 h 76"/>
                  <a:gd name="T22" fmla="*/ 2 w 133"/>
                  <a:gd name="T23" fmla="*/ 0 h 76"/>
                  <a:gd name="T24" fmla="*/ 3 w 133"/>
                  <a:gd name="T25" fmla="*/ 1 h 76"/>
                  <a:gd name="T26" fmla="*/ 3 w 133"/>
                  <a:gd name="T27" fmla="*/ 2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
                  <a:gd name="T43" fmla="*/ 0 h 76"/>
                  <a:gd name="T44" fmla="*/ 133 w 133"/>
                  <a:gd name="T45" fmla="*/ 76 h 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 h="76">
                    <a:moveTo>
                      <a:pt x="133" y="76"/>
                    </a:moveTo>
                    <a:lnTo>
                      <a:pt x="18" y="76"/>
                    </a:lnTo>
                    <a:lnTo>
                      <a:pt x="8" y="73"/>
                    </a:lnTo>
                    <a:lnTo>
                      <a:pt x="2" y="67"/>
                    </a:lnTo>
                    <a:lnTo>
                      <a:pt x="0" y="60"/>
                    </a:lnTo>
                    <a:lnTo>
                      <a:pt x="0" y="58"/>
                    </a:lnTo>
                    <a:lnTo>
                      <a:pt x="0" y="20"/>
                    </a:lnTo>
                    <a:lnTo>
                      <a:pt x="3" y="8"/>
                    </a:lnTo>
                    <a:lnTo>
                      <a:pt x="9" y="2"/>
                    </a:lnTo>
                    <a:lnTo>
                      <a:pt x="16" y="0"/>
                    </a:lnTo>
                    <a:lnTo>
                      <a:pt x="18" y="0"/>
                    </a:lnTo>
                    <a:lnTo>
                      <a:pt x="95" y="0"/>
                    </a:lnTo>
                    <a:lnTo>
                      <a:pt x="133" y="38"/>
                    </a:lnTo>
                    <a:lnTo>
                      <a:pt x="133" y="76"/>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7" name="Freeform 10"/>
              <p:cNvSpPr>
                <a:spLocks/>
              </p:cNvSpPr>
              <p:nvPr/>
            </p:nvSpPr>
            <p:spPr bwMode="auto">
              <a:xfrm>
                <a:off x="2549" y="2189"/>
                <a:ext cx="476" cy="381"/>
              </a:xfrm>
              <a:custGeom>
                <a:avLst/>
                <a:gdLst>
                  <a:gd name="T0" fmla="*/ 11 w 953"/>
                  <a:gd name="T1" fmla="*/ 0 h 763"/>
                  <a:gd name="T2" fmla="*/ 11 w 953"/>
                  <a:gd name="T3" fmla="*/ 0 h 763"/>
                  <a:gd name="T4" fmla="*/ 11 w 953"/>
                  <a:gd name="T5" fmla="*/ 0 h 763"/>
                  <a:gd name="T6" fmla="*/ 10 w 953"/>
                  <a:gd name="T7" fmla="*/ 0 h 763"/>
                  <a:gd name="T8" fmla="*/ 3 w 953"/>
                  <a:gd name="T9" fmla="*/ 0 h 763"/>
                  <a:gd name="T10" fmla="*/ 3 w 953"/>
                  <a:gd name="T11" fmla="*/ 0 h 763"/>
                  <a:gd name="T12" fmla="*/ 3 w 953"/>
                  <a:gd name="T13" fmla="*/ 0 h 763"/>
                  <a:gd name="T14" fmla="*/ 2 w 953"/>
                  <a:gd name="T15" fmla="*/ 2 h 763"/>
                  <a:gd name="T16" fmla="*/ 0 w 953"/>
                  <a:gd name="T17" fmla="*/ 2 h 763"/>
                  <a:gd name="T18" fmla="*/ 0 w 953"/>
                  <a:gd name="T19" fmla="*/ 2 h 763"/>
                  <a:gd name="T20" fmla="*/ 0 w 953"/>
                  <a:gd name="T21" fmla="*/ 3 h 763"/>
                  <a:gd name="T22" fmla="*/ 0 w 953"/>
                  <a:gd name="T23" fmla="*/ 4 h 763"/>
                  <a:gd name="T24" fmla="*/ 0 w 953"/>
                  <a:gd name="T25" fmla="*/ 4 h 763"/>
                  <a:gd name="T26" fmla="*/ 0 w 953"/>
                  <a:gd name="T27" fmla="*/ 5 h 763"/>
                  <a:gd name="T28" fmla="*/ 0 w 953"/>
                  <a:gd name="T29" fmla="*/ 7 h 763"/>
                  <a:gd name="T30" fmla="*/ 0 w 953"/>
                  <a:gd name="T31" fmla="*/ 8 h 763"/>
                  <a:gd name="T32" fmla="*/ 0 w 953"/>
                  <a:gd name="T33" fmla="*/ 8 h 763"/>
                  <a:gd name="T34" fmla="*/ 1 w 953"/>
                  <a:gd name="T35" fmla="*/ 9 h 763"/>
                  <a:gd name="T36" fmla="*/ 1 w 953"/>
                  <a:gd name="T37" fmla="*/ 9 h 763"/>
                  <a:gd name="T38" fmla="*/ 1 w 953"/>
                  <a:gd name="T39" fmla="*/ 10 h 763"/>
                  <a:gd name="T40" fmla="*/ 1 w 953"/>
                  <a:gd name="T41" fmla="*/ 11 h 763"/>
                  <a:gd name="T42" fmla="*/ 2 w 953"/>
                  <a:gd name="T43" fmla="*/ 11 h 763"/>
                  <a:gd name="T44" fmla="*/ 3 w 953"/>
                  <a:gd name="T45" fmla="*/ 11 h 763"/>
                  <a:gd name="T46" fmla="*/ 4 w 953"/>
                  <a:gd name="T47" fmla="*/ 11 h 763"/>
                  <a:gd name="T48" fmla="*/ 4 w 953"/>
                  <a:gd name="T49" fmla="*/ 11 h 763"/>
                  <a:gd name="T50" fmla="*/ 5 w 953"/>
                  <a:gd name="T51" fmla="*/ 9 h 763"/>
                  <a:gd name="T52" fmla="*/ 9 w 953"/>
                  <a:gd name="T53" fmla="*/ 10 h 763"/>
                  <a:gd name="T54" fmla="*/ 10 w 953"/>
                  <a:gd name="T55" fmla="*/ 11 h 763"/>
                  <a:gd name="T56" fmla="*/ 10 w 953"/>
                  <a:gd name="T57" fmla="*/ 11 h 763"/>
                  <a:gd name="T58" fmla="*/ 12 w 953"/>
                  <a:gd name="T59" fmla="*/ 11 h 763"/>
                  <a:gd name="T60" fmla="*/ 12 w 953"/>
                  <a:gd name="T61" fmla="*/ 11 h 763"/>
                  <a:gd name="T62" fmla="*/ 13 w 953"/>
                  <a:gd name="T63" fmla="*/ 10 h 763"/>
                  <a:gd name="T64" fmla="*/ 13 w 953"/>
                  <a:gd name="T65" fmla="*/ 9 h 763"/>
                  <a:gd name="T66" fmla="*/ 13 w 953"/>
                  <a:gd name="T67" fmla="*/ 9 h 763"/>
                  <a:gd name="T68" fmla="*/ 13 w 953"/>
                  <a:gd name="T69" fmla="*/ 8 h 763"/>
                  <a:gd name="T70" fmla="*/ 14 w 953"/>
                  <a:gd name="T71" fmla="*/ 8 h 763"/>
                  <a:gd name="T72" fmla="*/ 14 w 953"/>
                  <a:gd name="T73" fmla="*/ 8 h 763"/>
                  <a:gd name="T74" fmla="*/ 14 w 953"/>
                  <a:gd name="T75" fmla="*/ 7 h 763"/>
                  <a:gd name="T76" fmla="*/ 14 w 953"/>
                  <a:gd name="T77" fmla="*/ 5 h 763"/>
                  <a:gd name="T78" fmla="*/ 14 w 953"/>
                  <a:gd name="T79" fmla="*/ 4 h 763"/>
                  <a:gd name="T80" fmla="*/ 14 w 953"/>
                  <a:gd name="T81" fmla="*/ 3 h 763"/>
                  <a:gd name="T82" fmla="*/ 14 w 953"/>
                  <a:gd name="T83" fmla="*/ 2 h 763"/>
                  <a:gd name="T84" fmla="*/ 14 w 953"/>
                  <a:gd name="T85" fmla="*/ 2 h 763"/>
                  <a:gd name="T86" fmla="*/ 13 w 953"/>
                  <a:gd name="T87" fmla="*/ 2 h 7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3"/>
                  <a:gd name="T133" fmla="*/ 0 h 763"/>
                  <a:gd name="T134" fmla="*/ 953 w 953"/>
                  <a:gd name="T135" fmla="*/ 763 h 7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3" h="763">
                    <a:moveTo>
                      <a:pt x="886" y="134"/>
                    </a:moveTo>
                    <a:lnTo>
                      <a:pt x="793" y="134"/>
                    </a:lnTo>
                    <a:lnTo>
                      <a:pt x="758" y="47"/>
                    </a:lnTo>
                    <a:lnTo>
                      <a:pt x="757" y="45"/>
                    </a:lnTo>
                    <a:lnTo>
                      <a:pt x="750" y="33"/>
                    </a:lnTo>
                    <a:lnTo>
                      <a:pt x="742" y="24"/>
                    </a:lnTo>
                    <a:lnTo>
                      <a:pt x="733" y="16"/>
                    </a:lnTo>
                    <a:lnTo>
                      <a:pt x="725" y="10"/>
                    </a:lnTo>
                    <a:lnTo>
                      <a:pt x="716" y="6"/>
                    </a:lnTo>
                    <a:lnTo>
                      <a:pt x="706" y="2"/>
                    </a:lnTo>
                    <a:lnTo>
                      <a:pt x="697" y="0"/>
                    </a:lnTo>
                    <a:lnTo>
                      <a:pt x="689" y="0"/>
                    </a:lnTo>
                    <a:lnTo>
                      <a:pt x="259" y="0"/>
                    </a:lnTo>
                    <a:lnTo>
                      <a:pt x="256" y="1"/>
                    </a:lnTo>
                    <a:lnTo>
                      <a:pt x="243" y="4"/>
                    </a:lnTo>
                    <a:lnTo>
                      <a:pt x="232" y="8"/>
                    </a:lnTo>
                    <a:lnTo>
                      <a:pt x="222" y="14"/>
                    </a:lnTo>
                    <a:lnTo>
                      <a:pt x="214" y="21"/>
                    </a:lnTo>
                    <a:lnTo>
                      <a:pt x="208" y="28"/>
                    </a:lnTo>
                    <a:lnTo>
                      <a:pt x="202" y="36"/>
                    </a:lnTo>
                    <a:lnTo>
                      <a:pt x="197" y="44"/>
                    </a:lnTo>
                    <a:lnTo>
                      <a:pt x="194" y="52"/>
                    </a:lnTo>
                    <a:lnTo>
                      <a:pt x="194" y="50"/>
                    </a:lnTo>
                    <a:lnTo>
                      <a:pt x="160" y="134"/>
                    </a:lnTo>
                    <a:lnTo>
                      <a:pt x="67" y="134"/>
                    </a:lnTo>
                    <a:lnTo>
                      <a:pt x="54" y="135"/>
                    </a:lnTo>
                    <a:lnTo>
                      <a:pt x="43" y="138"/>
                    </a:lnTo>
                    <a:lnTo>
                      <a:pt x="31" y="144"/>
                    </a:lnTo>
                    <a:lnTo>
                      <a:pt x="22" y="151"/>
                    </a:lnTo>
                    <a:lnTo>
                      <a:pt x="13" y="160"/>
                    </a:lnTo>
                    <a:lnTo>
                      <a:pt x="6" y="172"/>
                    </a:lnTo>
                    <a:lnTo>
                      <a:pt x="1" y="186"/>
                    </a:lnTo>
                    <a:lnTo>
                      <a:pt x="0" y="201"/>
                    </a:lnTo>
                    <a:lnTo>
                      <a:pt x="0" y="239"/>
                    </a:lnTo>
                    <a:lnTo>
                      <a:pt x="2" y="255"/>
                    </a:lnTo>
                    <a:lnTo>
                      <a:pt x="8" y="270"/>
                    </a:lnTo>
                    <a:lnTo>
                      <a:pt x="19" y="284"/>
                    </a:lnTo>
                    <a:lnTo>
                      <a:pt x="31" y="295"/>
                    </a:lnTo>
                    <a:lnTo>
                      <a:pt x="25" y="310"/>
                    </a:lnTo>
                    <a:lnTo>
                      <a:pt x="22" y="325"/>
                    </a:lnTo>
                    <a:lnTo>
                      <a:pt x="21" y="339"/>
                    </a:lnTo>
                    <a:lnTo>
                      <a:pt x="20" y="353"/>
                    </a:lnTo>
                    <a:lnTo>
                      <a:pt x="20" y="486"/>
                    </a:lnTo>
                    <a:lnTo>
                      <a:pt x="21" y="497"/>
                    </a:lnTo>
                    <a:lnTo>
                      <a:pt x="22" y="507"/>
                    </a:lnTo>
                    <a:lnTo>
                      <a:pt x="25" y="517"/>
                    </a:lnTo>
                    <a:lnTo>
                      <a:pt x="30" y="527"/>
                    </a:lnTo>
                    <a:lnTo>
                      <a:pt x="36" y="536"/>
                    </a:lnTo>
                    <a:lnTo>
                      <a:pt x="42" y="545"/>
                    </a:lnTo>
                    <a:lnTo>
                      <a:pt x="50" y="552"/>
                    </a:lnTo>
                    <a:lnTo>
                      <a:pt x="59" y="559"/>
                    </a:lnTo>
                    <a:lnTo>
                      <a:pt x="61" y="567"/>
                    </a:lnTo>
                    <a:lnTo>
                      <a:pt x="63" y="575"/>
                    </a:lnTo>
                    <a:lnTo>
                      <a:pt x="67" y="583"/>
                    </a:lnTo>
                    <a:lnTo>
                      <a:pt x="72" y="590"/>
                    </a:lnTo>
                    <a:lnTo>
                      <a:pt x="76" y="598"/>
                    </a:lnTo>
                    <a:lnTo>
                      <a:pt x="82" y="604"/>
                    </a:lnTo>
                    <a:lnTo>
                      <a:pt x="89" y="611"/>
                    </a:lnTo>
                    <a:lnTo>
                      <a:pt x="96" y="615"/>
                    </a:lnTo>
                    <a:lnTo>
                      <a:pt x="96" y="676"/>
                    </a:lnTo>
                    <a:lnTo>
                      <a:pt x="97" y="693"/>
                    </a:lnTo>
                    <a:lnTo>
                      <a:pt x="102" y="707"/>
                    </a:lnTo>
                    <a:lnTo>
                      <a:pt x="108" y="722"/>
                    </a:lnTo>
                    <a:lnTo>
                      <a:pt x="118" y="735"/>
                    </a:lnTo>
                    <a:lnTo>
                      <a:pt x="130" y="747"/>
                    </a:lnTo>
                    <a:lnTo>
                      <a:pt x="145" y="755"/>
                    </a:lnTo>
                    <a:lnTo>
                      <a:pt x="163" y="760"/>
                    </a:lnTo>
                    <a:lnTo>
                      <a:pt x="182" y="763"/>
                    </a:lnTo>
                    <a:lnTo>
                      <a:pt x="239" y="763"/>
                    </a:lnTo>
                    <a:lnTo>
                      <a:pt x="255" y="762"/>
                    </a:lnTo>
                    <a:lnTo>
                      <a:pt x="270" y="757"/>
                    </a:lnTo>
                    <a:lnTo>
                      <a:pt x="285" y="750"/>
                    </a:lnTo>
                    <a:lnTo>
                      <a:pt x="297" y="741"/>
                    </a:lnTo>
                    <a:lnTo>
                      <a:pt x="309" y="728"/>
                    </a:lnTo>
                    <a:lnTo>
                      <a:pt x="317" y="713"/>
                    </a:lnTo>
                    <a:lnTo>
                      <a:pt x="323" y="696"/>
                    </a:lnTo>
                    <a:lnTo>
                      <a:pt x="325" y="676"/>
                    </a:lnTo>
                    <a:lnTo>
                      <a:pt x="325" y="629"/>
                    </a:lnTo>
                    <a:lnTo>
                      <a:pt x="629" y="629"/>
                    </a:lnTo>
                    <a:lnTo>
                      <a:pt x="629" y="676"/>
                    </a:lnTo>
                    <a:lnTo>
                      <a:pt x="630" y="693"/>
                    </a:lnTo>
                    <a:lnTo>
                      <a:pt x="635" y="707"/>
                    </a:lnTo>
                    <a:lnTo>
                      <a:pt x="642" y="722"/>
                    </a:lnTo>
                    <a:lnTo>
                      <a:pt x="651" y="735"/>
                    </a:lnTo>
                    <a:lnTo>
                      <a:pt x="663" y="747"/>
                    </a:lnTo>
                    <a:lnTo>
                      <a:pt x="678" y="755"/>
                    </a:lnTo>
                    <a:lnTo>
                      <a:pt x="695" y="760"/>
                    </a:lnTo>
                    <a:lnTo>
                      <a:pt x="714" y="763"/>
                    </a:lnTo>
                    <a:lnTo>
                      <a:pt x="772" y="763"/>
                    </a:lnTo>
                    <a:lnTo>
                      <a:pt x="788" y="762"/>
                    </a:lnTo>
                    <a:lnTo>
                      <a:pt x="803" y="757"/>
                    </a:lnTo>
                    <a:lnTo>
                      <a:pt x="818" y="750"/>
                    </a:lnTo>
                    <a:lnTo>
                      <a:pt x="831" y="741"/>
                    </a:lnTo>
                    <a:lnTo>
                      <a:pt x="842" y="728"/>
                    </a:lnTo>
                    <a:lnTo>
                      <a:pt x="850" y="713"/>
                    </a:lnTo>
                    <a:lnTo>
                      <a:pt x="856" y="696"/>
                    </a:lnTo>
                    <a:lnTo>
                      <a:pt x="858" y="676"/>
                    </a:lnTo>
                    <a:lnTo>
                      <a:pt x="858" y="615"/>
                    </a:lnTo>
                    <a:lnTo>
                      <a:pt x="865" y="611"/>
                    </a:lnTo>
                    <a:lnTo>
                      <a:pt x="871" y="605"/>
                    </a:lnTo>
                    <a:lnTo>
                      <a:pt x="877" y="599"/>
                    </a:lnTo>
                    <a:lnTo>
                      <a:pt x="882" y="592"/>
                    </a:lnTo>
                    <a:lnTo>
                      <a:pt x="886" y="585"/>
                    </a:lnTo>
                    <a:lnTo>
                      <a:pt x="890" y="577"/>
                    </a:lnTo>
                    <a:lnTo>
                      <a:pt x="892" y="568"/>
                    </a:lnTo>
                    <a:lnTo>
                      <a:pt x="894" y="559"/>
                    </a:lnTo>
                    <a:lnTo>
                      <a:pt x="903" y="552"/>
                    </a:lnTo>
                    <a:lnTo>
                      <a:pt x="911" y="545"/>
                    </a:lnTo>
                    <a:lnTo>
                      <a:pt x="918" y="536"/>
                    </a:lnTo>
                    <a:lnTo>
                      <a:pt x="924" y="527"/>
                    </a:lnTo>
                    <a:lnTo>
                      <a:pt x="929" y="517"/>
                    </a:lnTo>
                    <a:lnTo>
                      <a:pt x="932" y="507"/>
                    </a:lnTo>
                    <a:lnTo>
                      <a:pt x="933" y="497"/>
                    </a:lnTo>
                    <a:lnTo>
                      <a:pt x="935" y="486"/>
                    </a:lnTo>
                    <a:lnTo>
                      <a:pt x="935" y="353"/>
                    </a:lnTo>
                    <a:lnTo>
                      <a:pt x="933" y="337"/>
                    </a:lnTo>
                    <a:lnTo>
                      <a:pt x="931" y="322"/>
                    </a:lnTo>
                    <a:lnTo>
                      <a:pt x="928" y="308"/>
                    </a:lnTo>
                    <a:lnTo>
                      <a:pt x="923" y="295"/>
                    </a:lnTo>
                    <a:lnTo>
                      <a:pt x="936" y="284"/>
                    </a:lnTo>
                    <a:lnTo>
                      <a:pt x="945" y="270"/>
                    </a:lnTo>
                    <a:lnTo>
                      <a:pt x="951" y="255"/>
                    </a:lnTo>
                    <a:lnTo>
                      <a:pt x="953" y="239"/>
                    </a:lnTo>
                    <a:lnTo>
                      <a:pt x="953" y="201"/>
                    </a:lnTo>
                    <a:lnTo>
                      <a:pt x="952" y="186"/>
                    </a:lnTo>
                    <a:lnTo>
                      <a:pt x="947" y="172"/>
                    </a:lnTo>
                    <a:lnTo>
                      <a:pt x="940" y="160"/>
                    </a:lnTo>
                    <a:lnTo>
                      <a:pt x="932" y="151"/>
                    </a:lnTo>
                    <a:lnTo>
                      <a:pt x="922" y="144"/>
                    </a:lnTo>
                    <a:lnTo>
                      <a:pt x="910" y="138"/>
                    </a:lnTo>
                    <a:lnTo>
                      <a:pt x="899" y="135"/>
                    </a:lnTo>
                    <a:lnTo>
                      <a:pt x="886"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8" name="Freeform 11"/>
              <p:cNvSpPr>
                <a:spLocks/>
              </p:cNvSpPr>
              <p:nvPr/>
            </p:nvSpPr>
            <p:spPr bwMode="auto">
              <a:xfrm>
                <a:off x="2935" y="2279"/>
                <a:ext cx="66" cy="38"/>
              </a:xfrm>
              <a:custGeom>
                <a:avLst/>
                <a:gdLst>
                  <a:gd name="T0" fmla="*/ 0 w 134"/>
                  <a:gd name="T1" fmla="*/ 2 h 76"/>
                  <a:gd name="T2" fmla="*/ 1 w 134"/>
                  <a:gd name="T3" fmla="*/ 2 h 76"/>
                  <a:gd name="T4" fmla="*/ 1 w 134"/>
                  <a:gd name="T5" fmla="*/ 2 h 76"/>
                  <a:gd name="T6" fmla="*/ 2 w 134"/>
                  <a:gd name="T7" fmla="*/ 2 h 76"/>
                  <a:gd name="T8" fmla="*/ 2 w 134"/>
                  <a:gd name="T9" fmla="*/ 1 h 76"/>
                  <a:gd name="T10" fmla="*/ 2 w 134"/>
                  <a:gd name="T11" fmla="*/ 1 h 76"/>
                  <a:gd name="T12" fmla="*/ 2 w 134"/>
                  <a:gd name="T13" fmla="*/ 1 h 76"/>
                  <a:gd name="T14" fmla="*/ 2 w 134"/>
                  <a:gd name="T15" fmla="*/ 1 h 76"/>
                  <a:gd name="T16" fmla="*/ 1 w 134"/>
                  <a:gd name="T17" fmla="*/ 1 h 76"/>
                  <a:gd name="T18" fmla="*/ 1 w 134"/>
                  <a:gd name="T19" fmla="*/ 0 h 76"/>
                  <a:gd name="T20" fmla="*/ 1 w 134"/>
                  <a:gd name="T21" fmla="*/ 0 h 76"/>
                  <a:gd name="T22" fmla="*/ 0 w 134"/>
                  <a:gd name="T23" fmla="*/ 0 h 76"/>
                  <a:gd name="T24" fmla="*/ 0 w 134"/>
                  <a:gd name="T25" fmla="*/ 1 h 76"/>
                  <a:gd name="T26" fmla="*/ 0 w 134"/>
                  <a:gd name="T27" fmla="*/ 2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76"/>
                  <a:gd name="T44" fmla="*/ 134 w 134"/>
                  <a:gd name="T45" fmla="*/ 76 h 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76">
                    <a:moveTo>
                      <a:pt x="0" y="76"/>
                    </a:moveTo>
                    <a:lnTo>
                      <a:pt x="114" y="76"/>
                    </a:lnTo>
                    <a:lnTo>
                      <a:pt x="126" y="73"/>
                    </a:lnTo>
                    <a:lnTo>
                      <a:pt x="131" y="67"/>
                    </a:lnTo>
                    <a:lnTo>
                      <a:pt x="134" y="60"/>
                    </a:lnTo>
                    <a:lnTo>
                      <a:pt x="134" y="58"/>
                    </a:lnTo>
                    <a:lnTo>
                      <a:pt x="134" y="20"/>
                    </a:lnTo>
                    <a:lnTo>
                      <a:pt x="130" y="8"/>
                    </a:lnTo>
                    <a:lnTo>
                      <a:pt x="124" y="2"/>
                    </a:lnTo>
                    <a:lnTo>
                      <a:pt x="118" y="0"/>
                    </a:lnTo>
                    <a:lnTo>
                      <a:pt x="114" y="0"/>
                    </a:lnTo>
                    <a:lnTo>
                      <a:pt x="38" y="0"/>
                    </a:lnTo>
                    <a:lnTo>
                      <a:pt x="0" y="38"/>
                    </a:lnTo>
                    <a:lnTo>
                      <a:pt x="0" y="76"/>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9" name="Freeform 12"/>
              <p:cNvSpPr>
                <a:spLocks noEditPoints="1"/>
              </p:cNvSpPr>
              <p:nvPr/>
            </p:nvSpPr>
            <p:spPr bwMode="auto">
              <a:xfrm>
                <a:off x="2928" y="2273"/>
                <a:ext cx="79" cy="50"/>
              </a:xfrm>
              <a:custGeom>
                <a:avLst/>
                <a:gdLst>
                  <a:gd name="T0" fmla="*/ 1 w 158"/>
                  <a:gd name="T1" fmla="*/ 0 h 101"/>
                  <a:gd name="T2" fmla="*/ 1 w 158"/>
                  <a:gd name="T3" fmla="*/ 0 h 101"/>
                  <a:gd name="T4" fmla="*/ 0 w 158"/>
                  <a:gd name="T5" fmla="*/ 0 h 101"/>
                  <a:gd name="T6" fmla="*/ 0 w 158"/>
                  <a:gd name="T7" fmla="*/ 1 h 101"/>
                  <a:gd name="T8" fmla="*/ 2 w 158"/>
                  <a:gd name="T9" fmla="*/ 1 h 101"/>
                  <a:gd name="T10" fmla="*/ 3 w 158"/>
                  <a:gd name="T11" fmla="*/ 1 h 101"/>
                  <a:gd name="T12" fmla="*/ 3 w 158"/>
                  <a:gd name="T13" fmla="*/ 1 h 101"/>
                  <a:gd name="T14" fmla="*/ 3 w 158"/>
                  <a:gd name="T15" fmla="*/ 1 h 101"/>
                  <a:gd name="T16" fmla="*/ 3 w 158"/>
                  <a:gd name="T17" fmla="*/ 1 h 101"/>
                  <a:gd name="T18" fmla="*/ 3 w 158"/>
                  <a:gd name="T19" fmla="*/ 0 h 101"/>
                  <a:gd name="T20" fmla="*/ 3 w 158"/>
                  <a:gd name="T21" fmla="*/ 0 h 101"/>
                  <a:gd name="T22" fmla="*/ 3 w 158"/>
                  <a:gd name="T23" fmla="*/ 0 h 101"/>
                  <a:gd name="T24" fmla="*/ 3 w 158"/>
                  <a:gd name="T25" fmla="*/ 0 h 101"/>
                  <a:gd name="T26" fmla="*/ 2 w 158"/>
                  <a:gd name="T27" fmla="*/ 0 h 101"/>
                  <a:gd name="T28" fmla="*/ 1 w 158"/>
                  <a:gd name="T29" fmla="*/ 0 h 101"/>
                  <a:gd name="T30" fmla="*/ 2 w 158"/>
                  <a:gd name="T31" fmla="*/ 0 h 101"/>
                  <a:gd name="T32" fmla="*/ 3 w 158"/>
                  <a:gd name="T33" fmla="*/ 0 h 101"/>
                  <a:gd name="T34" fmla="*/ 3 w 158"/>
                  <a:gd name="T35" fmla="*/ 0 h 101"/>
                  <a:gd name="T36" fmla="*/ 3 w 158"/>
                  <a:gd name="T37" fmla="*/ 0 h 101"/>
                  <a:gd name="T38" fmla="*/ 3 w 158"/>
                  <a:gd name="T39" fmla="*/ 0 h 101"/>
                  <a:gd name="T40" fmla="*/ 3 w 158"/>
                  <a:gd name="T41" fmla="*/ 1 h 101"/>
                  <a:gd name="T42" fmla="*/ 3 w 158"/>
                  <a:gd name="T43" fmla="*/ 1 h 101"/>
                  <a:gd name="T44" fmla="*/ 3 w 158"/>
                  <a:gd name="T45" fmla="*/ 1 h 101"/>
                  <a:gd name="T46" fmla="*/ 3 w 158"/>
                  <a:gd name="T47" fmla="*/ 1 h 101"/>
                  <a:gd name="T48" fmla="*/ 2 w 158"/>
                  <a:gd name="T49" fmla="*/ 1 h 101"/>
                  <a:gd name="T50" fmla="*/ 2 w 158"/>
                  <a:gd name="T51" fmla="*/ 1 h 101"/>
                  <a:gd name="T52" fmla="*/ 2 w 158"/>
                  <a:gd name="T53" fmla="*/ 1 h 101"/>
                  <a:gd name="T54" fmla="*/ 2 w 158"/>
                  <a:gd name="T55" fmla="*/ 1 h 101"/>
                  <a:gd name="T56" fmla="*/ 2 w 158"/>
                  <a:gd name="T57" fmla="*/ 1 h 101"/>
                  <a:gd name="T58" fmla="*/ 2 w 158"/>
                  <a:gd name="T59" fmla="*/ 1 h 101"/>
                  <a:gd name="T60" fmla="*/ 1 w 158"/>
                  <a:gd name="T61" fmla="*/ 1 h 101"/>
                  <a:gd name="T62" fmla="*/ 1 w 158"/>
                  <a:gd name="T63" fmla="*/ 1 h 101"/>
                  <a:gd name="T64" fmla="*/ 1 w 158"/>
                  <a:gd name="T65" fmla="*/ 1 h 101"/>
                  <a:gd name="T66" fmla="*/ 1 w 158"/>
                  <a:gd name="T67" fmla="*/ 1 h 101"/>
                  <a:gd name="T68" fmla="*/ 1 w 158"/>
                  <a:gd name="T69" fmla="*/ 1 h 101"/>
                  <a:gd name="T70" fmla="*/ 1 w 158"/>
                  <a:gd name="T71" fmla="*/ 0 h 101"/>
                  <a:gd name="T72" fmla="*/ 1 w 158"/>
                  <a:gd name="T73" fmla="*/ 0 h 101"/>
                  <a:gd name="T74" fmla="*/ 1 w 158"/>
                  <a:gd name="T75" fmla="*/ 0 h 101"/>
                  <a:gd name="T76" fmla="*/ 1 w 158"/>
                  <a:gd name="T77" fmla="*/ 0 h 101"/>
                  <a:gd name="T78" fmla="*/ 1 w 158"/>
                  <a:gd name="T79" fmla="*/ 0 h 101"/>
                  <a:gd name="T80" fmla="*/ 1 w 158"/>
                  <a:gd name="T81" fmla="*/ 0 h 101"/>
                  <a:gd name="T82" fmla="*/ 1 w 158"/>
                  <a:gd name="T83" fmla="*/ 0 h 101"/>
                  <a:gd name="T84" fmla="*/ 2 w 158"/>
                  <a:gd name="T85" fmla="*/ 0 h 101"/>
                  <a:gd name="T86" fmla="*/ 2 w 158"/>
                  <a:gd name="T87" fmla="*/ 0 h 101"/>
                  <a:gd name="T88" fmla="*/ 2 w 158"/>
                  <a:gd name="T89" fmla="*/ 0 h 101"/>
                  <a:gd name="T90" fmla="*/ 2 w 158"/>
                  <a:gd name="T91" fmla="*/ 0 h 101"/>
                  <a:gd name="T92" fmla="*/ 2 w 158"/>
                  <a:gd name="T93" fmla="*/ 0 h 101"/>
                  <a:gd name="T94" fmla="*/ 2 w 158"/>
                  <a:gd name="T95" fmla="*/ 0 h 101"/>
                  <a:gd name="T96" fmla="*/ 2 w 158"/>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01"/>
                  <a:gd name="T149" fmla="*/ 158 w 158"/>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01">
                    <a:moveTo>
                      <a:pt x="51" y="0"/>
                    </a:moveTo>
                    <a:lnTo>
                      <a:pt x="46" y="0"/>
                    </a:lnTo>
                    <a:lnTo>
                      <a:pt x="0" y="45"/>
                    </a:lnTo>
                    <a:lnTo>
                      <a:pt x="0" y="101"/>
                    </a:lnTo>
                    <a:lnTo>
                      <a:pt x="127" y="101"/>
                    </a:lnTo>
                    <a:lnTo>
                      <a:pt x="142" y="97"/>
                    </a:lnTo>
                    <a:lnTo>
                      <a:pt x="151" y="90"/>
                    </a:lnTo>
                    <a:lnTo>
                      <a:pt x="157" y="80"/>
                    </a:lnTo>
                    <a:lnTo>
                      <a:pt x="158" y="70"/>
                    </a:lnTo>
                    <a:lnTo>
                      <a:pt x="158" y="32"/>
                    </a:lnTo>
                    <a:lnTo>
                      <a:pt x="155" y="17"/>
                    </a:lnTo>
                    <a:lnTo>
                      <a:pt x="148" y="7"/>
                    </a:lnTo>
                    <a:lnTo>
                      <a:pt x="137" y="2"/>
                    </a:lnTo>
                    <a:lnTo>
                      <a:pt x="127" y="0"/>
                    </a:lnTo>
                    <a:lnTo>
                      <a:pt x="51" y="0"/>
                    </a:lnTo>
                    <a:close/>
                    <a:moveTo>
                      <a:pt x="127" y="25"/>
                    </a:moveTo>
                    <a:lnTo>
                      <a:pt x="131" y="26"/>
                    </a:lnTo>
                    <a:lnTo>
                      <a:pt x="133" y="27"/>
                    </a:lnTo>
                    <a:lnTo>
                      <a:pt x="134" y="29"/>
                    </a:lnTo>
                    <a:lnTo>
                      <a:pt x="134" y="32"/>
                    </a:lnTo>
                    <a:lnTo>
                      <a:pt x="134" y="70"/>
                    </a:lnTo>
                    <a:lnTo>
                      <a:pt x="133" y="73"/>
                    </a:lnTo>
                    <a:lnTo>
                      <a:pt x="132" y="75"/>
                    </a:lnTo>
                    <a:lnTo>
                      <a:pt x="129" y="76"/>
                    </a:lnTo>
                    <a:lnTo>
                      <a:pt x="127" y="76"/>
                    </a:lnTo>
                    <a:lnTo>
                      <a:pt x="124" y="76"/>
                    </a:lnTo>
                    <a:lnTo>
                      <a:pt x="113" y="76"/>
                    </a:lnTo>
                    <a:lnTo>
                      <a:pt x="99" y="76"/>
                    </a:lnTo>
                    <a:lnTo>
                      <a:pt x="83" y="76"/>
                    </a:lnTo>
                    <a:lnTo>
                      <a:pt x="66" y="76"/>
                    </a:lnTo>
                    <a:lnTo>
                      <a:pt x="49" y="76"/>
                    </a:lnTo>
                    <a:lnTo>
                      <a:pt x="35" y="76"/>
                    </a:lnTo>
                    <a:lnTo>
                      <a:pt x="25" y="76"/>
                    </a:lnTo>
                    <a:lnTo>
                      <a:pt x="25" y="70"/>
                    </a:lnTo>
                    <a:lnTo>
                      <a:pt x="25" y="64"/>
                    </a:lnTo>
                    <a:lnTo>
                      <a:pt x="25" y="59"/>
                    </a:lnTo>
                    <a:lnTo>
                      <a:pt x="25" y="56"/>
                    </a:lnTo>
                    <a:lnTo>
                      <a:pt x="31" y="49"/>
                    </a:lnTo>
                    <a:lnTo>
                      <a:pt x="41" y="40"/>
                    </a:lnTo>
                    <a:lnTo>
                      <a:pt x="50" y="30"/>
                    </a:lnTo>
                    <a:lnTo>
                      <a:pt x="56" y="25"/>
                    </a:lnTo>
                    <a:lnTo>
                      <a:pt x="61" y="25"/>
                    </a:lnTo>
                    <a:lnTo>
                      <a:pt x="71" y="25"/>
                    </a:lnTo>
                    <a:lnTo>
                      <a:pt x="82" y="25"/>
                    </a:lnTo>
                    <a:lnTo>
                      <a:pt x="95" y="25"/>
                    </a:lnTo>
                    <a:lnTo>
                      <a:pt x="106" y="25"/>
                    </a:lnTo>
                    <a:lnTo>
                      <a:pt x="117" y="25"/>
                    </a:lnTo>
                    <a:lnTo>
                      <a:pt x="125" y="25"/>
                    </a:lnTo>
                    <a:lnTo>
                      <a:pt x="12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0" name="Freeform 13"/>
              <p:cNvSpPr>
                <a:spLocks/>
              </p:cNvSpPr>
              <p:nvPr/>
            </p:nvSpPr>
            <p:spPr bwMode="auto">
              <a:xfrm>
                <a:off x="2573" y="2279"/>
                <a:ext cx="67" cy="38"/>
              </a:xfrm>
              <a:custGeom>
                <a:avLst/>
                <a:gdLst>
                  <a:gd name="T0" fmla="*/ 3 w 133"/>
                  <a:gd name="T1" fmla="*/ 2 h 76"/>
                  <a:gd name="T2" fmla="*/ 1 w 133"/>
                  <a:gd name="T3" fmla="*/ 2 h 76"/>
                  <a:gd name="T4" fmla="*/ 1 w 133"/>
                  <a:gd name="T5" fmla="*/ 2 h 76"/>
                  <a:gd name="T6" fmla="*/ 1 w 133"/>
                  <a:gd name="T7" fmla="*/ 2 h 76"/>
                  <a:gd name="T8" fmla="*/ 0 w 133"/>
                  <a:gd name="T9" fmla="*/ 1 h 76"/>
                  <a:gd name="T10" fmla="*/ 0 w 133"/>
                  <a:gd name="T11" fmla="*/ 1 h 76"/>
                  <a:gd name="T12" fmla="*/ 0 w 133"/>
                  <a:gd name="T13" fmla="*/ 1 h 76"/>
                  <a:gd name="T14" fmla="*/ 1 w 133"/>
                  <a:gd name="T15" fmla="*/ 1 h 76"/>
                  <a:gd name="T16" fmla="*/ 1 w 133"/>
                  <a:gd name="T17" fmla="*/ 1 h 76"/>
                  <a:gd name="T18" fmla="*/ 1 w 133"/>
                  <a:gd name="T19" fmla="*/ 0 h 76"/>
                  <a:gd name="T20" fmla="*/ 1 w 133"/>
                  <a:gd name="T21" fmla="*/ 0 h 76"/>
                  <a:gd name="T22" fmla="*/ 2 w 133"/>
                  <a:gd name="T23" fmla="*/ 0 h 76"/>
                  <a:gd name="T24" fmla="*/ 3 w 133"/>
                  <a:gd name="T25" fmla="*/ 1 h 76"/>
                  <a:gd name="T26" fmla="*/ 3 w 133"/>
                  <a:gd name="T27" fmla="*/ 2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
                  <a:gd name="T43" fmla="*/ 0 h 76"/>
                  <a:gd name="T44" fmla="*/ 133 w 133"/>
                  <a:gd name="T45" fmla="*/ 76 h 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 h="76">
                    <a:moveTo>
                      <a:pt x="133" y="76"/>
                    </a:moveTo>
                    <a:lnTo>
                      <a:pt x="18" y="76"/>
                    </a:lnTo>
                    <a:lnTo>
                      <a:pt x="8" y="73"/>
                    </a:lnTo>
                    <a:lnTo>
                      <a:pt x="2" y="67"/>
                    </a:lnTo>
                    <a:lnTo>
                      <a:pt x="0" y="60"/>
                    </a:lnTo>
                    <a:lnTo>
                      <a:pt x="0" y="58"/>
                    </a:lnTo>
                    <a:lnTo>
                      <a:pt x="0" y="20"/>
                    </a:lnTo>
                    <a:lnTo>
                      <a:pt x="3" y="8"/>
                    </a:lnTo>
                    <a:lnTo>
                      <a:pt x="9" y="2"/>
                    </a:lnTo>
                    <a:lnTo>
                      <a:pt x="16" y="0"/>
                    </a:lnTo>
                    <a:lnTo>
                      <a:pt x="18" y="0"/>
                    </a:lnTo>
                    <a:lnTo>
                      <a:pt x="95" y="0"/>
                    </a:lnTo>
                    <a:lnTo>
                      <a:pt x="133" y="38"/>
                    </a:lnTo>
                    <a:lnTo>
                      <a:pt x="133" y="76"/>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1" name="Freeform 14"/>
              <p:cNvSpPr>
                <a:spLocks noEditPoints="1"/>
              </p:cNvSpPr>
              <p:nvPr/>
            </p:nvSpPr>
            <p:spPr bwMode="auto">
              <a:xfrm>
                <a:off x="2567" y="2273"/>
                <a:ext cx="78" cy="50"/>
              </a:xfrm>
              <a:custGeom>
                <a:avLst/>
                <a:gdLst>
                  <a:gd name="T0" fmla="*/ 1 w 157"/>
                  <a:gd name="T1" fmla="*/ 0 h 101"/>
                  <a:gd name="T2" fmla="*/ 0 w 157"/>
                  <a:gd name="T3" fmla="*/ 0 h 101"/>
                  <a:gd name="T4" fmla="*/ 0 w 157"/>
                  <a:gd name="T5" fmla="*/ 0 h 101"/>
                  <a:gd name="T6" fmla="*/ 0 w 157"/>
                  <a:gd name="T7" fmla="*/ 0 h 101"/>
                  <a:gd name="T8" fmla="*/ 0 w 157"/>
                  <a:gd name="T9" fmla="*/ 0 h 101"/>
                  <a:gd name="T10" fmla="*/ 0 w 157"/>
                  <a:gd name="T11" fmla="*/ 0 h 101"/>
                  <a:gd name="T12" fmla="*/ 0 w 157"/>
                  <a:gd name="T13" fmla="*/ 1 h 101"/>
                  <a:gd name="T14" fmla="*/ 0 w 157"/>
                  <a:gd name="T15" fmla="*/ 1 h 101"/>
                  <a:gd name="T16" fmla="*/ 0 w 157"/>
                  <a:gd name="T17" fmla="*/ 1 h 101"/>
                  <a:gd name="T18" fmla="*/ 0 w 157"/>
                  <a:gd name="T19" fmla="*/ 1 h 101"/>
                  <a:gd name="T20" fmla="*/ 0 w 157"/>
                  <a:gd name="T21" fmla="*/ 1 h 101"/>
                  <a:gd name="T22" fmla="*/ 2 w 157"/>
                  <a:gd name="T23" fmla="*/ 1 h 101"/>
                  <a:gd name="T24" fmla="*/ 2 w 157"/>
                  <a:gd name="T25" fmla="*/ 0 h 101"/>
                  <a:gd name="T26" fmla="*/ 1 w 157"/>
                  <a:gd name="T27" fmla="*/ 0 h 101"/>
                  <a:gd name="T28" fmla="*/ 1 w 157"/>
                  <a:gd name="T29" fmla="*/ 0 h 101"/>
                  <a:gd name="T30" fmla="*/ 0 w 157"/>
                  <a:gd name="T31" fmla="*/ 1 h 101"/>
                  <a:gd name="T32" fmla="*/ 0 w 157"/>
                  <a:gd name="T33" fmla="*/ 0 h 101"/>
                  <a:gd name="T34" fmla="*/ 0 w 157"/>
                  <a:gd name="T35" fmla="*/ 0 h 101"/>
                  <a:gd name="T36" fmla="*/ 0 w 157"/>
                  <a:gd name="T37" fmla="*/ 0 h 101"/>
                  <a:gd name="T38" fmla="*/ 0 w 157"/>
                  <a:gd name="T39" fmla="*/ 0 h 101"/>
                  <a:gd name="T40" fmla="*/ 0 w 157"/>
                  <a:gd name="T41" fmla="*/ 0 h 101"/>
                  <a:gd name="T42" fmla="*/ 0 w 157"/>
                  <a:gd name="T43" fmla="*/ 0 h 101"/>
                  <a:gd name="T44" fmla="*/ 0 w 157"/>
                  <a:gd name="T45" fmla="*/ 0 h 101"/>
                  <a:gd name="T46" fmla="*/ 0 w 157"/>
                  <a:gd name="T47" fmla="*/ 0 h 101"/>
                  <a:gd name="T48" fmla="*/ 0 w 157"/>
                  <a:gd name="T49" fmla="*/ 0 h 101"/>
                  <a:gd name="T50" fmla="*/ 1 w 157"/>
                  <a:gd name="T51" fmla="*/ 0 h 101"/>
                  <a:gd name="T52" fmla="*/ 1 w 157"/>
                  <a:gd name="T53" fmla="*/ 0 h 101"/>
                  <a:gd name="T54" fmla="*/ 1 w 157"/>
                  <a:gd name="T55" fmla="*/ 0 h 101"/>
                  <a:gd name="T56" fmla="*/ 1 w 157"/>
                  <a:gd name="T57" fmla="*/ 0 h 101"/>
                  <a:gd name="T58" fmla="*/ 1 w 157"/>
                  <a:gd name="T59" fmla="*/ 0 h 101"/>
                  <a:gd name="T60" fmla="*/ 1 w 157"/>
                  <a:gd name="T61" fmla="*/ 0 h 101"/>
                  <a:gd name="T62" fmla="*/ 1 w 157"/>
                  <a:gd name="T63" fmla="*/ 0 h 101"/>
                  <a:gd name="T64" fmla="*/ 2 w 157"/>
                  <a:gd name="T65" fmla="*/ 0 h 101"/>
                  <a:gd name="T66" fmla="*/ 2 w 157"/>
                  <a:gd name="T67" fmla="*/ 0 h 101"/>
                  <a:gd name="T68" fmla="*/ 2 w 157"/>
                  <a:gd name="T69" fmla="*/ 1 h 101"/>
                  <a:gd name="T70" fmla="*/ 2 w 157"/>
                  <a:gd name="T71" fmla="*/ 1 h 101"/>
                  <a:gd name="T72" fmla="*/ 2 w 157"/>
                  <a:gd name="T73" fmla="*/ 1 h 101"/>
                  <a:gd name="T74" fmla="*/ 1 w 157"/>
                  <a:gd name="T75" fmla="*/ 1 h 101"/>
                  <a:gd name="T76" fmla="*/ 1 w 157"/>
                  <a:gd name="T77" fmla="*/ 1 h 101"/>
                  <a:gd name="T78" fmla="*/ 1 w 157"/>
                  <a:gd name="T79" fmla="*/ 1 h 101"/>
                  <a:gd name="T80" fmla="*/ 1 w 157"/>
                  <a:gd name="T81" fmla="*/ 1 h 101"/>
                  <a:gd name="T82" fmla="*/ 0 w 157"/>
                  <a:gd name="T83" fmla="*/ 1 h 101"/>
                  <a:gd name="T84" fmla="*/ 0 w 157"/>
                  <a:gd name="T85" fmla="*/ 1 h 101"/>
                  <a:gd name="T86" fmla="*/ 0 w 157"/>
                  <a:gd name="T87" fmla="*/ 1 h 101"/>
                  <a:gd name="T88" fmla="*/ 0 w 157"/>
                  <a:gd name="T89" fmla="*/ 1 h 101"/>
                  <a:gd name="T90" fmla="*/ 0 w 157"/>
                  <a:gd name="T91" fmla="*/ 1 h 101"/>
                  <a:gd name="T92" fmla="*/ 0 w 157"/>
                  <a:gd name="T93" fmla="*/ 1 h 101"/>
                  <a:gd name="T94" fmla="*/ 0 w 157"/>
                  <a:gd name="T95" fmla="*/ 1 h 101"/>
                  <a:gd name="T96" fmla="*/ 0 w 157"/>
                  <a:gd name="T97" fmla="*/ 1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7"/>
                  <a:gd name="T148" fmla="*/ 0 h 101"/>
                  <a:gd name="T149" fmla="*/ 157 w 157"/>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7" h="101">
                    <a:moveTo>
                      <a:pt x="107" y="0"/>
                    </a:moveTo>
                    <a:lnTo>
                      <a:pt x="30" y="0"/>
                    </a:lnTo>
                    <a:lnTo>
                      <a:pt x="21" y="2"/>
                    </a:lnTo>
                    <a:lnTo>
                      <a:pt x="10" y="7"/>
                    </a:lnTo>
                    <a:lnTo>
                      <a:pt x="3" y="17"/>
                    </a:lnTo>
                    <a:lnTo>
                      <a:pt x="0" y="32"/>
                    </a:lnTo>
                    <a:lnTo>
                      <a:pt x="0" y="70"/>
                    </a:lnTo>
                    <a:lnTo>
                      <a:pt x="1" y="80"/>
                    </a:lnTo>
                    <a:lnTo>
                      <a:pt x="7" y="90"/>
                    </a:lnTo>
                    <a:lnTo>
                      <a:pt x="16" y="97"/>
                    </a:lnTo>
                    <a:lnTo>
                      <a:pt x="30" y="101"/>
                    </a:lnTo>
                    <a:lnTo>
                      <a:pt x="157" y="101"/>
                    </a:lnTo>
                    <a:lnTo>
                      <a:pt x="157" y="45"/>
                    </a:lnTo>
                    <a:lnTo>
                      <a:pt x="112" y="0"/>
                    </a:lnTo>
                    <a:lnTo>
                      <a:pt x="107" y="0"/>
                    </a:lnTo>
                    <a:close/>
                    <a:moveTo>
                      <a:pt x="23" y="70"/>
                    </a:moveTo>
                    <a:lnTo>
                      <a:pt x="23" y="32"/>
                    </a:lnTo>
                    <a:lnTo>
                      <a:pt x="23" y="29"/>
                    </a:lnTo>
                    <a:lnTo>
                      <a:pt x="24" y="27"/>
                    </a:lnTo>
                    <a:lnTo>
                      <a:pt x="26" y="26"/>
                    </a:lnTo>
                    <a:lnTo>
                      <a:pt x="31" y="25"/>
                    </a:lnTo>
                    <a:lnTo>
                      <a:pt x="33" y="25"/>
                    </a:lnTo>
                    <a:lnTo>
                      <a:pt x="41" y="25"/>
                    </a:lnTo>
                    <a:lnTo>
                      <a:pt x="51" y="25"/>
                    </a:lnTo>
                    <a:lnTo>
                      <a:pt x="63" y="25"/>
                    </a:lnTo>
                    <a:lnTo>
                      <a:pt x="76" y="25"/>
                    </a:lnTo>
                    <a:lnTo>
                      <a:pt x="88" y="25"/>
                    </a:lnTo>
                    <a:lnTo>
                      <a:pt x="96" y="25"/>
                    </a:lnTo>
                    <a:lnTo>
                      <a:pt x="101" y="25"/>
                    </a:lnTo>
                    <a:lnTo>
                      <a:pt x="108" y="30"/>
                    </a:lnTo>
                    <a:lnTo>
                      <a:pt x="118" y="40"/>
                    </a:lnTo>
                    <a:lnTo>
                      <a:pt x="127" y="49"/>
                    </a:lnTo>
                    <a:lnTo>
                      <a:pt x="132" y="56"/>
                    </a:lnTo>
                    <a:lnTo>
                      <a:pt x="132" y="59"/>
                    </a:lnTo>
                    <a:lnTo>
                      <a:pt x="132" y="64"/>
                    </a:lnTo>
                    <a:lnTo>
                      <a:pt x="132" y="70"/>
                    </a:lnTo>
                    <a:lnTo>
                      <a:pt x="132" y="76"/>
                    </a:lnTo>
                    <a:lnTo>
                      <a:pt x="123" y="76"/>
                    </a:lnTo>
                    <a:lnTo>
                      <a:pt x="108" y="76"/>
                    </a:lnTo>
                    <a:lnTo>
                      <a:pt x="92" y="76"/>
                    </a:lnTo>
                    <a:lnTo>
                      <a:pt x="75" y="76"/>
                    </a:lnTo>
                    <a:lnTo>
                      <a:pt x="58" y="76"/>
                    </a:lnTo>
                    <a:lnTo>
                      <a:pt x="44" y="76"/>
                    </a:lnTo>
                    <a:lnTo>
                      <a:pt x="33" y="76"/>
                    </a:lnTo>
                    <a:lnTo>
                      <a:pt x="30" y="76"/>
                    </a:lnTo>
                    <a:lnTo>
                      <a:pt x="29" y="76"/>
                    </a:lnTo>
                    <a:lnTo>
                      <a:pt x="26" y="75"/>
                    </a:lnTo>
                    <a:lnTo>
                      <a:pt x="24" y="73"/>
                    </a:lnTo>
                    <a:lnTo>
                      <a:pt x="23"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2" name="Freeform 15"/>
              <p:cNvSpPr>
                <a:spLocks/>
              </p:cNvSpPr>
              <p:nvPr/>
            </p:nvSpPr>
            <p:spPr bwMode="auto">
              <a:xfrm>
                <a:off x="2630" y="2213"/>
                <a:ext cx="314" cy="104"/>
              </a:xfrm>
              <a:custGeom>
                <a:avLst/>
                <a:gdLst>
                  <a:gd name="T0" fmla="*/ 0 w 627"/>
                  <a:gd name="T1" fmla="*/ 3 h 209"/>
                  <a:gd name="T2" fmla="*/ 2 w 627"/>
                  <a:gd name="T3" fmla="*/ 0 h 209"/>
                  <a:gd name="T4" fmla="*/ 2 w 627"/>
                  <a:gd name="T5" fmla="*/ 0 h 209"/>
                  <a:gd name="T6" fmla="*/ 2 w 627"/>
                  <a:gd name="T7" fmla="*/ 0 h 209"/>
                  <a:gd name="T8" fmla="*/ 2 w 627"/>
                  <a:gd name="T9" fmla="*/ 0 h 209"/>
                  <a:gd name="T10" fmla="*/ 2 w 627"/>
                  <a:gd name="T11" fmla="*/ 0 h 209"/>
                  <a:gd name="T12" fmla="*/ 9 w 627"/>
                  <a:gd name="T13" fmla="*/ 0 h 209"/>
                  <a:gd name="T14" fmla="*/ 9 w 627"/>
                  <a:gd name="T15" fmla="*/ 0 h 209"/>
                  <a:gd name="T16" fmla="*/ 9 w 627"/>
                  <a:gd name="T17" fmla="*/ 0 h 209"/>
                  <a:gd name="T18" fmla="*/ 9 w 627"/>
                  <a:gd name="T19" fmla="*/ 0 h 209"/>
                  <a:gd name="T20" fmla="*/ 9 w 627"/>
                  <a:gd name="T21" fmla="*/ 0 h 209"/>
                  <a:gd name="T22" fmla="*/ 10 w 627"/>
                  <a:gd name="T23" fmla="*/ 3 h 209"/>
                  <a:gd name="T24" fmla="*/ 0 w 627"/>
                  <a:gd name="T25" fmla="*/ 3 h 2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7"/>
                  <a:gd name="T40" fmla="*/ 0 h 209"/>
                  <a:gd name="T41" fmla="*/ 627 w 627"/>
                  <a:gd name="T42" fmla="*/ 209 h 2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7" h="209">
                    <a:moveTo>
                      <a:pt x="0" y="209"/>
                    </a:moveTo>
                    <a:lnTo>
                      <a:pt x="76" y="19"/>
                    </a:lnTo>
                    <a:lnTo>
                      <a:pt x="77" y="17"/>
                    </a:lnTo>
                    <a:lnTo>
                      <a:pt x="81" y="11"/>
                    </a:lnTo>
                    <a:lnTo>
                      <a:pt x="88" y="4"/>
                    </a:lnTo>
                    <a:lnTo>
                      <a:pt x="100" y="0"/>
                    </a:lnTo>
                    <a:lnTo>
                      <a:pt x="526" y="0"/>
                    </a:lnTo>
                    <a:lnTo>
                      <a:pt x="528" y="0"/>
                    </a:lnTo>
                    <a:lnTo>
                      <a:pt x="535" y="3"/>
                    </a:lnTo>
                    <a:lnTo>
                      <a:pt x="543" y="9"/>
                    </a:lnTo>
                    <a:lnTo>
                      <a:pt x="551" y="19"/>
                    </a:lnTo>
                    <a:lnTo>
                      <a:pt x="627" y="209"/>
                    </a:lnTo>
                    <a:lnTo>
                      <a:pt x="0" y="209"/>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3" name="Freeform 16"/>
              <p:cNvSpPr>
                <a:spLocks/>
              </p:cNvSpPr>
              <p:nvPr/>
            </p:nvSpPr>
            <p:spPr bwMode="auto">
              <a:xfrm>
                <a:off x="2880" y="2473"/>
                <a:ext cx="80" cy="79"/>
              </a:xfrm>
              <a:custGeom>
                <a:avLst/>
                <a:gdLst>
                  <a:gd name="T0" fmla="*/ 3 w 159"/>
                  <a:gd name="T1" fmla="*/ 0 h 159"/>
                  <a:gd name="T2" fmla="*/ 0 w 159"/>
                  <a:gd name="T3" fmla="*/ 0 h 159"/>
                  <a:gd name="T4" fmla="*/ 0 w 159"/>
                  <a:gd name="T5" fmla="*/ 1 h 159"/>
                  <a:gd name="T6" fmla="*/ 1 w 159"/>
                  <a:gd name="T7" fmla="*/ 1 h 159"/>
                  <a:gd name="T8" fmla="*/ 1 w 159"/>
                  <a:gd name="T9" fmla="*/ 1 h 159"/>
                  <a:gd name="T10" fmla="*/ 1 w 159"/>
                  <a:gd name="T11" fmla="*/ 2 h 159"/>
                  <a:gd name="T12" fmla="*/ 1 w 159"/>
                  <a:gd name="T13" fmla="*/ 2 h 159"/>
                  <a:gd name="T14" fmla="*/ 1 w 159"/>
                  <a:gd name="T15" fmla="*/ 2 h 159"/>
                  <a:gd name="T16" fmla="*/ 1 w 159"/>
                  <a:gd name="T17" fmla="*/ 2 h 159"/>
                  <a:gd name="T18" fmla="*/ 1 w 159"/>
                  <a:gd name="T19" fmla="*/ 2 h 159"/>
                  <a:gd name="T20" fmla="*/ 1 w 159"/>
                  <a:gd name="T21" fmla="*/ 2 h 159"/>
                  <a:gd name="T22" fmla="*/ 2 w 159"/>
                  <a:gd name="T23" fmla="*/ 2 h 159"/>
                  <a:gd name="T24" fmla="*/ 2 w 159"/>
                  <a:gd name="T25" fmla="*/ 2 h 159"/>
                  <a:gd name="T26" fmla="*/ 2 w 159"/>
                  <a:gd name="T27" fmla="*/ 2 h 159"/>
                  <a:gd name="T28" fmla="*/ 3 w 159"/>
                  <a:gd name="T29" fmla="*/ 2 h 159"/>
                  <a:gd name="T30" fmla="*/ 3 w 159"/>
                  <a:gd name="T31" fmla="*/ 2 h 159"/>
                  <a:gd name="T32" fmla="*/ 3 w 159"/>
                  <a:gd name="T33" fmla="*/ 2 h 159"/>
                  <a:gd name="T34" fmla="*/ 3 w 159"/>
                  <a:gd name="T35" fmla="*/ 2 h 159"/>
                  <a:gd name="T36" fmla="*/ 3 w 159"/>
                  <a:gd name="T37" fmla="*/ 1 h 159"/>
                  <a:gd name="T38" fmla="*/ 3 w 159"/>
                  <a:gd name="T39" fmla="*/ 1 h 159"/>
                  <a:gd name="T40" fmla="*/ 3 w 159"/>
                  <a:gd name="T41" fmla="*/ 0 h 159"/>
                  <a:gd name="T42" fmla="*/ 3 w 159"/>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159"/>
                  <a:gd name="T68" fmla="*/ 159 w 159"/>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159">
                    <a:moveTo>
                      <a:pt x="146" y="0"/>
                    </a:moveTo>
                    <a:lnTo>
                      <a:pt x="0" y="0"/>
                    </a:lnTo>
                    <a:lnTo>
                      <a:pt x="0" y="108"/>
                    </a:lnTo>
                    <a:lnTo>
                      <a:pt x="1" y="116"/>
                    </a:lnTo>
                    <a:lnTo>
                      <a:pt x="2" y="125"/>
                    </a:lnTo>
                    <a:lnTo>
                      <a:pt x="6" y="134"/>
                    </a:lnTo>
                    <a:lnTo>
                      <a:pt x="11" y="142"/>
                    </a:lnTo>
                    <a:lnTo>
                      <a:pt x="18" y="149"/>
                    </a:lnTo>
                    <a:lnTo>
                      <a:pt x="27" y="154"/>
                    </a:lnTo>
                    <a:lnTo>
                      <a:pt x="38" y="158"/>
                    </a:lnTo>
                    <a:lnTo>
                      <a:pt x="50" y="159"/>
                    </a:lnTo>
                    <a:lnTo>
                      <a:pt x="108" y="159"/>
                    </a:lnTo>
                    <a:lnTo>
                      <a:pt x="116" y="158"/>
                    </a:lnTo>
                    <a:lnTo>
                      <a:pt x="124" y="157"/>
                    </a:lnTo>
                    <a:lnTo>
                      <a:pt x="133" y="153"/>
                    </a:lnTo>
                    <a:lnTo>
                      <a:pt x="141" y="148"/>
                    </a:lnTo>
                    <a:lnTo>
                      <a:pt x="148" y="141"/>
                    </a:lnTo>
                    <a:lnTo>
                      <a:pt x="154" y="131"/>
                    </a:lnTo>
                    <a:lnTo>
                      <a:pt x="158" y="121"/>
                    </a:lnTo>
                    <a:lnTo>
                      <a:pt x="159" y="108"/>
                    </a:lnTo>
                    <a:lnTo>
                      <a:pt x="159" y="0"/>
                    </a:lnTo>
                    <a:lnTo>
                      <a:pt x="1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4" name="Freeform 17"/>
              <p:cNvSpPr>
                <a:spLocks/>
              </p:cNvSpPr>
              <p:nvPr/>
            </p:nvSpPr>
            <p:spPr bwMode="auto">
              <a:xfrm>
                <a:off x="2614" y="2473"/>
                <a:ext cx="79" cy="79"/>
              </a:xfrm>
              <a:custGeom>
                <a:avLst/>
                <a:gdLst>
                  <a:gd name="T0" fmla="*/ 3 w 158"/>
                  <a:gd name="T1" fmla="*/ 0 h 159"/>
                  <a:gd name="T2" fmla="*/ 0 w 158"/>
                  <a:gd name="T3" fmla="*/ 0 h 159"/>
                  <a:gd name="T4" fmla="*/ 0 w 158"/>
                  <a:gd name="T5" fmla="*/ 1 h 159"/>
                  <a:gd name="T6" fmla="*/ 1 w 158"/>
                  <a:gd name="T7" fmla="*/ 1 h 159"/>
                  <a:gd name="T8" fmla="*/ 1 w 158"/>
                  <a:gd name="T9" fmla="*/ 1 h 159"/>
                  <a:gd name="T10" fmla="*/ 1 w 158"/>
                  <a:gd name="T11" fmla="*/ 2 h 159"/>
                  <a:gd name="T12" fmla="*/ 1 w 158"/>
                  <a:gd name="T13" fmla="*/ 2 h 159"/>
                  <a:gd name="T14" fmla="*/ 1 w 158"/>
                  <a:gd name="T15" fmla="*/ 2 h 159"/>
                  <a:gd name="T16" fmla="*/ 1 w 158"/>
                  <a:gd name="T17" fmla="*/ 2 h 159"/>
                  <a:gd name="T18" fmla="*/ 1 w 158"/>
                  <a:gd name="T19" fmla="*/ 2 h 159"/>
                  <a:gd name="T20" fmla="*/ 1 w 158"/>
                  <a:gd name="T21" fmla="*/ 2 h 159"/>
                  <a:gd name="T22" fmla="*/ 2 w 158"/>
                  <a:gd name="T23" fmla="*/ 2 h 159"/>
                  <a:gd name="T24" fmla="*/ 2 w 158"/>
                  <a:gd name="T25" fmla="*/ 2 h 159"/>
                  <a:gd name="T26" fmla="*/ 2 w 158"/>
                  <a:gd name="T27" fmla="*/ 2 h 159"/>
                  <a:gd name="T28" fmla="*/ 3 w 158"/>
                  <a:gd name="T29" fmla="*/ 2 h 159"/>
                  <a:gd name="T30" fmla="*/ 3 w 158"/>
                  <a:gd name="T31" fmla="*/ 2 h 159"/>
                  <a:gd name="T32" fmla="*/ 3 w 158"/>
                  <a:gd name="T33" fmla="*/ 2 h 159"/>
                  <a:gd name="T34" fmla="*/ 3 w 158"/>
                  <a:gd name="T35" fmla="*/ 2 h 159"/>
                  <a:gd name="T36" fmla="*/ 3 w 158"/>
                  <a:gd name="T37" fmla="*/ 1 h 159"/>
                  <a:gd name="T38" fmla="*/ 3 w 158"/>
                  <a:gd name="T39" fmla="*/ 1 h 159"/>
                  <a:gd name="T40" fmla="*/ 3 w 158"/>
                  <a:gd name="T41" fmla="*/ 0 h 159"/>
                  <a:gd name="T42" fmla="*/ 3 w 158"/>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59"/>
                  <a:gd name="T68" fmla="*/ 158 w 158"/>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59">
                    <a:moveTo>
                      <a:pt x="146" y="0"/>
                    </a:moveTo>
                    <a:lnTo>
                      <a:pt x="0" y="0"/>
                    </a:lnTo>
                    <a:lnTo>
                      <a:pt x="0" y="108"/>
                    </a:lnTo>
                    <a:lnTo>
                      <a:pt x="2" y="116"/>
                    </a:lnTo>
                    <a:lnTo>
                      <a:pt x="3" y="125"/>
                    </a:lnTo>
                    <a:lnTo>
                      <a:pt x="6" y="134"/>
                    </a:lnTo>
                    <a:lnTo>
                      <a:pt x="12" y="142"/>
                    </a:lnTo>
                    <a:lnTo>
                      <a:pt x="19" y="149"/>
                    </a:lnTo>
                    <a:lnTo>
                      <a:pt x="27" y="154"/>
                    </a:lnTo>
                    <a:lnTo>
                      <a:pt x="38" y="158"/>
                    </a:lnTo>
                    <a:lnTo>
                      <a:pt x="51" y="159"/>
                    </a:lnTo>
                    <a:lnTo>
                      <a:pt x="108" y="159"/>
                    </a:lnTo>
                    <a:lnTo>
                      <a:pt x="116" y="158"/>
                    </a:lnTo>
                    <a:lnTo>
                      <a:pt x="124" y="157"/>
                    </a:lnTo>
                    <a:lnTo>
                      <a:pt x="133" y="153"/>
                    </a:lnTo>
                    <a:lnTo>
                      <a:pt x="141" y="148"/>
                    </a:lnTo>
                    <a:lnTo>
                      <a:pt x="148" y="141"/>
                    </a:lnTo>
                    <a:lnTo>
                      <a:pt x="154" y="131"/>
                    </a:lnTo>
                    <a:lnTo>
                      <a:pt x="157" y="121"/>
                    </a:lnTo>
                    <a:lnTo>
                      <a:pt x="158" y="108"/>
                    </a:lnTo>
                    <a:lnTo>
                      <a:pt x="158" y="0"/>
                    </a:lnTo>
                    <a:lnTo>
                      <a:pt x="1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5" name="Freeform 18"/>
              <p:cNvSpPr>
                <a:spLocks/>
              </p:cNvSpPr>
              <p:nvPr/>
            </p:nvSpPr>
            <p:spPr bwMode="auto">
              <a:xfrm>
                <a:off x="2582" y="2317"/>
                <a:ext cx="410" cy="134"/>
              </a:xfrm>
              <a:custGeom>
                <a:avLst/>
                <a:gdLst>
                  <a:gd name="T0" fmla="*/ 13 w 819"/>
                  <a:gd name="T1" fmla="*/ 5 h 267"/>
                  <a:gd name="T2" fmla="*/ 1 w 819"/>
                  <a:gd name="T3" fmla="*/ 5 h 267"/>
                  <a:gd name="T4" fmla="*/ 1 w 819"/>
                  <a:gd name="T5" fmla="*/ 5 h 267"/>
                  <a:gd name="T6" fmla="*/ 1 w 819"/>
                  <a:gd name="T7" fmla="*/ 5 h 267"/>
                  <a:gd name="T8" fmla="*/ 1 w 819"/>
                  <a:gd name="T9" fmla="*/ 4 h 267"/>
                  <a:gd name="T10" fmla="*/ 1 w 819"/>
                  <a:gd name="T11" fmla="*/ 4 h 267"/>
                  <a:gd name="T12" fmla="*/ 1 w 819"/>
                  <a:gd name="T13" fmla="*/ 4 h 267"/>
                  <a:gd name="T14" fmla="*/ 1 w 819"/>
                  <a:gd name="T15" fmla="*/ 4 h 267"/>
                  <a:gd name="T16" fmla="*/ 0 w 819"/>
                  <a:gd name="T17" fmla="*/ 4 h 267"/>
                  <a:gd name="T18" fmla="*/ 0 w 819"/>
                  <a:gd name="T19" fmla="*/ 4 h 267"/>
                  <a:gd name="T20" fmla="*/ 0 w 819"/>
                  <a:gd name="T21" fmla="*/ 2 h 267"/>
                  <a:gd name="T22" fmla="*/ 0 w 819"/>
                  <a:gd name="T23" fmla="*/ 2 h 267"/>
                  <a:gd name="T24" fmla="*/ 1 w 819"/>
                  <a:gd name="T25" fmla="*/ 2 h 267"/>
                  <a:gd name="T26" fmla="*/ 1 w 819"/>
                  <a:gd name="T27" fmla="*/ 2 h 267"/>
                  <a:gd name="T28" fmla="*/ 1 w 819"/>
                  <a:gd name="T29" fmla="*/ 1 h 267"/>
                  <a:gd name="T30" fmla="*/ 1 w 819"/>
                  <a:gd name="T31" fmla="*/ 1 h 267"/>
                  <a:gd name="T32" fmla="*/ 1 w 819"/>
                  <a:gd name="T33" fmla="*/ 1 h 267"/>
                  <a:gd name="T34" fmla="*/ 1 w 819"/>
                  <a:gd name="T35" fmla="*/ 1 h 267"/>
                  <a:gd name="T36" fmla="*/ 2 w 819"/>
                  <a:gd name="T37" fmla="*/ 0 h 267"/>
                  <a:gd name="T38" fmla="*/ 12 w 819"/>
                  <a:gd name="T39" fmla="*/ 0 h 267"/>
                  <a:gd name="T40" fmla="*/ 12 w 819"/>
                  <a:gd name="T41" fmla="*/ 0 h 267"/>
                  <a:gd name="T42" fmla="*/ 12 w 819"/>
                  <a:gd name="T43" fmla="*/ 1 h 267"/>
                  <a:gd name="T44" fmla="*/ 12 w 819"/>
                  <a:gd name="T45" fmla="*/ 1 h 267"/>
                  <a:gd name="T46" fmla="*/ 13 w 819"/>
                  <a:gd name="T47" fmla="*/ 1 h 267"/>
                  <a:gd name="T48" fmla="*/ 13 w 819"/>
                  <a:gd name="T49" fmla="*/ 1 h 267"/>
                  <a:gd name="T50" fmla="*/ 13 w 819"/>
                  <a:gd name="T51" fmla="*/ 1 h 267"/>
                  <a:gd name="T52" fmla="*/ 13 w 819"/>
                  <a:gd name="T53" fmla="*/ 2 h 267"/>
                  <a:gd name="T54" fmla="*/ 13 w 819"/>
                  <a:gd name="T55" fmla="*/ 2 h 267"/>
                  <a:gd name="T56" fmla="*/ 13 w 819"/>
                  <a:gd name="T57" fmla="*/ 4 h 267"/>
                  <a:gd name="T58" fmla="*/ 13 w 819"/>
                  <a:gd name="T59" fmla="*/ 4 h 267"/>
                  <a:gd name="T60" fmla="*/ 13 w 819"/>
                  <a:gd name="T61" fmla="*/ 4 h 267"/>
                  <a:gd name="T62" fmla="*/ 13 w 819"/>
                  <a:gd name="T63" fmla="*/ 4 h 267"/>
                  <a:gd name="T64" fmla="*/ 13 w 819"/>
                  <a:gd name="T65" fmla="*/ 4 h 267"/>
                  <a:gd name="T66" fmla="*/ 13 w 819"/>
                  <a:gd name="T67" fmla="*/ 4 h 267"/>
                  <a:gd name="T68" fmla="*/ 13 w 819"/>
                  <a:gd name="T69" fmla="*/ 5 h 267"/>
                  <a:gd name="T70" fmla="*/ 13 w 819"/>
                  <a:gd name="T71" fmla="*/ 5 h 267"/>
                  <a:gd name="T72" fmla="*/ 13 w 819"/>
                  <a:gd name="T73" fmla="*/ 5 h 2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9"/>
                  <a:gd name="T112" fmla="*/ 0 h 267"/>
                  <a:gd name="T113" fmla="*/ 819 w 819"/>
                  <a:gd name="T114" fmla="*/ 267 h 2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9" h="267">
                    <a:moveTo>
                      <a:pt x="781" y="267"/>
                    </a:moveTo>
                    <a:lnTo>
                      <a:pt x="39" y="267"/>
                    </a:lnTo>
                    <a:lnTo>
                      <a:pt x="26" y="266"/>
                    </a:lnTo>
                    <a:lnTo>
                      <a:pt x="16" y="262"/>
                    </a:lnTo>
                    <a:lnTo>
                      <a:pt x="9" y="256"/>
                    </a:lnTo>
                    <a:lnTo>
                      <a:pt x="5" y="248"/>
                    </a:lnTo>
                    <a:lnTo>
                      <a:pt x="2" y="241"/>
                    </a:lnTo>
                    <a:lnTo>
                      <a:pt x="1" y="235"/>
                    </a:lnTo>
                    <a:lnTo>
                      <a:pt x="0" y="230"/>
                    </a:lnTo>
                    <a:lnTo>
                      <a:pt x="0" y="229"/>
                    </a:lnTo>
                    <a:lnTo>
                      <a:pt x="0" y="96"/>
                    </a:lnTo>
                    <a:lnTo>
                      <a:pt x="0" y="91"/>
                    </a:lnTo>
                    <a:lnTo>
                      <a:pt x="1" y="81"/>
                    </a:lnTo>
                    <a:lnTo>
                      <a:pt x="5" y="66"/>
                    </a:lnTo>
                    <a:lnTo>
                      <a:pt x="11" y="47"/>
                    </a:lnTo>
                    <a:lnTo>
                      <a:pt x="23" y="30"/>
                    </a:lnTo>
                    <a:lnTo>
                      <a:pt x="40" y="15"/>
                    </a:lnTo>
                    <a:lnTo>
                      <a:pt x="64" y="5"/>
                    </a:lnTo>
                    <a:lnTo>
                      <a:pt x="96" y="0"/>
                    </a:lnTo>
                    <a:lnTo>
                      <a:pt x="723" y="0"/>
                    </a:lnTo>
                    <a:lnTo>
                      <a:pt x="728" y="0"/>
                    </a:lnTo>
                    <a:lnTo>
                      <a:pt x="738" y="1"/>
                    </a:lnTo>
                    <a:lnTo>
                      <a:pt x="753" y="5"/>
                    </a:lnTo>
                    <a:lnTo>
                      <a:pt x="772" y="12"/>
                    </a:lnTo>
                    <a:lnTo>
                      <a:pt x="789" y="23"/>
                    </a:lnTo>
                    <a:lnTo>
                      <a:pt x="804" y="40"/>
                    </a:lnTo>
                    <a:lnTo>
                      <a:pt x="815" y="65"/>
                    </a:lnTo>
                    <a:lnTo>
                      <a:pt x="819" y="96"/>
                    </a:lnTo>
                    <a:lnTo>
                      <a:pt x="819" y="229"/>
                    </a:lnTo>
                    <a:lnTo>
                      <a:pt x="819" y="230"/>
                    </a:lnTo>
                    <a:lnTo>
                      <a:pt x="818" y="235"/>
                    </a:lnTo>
                    <a:lnTo>
                      <a:pt x="817" y="241"/>
                    </a:lnTo>
                    <a:lnTo>
                      <a:pt x="815" y="248"/>
                    </a:lnTo>
                    <a:lnTo>
                      <a:pt x="810" y="256"/>
                    </a:lnTo>
                    <a:lnTo>
                      <a:pt x="803" y="262"/>
                    </a:lnTo>
                    <a:lnTo>
                      <a:pt x="794" y="266"/>
                    </a:lnTo>
                    <a:lnTo>
                      <a:pt x="781" y="2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6" name="Freeform 19"/>
              <p:cNvSpPr>
                <a:spLocks/>
              </p:cNvSpPr>
              <p:nvPr/>
            </p:nvSpPr>
            <p:spPr bwMode="auto">
              <a:xfrm>
                <a:off x="2582" y="2332"/>
                <a:ext cx="410" cy="119"/>
              </a:xfrm>
              <a:custGeom>
                <a:avLst/>
                <a:gdLst>
                  <a:gd name="T0" fmla="*/ 13 w 819"/>
                  <a:gd name="T1" fmla="*/ 4 h 237"/>
                  <a:gd name="T2" fmla="*/ 1 w 819"/>
                  <a:gd name="T3" fmla="*/ 4 h 237"/>
                  <a:gd name="T4" fmla="*/ 1 w 819"/>
                  <a:gd name="T5" fmla="*/ 4 h 237"/>
                  <a:gd name="T6" fmla="*/ 1 w 819"/>
                  <a:gd name="T7" fmla="*/ 4 h 237"/>
                  <a:gd name="T8" fmla="*/ 1 w 819"/>
                  <a:gd name="T9" fmla="*/ 4 h 237"/>
                  <a:gd name="T10" fmla="*/ 1 w 819"/>
                  <a:gd name="T11" fmla="*/ 4 h 237"/>
                  <a:gd name="T12" fmla="*/ 1 w 819"/>
                  <a:gd name="T13" fmla="*/ 4 h 237"/>
                  <a:gd name="T14" fmla="*/ 1 w 819"/>
                  <a:gd name="T15" fmla="*/ 4 h 237"/>
                  <a:gd name="T16" fmla="*/ 0 w 819"/>
                  <a:gd name="T17" fmla="*/ 4 h 237"/>
                  <a:gd name="T18" fmla="*/ 0 w 819"/>
                  <a:gd name="T19" fmla="*/ 4 h 237"/>
                  <a:gd name="T20" fmla="*/ 0 w 819"/>
                  <a:gd name="T21" fmla="*/ 2 h 237"/>
                  <a:gd name="T22" fmla="*/ 0 w 819"/>
                  <a:gd name="T23" fmla="*/ 2 h 237"/>
                  <a:gd name="T24" fmla="*/ 1 w 819"/>
                  <a:gd name="T25" fmla="*/ 2 h 237"/>
                  <a:gd name="T26" fmla="*/ 1 w 819"/>
                  <a:gd name="T27" fmla="*/ 1 h 237"/>
                  <a:gd name="T28" fmla="*/ 1 w 819"/>
                  <a:gd name="T29" fmla="*/ 1 h 237"/>
                  <a:gd name="T30" fmla="*/ 1 w 819"/>
                  <a:gd name="T31" fmla="*/ 1 h 237"/>
                  <a:gd name="T32" fmla="*/ 1 w 819"/>
                  <a:gd name="T33" fmla="*/ 1 h 237"/>
                  <a:gd name="T34" fmla="*/ 1 w 819"/>
                  <a:gd name="T35" fmla="*/ 1 h 237"/>
                  <a:gd name="T36" fmla="*/ 2 w 819"/>
                  <a:gd name="T37" fmla="*/ 0 h 237"/>
                  <a:gd name="T38" fmla="*/ 12 w 819"/>
                  <a:gd name="T39" fmla="*/ 0 h 237"/>
                  <a:gd name="T40" fmla="*/ 12 w 819"/>
                  <a:gd name="T41" fmla="*/ 0 h 237"/>
                  <a:gd name="T42" fmla="*/ 12 w 819"/>
                  <a:gd name="T43" fmla="*/ 1 h 237"/>
                  <a:gd name="T44" fmla="*/ 12 w 819"/>
                  <a:gd name="T45" fmla="*/ 1 h 237"/>
                  <a:gd name="T46" fmla="*/ 13 w 819"/>
                  <a:gd name="T47" fmla="*/ 1 h 237"/>
                  <a:gd name="T48" fmla="*/ 13 w 819"/>
                  <a:gd name="T49" fmla="*/ 1 h 237"/>
                  <a:gd name="T50" fmla="*/ 13 w 819"/>
                  <a:gd name="T51" fmla="*/ 1 h 237"/>
                  <a:gd name="T52" fmla="*/ 13 w 819"/>
                  <a:gd name="T53" fmla="*/ 1 h 237"/>
                  <a:gd name="T54" fmla="*/ 13 w 819"/>
                  <a:gd name="T55" fmla="*/ 2 h 237"/>
                  <a:gd name="T56" fmla="*/ 13 w 819"/>
                  <a:gd name="T57" fmla="*/ 4 h 237"/>
                  <a:gd name="T58" fmla="*/ 13 w 819"/>
                  <a:gd name="T59" fmla="*/ 4 h 237"/>
                  <a:gd name="T60" fmla="*/ 13 w 819"/>
                  <a:gd name="T61" fmla="*/ 4 h 237"/>
                  <a:gd name="T62" fmla="*/ 13 w 819"/>
                  <a:gd name="T63" fmla="*/ 4 h 237"/>
                  <a:gd name="T64" fmla="*/ 13 w 819"/>
                  <a:gd name="T65" fmla="*/ 4 h 237"/>
                  <a:gd name="T66" fmla="*/ 13 w 819"/>
                  <a:gd name="T67" fmla="*/ 4 h 237"/>
                  <a:gd name="T68" fmla="*/ 13 w 819"/>
                  <a:gd name="T69" fmla="*/ 4 h 237"/>
                  <a:gd name="T70" fmla="*/ 13 w 819"/>
                  <a:gd name="T71" fmla="*/ 4 h 237"/>
                  <a:gd name="T72" fmla="*/ 13 w 819"/>
                  <a:gd name="T73" fmla="*/ 4 h 2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9"/>
                  <a:gd name="T112" fmla="*/ 0 h 237"/>
                  <a:gd name="T113" fmla="*/ 819 w 819"/>
                  <a:gd name="T114" fmla="*/ 237 h 2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9" h="237">
                    <a:moveTo>
                      <a:pt x="781" y="237"/>
                    </a:moveTo>
                    <a:lnTo>
                      <a:pt x="39" y="237"/>
                    </a:lnTo>
                    <a:lnTo>
                      <a:pt x="26" y="236"/>
                    </a:lnTo>
                    <a:lnTo>
                      <a:pt x="16" y="232"/>
                    </a:lnTo>
                    <a:lnTo>
                      <a:pt x="9" y="227"/>
                    </a:lnTo>
                    <a:lnTo>
                      <a:pt x="5" y="220"/>
                    </a:lnTo>
                    <a:lnTo>
                      <a:pt x="2" y="213"/>
                    </a:lnTo>
                    <a:lnTo>
                      <a:pt x="1" y="208"/>
                    </a:lnTo>
                    <a:lnTo>
                      <a:pt x="0" y="204"/>
                    </a:lnTo>
                    <a:lnTo>
                      <a:pt x="0" y="203"/>
                    </a:lnTo>
                    <a:lnTo>
                      <a:pt x="0" y="84"/>
                    </a:lnTo>
                    <a:lnTo>
                      <a:pt x="0" y="81"/>
                    </a:lnTo>
                    <a:lnTo>
                      <a:pt x="1" y="71"/>
                    </a:lnTo>
                    <a:lnTo>
                      <a:pt x="5" y="58"/>
                    </a:lnTo>
                    <a:lnTo>
                      <a:pt x="11" y="41"/>
                    </a:lnTo>
                    <a:lnTo>
                      <a:pt x="23" y="26"/>
                    </a:lnTo>
                    <a:lnTo>
                      <a:pt x="40" y="13"/>
                    </a:lnTo>
                    <a:lnTo>
                      <a:pt x="64" y="3"/>
                    </a:lnTo>
                    <a:lnTo>
                      <a:pt x="96" y="0"/>
                    </a:lnTo>
                    <a:lnTo>
                      <a:pt x="723" y="0"/>
                    </a:lnTo>
                    <a:lnTo>
                      <a:pt x="728" y="0"/>
                    </a:lnTo>
                    <a:lnTo>
                      <a:pt x="738" y="1"/>
                    </a:lnTo>
                    <a:lnTo>
                      <a:pt x="753" y="5"/>
                    </a:lnTo>
                    <a:lnTo>
                      <a:pt x="772" y="10"/>
                    </a:lnTo>
                    <a:lnTo>
                      <a:pt x="789" y="21"/>
                    </a:lnTo>
                    <a:lnTo>
                      <a:pt x="804" y="36"/>
                    </a:lnTo>
                    <a:lnTo>
                      <a:pt x="815" y="56"/>
                    </a:lnTo>
                    <a:lnTo>
                      <a:pt x="819" y="84"/>
                    </a:lnTo>
                    <a:lnTo>
                      <a:pt x="819" y="203"/>
                    </a:lnTo>
                    <a:lnTo>
                      <a:pt x="819" y="204"/>
                    </a:lnTo>
                    <a:lnTo>
                      <a:pt x="818" y="208"/>
                    </a:lnTo>
                    <a:lnTo>
                      <a:pt x="817" y="213"/>
                    </a:lnTo>
                    <a:lnTo>
                      <a:pt x="815" y="220"/>
                    </a:lnTo>
                    <a:lnTo>
                      <a:pt x="810" y="227"/>
                    </a:lnTo>
                    <a:lnTo>
                      <a:pt x="803" y="232"/>
                    </a:lnTo>
                    <a:lnTo>
                      <a:pt x="794" y="236"/>
                    </a:lnTo>
                    <a:lnTo>
                      <a:pt x="781" y="237"/>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7" name="Freeform 20"/>
              <p:cNvSpPr>
                <a:spLocks noEditPoints="1"/>
              </p:cNvSpPr>
              <p:nvPr/>
            </p:nvSpPr>
            <p:spPr bwMode="auto">
              <a:xfrm>
                <a:off x="2574" y="2310"/>
                <a:ext cx="426" cy="149"/>
              </a:xfrm>
              <a:custGeom>
                <a:avLst/>
                <a:gdLst>
                  <a:gd name="T0" fmla="*/ 2 w 850"/>
                  <a:gd name="T1" fmla="*/ 1 h 298"/>
                  <a:gd name="T2" fmla="*/ 1 w 850"/>
                  <a:gd name="T3" fmla="*/ 1 h 298"/>
                  <a:gd name="T4" fmla="*/ 1 w 850"/>
                  <a:gd name="T5" fmla="*/ 1 h 298"/>
                  <a:gd name="T6" fmla="*/ 1 w 850"/>
                  <a:gd name="T7" fmla="*/ 2 h 298"/>
                  <a:gd name="T8" fmla="*/ 0 w 850"/>
                  <a:gd name="T9" fmla="*/ 4 h 298"/>
                  <a:gd name="T10" fmla="*/ 1 w 850"/>
                  <a:gd name="T11" fmla="*/ 5 h 298"/>
                  <a:gd name="T12" fmla="*/ 1 w 850"/>
                  <a:gd name="T13" fmla="*/ 5 h 298"/>
                  <a:gd name="T14" fmla="*/ 1 w 850"/>
                  <a:gd name="T15" fmla="*/ 5 h 298"/>
                  <a:gd name="T16" fmla="*/ 1 w 850"/>
                  <a:gd name="T17" fmla="*/ 5 h 298"/>
                  <a:gd name="T18" fmla="*/ 13 w 850"/>
                  <a:gd name="T19" fmla="*/ 5 h 298"/>
                  <a:gd name="T20" fmla="*/ 13 w 850"/>
                  <a:gd name="T21" fmla="*/ 5 h 298"/>
                  <a:gd name="T22" fmla="*/ 14 w 850"/>
                  <a:gd name="T23" fmla="*/ 5 h 298"/>
                  <a:gd name="T24" fmla="*/ 14 w 850"/>
                  <a:gd name="T25" fmla="*/ 4 h 298"/>
                  <a:gd name="T26" fmla="*/ 14 w 850"/>
                  <a:gd name="T27" fmla="*/ 2 h 298"/>
                  <a:gd name="T28" fmla="*/ 14 w 850"/>
                  <a:gd name="T29" fmla="*/ 1 h 298"/>
                  <a:gd name="T30" fmla="*/ 13 w 850"/>
                  <a:gd name="T31" fmla="*/ 1 h 298"/>
                  <a:gd name="T32" fmla="*/ 13 w 850"/>
                  <a:gd name="T33" fmla="*/ 1 h 298"/>
                  <a:gd name="T34" fmla="*/ 12 w 850"/>
                  <a:gd name="T35" fmla="*/ 0 h 298"/>
                  <a:gd name="T36" fmla="*/ 1 w 850"/>
                  <a:gd name="T37" fmla="*/ 4 h 298"/>
                  <a:gd name="T38" fmla="*/ 1 w 850"/>
                  <a:gd name="T39" fmla="*/ 2 h 298"/>
                  <a:gd name="T40" fmla="*/ 1 w 850"/>
                  <a:gd name="T41" fmla="*/ 2 h 298"/>
                  <a:gd name="T42" fmla="*/ 1 w 850"/>
                  <a:gd name="T43" fmla="*/ 1 h 298"/>
                  <a:gd name="T44" fmla="*/ 2 w 850"/>
                  <a:gd name="T45" fmla="*/ 1 h 298"/>
                  <a:gd name="T46" fmla="*/ 12 w 850"/>
                  <a:gd name="T47" fmla="*/ 1 h 298"/>
                  <a:gd name="T48" fmla="*/ 12 w 850"/>
                  <a:gd name="T49" fmla="*/ 1 h 298"/>
                  <a:gd name="T50" fmla="*/ 13 w 850"/>
                  <a:gd name="T51" fmla="*/ 1 h 298"/>
                  <a:gd name="T52" fmla="*/ 13 w 850"/>
                  <a:gd name="T53" fmla="*/ 2 h 298"/>
                  <a:gd name="T54" fmla="*/ 13 w 850"/>
                  <a:gd name="T55" fmla="*/ 2 h 298"/>
                  <a:gd name="T56" fmla="*/ 13 w 850"/>
                  <a:gd name="T57" fmla="*/ 4 h 298"/>
                  <a:gd name="T58" fmla="*/ 13 w 850"/>
                  <a:gd name="T59" fmla="*/ 5 h 298"/>
                  <a:gd name="T60" fmla="*/ 1 w 850"/>
                  <a:gd name="T61" fmla="*/ 5 h 298"/>
                  <a:gd name="T62" fmla="*/ 1 w 850"/>
                  <a:gd name="T63" fmla="*/ 5 h 298"/>
                  <a:gd name="T64" fmla="*/ 1 w 850"/>
                  <a:gd name="T65" fmla="*/ 4 h 2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0"/>
                  <a:gd name="T100" fmla="*/ 0 h 298"/>
                  <a:gd name="T101" fmla="*/ 850 w 850"/>
                  <a:gd name="T102" fmla="*/ 298 h 2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0" h="298">
                    <a:moveTo>
                      <a:pt x="111" y="0"/>
                    </a:moveTo>
                    <a:lnTo>
                      <a:pt x="81" y="3"/>
                    </a:lnTo>
                    <a:lnTo>
                      <a:pt x="56" y="12"/>
                    </a:lnTo>
                    <a:lnTo>
                      <a:pt x="37" y="25"/>
                    </a:lnTo>
                    <a:lnTo>
                      <a:pt x="23" y="42"/>
                    </a:lnTo>
                    <a:lnTo>
                      <a:pt x="11" y="59"/>
                    </a:lnTo>
                    <a:lnTo>
                      <a:pt x="5" y="77"/>
                    </a:lnTo>
                    <a:lnTo>
                      <a:pt x="1" y="95"/>
                    </a:lnTo>
                    <a:lnTo>
                      <a:pt x="0" y="111"/>
                    </a:lnTo>
                    <a:lnTo>
                      <a:pt x="0" y="244"/>
                    </a:lnTo>
                    <a:lnTo>
                      <a:pt x="1" y="252"/>
                    </a:lnTo>
                    <a:lnTo>
                      <a:pt x="2" y="262"/>
                    </a:lnTo>
                    <a:lnTo>
                      <a:pt x="7" y="271"/>
                    </a:lnTo>
                    <a:lnTo>
                      <a:pt x="11" y="280"/>
                    </a:lnTo>
                    <a:lnTo>
                      <a:pt x="20" y="287"/>
                    </a:lnTo>
                    <a:lnTo>
                      <a:pt x="29" y="293"/>
                    </a:lnTo>
                    <a:lnTo>
                      <a:pt x="40" y="297"/>
                    </a:lnTo>
                    <a:lnTo>
                      <a:pt x="54" y="298"/>
                    </a:lnTo>
                    <a:lnTo>
                      <a:pt x="796" y="298"/>
                    </a:lnTo>
                    <a:lnTo>
                      <a:pt x="810" y="297"/>
                    </a:lnTo>
                    <a:lnTo>
                      <a:pt x="821" y="293"/>
                    </a:lnTo>
                    <a:lnTo>
                      <a:pt x="831" y="287"/>
                    </a:lnTo>
                    <a:lnTo>
                      <a:pt x="838" y="280"/>
                    </a:lnTo>
                    <a:lnTo>
                      <a:pt x="843" y="271"/>
                    </a:lnTo>
                    <a:lnTo>
                      <a:pt x="847" y="262"/>
                    </a:lnTo>
                    <a:lnTo>
                      <a:pt x="849" y="252"/>
                    </a:lnTo>
                    <a:lnTo>
                      <a:pt x="850" y="244"/>
                    </a:lnTo>
                    <a:lnTo>
                      <a:pt x="850" y="111"/>
                    </a:lnTo>
                    <a:lnTo>
                      <a:pt x="847" y="81"/>
                    </a:lnTo>
                    <a:lnTo>
                      <a:pt x="839" y="56"/>
                    </a:lnTo>
                    <a:lnTo>
                      <a:pt x="825" y="37"/>
                    </a:lnTo>
                    <a:lnTo>
                      <a:pt x="809" y="22"/>
                    </a:lnTo>
                    <a:lnTo>
                      <a:pt x="791" y="12"/>
                    </a:lnTo>
                    <a:lnTo>
                      <a:pt x="773" y="5"/>
                    </a:lnTo>
                    <a:lnTo>
                      <a:pt x="755" y="1"/>
                    </a:lnTo>
                    <a:lnTo>
                      <a:pt x="738" y="0"/>
                    </a:lnTo>
                    <a:lnTo>
                      <a:pt x="111" y="0"/>
                    </a:lnTo>
                    <a:close/>
                    <a:moveTo>
                      <a:pt x="31" y="244"/>
                    </a:moveTo>
                    <a:lnTo>
                      <a:pt x="31" y="111"/>
                    </a:lnTo>
                    <a:lnTo>
                      <a:pt x="31" y="105"/>
                    </a:lnTo>
                    <a:lnTo>
                      <a:pt x="33" y="95"/>
                    </a:lnTo>
                    <a:lnTo>
                      <a:pt x="36" y="82"/>
                    </a:lnTo>
                    <a:lnTo>
                      <a:pt x="43" y="68"/>
                    </a:lnTo>
                    <a:lnTo>
                      <a:pt x="52" y="54"/>
                    </a:lnTo>
                    <a:lnTo>
                      <a:pt x="66" y="43"/>
                    </a:lnTo>
                    <a:lnTo>
                      <a:pt x="85" y="35"/>
                    </a:lnTo>
                    <a:lnTo>
                      <a:pt x="111" y="31"/>
                    </a:lnTo>
                    <a:lnTo>
                      <a:pt x="738" y="31"/>
                    </a:lnTo>
                    <a:lnTo>
                      <a:pt x="744" y="31"/>
                    </a:lnTo>
                    <a:lnTo>
                      <a:pt x="755" y="32"/>
                    </a:lnTo>
                    <a:lnTo>
                      <a:pt x="767" y="36"/>
                    </a:lnTo>
                    <a:lnTo>
                      <a:pt x="781" y="43"/>
                    </a:lnTo>
                    <a:lnTo>
                      <a:pt x="795" y="52"/>
                    </a:lnTo>
                    <a:lnTo>
                      <a:pt x="806" y="66"/>
                    </a:lnTo>
                    <a:lnTo>
                      <a:pt x="815" y="85"/>
                    </a:lnTo>
                    <a:lnTo>
                      <a:pt x="818" y="111"/>
                    </a:lnTo>
                    <a:lnTo>
                      <a:pt x="818" y="244"/>
                    </a:lnTo>
                    <a:lnTo>
                      <a:pt x="817" y="250"/>
                    </a:lnTo>
                    <a:lnTo>
                      <a:pt x="815" y="257"/>
                    </a:lnTo>
                    <a:lnTo>
                      <a:pt x="808" y="264"/>
                    </a:lnTo>
                    <a:lnTo>
                      <a:pt x="796" y="266"/>
                    </a:lnTo>
                    <a:lnTo>
                      <a:pt x="54" y="266"/>
                    </a:lnTo>
                    <a:lnTo>
                      <a:pt x="43" y="264"/>
                    </a:lnTo>
                    <a:lnTo>
                      <a:pt x="36" y="257"/>
                    </a:lnTo>
                    <a:lnTo>
                      <a:pt x="32" y="250"/>
                    </a:lnTo>
                    <a:lnTo>
                      <a:pt x="31" y="2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8" name="Freeform 21"/>
              <p:cNvSpPr>
                <a:spLocks/>
              </p:cNvSpPr>
              <p:nvPr/>
            </p:nvSpPr>
            <p:spPr bwMode="auto">
              <a:xfrm>
                <a:off x="2602" y="2432"/>
                <a:ext cx="371" cy="47"/>
              </a:xfrm>
              <a:custGeom>
                <a:avLst/>
                <a:gdLst>
                  <a:gd name="T0" fmla="*/ 12 w 742"/>
                  <a:gd name="T1" fmla="*/ 0 h 95"/>
                  <a:gd name="T2" fmla="*/ 12 w 742"/>
                  <a:gd name="T3" fmla="*/ 0 h 95"/>
                  <a:gd name="T4" fmla="*/ 12 w 742"/>
                  <a:gd name="T5" fmla="*/ 1 h 95"/>
                  <a:gd name="T6" fmla="*/ 12 w 742"/>
                  <a:gd name="T7" fmla="*/ 1 h 95"/>
                  <a:gd name="T8" fmla="*/ 12 w 742"/>
                  <a:gd name="T9" fmla="*/ 1 h 95"/>
                  <a:gd name="T10" fmla="*/ 12 w 742"/>
                  <a:gd name="T11" fmla="*/ 1 h 95"/>
                  <a:gd name="T12" fmla="*/ 12 w 742"/>
                  <a:gd name="T13" fmla="*/ 1 h 95"/>
                  <a:gd name="T14" fmla="*/ 12 w 742"/>
                  <a:gd name="T15" fmla="*/ 1 h 95"/>
                  <a:gd name="T16" fmla="*/ 12 w 742"/>
                  <a:gd name="T17" fmla="*/ 1 h 95"/>
                  <a:gd name="T18" fmla="*/ 11 w 742"/>
                  <a:gd name="T19" fmla="*/ 1 h 95"/>
                  <a:gd name="T20" fmla="*/ 1 w 742"/>
                  <a:gd name="T21" fmla="*/ 1 h 95"/>
                  <a:gd name="T22" fmla="*/ 1 w 742"/>
                  <a:gd name="T23" fmla="*/ 1 h 95"/>
                  <a:gd name="T24" fmla="*/ 1 w 742"/>
                  <a:gd name="T25" fmla="*/ 1 h 95"/>
                  <a:gd name="T26" fmla="*/ 1 w 742"/>
                  <a:gd name="T27" fmla="*/ 1 h 95"/>
                  <a:gd name="T28" fmla="*/ 1 w 742"/>
                  <a:gd name="T29" fmla="*/ 1 h 95"/>
                  <a:gd name="T30" fmla="*/ 1 w 742"/>
                  <a:gd name="T31" fmla="*/ 1 h 95"/>
                  <a:gd name="T32" fmla="*/ 1 w 742"/>
                  <a:gd name="T33" fmla="*/ 0 h 95"/>
                  <a:gd name="T34" fmla="*/ 0 w 742"/>
                  <a:gd name="T35" fmla="*/ 0 h 95"/>
                  <a:gd name="T36" fmla="*/ 0 w 742"/>
                  <a:gd name="T37" fmla="*/ 0 h 95"/>
                  <a:gd name="T38" fmla="*/ 0 w 742"/>
                  <a:gd name="T39" fmla="*/ 0 h 95"/>
                  <a:gd name="T40" fmla="*/ 0 w 742"/>
                  <a:gd name="T41" fmla="*/ 0 h 95"/>
                  <a:gd name="T42" fmla="*/ 1 w 742"/>
                  <a:gd name="T43" fmla="*/ 0 h 95"/>
                  <a:gd name="T44" fmla="*/ 1 w 742"/>
                  <a:gd name="T45" fmla="*/ 0 h 95"/>
                  <a:gd name="T46" fmla="*/ 1 w 742"/>
                  <a:gd name="T47" fmla="*/ 0 h 95"/>
                  <a:gd name="T48" fmla="*/ 1 w 742"/>
                  <a:gd name="T49" fmla="*/ 0 h 95"/>
                  <a:gd name="T50" fmla="*/ 1 w 742"/>
                  <a:gd name="T51" fmla="*/ 0 h 95"/>
                  <a:gd name="T52" fmla="*/ 1 w 742"/>
                  <a:gd name="T53" fmla="*/ 0 h 95"/>
                  <a:gd name="T54" fmla="*/ 1 w 742"/>
                  <a:gd name="T55" fmla="*/ 0 h 95"/>
                  <a:gd name="T56" fmla="*/ 12 w 742"/>
                  <a:gd name="T57" fmla="*/ 0 h 95"/>
                  <a:gd name="T58" fmla="*/ 12 w 742"/>
                  <a:gd name="T59" fmla="*/ 0 h 95"/>
                  <a:gd name="T60" fmla="*/ 12 w 742"/>
                  <a:gd name="T61" fmla="*/ 0 h 95"/>
                  <a:gd name="T62" fmla="*/ 12 w 742"/>
                  <a:gd name="T63" fmla="*/ 0 h 95"/>
                  <a:gd name="T64" fmla="*/ 12 w 742"/>
                  <a:gd name="T65" fmla="*/ 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2"/>
                  <a:gd name="T100" fmla="*/ 0 h 95"/>
                  <a:gd name="T101" fmla="*/ 742 w 742"/>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2" h="95">
                    <a:moveTo>
                      <a:pt x="742" y="19"/>
                    </a:moveTo>
                    <a:lnTo>
                      <a:pt x="742" y="57"/>
                    </a:lnTo>
                    <a:lnTo>
                      <a:pt x="741" y="69"/>
                    </a:lnTo>
                    <a:lnTo>
                      <a:pt x="736" y="79"/>
                    </a:lnTo>
                    <a:lnTo>
                      <a:pt x="731" y="86"/>
                    </a:lnTo>
                    <a:lnTo>
                      <a:pt x="724" y="90"/>
                    </a:lnTo>
                    <a:lnTo>
                      <a:pt x="716" y="92"/>
                    </a:lnTo>
                    <a:lnTo>
                      <a:pt x="710" y="94"/>
                    </a:lnTo>
                    <a:lnTo>
                      <a:pt x="705" y="95"/>
                    </a:lnTo>
                    <a:lnTo>
                      <a:pt x="704" y="95"/>
                    </a:lnTo>
                    <a:lnTo>
                      <a:pt x="38" y="95"/>
                    </a:lnTo>
                    <a:lnTo>
                      <a:pt x="25" y="94"/>
                    </a:lnTo>
                    <a:lnTo>
                      <a:pt x="16" y="89"/>
                    </a:lnTo>
                    <a:lnTo>
                      <a:pt x="9" y="83"/>
                    </a:lnTo>
                    <a:lnTo>
                      <a:pt x="5" y="75"/>
                    </a:lnTo>
                    <a:lnTo>
                      <a:pt x="2" y="68"/>
                    </a:lnTo>
                    <a:lnTo>
                      <a:pt x="1" y="62"/>
                    </a:lnTo>
                    <a:lnTo>
                      <a:pt x="0" y="58"/>
                    </a:lnTo>
                    <a:lnTo>
                      <a:pt x="0" y="57"/>
                    </a:lnTo>
                    <a:lnTo>
                      <a:pt x="0" y="19"/>
                    </a:lnTo>
                    <a:lnTo>
                      <a:pt x="0" y="15"/>
                    </a:lnTo>
                    <a:lnTo>
                      <a:pt x="2" y="9"/>
                    </a:lnTo>
                    <a:lnTo>
                      <a:pt x="8" y="3"/>
                    </a:lnTo>
                    <a:lnTo>
                      <a:pt x="19" y="0"/>
                    </a:lnTo>
                    <a:lnTo>
                      <a:pt x="27" y="0"/>
                    </a:lnTo>
                    <a:lnTo>
                      <a:pt x="25" y="0"/>
                    </a:lnTo>
                    <a:lnTo>
                      <a:pt x="21" y="0"/>
                    </a:lnTo>
                    <a:lnTo>
                      <a:pt x="19" y="0"/>
                    </a:lnTo>
                    <a:lnTo>
                      <a:pt x="723" y="0"/>
                    </a:lnTo>
                    <a:lnTo>
                      <a:pt x="726" y="0"/>
                    </a:lnTo>
                    <a:lnTo>
                      <a:pt x="733" y="3"/>
                    </a:lnTo>
                    <a:lnTo>
                      <a:pt x="739" y="8"/>
                    </a:lnTo>
                    <a:lnTo>
                      <a:pt x="74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9" name="Freeform 22"/>
              <p:cNvSpPr>
                <a:spLocks/>
              </p:cNvSpPr>
              <p:nvPr/>
            </p:nvSpPr>
            <p:spPr bwMode="auto">
              <a:xfrm>
                <a:off x="2606" y="2447"/>
                <a:ext cx="361" cy="28"/>
              </a:xfrm>
              <a:custGeom>
                <a:avLst/>
                <a:gdLst>
                  <a:gd name="T0" fmla="*/ 11 w 724"/>
                  <a:gd name="T1" fmla="*/ 0 h 57"/>
                  <a:gd name="T2" fmla="*/ 11 w 724"/>
                  <a:gd name="T3" fmla="*/ 0 h 57"/>
                  <a:gd name="T4" fmla="*/ 11 w 724"/>
                  <a:gd name="T5" fmla="*/ 0 h 57"/>
                  <a:gd name="T6" fmla="*/ 11 w 724"/>
                  <a:gd name="T7" fmla="*/ 0 h 57"/>
                  <a:gd name="T8" fmla="*/ 11 w 724"/>
                  <a:gd name="T9" fmla="*/ 0 h 57"/>
                  <a:gd name="T10" fmla="*/ 11 w 724"/>
                  <a:gd name="T11" fmla="*/ 0 h 57"/>
                  <a:gd name="T12" fmla="*/ 0 w 724"/>
                  <a:gd name="T13" fmla="*/ 0 h 57"/>
                  <a:gd name="T14" fmla="*/ 0 w 724"/>
                  <a:gd name="T15" fmla="*/ 0 h 57"/>
                  <a:gd name="T16" fmla="*/ 0 w 724"/>
                  <a:gd name="T17" fmla="*/ 0 h 57"/>
                  <a:gd name="T18" fmla="*/ 0 w 724"/>
                  <a:gd name="T19" fmla="*/ 0 h 57"/>
                  <a:gd name="T20" fmla="*/ 0 w 724"/>
                  <a:gd name="T21" fmla="*/ 0 h 57"/>
                  <a:gd name="T22" fmla="*/ 0 w 724"/>
                  <a:gd name="T23" fmla="*/ 0 h 57"/>
                  <a:gd name="T24" fmla="*/ 0 w 724"/>
                  <a:gd name="T25" fmla="*/ 0 h 57"/>
                  <a:gd name="T26" fmla="*/ 0 w 724"/>
                  <a:gd name="T27" fmla="*/ 0 h 57"/>
                  <a:gd name="T28" fmla="*/ 0 w 724"/>
                  <a:gd name="T29" fmla="*/ 0 h 57"/>
                  <a:gd name="T30" fmla="*/ 0 w 724"/>
                  <a:gd name="T31" fmla="*/ 0 h 57"/>
                  <a:gd name="T32" fmla="*/ 11 w 724"/>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4"/>
                  <a:gd name="T52" fmla="*/ 0 h 57"/>
                  <a:gd name="T53" fmla="*/ 724 w 724"/>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4" h="57">
                    <a:moveTo>
                      <a:pt x="724" y="57"/>
                    </a:moveTo>
                    <a:lnTo>
                      <a:pt x="724" y="19"/>
                    </a:lnTo>
                    <a:lnTo>
                      <a:pt x="721" y="8"/>
                    </a:lnTo>
                    <a:lnTo>
                      <a:pt x="715" y="3"/>
                    </a:lnTo>
                    <a:lnTo>
                      <a:pt x="709" y="0"/>
                    </a:lnTo>
                    <a:lnTo>
                      <a:pt x="705" y="0"/>
                    </a:lnTo>
                    <a:lnTo>
                      <a:pt x="19" y="0"/>
                    </a:lnTo>
                    <a:lnTo>
                      <a:pt x="21" y="0"/>
                    </a:lnTo>
                    <a:lnTo>
                      <a:pt x="26" y="0"/>
                    </a:lnTo>
                    <a:lnTo>
                      <a:pt x="27" y="0"/>
                    </a:lnTo>
                    <a:lnTo>
                      <a:pt x="19" y="0"/>
                    </a:lnTo>
                    <a:lnTo>
                      <a:pt x="8" y="3"/>
                    </a:lnTo>
                    <a:lnTo>
                      <a:pt x="2" y="10"/>
                    </a:lnTo>
                    <a:lnTo>
                      <a:pt x="0" y="15"/>
                    </a:lnTo>
                    <a:lnTo>
                      <a:pt x="0" y="19"/>
                    </a:lnTo>
                    <a:lnTo>
                      <a:pt x="0" y="57"/>
                    </a:lnTo>
                    <a:lnTo>
                      <a:pt x="724" y="57"/>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0" name="Freeform 23"/>
              <p:cNvSpPr>
                <a:spLocks noEditPoints="1"/>
              </p:cNvSpPr>
              <p:nvPr/>
            </p:nvSpPr>
            <p:spPr bwMode="auto">
              <a:xfrm>
                <a:off x="2595" y="2425"/>
                <a:ext cx="384" cy="60"/>
              </a:xfrm>
              <a:custGeom>
                <a:avLst/>
                <a:gdLst>
                  <a:gd name="T0" fmla="*/ 0 w 769"/>
                  <a:gd name="T1" fmla="*/ 0 h 119"/>
                  <a:gd name="T2" fmla="*/ 0 w 769"/>
                  <a:gd name="T3" fmla="*/ 1 h 119"/>
                  <a:gd name="T4" fmla="*/ 0 w 769"/>
                  <a:gd name="T5" fmla="*/ 1 h 119"/>
                  <a:gd name="T6" fmla="*/ 0 w 769"/>
                  <a:gd name="T7" fmla="*/ 2 h 119"/>
                  <a:gd name="T8" fmla="*/ 0 w 769"/>
                  <a:gd name="T9" fmla="*/ 2 h 119"/>
                  <a:gd name="T10" fmla="*/ 0 w 769"/>
                  <a:gd name="T11" fmla="*/ 2 h 119"/>
                  <a:gd name="T12" fmla="*/ 0 w 769"/>
                  <a:gd name="T13" fmla="*/ 2 h 119"/>
                  <a:gd name="T14" fmla="*/ 11 w 769"/>
                  <a:gd name="T15" fmla="*/ 2 h 119"/>
                  <a:gd name="T16" fmla="*/ 11 w 769"/>
                  <a:gd name="T17" fmla="*/ 2 h 119"/>
                  <a:gd name="T18" fmla="*/ 11 w 769"/>
                  <a:gd name="T19" fmla="*/ 2 h 119"/>
                  <a:gd name="T20" fmla="*/ 11 w 769"/>
                  <a:gd name="T21" fmla="*/ 2 h 119"/>
                  <a:gd name="T22" fmla="*/ 12 w 769"/>
                  <a:gd name="T23" fmla="*/ 2 h 119"/>
                  <a:gd name="T24" fmla="*/ 11 w 769"/>
                  <a:gd name="T25" fmla="*/ 1 h 119"/>
                  <a:gd name="T26" fmla="*/ 11 w 769"/>
                  <a:gd name="T27" fmla="*/ 1 h 119"/>
                  <a:gd name="T28" fmla="*/ 11 w 769"/>
                  <a:gd name="T29" fmla="*/ 0 h 119"/>
                  <a:gd name="T30" fmla="*/ 10 w 769"/>
                  <a:gd name="T31" fmla="*/ 0 h 119"/>
                  <a:gd name="T32" fmla="*/ 9 w 769"/>
                  <a:gd name="T33" fmla="*/ 0 h 119"/>
                  <a:gd name="T34" fmla="*/ 7 w 769"/>
                  <a:gd name="T35" fmla="*/ 0 h 119"/>
                  <a:gd name="T36" fmla="*/ 5 w 769"/>
                  <a:gd name="T37" fmla="*/ 0 h 119"/>
                  <a:gd name="T38" fmla="*/ 3 w 769"/>
                  <a:gd name="T39" fmla="*/ 0 h 119"/>
                  <a:gd name="T40" fmla="*/ 1 w 769"/>
                  <a:gd name="T41" fmla="*/ 0 h 119"/>
                  <a:gd name="T42" fmla="*/ 0 w 769"/>
                  <a:gd name="T43" fmla="*/ 0 h 119"/>
                  <a:gd name="T44" fmla="*/ 11 w 769"/>
                  <a:gd name="T45" fmla="*/ 1 h 119"/>
                  <a:gd name="T46" fmla="*/ 11 w 769"/>
                  <a:gd name="T47" fmla="*/ 1 h 119"/>
                  <a:gd name="T48" fmla="*/ 11 w 769"/>
                  <a:gd name="T49" fmla="*/ 1 h 119"/>
                  <a:gd name="T50" fmla="*/ 11 w 769"/>
                  <a:gd name="T51" fmla="*/ 2 h 119"/>
                  <a:gd name="T52" fmla="*/ 11 w 769"/>
                  <a:gd name="T53" fmla="*/ 2 h 119"/>
                  <a:gd name="T54" fmla="*/ 0 w 769"/>
                  <a:gd name="T55" fmla="*/ 2 h 119"/>
                  <a:gd name="T56" fmla="*/ 0 w 769"/>
                  <a:gd name="T57" fmla="*/ 2 h 119"/>
                  <a:gd name="T58" fmla="*/ 0 w 769"/>
                  <a:gd name="T59" fmla="*/ 2 h 119"/>
                  <a:gd name="T60" fmla="*/ 0 w 769"/>
                  <a:gd name="T61" fmla="*/ 1 h 119"/>
                  <a:gd name="T62" fmla="*/ 0 w 769"/>
                  <a:gd name="T63" fmla="*/ 1 h 119"/>
                  <a:gd name="T64" fmla="*/ 0 w 769"/>
                  <a:gd name="T65" fmla="*/ 1 h 119"/>
                  <a:gd name="T66" fmla="*/ 1 w 769"/>
                  <a:gd name="T67" fmla="*/ 1 h 119"/>
                  <a:gd name="T68" fmla="*/ 2 w 769"/>
                  <a:gd name="T69" fmla="*/ 1 h 119"/>
                  <a:gd name="T70" fmla="*/ 4 w 769"/>
                  <a:gd name="T71" fmla="*/ 1 h 119"/>
                  <a:gd name="T72" fmla="*/ 6 w 769"/>
                  <a:gd name="T73" fmla="*/ 1 h 119"/>
                  <a:gd name="T74" fmla="*/ 8 w 769"/>
                  <a:gd name="T75" fmla="*/ 1 h 119"/>
                  <a:gd name="T76" fmla="*/ 9 w 769"/>
                  <a:gd name="T77" fmla="*/ 1 h 119"/>
                  <a:gd name="T78" fmla="*/ 11 w 769"/>
                  <a:gd name="T79" fmla="*/ 1 h 119"/>
                  <a:gd name="T80" fmla="*/ 11 w 769"/>
                  <a:gd name="T81" fmla="*/ 1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69"/>
                  <a:gd name="T124" fmla="*/ 0 h 119"/>
                  <a:gd name="T125" fmla="*/ 769 w 769"/>
                  <a:gd name="T126" fmla="*/ 119 h 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69" h="119">
                    <a:moveTo>
                      <a:pt x="41" y="0"/>
                    </a:moveTo>
                    <a:lnTo>
                      <a:pt x="33" y="0"/>
                    </a:lnTo>
                    <a:lnTo>
                      <a:pt x="18" y="3"/>
                    </a:lnTo>
                    <a:lnTo>
                      <a:pt x="8" y="10"/>
                    </a:lnTo>
                    <a:lnTo>
                      <a:pt x="3" y="20"/>
                    </a:lnTo>
                    <a:lnTo>
                      <a:pt x="0" y="31"/>
                    </a:lnTo>
                    <a:lnTo>
                      <a:pt x="0" y="69"/>
                    </a:lnTo>
                    <a:lnTo>
                      <a:pt x="1" y="77"/>
                    </a:lnTo>
                    <a:lnTo>
                      <a:pt x="3" y="85"/>
                    </a:lnTo>
                    <a:lnTo>
                      <a:pt x="7" y="94"/>
                    </a:lnTo>
                    <a:lnTo>
                      <a:pt x="12" y="102"/>
                    </a:lnTo>
                    <a:lnTo>
                      <a:pt x="19" y="109"/>
                    </a:lnTo>
                    <a:lnTo>
                      <a:pt x="28" y="115"/>
                    </a:lnTo>
                    <a:lnTo>
                      <a:pt x="39" y="118"/>
                    </a:lnTo>
                    <a:lnTo>
                      <a:pt x="52" y="119"/>
                    </a:lnTo>
                    <a:lnTo>
                      <a:pt x="718" y="119"/>
                    </a:lnTo>
                    <a:lnTo>
                      <a:pt x="726" y="118"/>
                    </a:lnTo>
                    <a:lnTo>
                      <a:pt x="734" y="117"/>
                    </a:lnTo>
                    <a:lnTo>
                      <a:pt x="743" y="114"/>
                    </a:lnTo>
                    <a:lnTo>
                      <a:pt x="751" y="108"/>
                    </a:lnTo>
                    <a:lnTo>
                      <a:pt x="758" y="101"/>
                    </a:lnTo>
                    <a:lnTo>
                      <a:pt x="764" y="93"/>
                    </a:lnTo>
                    <a:lnTo>
                      <a:pt x="768" y="81"/>
                    </a:lnTo>
                    <a:lnTo>
                      <a:pt x="769" y="69"/>
                    </a:lnTo>
                    <a:lnTo>
                      <a:pt x="769" y="31"/>
                    </a:lnTo>
                    <a:lnTo>
                      <a:pt x="765" y="16"/>
                    </a:lnTo>
                    <a:lnTo>
                      <a:pt x="758" y="7"/>
                    </a:lnTo>
                    <a:lnTo>
                      <a:pt x="747" y="1"/>
                    </a:lnTo>
                    <a:lnTo>
                      <a:pt x="737" y="0"/>
                    </a:lnTo>
                    <a:lnTo>
                      <a:pt x="728" y="0"/>
                    </a:lnTo>
                    <a:lnTo>
                      <a:pt x="708" y="0"/>
                    </a:lnTo>
                    <a:lnTo>
                      <a:pt x="674" y="0"/>
                    </a:lnTo>
                    <a:lnTo>
                      <a:pt x="631" y="0"/>
                    </a:lnTo>
                    <a:lnTo>
                      <a:pt x="579" y="0"/>
                    </a:lnTo>
                    <a:lnTo>
                      <a:pt x="521" y="0"/>
                    </a:lnTo>
                    <a:lnTo>
                      <a:pt x="459" y="0"/>
                    </a:lnTo>
                    <a:lnTo>
                      <a:pt x="395" y="0"/>
                    </a:lnTo>
                    <a:lnTo>
                      <a:pt x="331" y="0"/>
                    </a:lnTo>
                    <a:lnTo>
                      <a:pt x="269" y="0"/>
                    </a:lnTo>
                    <a:lnTo>
                      <a:pt x="210" y="0"/>
                    </a:lnTo>
                    <a:lnTo>
                      <a:pt x="157" y="0"/>
                    </a:lnTo>
                    <a:lnTo>
                      <a:pt x="111" y="0"/>
                    </a:lnTo>
                    <a:lnTo>
                      <a:pt x="75" y="0"/>
                    </a:lnTo>
                    <a:lnTo>
                      <a:pt x="51" y="0"/>
                    </a:lnTo>
                    <a:lnTo>
                      <a:pt x="41" y="0"/>
                    </a:lnTo>
                    <a:close/>
                    <a:moveTo>
                      <a:pt x="737" y="25"/>
                    </a:moveTo>
                    <a:lnTo>
                      <a:pt x="740" y="25"/>
                    </a:lnTo>
                    <a:lnTo>
                      <a:pt x="742" y="27"/>
                    </a:lnTo>
                    <a:lnTo>
                      <a:pt x="743" y="28"/>
                    </a:lnTo>
                    <a:lnTo>
                      <a:pt x="743" y="31"/>
                    </a:lnTo>
                    <a:lnTo>
                      <a:pt x="743" y="69"/>
                    </a:lnTo>
                    <a:lnTo>
                      <a:pt x="740" y="83"/>
                    </a:lnTo>
                    <a:lnTo>
                      <a:pt x="733" y="89"/>
                    </a:lnTo>
                    <a:lnTo>
                      <a:pt x="725" y="93"/>
                    </a:lnTo>
                    <a:lnTo>
                      <a:pt x="718" y="94"/>
                    </a:lnTo>
                    <a:lnTo>
                      <a:pt x="52" y="94"/>
                    </a:lnTo>
                    <a:lnTo>
                      <a:pt x="38" y="91"/>
                    </a:lnTo>
                    <a:lnTo>
                      <a:pt x="30" y="84"/>
                    </a:lnTo>
                    <a:lnTo>
                      <a:pt x="27" y="76"/>
                    </a:lnTo>
                    <a:lnTo>
                      <a:pt x="27" y="69"/>
                    </a:lnTo>
                    <a:lnTo>
                      <a:pt x="27" y="31"/>
                    </a:lnTo>
                    <a:lnTo>
                      <a:pt x="28" y="27"/>
                    </a:lnTo>
                    <a:lnTo>
                      <a:pt x="29" y="26"/>
                    </a:lnTo>
                    <a:lnTo>
                      <a:pt x="30" y="25"/>
                    </a:lnTo>
                    <a:lnTo>
                      <a:pt x="33" y="25"/>
                    </a:lnTo>
                    <a:lnTo>
                      <a:pt x="41" y="25"/>
                    </a:lnTo>
                    <a:lnTo>
                      <a:pt x="51" y="25"/>
                    </a:lnTo>
                    <a:lnTo>
                      <a:pt x="75" y="25"/>
                    </a:lnTo>
                    <a:lnTo>
                      <a:pt x="111" y="25"/>
                    </a:lnTo>
                    <a:lnTo>
                      <a:pt x="157" y="25"/>
                    </a:lnTo>
                    <a:lnTo>
                      <a:pt x="210" y="25"/>
                    </a:lnTo>
                    <a:lnTo>
                      <a:pt x="269" y="25"/>
                    </a:lnTo>
                    <a:lnTo>
                      <a:pt x="331" y="25"/>
                    </a:lnTo>
                    <a:lnTo>
                      <a:pt x="395" y="25"/>
                    </a:lnTo>
                    <a:lnTo>
                      <a:pt x="459" y="25"/>
                    </a:lnTo>
                    <a:lnTo>
                      <a:pt x="521" y="25"/>
                    </a:lnTo>
                    <a:lnTo>
                      <a:pt x="579" y="25"/>
                    </a:lnTo>
                    <a:lnTo>
                      <a:pt x="631" y="25"/>
                    </a:lnTo>
                    <a:lnTo>
                      <a:pt x="674" y="25"/>
                    </a:lnTo>
                    <a:lnTo>
                      <a:pt x="708" y="25"/>
                    </a:lnTo>
                    <a:lnTo>
                      <a:pt x="728" y="25"/>
                    </a:lnTo>
                    <a:lnTo>
                      <a:pt x="73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1" name="Rectangle 24"/>
              <p:cNvSpPr>
                <a:spLocks noChangeArrowheads="1"/>
              </p:cNvSpPr>
              <p:nvPr/>
            </p:nvSpPr>
            <p:spPr bwMode="auto">
              <a:xfrm>
                <a:off x="2649" y="2356"/>
                <a:ext cx="276" cy="43"/>
              </a:xfrm>
              <a:prstGeom prst="rect">
                <a:avLst/>
              </a:prstGeom>
              <a:solidFill>
                <a:srgbClr val="BFD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FontTx/>
                  <a:buNone/>
                </a:pPr>
                <a:endParaRPr lang="en-US" altLang="en-US" sz="2000" b="0">
                  <a:solidFill>
                    <a:schemeClr val="tx1"/>
                  </a:solidFill>
                </a:endParaRPr>
              </a:p>
            </p:txBody>
          </p:sp>
          <p:sp>
            <p:nvSpPr>
              <p:cNvPr id="25792" name="Freeform 25"/>
              <p:cNvSpPr>
                <a:spLocks noEditPoints="1"/>
              </p:cNvSpPr>
              <p:nvPr/>
            </p:nvSpPr>
            <p:spPr bwMode="auto">
              <a:xfrm>
                <a:off x="2645" y="2352"/>
                <a:ext cx="284" cy="51"/>
              </a:xfrm>
              <a:custGeom>
                <a:avLst/>
                <a:gdLst>
                  <a:gd name="T0" fmla="*/ 1 w 568"/>
                  <a:gd name="T1" fmla="*/ 0 h 103"/>
                  <a:gd name="T2" fmla="*/ 1 w 568"/>
                  <a:gd name="T3" fmla="*/ 0 h 103"/>
                  <a:gd name="T4" fmla="*/ 1 w 568"/>
                  <a:gd name="T5" fmla="*/ 0 h 103"/>
                  <a:gd name="T6" fmla="*/ 1 w 568"/>
                  <a:gd name="T7" fmla="*/ 0 h 103"/>
                  <a:gd name="T8" fmla="*/ 0 w 568"/>
                  <a:gd name="T9" fmla="*/ 0 h 103"/>
                  <a:gd name="T10" fmla="*/ 0 w 568"/>
                  <a:gd name="T11" fmla="*/ 1 h 103"/>
                  <a:gd name="T12" fmla="*/ 1 w 568"/>
                  <a:gd name="T13" fmla="*/ 1 h 103"/>
                  <a:gd name="T14" fmla="*/ 1 w 568"/>
                  <a:gd name="T15" fmla="*/ 1 h 103"/>
                  <a:gd name="T16" fmla="*/ 1 w 568"/>
                  <a:gd name="T17" fmla="*/ 1 h 103"/>
                  <a:gd name="T18" fmla="*/ 1 w 568"/>
                  <a:gd name="T19" fmla="*/ 1 h 103"/>
                  <a:gd name="T20" fmla="*/ 9 w 568"/>
                  <a:gd name="T21" fmla="*/ 1 h 103"/>
                  <a:gd name="T22" fmla="*/ 9 w 568"/>
                  <a:gd name="T23" fmla="*/ 1 h 103"/>
                  <a:gd name="T24" fmla="*/ 9 w 568"/>
                  <a:gd name="T25" fmla="*/ 1 h 103"/>
                  <a:gd name="T26" fmla="*/ 9 w 568"/>
                  <a:gd name="T27" fmla="*/ 1 h 103"/>
                  <a:gd name="T28" fmla="*/ 9 w 568"/>
                  <a:gd name="T29" fmla="*/ 1 h 103"/>
                  <a:gd name="T30" fmla="*/ 9 w 568"/>
                  <a:gd name="T31" fmla="*/ 0 h 103"/>
                  <a:gd name="T32" fmla="*/ 9 w 568"/>
                  <a:gd name="T33" fmla="*/ 0 h 103"/>
                  <a:gd name="T34" fmla="*/ 9 w 568"/>
                  <a:gd name="T35" fmla="*/ 0 h 103"/>
                  <a:gd name="T36" fmla="*/ 9 w 568"/>
                  <a:gd name="T37" fmla="*/ 0 h 103"/>
                  <a:gd name="T38" fmla="*/ 9 w 568"/>
                  <a:gd name="T39" fmla="*/ 0 h 103"/>
                  <a:gd name="T40" fmla="*/ 1 w 568"/>
                  <a:gd name="T41" fmla="*/ 0 h 103"/>
                  <a:gd name="T42" fmla="*/ 9 w 568"/>
                  <a:gd name="T43" fmla="*/ 0 h 103"/>
                  <a:gd name="T44" fmla="*/ 9 w 568"/>
                  <a:gd name="T45" fmla="*/ 0 h 103"/>
                  <a:gd name="T46" fmla="*/ 9 w 568"/>
                  <a:gd name="T47" fmla="*/ 0 h 103"/>
                  <a:gd name="T48" fmla="*/ 9 w 568"/>
                  <a:gd name="T49" fmla="*/ 1 h 103"/>
                  <a:gd name="T50" fmla="*/ 9 w 568"/>
                  <a:gd name="T51" fmla="*/ 1 h 103"/>
                  <a:gd name="T52" fmla="*/ 9 w 568"/>
                  <a:gd name="T53" fmla="*/ 1 h 103"/>
                  <a:gd name="T54" fmla="*/ 9 w 568"/>
                  <a:gd name="T55" fmla="*/ 1 h 103"/>
                  <a:gd name="T56" fmla="*/ 8 w 568"/>
                  <a:gd name="T57" fmla="*/ 1 h 103"/>
                  <a:gd name="T58" fmla="*/ 8 w 568"/>
                  <a:gd name="T59" fmla="*/ 1 h 103"/>
                  <a:gd name="T60" fmla="*/ 7 w 568"/>
                  <a:gd name="T61" fmla="*/ 1 h 103"/>
                  <a:gd name="T62" fmla="*/ 6 w 568"/>
                  <a:gd name="T63" fmla="*/ 1 h 103"/>
                  <a:gd name="T64" fmla="*/ 6 w 568"/>
                  <a:gd name="T65" fmla="*/ 1 h 103"/>
                  <a:gd name="T66" fmla="*/ 5 w 568"/>
                  <a:gd name="T67" fmla="*/ 1 h 103"/>
                  <a:gd name="T68" fmla="*/ 4 w 568"/>
                  <a:gd name="T69" fmla="*/ 1 h 103"/>
                  <a:gd name="T70" fmla="*/ 3 w 568"/>
                  <a:gd name="T71" fmla="*/ 1 h 103"/>
                  <a:gd name="T72" fmla="*/ 3 w 568"/>
                  <a:gd name="T73" fmla="*/ 1 h 103"/>
                  <a:gd name="T74" fmla="*/ 2 w 568"/>
                  <a:gd name="T75" fmla="*/ 1 h 103"/>
                  <a:gd name="T76" fmla="*/ 2 w 568"/>
                  <a:gd name="T77" fmla="*/ 1 h 103"/>
                  <a:gd name="T78" fmla="*/ 1 w 568"/>
                  <a:gd name="T79" fmla="*/ 1 h 103"/>
                  <a:gd name="T80" fmla="*/ 1 w 568"/>
                  <a:gd name="T81" fmla="*/ 1 h 103"/>
                  <a:gd name="T82" fmla="*/ 1 w 568"/>
                  <a:gd name="T83" fmla="*/ 1 h 103"/>
                  <a:gd name="T84" fmla="*/ 1 w 568"/>
                  <a:gd name="T85" fmla="*/ 1 h 103"/>
                  <a:gd name="T86" fmla="*/ 1 w 568"/>
                  <a:gd name="T87" fmla="*/ 0 h 103"/>
                  <a:gd name="T88" fmla="*/ 1 w 568"/>
                  <a:gd name="T89" fmla="*/ 0 h 103"/>
                  <a:gd name="T90" fmla="*/ 1 w 568"/>
                  <a:gd name="T91" fmla="*/ 0 h 103"/>
                  <a:gd name="T92" fmla="*/ 1 w 568"/>
                  <a:gd name="T93" fmla="*/ 0 h 103"/>
                  <a:gd name="T94" fmla="*/ 1 w 568"/>
                  <a:gd name="T95" fmla="*/ 0 h 103"/>
                  <a:gd name="T96" fmla="*/ 2 w 568"/>
                  <a:gd name="T97" fmla="*/ 0 h 103"/>
                  <a:gd name="T98" fmla="*/ 2 w 568"/>
                  <a:gd name="T99" fmla="*/ 0 h 103"/>
                  <a:gd name="T100" fmla="*/ 3 w 568"/>
                  <a:gd name="T101" fmla="*/ 0 h 103"/>
                  <a:gd name="T102" fmla="*/ 3 w 568"/>
                  <a:gd name="T103" fmla="*/ 0 h 103"/>
                  <a:gd name="T104" fmla="*/ 4 w 568"/>
                  <a:gd name="T105" fmla="*/ 0 h 103"/>
                  <a:gd name="T106" fmla="*/ 5 w 568"/>
                  <a:gd name="T107" fmla="*/ 0 h 103"/>
                  <a:gd name="T108" fmla="*/ 6 w 568"/>
                  <a:gd name="T109" fmla="*/ 0 h 103"/>
                  <a:gd name="T110" fmla="*/ 6 w 568"/>
                  <a:gd name="T111" fmla="*/ 0 h 103"/>
                  <a:gd name="T112" fmla="*/ 7 w 568"/>
                  <a:gd name="T113" fmla="*/ 0 h 103"/>
                  <a:gd name="T114" fmla="*/ 8 w 568"/>
                  <a:gd name="T115" fmla="*/ 0 h 103"/>
                  <a:gd name="T116" fmla="*/ 8 w 568"/>
                  <a:gd name="T117" fmla="*/ 0 h 103"/>
                  <a:gd name="T118" fmla="*/ 9 w 568"/>
                  <a:gd name="T119" fmla="*/ 0 h 103"/>
                  <a:gd name="T120" fmla="*/ 9 w 568"/>
                  <a:gd name="T121" fmla="*/ 0 h 103"/>
                  <a:gd name="T122" fmla="*/ 9 w 568"/>
                  <a:gd name="T123" fmla="*/ 0 h 1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8"/>
                  <a:gd name="T187" fmla="*/ 0 h 103"/>
                  <a:gd name="T188" fmla="*/ 568 w 568"/>
                  <a:gd name="T189" fmla="*/ 103 h 1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8" h="103">
                    <a:moveTo>
                      <a:pt x="8" y="0"/>
                    </a:moveTo>
                    <a:lnTo>
                      <a:pt x="4" y="1"/>
                    </a:lnTo>
                    <a:lnTo>
                      <a:pt x="2" y="2"/>
                    </a:lnTo>
                    <a:lnTo>
                      <a:pt x="1" y="5"/>
                    </a:lnTo>
                    <a:lnTo>
                      <a:pt x="0" y="8"/>
                    </a:lnTo>
                    <a:lnTo>
                      <a:pt x="0" y="95"/>
                    </a:lnTo>
                    <a:lnTo>
                      <a:pt x="1" y="97"/>
                    </a:lnTo>
                    <a:lnTo>
                      <a:pt x="2" y="100"/>
                    </a:lnTo>
                    <a:lnTo>
                      <a:pt x="4" y="102"/>
                    </a:lnTo>
                    <a:lnTo>
                      <a:pt x="8" y="103"/>
                    </a:lnTo>
                    <a:lnTo>
                      <a:pt x="559" y="103"/>
                    </a:lnTo>
                    <a:lnTo>
                      <a:pt x="563" y="102"/>
                    </a:lnTo>
                    <a:lnTo>
                      <a:pt x="565" y="100"/>
                    </a:lnTo>
                    <a:lnTo>
                      <a:pt x="566" y="97"/>
                    </a:lnTo>
                    <a:lnTo>
                      <a:pt x="568" y="95"/>
                    </a:lnTo>
                    <a:lnTo>
                      <a:pt x="568" y="8"/>
                    </a:lnTo>
                    <a:lnTo>
                      <a:pt x="566" y="5"/>
                    </a:lnTo>
                    <a:lnTo>
                      <a:pt x="565" y="2"/>
                    </a:lnTo>
                    <a:lnTo>
                      <a:pt x="563" y="1"/>
                    </a:lnTo>
                    <a:lnTo>
                      <a:pt x="559" y="0"/>
                    </a:lnTo>
                    <a:lnTo>
                      <a:pt x="8" y="0"/>
                    </a:lnTo>
                    <a:close/>
                    <a:moveTo>
                      <a:pt x="551" y="16"/>
                    </a:moveTo>
                    <a:lnTo>
                      <a:pt x="551" y="30"/>
                    </a:lnTo>
                    <a:lnTo>
                      <a:pt x="551" y="51"/>
                    </a:lnTo>
                    <a:lnTo>
                      <a:pt x="551" y="72"/>
                    </a:lnTo>
                    <a:lnTo>
                      <a:pt x="551" y="87"/>
                    </a:lnTo>
                    <a:lnTo>
                      <a:pt x="543" y="87"/>
                    </a:lnTo>
                    <a:lnTo>
                      <a:pt x="525" y="87"/>
                    </a:lnTo>
                    <a:lnTo>
                      <a:pt x="497" y="87"/>
                    </a:lnTo>
                    <a:lnTo>
                      <a:pt x="464" y="87"/>
                    </a:lnTo>
                    <a:lnTo>
                      <a:pt x="424" y="87"/>
                    </a:lnTo>
                    <a:lnTo>
                      <a:pt x="380" y="87"/>
                    </a:lnTo>
                    <a:lnTo>
                      <a:pt x="332" y="87"/>
                    </a:lnTo>
                    <a:lnTo>
                      <a:pt x="284" y="87"/>
                    </a:lnTo>
                    <a:lnTo>
                      <a:pt x="235" y="87"/>
                    </a:lnTo>
                    <a:lnTo>
                      <a:pt x="187" y="87"/>
                    </a:lnTo>
                    <a:lnTo>
                      <a:pt x="144" y="87"/>
                    </a:lnTo>
                    <a:lnTo>
                      <a:pt x="103" y="87"/>
                    </a:lnTo>
                    <a:lnTo>
                      <a:pt x="70" y="87"/>
                    </a:lnTo>
                    <a:lnTo>
                      <a:pt x="42" y="87"/>
                    </a:lnTo>
                    <a:lnTo>
                      <a:pt x="24" y="87"/>
                    </a:lnTo>
                    <a:lnTo>
                      <a:pt x="16" y="87"/>
                    </a:lnTo>
                    <a:lnTo>
                      <a:pt x="16" y="72"/>
                    </a:lnTo>
                    <a:lnTo>
                      <a:pt x="16" y="51"/>
                    </a:lnTo>
                    <a:lnTo>
                      <a:pt x="16" y="30"/>
                    </a:lnTo>
                    <a:lnTo>
                      <a:pt x="16" y="16"/>
                    </a:lnTo>
                    <a:lnTo>
                      <a:pt x="24" y="16"/>
                    </a:lnTo>
                    <a:lnTo>
                      <a:pt x="42" y="16"/>
                    </a:lnTo>
                    <a:lnTo>
                      <a:pt x="70" y="16"/>
                    </a:lnTo>
                    <a:lnTo>
                      <a:pt x="103" y="16"/>
                    </a:lnTo>
                    <a:lnTo>
                      <a:pt x="144" y="16"/>
                    </a:lnTo>
                    <a:lnTo>
                      <a:pt x="187" y="16"/>
                    </a:lnTo>
                    <a:lnTo>
                      <a:pt x="235" y="16"/>
                    </a:lnTo>
                    <a:lnTo>
                      <a:pt x="284" y="16"/>
                    </a:lnTo>
                    <a:lnTo>
                      <a:pt x="332" y="16"/>
                    </a:lnTo>
                    <a:lnTo>
                      <a:pt x="380" y="16"/>
                    </a:lnTo>
                    <a:lnTo>
                      <a:pt x="424" y="16"/>
                    </a:lnTo>
                    <a:lnTo>
                      <a:pt x="464" y="16"/>
                    </a:lnTo>
                    <a:lnTo>
                      <a:pt x="497" y="16"/>
                    </a:lnTo>
                    <a:lnTo>
                      <a:pt x="525" y="16"/>
                    </a:lnTo>
                    <a:lnTo>
                      <a:pt x="543" y="16"/>
                    </a:lnTo>
                    <a:lnTo>
                      <a:pt x="55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3" name="Freeform 26"/>
              <p:cNvSpPr>
                <a:spLocks/>
              </p:cNvSpPr>
              <p:nvPr/>
            </p:nvSpPr>
            <p:spPr bwMode="auto">
              <a:xfrm>
                <a:off x="2621" y="2348"/>
                <a:ext cx="57" cy="57"/>
              </a:xfrm>
              <a:custGeom>
                <a:avLst/>
                <a:gdLst>
                  <a:gd name="T0" fmla="*/ 2 w 114"/>
                  <a:gd name="T1" fmla="*/ 1 h 114"/>
                  <a:gd name="T2" fmla="*/ 2 w 114"/>
                  <a:gd name="T3" fmla="*/ 2 h 114"/>
                  <a:gd name="T4" fmla="*/ 2 w 114"/>
                  <a:gd name="T5" fmla="*/ 2 h 114"/>
                  <a:gd name="T6" fmla="*/ 2 w 114"/>
                  <a:gd name="T7" fmla="*/ 2 h 114"/>
                  <a:gd name="T8" fmla="*/ 2 w 114"/>
                  <a:gd name="T9" fmla="*/ 2 h 114"/>
                  <a:gd name="T10" fmla="*/ 2 w 114"/>
                  <a:gd name="T11" fmla="*/ 2 h 114"/>
                  <a:gd name="T12" fmla="*/ 2 w 114"/>
                  <a:gd name="T13" fmla="*/ 2 h 114"/>
                  <a:gd name="T14" fmla="*/ 2 w 114"/>
                  <a:gd name="T15" fmla="*/ 2 h 114"/>
                  <a:gd name="T16" fmla="*/ 1 w 114"/>
                  <a:gd name="T17" fmla="*/ 2 h 114"/>
                  <a:gd name="T18" fmla="*/ 1 w 114"/>
                  <a:gd name="T19" fmla="*/ 2 h 114"/>
                  <a:gd name="T20" fmla="*/ 1 w 114"/>
                  <a:gd name="T21" fmla="*/ 2 h 114"/>
                  <a:gd name="T22" fmla="*/ 1 w 114"/>
                  <a:gd name="T23" fmla="*/ 2 h 114"/>
                  <a:gd name="T24" fmla="*/ 1 w 114"/>
                  <a:gd name="T25" fmla="*/ 2 h 114"/>
                  <a:gd name="T26" fmla="*/ 1 w 114"/>
                  <a:gd name="T27" fmla="*/ 2 h 114"/>
                  <a:gd name="T28" fmla="*/ 1 w 114"/>
                  <a:gd name="T29" fmla="*/ 2 h 114"/>
                  <a:gd name="T30" fmla="*/ 1 w 114"/>
                  <a:gd name="T31" fmla="*/ 2 h 114"/>
                  <a:gd name="T32" fmla="*/ 0 w 114"/>
                  <a:gd name="T33" fmla="*/ 1 h 114"/>
                  <a:gd name="T34" fmla="*/ 1 w 114"/>
                  <a:gd name="T35" fmla="*/ 1 h 114"/>
                  <a:gd name="T36" fmla="*/ 1 w 114"/>
                  <a:gd name="T37" fmla="*/ 1 h 114"/>
                  <a:gd name="T38" fmla="*/ 1 w 114"/>
                  <a:gd name="T39" fmla="*/ 1 h 114"/>
                  <a:gd name="T40" fmla="*/ 1 w 114"/>
                  <a:gd name="T41" fmla="*/ 1 h 114"/>
                  <a:gd name="T42" fmla="*/ 1 w 114"/>
                  <a:gd name="T43" fmla="*/ 1 h 114"/>
                  <a:gd name="T44" fmla="*/ 1 w 114"/>
                  <a:gd name="T45" fmla="*/ 1 h 114"/>
                  <a:gd name="T46" fmla="*/ 1 w 114"/>
                  <a:gd name="T47" fmla="*/ 1 h 114"/>
                  <a:gd name="T48" fmla="*/ 1 w 114"/>
                  <a:gd name="T49" fmla="*/ 0 h 114"/>
                  <a:gd name="T50" fmla="*/ 2 w 114"/>
                  <a:gd name="T51" fmla="*/ 1 h 114"/>
                  <a:gd name="T52" fmla="*/ 2 w 114"/>
                  <a:gd name="T53" fmla="*/ 1 h 114"/>
                  <a:gd name="T54" fmla="*/ 2 w 114"/>
                  <a:gd name="T55" fmla="*/ 1 h 114"/>
                  <a:gd name="T56" fmla="*/ 2 w 114"/>
                  <a:gd name="T57" fmla="*/ 1 h 114"/>
                  <a:gd name="T58" fmla="*/ 2 w 114"/>
                  <a:gd name="T59" fmla="*/ 1 h 114"/>
                  <a:gd name="T60" fmla="*/ 2 w 114"/>
                  <a:gd name="T61" fmla="*/ 1 h 114"/>
                  <a:gd name="T62" fmla="*/ 2 w 114"/>
                  <a:gd name="T63" fmla="*/ 1 h 114"/>
                  <a:gd name="T64" fmla="*/ 2 w 114"/>
                  <a:gd name="T65" fmla="*/ 1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14"/>
                  <a:gd name="T101" fmla="*/ 114 w 114"/>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14">
                    <a:moveTo>
                      <a:pt x="114" y="57"/>
                    </a:moveTo>
                    <a:lnTo>
                      <a:pt x="113" y="68"/>
                    </a:lnTo>
                    <a:lnTo>
                      <a:pt x="110" y="80"/>
                    </a:lnTo>
                    <a:lnTo>
                      <a:pt x="105" y="89"/>
                    </a:lnTo>
                    <a:lnTo>
                      <a:pt x="98" y="97"/>
                    </a:lnTo>
                    <a:lnTo>
                      <a:pt x="89" y="105"/>
                    </a:lnTo>
                    <a:lnTo>
                      <a:pt x="80" y="110"/>
                    </a:lnTo>
                    <a:lnTo>
                      <a:pt x="68" y="113"/>
                    </a:lnTo>
                    <a:lnTo>
                      <a:pt x="57" y="114"/>
                    </a:lnTo>
                    <a:lnTo>
                      <a:pt x="45" y="113"/>
                    </a:lnTo>
                    <a:lnTo>
                      <a:pt x="35" y="110"/>
                    </a:lnTo>
                    <a:lnTo>
                      <a:pt x="25" y="105"/>
                    </a:lnTo>
                    <a:lnTo>
                      <a:pt x="16" y="97"/>
                    </a:lnTo>
                    <a:lnTo>
                      <a:pt x="9" y="89"/>
                    </a:lnTo>
                    <a:lnTo>
                      <a:pt x="5" y="80"/>
                    </a:lnTo>
                    <a:lnTo>
                      <a:pt x="1" y="68"/>
                    </a:lnTo>
                    <a:lnTo>
                      <a:pt x="0" y="57"/>
                    </a:lnTo>
                    <a:lnTo>
                      <a:pt x="1" y="45"/>
                    </a:lnTo>
                    <a:lnTo>
                      <a:pt x="5" y="35"/>
                    </a:lnTo>
                    <a:lnTo>
                      <a:pt x="9" y="26"/>
                    </a:lnTo>
                    <a:lnTo>
                      <a:pt x="16" y="16"/>
                    </a:lnTo>
                    <a:lnTo>
                      <a:pt x="25" y="9"/>
                    </a:lnTo>
                    <a:lnTo>
                      <a:pt x="35" y="5"/>
                    </a:lnTo>
                    <a:lnTo>
                      <a:pt x="45" y="1"/>
                    </a:lnTo>
                    <a:lnTo>
                      <a:pt x="57" y="0"/>
                    </a:lnTo>
                    <a:lnTo>
                      <a:pt x="68" y="1"/>
                    </a:lnTo>
                    <a:lnTo>
                      <a:pt x="80" y="5"/>
                    </a:lnTo>
                    <a:lnTo>
                      <a:pt x="89" y="9"/>
                    </a:lnTo>
                    <a:lnTo>
                      <a:pt x="98" y="16"/>
                    </a:lnTo>
                    <a:lnTo>
                      <a:pt x="105" y="26"/>
                    </a:lnTo>
                    <a:lnTo>
                      <a:pt x="110" y="35"/>
                    </a:lnTo>
                    <a:lnTo>
                      <a:pt x="113" y="45"/>
                    </a:lnTo>
                    <a:lnTo>
                      <a:pt x="114" y="57"/>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4" name="Freeform 27"/>
              <p:cNvSpPr>
                <a:spLocks/>
              </p:cNvSpPr>
              <p:nvPr/>
            </p:nvSpPr>
            <p:spPr bwMode="auto">
              <a:xfrm>
                <a:off x="2897" y="2348"/>
                <a:ext cx="57" cy="57"/>
              </a:xfrm>
              <a:custGeom>
                <a:avLst/>
                <a:gdLst>
                  <a:gd name="T0" fmla="*/ 2 w 114"/>
                  <a:gd name="T1" fmla="*/ 1 h 114"/>
                  <a:gd name="T2" fmla="*/ 2 w 114"/>
                  <a:gd name="T3" fmla="*/ 2 h 114"/>
                  <a:gd name="T4" fmla="*/ 2 w 114"/>
                  <a:gd name="T5" fmla="*/ 2 h 114"/>
                  <a:gd name="T6" fmla="*/ 2 w 114"/>
                  <a:gd name="T7" fmla="*/ 2 h 114"/>
                  <a:gd name="T8" fmla="*/ 2 w 114"/>
                  <a:gd name="T9" fmla="*/ 2 h 114"/>
                  <a:gd name="T10" fmla="*/ 2 w 114"/>
                  <a:gd name="T11" fmla="*/ 2 h 114"/>
                  <a:gd name="T12" fmla="*/ 2 w 114"/>
                  <a:gd name="T13" fmla="*/ 2 h 114"/>
                  <a:gd name="T14" fmla="*/ 2 w 114"/>
                  <a:gd name="T15" fmla="*/ 2 h 114"/>
                  <a:gd name="T16" fmla="*/ 1 w 114"/>
                  <a:gd name="T17" fmla="*/ 2 h 114"/>
                  <a:gd name="T18" fmla="*/ 1 w 114"/>
                  <a:gd name="T19" fmla="*/ 2 h 114"/>
                  <a:gd name="T20" fmla="*/ 1 w 114"/>
                  <a:gd name="T21" fmla="*/ 2 h 114"/>
                  <a:gd name="T22" fmla="*/ 1 w 114"/>
                  <a:gd name="T23" fmla="*/ 2 h 114"/>
                  <a:gd name="T24" fmla="*/ 1 w 114"/>
                  <a:gd name="T25" fmla="*/ 2 h 114"/>
                  <a:gd name="T26" fmla="*/ 1 w 114"/>
                  <a:gd name="T27" fmla="*/ 2 h 114"/>
                  <a:gd name="T28" fmla="*/ 1 w 114"/>
                  <a:gd name="T29" fmla="*/ 2 h 114"/>
                  <a:gd name="T30" fmla="*/ 1 w 114"/>
                  <a:gd name="T31" fmla="*/ 2 h 114"/>
                  <a:gd name="T32" fmla="*/ 0 w 114"/>
                  <a:gd name="T33" fmla="*/ 1 h 114"/>
                  <a:gd name="T34" fmla="*/ 1 w 114"/>
                  <a:gd name="T35" fmla="*/ 1 h 114"/>
                  <a:gd name="T36" fmla="*/ 1 w 114"/>
                  <a:gd name="T37" fmla="*/ 1 h 114"/>
                  <a:gd name="T38" fmla="*/ 1 w 114"/>
                  <a:gd name="T39" fmla="*/ 1 h 114"/>
                  <a:gd name="T40" fmla="*/ 1 w 114"/>
                  <a:gd name="T41" fmla="*/ 1 h 114"/>
                  <a:gd name="T42" fmla="*/ 1 w 114"/>
                  <a:gd name="T43" fmla="*/ 1 h 114"/>
                  <a:gd name="T44" fmla="*/ 1 w 114"/>
                  <a:gd name="T45" fmla="*/ 1 h 114"/>
                  <a:gd name="T46" fmla="*/ 1 w 114"/>
                  <a:gd name="T47" fmla="*/ 1 h 114"/>
                  <a:gd name="T48" fmla="*/ 1 w 114"/>
                  <a:gd name="T49" fmla="*/ 0 h 114"/>
                  <a:gd name="T50" fmla="*/ 2 w 114"/>
                  <a:gd name="T51" fmla="*/ 1 h 114"/>
                  <a:gd name="T52" fmla="*/ 2 w 114"/>
                  <a:gd name="T53" fmla="*/ 1 h 114"/>
                  <a:gd name="T54" fmla="*/ 2 w 114"/>
                  <a:gd name="T55" fmla="*/ 1 h 114"/>
                  <a:gd name="T56" fmla="*/ 2 w 114"/>
                  <a:gd name="T57" fmla="*/ 1 h 114"/>
                  <a:gd name="T58" fmla="*/ 2 w 114"/>
                  <a:gd name="T59" fmla="*/ 1 h 114"/>
                  <a:gd name="T60" fmla="*/ 2 w 114"/>
                  <a:gd name="T61" fmla="*/ 1 h 114"/>
                  <a:gd name="T62" fmla="*/ 2 w 114"/>
                  <a:gd name="T63" fmla="*/ 1 h 114"/>
                  <a:gd name="T64" fmla="*/ 2 w 114"/>
                  <a:gd name="T65" fmla="*/ 1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14"/>
                  <a:gd name="T101" fmla="*/ 114 w 114"/>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14">
                    <a:moveTo>
                      <a:pt x="114" y="57"/>
                    </a:moveTo>
                    <a:lnTo>
                      <a:pt x="113" y="68"/>
                    </a:lnTo>
                    <a:lnTo>
                      <a:pt x="109" y="80"/>
                    </a:lnTo>
                    <a:lnTo>
                      <a:pt x="105" y="89"/>
                    </a:lnTo>
                    <a:lnTo>
                      <a:pt x="98" y="97"/>
                    </a:lnTo>
                    <a:lnTo>
                      <a:pt x="89" y="105"/>
                    </a:lnTo>
                    <a:lnTo>
                      <a:pt x="80" y="110"/>
                    </a:lnTo>
                    <a:lnTo>
                      <a:pt x="68" y="113"/>
                    </a:lnTo>
                    <a:lnTo>
                      <a:pt x="56" y="114"/>
                    </a:lnTo>
                    <a:lnTo>
                      <a:pt x="45" y="113"/>
                    </a:lnTo>
                    <a:lnTo>
                      <a:pt x="35" y="110"/>
                    </a:lnTo>
                    <a:lnTo>
                      <a:pt x="25" y="105"/>
                    </a:lnTo>
                    <a:lnTo>
                      <a:pt x="16" y="97"/>
                    </a:lnTo>
                    <a:lnTo>
                      <a:pt x="9" y="89"/>
                    </a:lnTo>
                    <a:lnTo>
                      <a:pt x="5" y="80"/>
                    </a:lnTo>
                    <a:lnTo>
                      <a:pt x="1" y="68"/>
                    </a:lnTo>
                    <a:lnTo>
                      <a:pt x="0" y="57"/>
                    </a:lnTo>
                    <a:lnTo>
                      <a:pt x="1" y="45"/>
                    </a:lnTo>
                    <a:lnTo>
                      <a:pt x="5" y="35"/>
                    </a:lnTo>
                    <a:lnTo>
                      <a:pt x="9" y="26"/>
                    </a:lnTo>
                    <a:lnTo>
                      <a:pt x="16" y="16"/>
                    </a:lnTo>
                    <a:lnTo>
                      <a:pt x="25" y="9"/>
                    </a:lnTo>
                    <a:lnTo>
                      <a:pt x="35" y="5"/>
                    </a:lnTo>
                    <a:lnTo>
                      <a:pt x="45" y="1"/>
                    </a:lnTo>
                    <a:lnTo>
                      <a:pt x="56" y="0"/>
                    </a:lnTo>
                    <a:lnTo>
                      <a:pt x="68" y="1"/>
                    </a:lnTo>
                    <a:lnTo>
                      <a:pt x="80" y="5"/>
                    </a:lnTo>
                    <a:lnTo>
                      <a:pt x="89" y="9"/>
                    </a:lnTo>
                    <a:lnTo>
                      <a:pt x="98" y="16"/>
                    </a:lnTo>
                    <a:lnTo>
                      <a:pt x="105" y="26"/>
                    </a:lnTo>
                    <a:lnTo>
                      <a:pt x="109" y="35"/>
                    </a:lnTo>
                    <a:lnTo>
                      <a:pt x="113" y="45"/>
                    </a:lnTo>
                    <a:lnTo>
                      <a:pt x="114" y="57"/>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5" name="Freeform 28"/>
              <p:cNvSpPr>
                <a:spLocks noEditPoints="1"/>
              </p:cNvSpPr>
              <p:nvPr/>
            </p:nvSpPr>
            <p:spPr bwMode="auto">
              <a:xfrm>
                <a:off x="2617" y="2344"/>
                <a:ext cx="65" cy="65"/>
              </a:xfrm>
              <a:custGeom>
                <a:avLst/>
                <a:gdLst>
                  <a:gd name="T0" fmla="*/ 1 w 130"/>
                  <a:gd name="T1" fmla="*/ 2 h 130"/>
                  <a:gd name="T2" fmla="*/ 1 w 130"/>
                  <a:gd name="T3" fmla="*/ 2 h 130"/>
                  <a:gd name="T4" fmla="*/ 1 w 130"/>
                  <a:gd name="T5" fmla="*/ 2 h 130"/>
                  <a:gd name="T6" fmla="*/ 1 w 130"/>
                  <a:gd name="T7" fmla="*/ 3 h 130"/>
                  <a:gd name="T8" fmla="*/ 2 w 130"/>
                  <a:gd name="T9" fmla="*/ 3 h 130"/>
                  <a:gd name="T10" fmla="*/ 2 w 130"/>
                  <a:gd name="T11" fmla="*/ 2 h 130"/>
                  <a:gd name="T12" fmla="*/ 2 w 130"/>
                  <a:gd name="T13" fmla="*/ 2 h 130"/>
                  <a:gd name="T14" fmla="*/ 3 w 130"/>
                  <a:gd name="T15" fmla="*/ 2 h 130"/>
                  <a:gd name="T16" fmla="*/ 3 w 130"/>
                  <a:gd name="T17" fmla="*/ 1 h 130"/>
                  <a:gd name="T18" fmla="*/ 2 w 130"/>
                  <a:gd name="T19" fmla="*/ 1 h 130"/>
                  <a:gd name="T20" fmla="*/ 2 w 130"/>
                  <a:gd name="T21" fmla="*/ 1 h 130"/>
                  <a:gd name="T22" fmla="*/ 2 w 130"/>
                  <a:gd name="T23" fmla="*/ 1 h 130"/>
                  <a:gd name="T24" fmla="*/ 1 w 130"/>
                  <a:gd name="T25" fmla="*/ 1 h 130"/>
                  <a:gd name="T26" fmla="*/ 1 w 130"/>
                  <a:gd name="T27" fmla="*/ 1 h 130"/>
                  <a:gd name="T28" fmla="*/ 1 w 130"/>
                  <a:gd name="T29" fmla="*/ 1 h 130"/>
                  <a:gd name="T30" fmla="*/ 1 w 130"/>
                  <a:gd name="T31" fmla="*/ 1 h 130"/>
                  <a:gd name="T32" fmla="*/ 1 w 130"/>
                  <a:gd name="T33" fmla="*/ 2 h 130"/>
                  <a:gd name="T34" fmla="*/ 1 w 130"/>
                  <a:gd name="T35" fmla="*/ 1 h 130"/>
                  <a:gd name="T36" fmla="*/ 1 w 130"/>
                  <a:gd name="T37" fmla="*/ 1 h 130"/>
                  <a:gd name="T38" fmla="*/ 1 w 130"/>
                  <a:gd name="T39" fmla="*/ 1 h 130"/>
                  <a:gd name="T40" fmla="*/ 2 w 130"/>
                  <a:gd name="T41" fmla="*/ 1 h 130"/>
                  <a:gd name="T42" fmla="*/ 2 w 130"/>
                  <a:gd name="T43" fmla="*/ 1 h 130"/>
                  <a:gd name="T44" fmla="*/ 2 w 130"/>
                  <a:gd name="T45" fmla="*/ 1 h 130"/>
                  <a:gd name="T46" fmla="*/ 2 w 130"/>
                  <a:gd name="T47" fmla="*/ 1 h 130"/>
                  <a:gd name="T48" fmla="*/ 2 w 130"/>
                  <a:gd name="T49" fmla="*/ 2 h 130"/>
                  <a:gd name="T50" fmla="*/ 2 w 130"/>
                  <a:gd name="T51" fmla="*/ 2 h 130"/>
                  <a:gd name="T52" fmla="*/ 2 w 130"/>
                  <a:gd name="T53" fmla="*/ 2 h 130"/>
                  <a:gd name="T54" fmla="*/ 2 w 130"/>
                  <a:gd name="T55" fmla="*/ 2 h 130"/>
                  <a:gd name="T56" fmla="*/ 2 w 130"/>
                  <a:gd name="T57" fmla="*/ 2 h 130"/>
                  <a:gd name="T58" fmla="*/ 1 w 130"/>
                  <a:gd name="T59" fmla="*/ 2 h 130"/>
                  <a:gd name="T60" fmla="*/ 1 w 130"/>
                  <a:gd name="T61" fmla="*/ 2 h 130"/>
                  <a:gd name="T62" fmla="*/ 1 w 130"/>
                  <a:gd name="T63" fmla="*/ 2 h 130"/>
                  <a:gd name="T64" fmla="*/ 1 w 130"/>
                  <a:gd name="T65" fmla="*/ 2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130"/>
                  <a:gd name="T101" fmla="*/ 130 w 130"/>
                  <a:gd name="T102" fmla="*/ 130 h 1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130">
                    <a:moveTo>
                      <a:pt x="0" y="65"/>
                    </a:moveTo>
                    <a:lnTo>
                      <a:pt x="1" y="77"/>
                    </a:lnTo>
                    <a:lnTo>
                      <a:pt x="5" y="90"/>
                    </a:lnTo>
                    <a:lnTo>
                      <a:pt x="12" y="102"/>
                    </a:lnTo>
                    <a:lnTo>
                      <a:pt x="19" y="111"/>
                    </a:lnTo>
                    <a:lnTo>
                      <a:pt x="29" y="119"/>
                    </a:lnTo>
                    <a:lnTo>
                      <a:pt x="39" y="125"/>
                    </a:lnTo>
                    <a:lnTo>
                      <a:pt x="52" y="129"/>
                    </a:lnTo>
                    <a:lnTo>
                      <a:pt x="65" y="130"/>
                    </a:lnTo>
                    <a:lnTo>
                      <a:pt x="77" y="129"/>
                    </a:lnTo>
                    <a:lnTo>
                      <a:pt x="90" y="125"/>
                    </a:lnTo>
                    <a:lnTo>
                      <a:pt x="101" y="119"/>
                    </a:lnTo>
                    <a:lnTo>
                      <a:pt x="111" y="111"/>
                    </a:lnTo>
                    <a:lnTo>
                      <a:pt x="119" y="102"/>
                    </a:lnTo>
                    <a:lnTo>
                      <a:pt x="125" y="90"/>
                    </a:lnTo>
                    <a:lnTo>
                      <a:pt x="129" y="77"/>
                    </a:lnTo>
                    <a:lnTo>
                      <a:pt x="130" y="65"/>
                    </a:lnTo>
                    <a:lnTo>
                      <a:pt x="129" y="52"/>
                    </a:lnTo>
                    <a:lnTo>
                      <a:pt x="125" y="39"/>
                    </a:lnTo>
                    <a:lnTo>
                      <a:pt x="119" y="29"/>
                    </a:lnTo>
                    <a:lnTo>
                      <a:pt x="111" y="19"/>
                    </a:lnTo>
                    <a:lnTo>
                      <a:pt x="101" y="12"/>
                    </a:lnTo>
                    <a:lnTo>
                      <a:pt x="90" y="5"/>
                    </a:lnTo>
                    <a:lnTo>
                      <a:pt x="77" y="1"/>
                    </a:lnTo>
                    <a:lnTo>
                      <a:pt x="65" y="0"/>
                    </a:lnTo>
                    <a:lnTo>
                      <a:pt x="52" y="1"/>
                    </a:lnTo>
                    <a:lnTo>
                      <a:pt x="39" y="5"/>
                    </a:lnTo>
                    <a:lnTo>
                      <a:pt x="29" y="12"/>
                    </a:lnTo>
                    <a:lnTo>
                      <a:pt x="19" y="19"/>
                    </a:lnTo>
                    <a:lnTo>
                      <a:pt x="12" y="29"/>
                    </a:lnTo>
                    <a:lnTo>
                      <a:pt x="5" y="39"/>
                    </a:lnTo>
                    <a:lnTo>
                      <a:pt x="1" y="52"/>
                    </a:lnTo>
                    <a:lnTo>
                      <a:pt x="0" y="65"/>
                    </a:lnTo>
                    <a:close/>
                    <a:moveTo>
                      <a:pt x="15" y="65"/>
                    </a:moveTo>
                    <a:lnTo>
                      <a:pt x="16" y="55"/>
                    </a:lnTo>
                    <a:lnTo>
                      <a:pt x="19" y="46"/>
                    </a:lnTo>
                    <a:lnTo>
                      <a:pt x="24" y="38"/>
                    </a:lnTo>
                    <a:lnTo>
                      <a:pt x="30" y="30"/>
                    </a:lnTo>
                    <a:lnTo>
                      <a:pt x="37" y="24"/>
                    </a:lnTo>
                    <a:lnTo>
                      <a:pt x="46" y="20"/>
                    </a:lnTo>
                    <a:lnTo>
                      <a:pt x="55" y="17"/>
                    </a:lnTo>
                    <a:lnTo>
                      <a:pt x="65" y="16"/>
                    </a:lnTo>
                    <a:lnTo>
                      <a:pt x="75" y="17"/>
                    </a:lnTo>
                    <a:lnTo>
                      <a:pt x="84" y="20"/>
                    </a:lnTo>
                    <a:lnTo>
                      <a:pt x="92" y="24"/>
                    </a:lnTo>
                    <a:lnTo>
                      <a:pt x="100" y="30"/>
                    </a:lnTo>
                    <a:lnTo>
                      <a:pt x="106" y="38"/>
                    </a:lnTo>
                    <a:lnTo>
                      <a:pt x="111" y="46"/>
                    </a:lnTo>
                    <a:lnTo>
                      <a:pt x="113" y="55"/>
                    </a:lnTo>
                    <a:lnTo>
                      <a:pt x="114" y="65"/>
                    </a:lnTo>
                    <a:lnTo>
                      <a:pt x="113" y="75"/>
                    </a:lnTo>
                    <a:lnTo>
                      <a:pt x="111" y="84"/>
                    </a:lnTo>
                    <a:lnTo>
                      <a:pt x="106" y="92"/>
                    </a:lnTo>
                    <a:lnTo>
                      <a:pt x="100" y="99"/>
                    </a:lnTo>
                    <a:lnTo>
                      <a:pt x="92" y="106"/>
                    </a:lnTo>
                    <a:lnTo>
                      <a:pt x="84" y="111"/>
                    </a:lnTo>
                    <a:lnTo>
                      <a:pt x="75" y="113"/>
                    </a:lnTo>
                    <a:lnTo>
                      <a:pt x="65" y="114"/>
                    </a:lnTo>
                    <a:lnTo>
                      <a:pt x="55" y="113"/>
                    </a:lnTo>
                    <a:lnTo>
                      <a:pt x="46" y="111"/>
                    </a:lnTo>
                    <a:lnTo>
                      <a:pt x="37" y="106"/>
                    </a:lnTo>
                    <a:lnTo>
                      <a:pt x="30" y="99"/>
                    </a:lnTo>
                    <a:lnTo>
                      <a:pt x="24" y="92"/>
                    </a:lnTo>
                    <a:lnTo>
                      <a:pt x="19" y="84"/>
                    </a:lnTo>
                    <a:lnTo>
                      <a:pt x="16" y="75"/>
                    </a:lnTo>
                    <a:lnTo>
                      <a:pt x="15"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6" name="Freeform 29"/>
              <p:cNvSpPr>
                <a:spLocks noEditPoints="1"/>
              </p:cNvSpPr>
              <p:nvPr/>
            </p:nvSpPr>
            <p:spPr bwMode="auto">
              <a:xfrm>
                <a:off x="2892" y="2344"/>
                <a:ext cx="66" cy="65"/>
              </a:xfrm>
              <a:custGeom>
                <a:avLst/>
                <a:gdLst>
                  <a:gd name="T0" fmla="*/ 1 w 130"/>
                  <a:gd name="T1" fmla="*/ 2 h 130"/>
                  <a:gd name="T2" fmla="*/ 1 w 130"/>
                  <a:gd name="T3" fmla="*/ 2 h 130"/>
                  <a:gd name="T4" fmla="*/ 1 w 130"/>
                  <a:gd name="T5" fmla="*/ 2 h 130"/>
                  <a:gd name="T6" fmla="*/ 1 w 130"/>
                  <a:gd name="T7" fmla="*/ 3 h 130"/>
                  <a:gd name="T8" fmla="*/ 2 w 130"/>
                  <a:gd name="T9" fmla="*/ 3 h 130"/>
                  <a:gd name="T10" fmla="*/ 2 w 130"/>
                  <a:gd name="T11" fmla="*/ 2 h 130"/>
                  <a:gd name="T12" fmla="*/ 2 w 130"/>
                  <a:gd name="T13" fmla="*/ 2 h 130"/>
                  <a:gd name="T14" fmla="*/ 3 w 130"/>
                  <a:gd name="T15" fmla="*/ 2 h 130"/>
                  <a:gd name="T16" fmla="*/ 3 w 130"/>
                  <a:gd name="T17" fmla="*/ 1 h 130"/>
                  <a:gd name="T18" fmla="*/ 2 w 130"/>
                  <a:gd name="T19" fmla="*/ 1 h 130"/>
                  <a:gd name="T20" fmla="*/ 2 w 130"/>
                  <a:gd name="T21" fmla="*/ 1 h 130"/>
                  <a:gd name="T22" fmla="*/ 2 w 130"/>
                  <a:gd name="T23" fmla="*/ 1 h 130"/>
                  <a:gd name="T24" fmla="*/ 1 w 130"/>
                  <a:gd name="T25" fmla="*/ 1 h 130"/>
                  <a:gd name="T26" fmla="*/ 1 w 130"/>
                  <a:gd name="T27" fmla="*/ 1 h 130"/>
                  <a:gd name="T28" fmla="*/ 1 w 130"/>
                  <a:gd name="T29" fmla="*/ 1 h 130"/>
                  <a:gd name="T30" fmla="*/ 1 w 130"/>
                  <a:gd name="T31" fmla="*/ 1 h 130"/>
                  <a:gd name="T32" fmla="*/ 1 w 130"/>
                  <a:gd name="T33" fmla="*/ 2 h 130"/>
                  <a:gd name="T34" fmla="*/ 1 w 130"/>
                  <a:gd name="T35" fmla="*/ 1 h 130"/>
                  <a:gd name="T36" fmla="*/ 1 w 130"/>
                  <a:gd name="T37" fmla="*/ 1 h 130"/>
                  <a:gd name="T38" fmla="*/ 1 w 130"/>
                  <a:gd name="T39" fmla="*/ 1 h 130"/>
                  <a:gd name="T40" fmla="*/ 1 w 130"/>
                  <a:gd name="T41" fmla="*/ 1 h 130"/>
                  <a:gd name="T42" fmla="*/ 2 w 130"/>
                  <a:gd name="T43" fmla="*/ 1 h 130"/>
                  <a:gd name="T44" fmla="*/ 2 w 130"/>
                  <a:gd name="T45" fmla="*/ 1 h 130"/>
                  <a:gd name="T46" fmla="*/ 2 w 130"/>
                  <a:gd name="T47" fmla="*/ 1 h 130"/>
                  <a:gd name="T48" fmla="*/ 2 w 130"/>
                  <a:gd name="T49" fmla="*/ 2 h 130"/>
                  <a:gd name="T50" fmla="*/ 2 w 130"/>
                  <a:gd name="T51" fmla="*/ 2 h 130"/>
                  <a:gd name="T52" fmla="*/ 2 w 130"/>
                  <a:gd name="T53" fmla="*/ 2 h 130"/>
                  <a:gd name="T54" fmla="*/ 2 w 130"/>
                  <a:gd name="T55" fmla="*/ 2 h 130"/>
                  <a:gd name="T56" fmla="*/ 1 w 130"/>
                  <a:gd name="T57" fmla="*/ 2 h 130"/>
                  <a:gd name="T58" fmla="*/ 1 w 130"/>
                  <a:gd name="T59" fmla="*/ 2 h 130"/>
                  <a:gd name="T60" fmla="*/ 1 w 130"/>
                  <a:gd name="T61" fmla="*/ 2 h 130"/>
                  <a:gd name="T62" fmla="*/ 1 w 130"/>
                  <a:gd name="T63" fmla="*/ 2 h 130"/>
                  <a:gd name="T64" fmla="*/ 1 w 130"/>
                  <a:gd name="T65" fmla="*/ 2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130"/>
                  <a:gd name="T101" fmla="*/ 130 w 130"/>
                  <a:gd name="T102" fmla="*/ 130 h 1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130">
                    <a:moveTo>
                      <a:pt x="0" y="65"/>
                    </a:moveTo>
                    <a:lnTo>
                      <a:pt x="1" y="77"/>
                    </a:lnTo>
                    <a:lnTo>
                      <a:pt x="5" y="90"/>
                    </a:lnTo>
                    <a:lnTo>
                      <a:pt x="11" y="102"/>
                    </a:lnTo>
                    <a:lnTo>
                      <a:pt x="18" y="111"/>
                    </a:lnTo>
                    <a:lnTo>
                      <a:pt x="29" y="119"/>
                    </a:lnTo>
                    <a:lnTo>
                      <a:pt x="39" y="125"/>
                    </a:lnTo>
                    <a:lnTo>
                      <a:pt x="52" y="129"/>
                    </a:lnTo>
                    <a:lnTo>
                      <a:pt x="64" y="130"/>
                    </a:lnTo>
                    <a:lnTo>
                      <a:pt x="78" y="129"/>
                    </a:lnTo>
                    <a:lnTo>
                      <a:pt x="90" y="125"/>
                    </a:lnTo>
                    <a:lnTo>
                      <a:pt x="101" y="119"/>
                    </a:lnTo>
                    <a:lnTo>
                      <a:pt x="112" y="111"/>
                    </a:lnTo>
                    <a:lnTo>
                      <a:pt x="119" y="102"/>
                    </a:lnTo>
                    <a:lnTo>
                      <a:pt x="126" y="90"/>
                    </a:lnTo>
                    <a:lnTo>
                      <a:pt x="129" y="77"/>
                    </a:lnTo>
                    <a:lnTo>
                      <a:pt x="130" y="65"/>
                    </a:lnTo>
                    <a:lnTo>
                      <a:pt x="129" y="52"/>
                    </a:lnTo>
                    <a:lnTo>
                      <a:pt x="126" y="39"/>
                    </a:lnTo>
                    <a:lnTo>
                      <a:pt x="119" y="29"/>
                    </a:lnTo>
                    <a:lnTo>
                      <a:pt x="112" y="19"/>
                    </a:lnTo>
                    <a:lnTo>
                      <a:pt x="101" y="12"/>
                    </a:lnTo>
                    <a:lnTo>
                      <a:pt x="90" y="5"/>
                    </a:lnTo>
                    <a:lnTo>
                      <a:pt x="78" y="1"/>
                    </a:lnTo>
                    <a:lnTo>
                      <a:pt x="64" y="0"/>
                    </a:lnTo>
                    <a:lnTo>
                      <a:pt x="52" y="1"/>
                    </a:lnTo>
                    <a:lnTo>
                      <a:pt x="39" y="5"/>
                    </a:lnTo>
                    <a:lnTo>
                      <a:pt x="29" y="12"/>
                    </a:lnTo>
                    <a:lnTo>
                      <a:pt x="18" y="19"/>
                    </a:lnTo>
                    <a:lnTo>
                      <a:pt x="11" y="29"/>
                    </a:lnTo>
                    <a:lnTo>
                      <a:pt x="5" y="39"/>
                    </a:lnTo>
                    <a:lnTo>
                      <a:pt x="1" y="52"/>
                    </a:lnTo>
                    <a:lnTo>
                      <a:pt x="0" y="65"/>
                    </a:lnTo>
                    <a:close/>
                    <a:moveTo>
                      <a:pt x="16" y="65"/>
                    </a:moveTo>
                    <a:lnTo>
                      <a:pt x="17" y="55"/>
                    </a:lnTo>
                    <a:lnTo>
                      <a:pt x="20" y="46"/>
                    </a:lnTo>
                    <a:lnTo>
                      <a:pt x="24" y="38"/>
                    </a:lnTo>
                    <a:lnTo>
                      <a:pt x="30" y="30"/>
                    </a:lnTo>
                    <a:lnTo>
                      <a:pt x="38" y="24"/>
                    </a:lnTo>
                    <a:lnTo>
                      <a:pt x="46" y="20"/>
                    </a:lnTo>
                    <a:lnTo>
                      <a:pt x="55" y="17"/>
                    </a:lnTo>
                    <a:lnTo>
                      <a:pt x="64" y="16"/>
                    </a:lnTo>
                    <a:lnTo>
                      <a:pt x="75" y="17"/>
                    </a:lnTo>
                    <a:lnTo>
                      <a:pt x="84" y="20"/>
                    </a:lnTo>
                    <a:lnTo>
                      <a:pt x="92" y="24"/>
                    </a:lnTo>
                    <a:lnTo>
                      <a:pt x="100" y="30"/>
                    </a:lnTo>
                    <a:lnTo>
                      <a:pt x="106" y="38"/>
                    </a:lnTo>
                    <a:lnTo>
                      <a:pt x="111" y="46"/>
                    </a:lnTo>
                    <a:lnTo>
                      <a:pt x="113" y="55"/>
                    </a:lnTo>
                    <a:lnTo>
                      <a:pt x="114" y="65"/>
                    </a:lnTo>
                    <a:lnTo>
                      <a:pt x="113" y="75"/>
                    </a:lnTo>
                    <a:lnTo>
                      <a:pt x="111" y="84"/>
                    </a:lnTo>
                    <a:lnTo>
                      <a:pt x="106" y="92"/>
                    </a:lnTo>
                    <a:lnTo>
                      <a:pt x="100" y="99"/>
                    </a:lnTo>
                    <a:lnTo>
                      <a:pt x="92" y="106"/>
                    </a:lnTo>
                    <a:lnTo>
                      <a:pt x="84" y="111"/>
                    </a:lnTo>
                    <a:lnTo>
                      <a:pt x="75" y="113"/>
                    </a:lnTo>
                    <a:lnTo>
                      <a:pt x="64" y="114"/>
                    </a:lnTo>
                    <a:lnTo>
                      <a:pt x="55" y="113"/>
                    </a:lnTo>
                    <a:lnTo>
                      <a:pt x="46" y="111"/>
                    </a:lnTo>
                    <a:lnTo>
                      <a:pt x="38" y="106"/>
                    </a:lnTo>
                    <a:lnTo>
                      <a:pt x="30" y="99"/>
                    </a:lnTo>
                    <a:lnTo>
                      <a:pt x="24" y="92"/>
                    </a:lnTo>
                    <a:lnTo>
                      <a:pt x="20" y="84"/>
                    </a:lnTo>
                    <a:lnTo>
                      <a:pt x="17" y="75"/>
                    </a:lnTo>
                    <a:lnTo>
                      <a:pt x="16"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7" name="Freeform 30"/>
              <p:cNvSpPr>
                <a:spLocks/>
              </p:cNvSpPr>
              <p:nvPr/>
            </p:nvSpPr>
            <p:spPr bwMode="auto">
              <a:xfrm>
                <a:off x="2918" y="2356"/>
                <a:ext cx="26" cy="25"/>
              </a:xfrm>
              <a:custGeom>
                <a:avLst/>
                <a:gdLst>
                  <a:gd name="T0" fmla="*/ 1 w 50"/>
                  <a:gd name="T1" fmla="*/ 0 h 51"/>
                  <a:gd name="T2" fmla="*/ 1 w 50"/>
                  <a:gd name="T3" fmla="*/ 0 h 51"/>
                  <a:gd name="T4" fmla="*/ 1 w 50"/>
                  <a:gd name="T5" fmla="*/ 0 h 51"/>
                  <a:gd name="T6" fmla="*/ 1 w 50"/>
                  <a:gd name="T7" fmla="*/ 0 h 51"/>
                  <a:gd name="T8" fmla="*/ 1 w 50"/>
                  <a:gd name="T9" fmla="*/ 0 h 51"/>
                  <a:gd name="T10" fmla="*/ 1 w 50"/>
                  <a:gd name="T11" fmla="*/ 0 h 51"/>
                  <a:gd name="T12" fmla="*/ 1 w 50"/>
                  <a:gd name="T13" fmla="*/ 0 h 51"/>
                  <a:gd name="T14" fmla="*/ 1 w 50"/>
                  <a:gd name="T15" fmla="*/ 0 h 51"/>
                  <a:gd name="T16" fmla="*/ 0 w 50"/>
                  <a:gd name="T17" fmla="*/ 0 h 51"/>
                  <a:gd name="T18" fmla="*/ 1 w 50"/>
                  <a:gd name="T19" fmla="*/ 0 h 51"/>
                  <a:gd name="T20" fmla="*/ 1 w 50"/>
                  <a:gd name="T21" fmla="*/ 0 h 51"/>
                  <a:gd name="T22" fmla="*/ 1 w 50"/>
                  <a:gd name="T23" fmla="*/ 0 h 51"/>
                  <a:gd name="T24" fmla="*/ 1 w 50"/>
                  <a:gd name="T25" fmla="*/ 0 h 51"/>
                  <a:gd name="T26" fmla="*/ 1 w 50"/>
                  <a:gd name="T27" fmla="*/ 0 h 51"/>
                  <a:gd name="T28" fmla="*/ 1 w 50"/>
                  <a:gd name="T29" fmla="*/ 0 h 51"/>
                  <a:gd name="T30" fmla="*/ 1 w 50"/>
                  <a:gd name="T31" fmla="*/ 0 h 51"/>
                  <a:gd name="T32" fmla="*/ 1 w 50"/>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1"/>
                  <a:gd name="T53" fmla="*/ 50 w 50"/>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1">
                    <a:moveTo>
                      <a:pt x="50" y="26"/>
                    </a:moveTo>
                    <a:lnTo>
                      <a:pt x="48" y="35"/>
                    </a:lnTo>
                    <a:lnTo>
                      <a:pt x="44" y="43"/>
                    </a:lnTo>
                    <a:lnTo>
                      <a:pt x="36" y="49"/>
                    </a:lnTo>
                    <a:lnTo>
                      <a:pt x="25" y="51"/>
                    </a:lnTo>
                    <a:lnTo>
                      <a:pt x="16" y="49"/>
                    </a:lnTo>
                    <a:lnTo>
                      <a:pt x="8" y="43"/>
                    </a:lnTo>
                    <a:lnTo>
                      <a:pt x="2" y="35"/>
                    </a:lnTo>
                    <a:lnTo>
                      <a:pt x="0" y="26"/>
                    </a:lnTo>
                    <a:lnTo>
                      <a:pt x="2" y="15"/>
                    </a:lnTo>
                    <a:lnTo>
                      <a:pt x="8" y="7"/>
                    </a:lnTo>
                    <a:lnTo>
                      <a:pt x="16" y="3"/>
                    </a:lnTo>
                    <a:lnTo>
                      <a:pt x="25" y="0"/>
                    </a:lnTo>
                    <a:lnTo>
                      <a:pt x="36" y="3"/>
                    </a:lnTo>
                    <a:lnTo>
                      <a:pt x="44" y="7"/>
                    </a:lnTo>
                    <a:lnTo>
                      <a:pt x="48" y="15"/>
                    </a:lnTo>
                    <a:lnTo>
                      <a:pt x="5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8" name="Freeform 31"/>
              <p:cNvSpPr>
                <a:spLocks/>
              </p:cNvSpPr>
              <p:nvPr/>
            </p:nvSpPr>
            <p:spPr bwMode="auto">
              <a:xfrm>
                <a:off x="2622" y="2205"/>
                <a:ext cx="329" cy="115"/>
              </a:xfrm>
              <a:custGeom>
                <a:avLst/>
                <a:gdLst>
                  <a:gd name="T0" fmla="*/ 2 w 657"/>
                  <a:gd name="T1" fmla="*/ 0 h 232"/>
                  <a:gd name="T2" fmla="*/ 2 w 657"/>
                  <a:gd name="T3" fmla="*/ 0 h 232"/>
                  <a:gd name="T4" fmla="*/ 2 w 657"/>
                  <a:gd name="T5" fmla="*/ 0 h 232"/>
                  <a:gd name="T6" fmla="*/ 2 w 657"/>
                  <a:gd name="T7" fmla="*/ 0 h 232"/>
                  <a:gd name="T8" fmla="*/ 2 w 657"/>
                  <a:gd name="T9" fmla="*/ 0 h 232"/>
                  <a:gd name="T10" fmla="*/ 1 w 657"/>
                  <a:gd name="T11" fmla="*/ 0 h 232"/>
                  <a:gd name="T12" fmla="*/ 1 w 657"/>
                  <a:gd name="T13" fmla="*/ 1 h 232"/>
                  <a:gd name="T14" fmla="*/ 1 w 657"/>
                  <a:gd name="T15" fmla="*/ 2 h 232"/>
                  <a:gd name="T16" fmla="*/ 0 w 657"/>
                  <a:gd name="T17" fmla="*/ 3 h 232"/>
                  <a:gd name="T18" fmla="*/ 2 w 657"/>
                  <a:gd name="T19" fmla="*/ 0 h 232"/>
                  <a:gd name="T20" fmla="*/ 2 w 657"/>
                  <a:gd name="T21" fmla="*/ 0 h 232"/>
                  <a:gd name="T22" fmla="*/ 2 w 657"/>
                  <a:gd name="T23" fmla="*/ 0 h 232"/>
                  <a:gd name="T24" fmla="*/ 3 w 657"/>
                  <a:gd name="T25" fmla="*/ 0 h 232"/>
                  <a:gd name="T26" fmla="*/ 3 w 657"/>
                  <a:gd name="T27" fmla="*/ 0 h 232"/>
                  <a:gd name="T28" fmla="*/ 4 w 657"/>
                  <a:gd name="T29" fmla="*/ 0 h 232"/>
                  <a:gd name="T30" fmla="*/ 6 w 657"/>
                  <a:gd name="T31" fmla="*/ 0 h 232"/>
                  <a:gd name="T32" fmla="*/ 7 w 657"/>
                  <a:gd name="T33" fmla="*/ 0 h 232"/>
                  <a:gd name="T34" fmla="*/ 8 w 657"/>
                  <a:gd name="T35" fmla="*/ 0 h 232"/>
                  <a:gd name="T36" fmla="*/ 9 w 657"/>
                  <a:gd name="T37" fmla="*/ 0 h 232"/>
                  <a:gd name="T38" fmla="*/ 9 w 657"/>
                  <a:gd name="T39" fmla="*/ 0 h 232"/>
                  <a:gd name="T40" fmla="*/ 9 w 657"/>
                  <a:gd name="T41" fmla="*/ 0 h 232"/>
                  <a:gd name="T42" fmla="*/ 9 w 657"/>
                  <a:gd name="T43" fmla="*/ 0 h 232"/>
                  <a:gd name="T44" fmla="*/ 9 w 657"/>
                  <a:gd name="T45" fmla="*/ 1 h 232"/>
                  <a:gd name="T46" fmla="*/ 10 w 657"/>
                  <a:gd name="T47" fmla="*/ 2 h 232"/>
                  <a:gd name="T48" fmla="*/ 10 w 657"/>
                  <a:gd name="T49" fmla="*/ 3 h 232"/>
                  <a:gd name="T50" fmla="*/ 10 w 657"/>
                  <a:gd name="T51" fmla="*/ 3 h 232"/>
                  <a:gd name="T52" fmla="*/ 10 w 657"/>
                  <a:gd name="T53" fmla="*/ 0 h 232"/>
                  <a:gd name="T54" fmla="*/ 10 w 657"/>
                  <a:gd name="T55" fmla="*/ 0 h 232"/>
                  <a:gd name="T56" fmla="*/ 9 w 657"/>
                  <a:gd name="T57" fmla="*/ 0 h 232"/>
                  <a:gd name="T58" fmla="*/ 9 w 657"/>
                  <a:gd name="T59" fmla="*/ 0 h 232"/>
                  <a:gd name="T60" fmla="*/ 9 w 657"/>
                  <a:gd name="T61" fmla="*/ 0 h 232"/>
                  <a:gd name="T62" fmla="*/ 2 w 657"/>
                  <a:gd name="T63" fmla="*/ 0 h 2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7"/>
                  <a:gd name="T97" fmla="*/ 0 h 232"/>
                  <a:gd name="T98" fmla="*/ 657 w 657"/>
                  <a:gd name="T99" fmla="*/ 232 h 2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7" h="232">
                    <a:moveTo>
                      <a:pt x="114" y="0"/>
                    </a:moveTo>
                    <a:lnTo>
                      <a:pt x="113" y="0"/>
                    </a:lnTo>
                    <a:lnTo>
                      <a:pt x="104" y="3"/>
                    </a:lnTo>
                    <a:lnTo>
                      <a:pt x="98" y="5"/>
                    </a:lnTo>
                    <a:lnTo>
                      <a:pt x="92" y="8"/>
                    </a:lnTo>
                    <a:lnTo>
                      <a:pt x="87" y="13"/>
                    </a:lnTo>
                    <a:lnTo>
                      <a:pt x="83" y="18"/>
                    </a:lnTo>
                    <a:lnTo>
                      <a:pt x="80" y="22"/>
                    </a:lnTo>
                    <a:lnTo>
                      <a:pt x="77" y="27"/>
                    </a:lnTo>
                    <a:lnTo>
                      <a:pt x="76" y="30"/>
                    </a:lnTo>
                    <a:lnTo>
                      <a:pt x="72" y="38"/>
                    </a:lnTo>
                    <a:lnTo>
                      <a:pt x="64" y="59"/>
                    </a:lnTo>
                    <a:lnTo>
                      <a:pt x="51" y="89"/>
                    </a:lnTo>
                    <a:lnTo>
                      <a:pt x="38" y="125"/>
                    </a:lnTo>
                    <a:lnTo>
                      <a:pt x="24" y="159"/>
                    </a:lnTo>
                    <a:lnTo>
                      <a:pt x="11" y="189"/>
                    </a:lnTo>
                    <a:lnTo>
                      <a:pt x="3" y="211"/>
                    </a:lnTo>
                    <a:lnTo>
                      <a:pt x="0" y="219"/>
                    </a:lnTo>
                    <a:lnTo>
                      <a:pt x="30" y="232"/>
                    </a:lnTo>
                    <a:lnTo>
                      <a:pt x="106" y="41"/>
                    </a:lnTo>
                    <a:lnTo>
                      <a:pt x="107" y="40"/>
                    </a:lnTo>
                    <a:lnTo>
                      <a:pt x="109" y="36"/>
                    </a:lnTo>
                    <a:lnTo>
                      <a:pt x="113" y="34"/>
                    </a:lnTo>
                    <a:lnTo>
                      <a:pt x="117" y="33"/>
                    </a:lnTo>
                    <a:lnTo>
                      <a:pt x="123" y="33"/>
                    </a:lnTo>
                    <a:lnTo>
                      <a:pt x="137" y="33"/>
                    </a:lnTo>
                    <a:lnTo>
                      <a:pt x="157" y="33"/>
                    </a:lnTo>
                    <a:lnTo>
                      <a:pt x="185" y="33"/>
                    </a:lnTo>
                    <a:lnTo>
                      <a:pt x="217" y="33"/>
                    </a:lnTo>
                    <a:lnTo>
                      <a:pt x="253" y="33"/>
                    </a:lnTo>
                    <a:lnTo>
                      <a:pt x="291" y="33"/>
                    </a:lnTo>
                    <a:lnTo>
                      <a:pt x="330" y="33"/>
                    </a:lnTo>
                    <a:lnTo>
                      <a:pt x="369" y="33"/>
                    </a:lnTo>
                    <a:lnTo>
                      <a:pt x="407" y="33"/>
                    </a:lnTo>
                    <a:lnTo>
                      <a:pt x="443" y="33"/>
                    </a:lnTo>
                    <a:lnTo>
                      <a:pt x="475" y="33"/>
                    </a:lnTo>
                    <a:lnTo>
                      <a:pt x="502" y="33"/>
                    </a:lnTo>
                    <a:lnTo>
                      <a:pt x="523" y="33"/>
                    </a:lnTo>
                    <a:lnTo>
                      <a:pt x="536" y="33"/>
                    </a:lnTo>
                    <a:lnTo>
                      <a:pt x="541" y="33"/>
                    </a:lnTo>
                    <a:lnTo>
                      <a:pt x="542" y="33"/>
                    </a:lnTo>
                    <a:lnTo>
                      <a:pt x="545" y="34"/>
                    </a:lnTo>
                    <a:lnTo>
                      <a:pt x="548" y="36"/>
                    </a:lnTo>
                    <a:lnTo>
                      <a:pt x="553" y="42"/>
                    </a:lnTo>
                    <a:lnTo>
                      <a:pt x="556" y="51"/>
                    </a:lnTo>
                    <a:lnTo>
                      <a:pt x="565" y="73"/>
                    </a:lnTo>
                    <a:lnTo>
                      <a:pt x="577" y="104"/>
                    </a:lnTo>
                    <a:lnTo>
                      <a:pt x="591" y="139"/>
                    </a:lnTo>
                    <a:lnTo>
                      <a:pt x="604" y="173"/>
                    </a:lnTo>
                    <a:lnTo>
                      <a:pt x="617" y="203"/>
                    </a:lnTo>
                    <a:lnTo>
                      <a:pt x="625" y="224"/>
                    </a:lnTo>
                    <a:lnTo>
                      <a:pt x="629" y="232"/>
                    </a:lnTo>
                    <a:lnTo>
                      <a:pt x="657" y="219"/>
                    </a:lnTo>
                    <a:lnTo>
                      <a:pt x="581" y="28"/>
                    </a:lnTo>
                    <a:lnTo>
                      <a:pt x="577" y="21"/>
                    </a:lnTo>
                    <a:lnTo>
                      <a:pt x="571" y="14"/>
                    </a:lnTo>
                    <a:lnTo>
                      <a:pt x="566" y="10"/>
                    </a:lnTo>
                    <a:lnTo>
                      <a:pt x="561" y="6"/>
                    </a:lnTo>
                    <a:lnTo>
                      <a:pt x="555" y="4"/>
                    </a:lnTo>
                    <a:lnTo>
                      <a:pt x="549" y="1"/>
                    </a:lnTo>
                    <a:lnTo>
                      <a:pt x="545" y="0"/>
                    </a:lnTo>
                    <a:lnTo>
                      <a:pt x="541" y="0"/>
                    </a:lnTo>
                    <a:lnTo>
                      <a:pt x="115" y="0"/>
                    </a:lnTo>
                    <a:lnTo>
                      <a:pt x="1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9" name="Freeform 32"/>
              <p:cNvSpPr>
                <a:spLocks/>
              </p:cNvSpPr>
              <p:nvPr/>
            </p:nvSpPr>
            <p:spPr bwMode="auto">
              <a:xfrm>
                <a:off x="2659" y="2241"/>
                <a:ext cx="257" cy="76"/>
              </a:xfrm>
              <a:custGeom>
                <a:avLst/>
                <a:gdLst>
                  <a:gd name="T0" fmla="*/ 9 w 514"/>
                  <a:gd name="T1" fmla="*/ 3 h 152"/>
                  <a:gd name="T2" fmla="*/ 8 w 514"/>
                  <a:gd name="T3" fmla="*/ 0 h 152"/>
                  <a:gd name="T4" fmla="*/ 1 w 514"/>
                  <a:gd name="T5" fmla="*/ 0 h 152"/>
                  <a:gd name="T6" fmla="*/ 0 w 514"/>
                  <a:gd name="T7" fmla="*/ 3 h 152"/>
                  <a:gd name="T8" fmla="*/ 9 w 514"/>
                  <a:gd name="T9" fmla="*/ 3 h 152"/>
                  <a:gd name="T10" fmla="*/ 0 60000 65536"/>
                  <a:gd name="T11" fmla="*/ 0 60000 65536"/>
                  <a:gd name="T12" fmla="*/ 0 60000 65536"/>
                  <a:gd name="T13" fmla="*/ 0 60000 65536"/>
                  <a:gd name="T14" fmla="*/ 0 60000 65536"/>
                  <a:gd name="T15" fmla="*/ 0 w 514"/>
                  <a:gd name="T16" fmla="*/ 0 h 152"/>
                  <a:gd name="T17" fmla="*/ 514 w 514"/>
                  <a:gd name="T18" fmla="*/ 152 h 152"/>
                </a:gdLst>
                <a:ahLst/>
                <a:cxnLst>
                  <a:cxn ang="T10">
                    <a:pos x="T0" y="T1"/>
                  </a:cxn>
                  <a:cxn ang="T11">
                    <a:pos x="T2" y="T3"/>
                  </a:cxn>
                  <a:cxn ang="T12">
                    <a:pos x="T4" y="T5"/>
                  </a:cxn>
                  <a:cxn ang="T13">
                    <a:pos x="T6" y="T7"/>
                  </a:cxn>
                  <a:cxn ang="T14">
                    <a:pos x="T8" y="T9"/>
                  </a:cxn>
                </a:cxnLst>
                <a:rect l="T15" t="T16" r="T17" b="T18"/>
                <a:pathLst>
                  <a:path w="514" h="152">
                    <a:moveTo>
                      <a:pt x="514" y="152"/>
                    </a:moveTo>
                    <a:lnTo>
                      <a:pt x="456" y="0"/>
                    </a:lnTo>
                    <a:lnTo>
                      <a:pt x="57" y="0"/>
                    </a:lnTo>
                    <a:lnTo>
                      <a:pt x="0" y="152"/>
                    </a:lnTo>
                    <a:lnTo>
                      <a:pt x="514" y="152"/>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0" name="Freeform 33"/>
              <p:cNvSpPr>
                <a:spLocks/>
              </p:cNvSpPr>
              <p:nvPr/>
            </p:nvSpPr>
            <p:spPr bwMode="auto">
              <a:xfrm>
                <a:off x="2911" y="2373"/>
                <a:ext cx="18" cy="18"/>
              </a:xfrm>
              <a:custGeom>
                <a:avLst/>
                <a:gdLst>
                  <a:gd name="T0" fmla="*/ 1 w 35"/>
                  <a:gd name="T1" fmla="*/ 1 h 36"/>
                  <a:gd name="T2" fmla="*/ 1 w 35"/>
                  <a:gd name="T3" fmla="*/ 1 h 36"/>
                  <a:gd name="T4" fmla="*/ 1 w 35"/>
                  <a:gd name="T5" fmla="*/ 1 h 36"/>
                  <a:gd name="T6" fmla="*/ 1 w 35"/>
                  <a:gd name="T7" fmla="*/ 1 h 36"/>
                  <a:gd name="T8" fmla="*/ 1 w 35"/>
                  <a:gd name="T9" fmla="*/ 1 h 36"/>
                  <a:gd name="T10" fmla="*/ 1 w 35"/>
                  <a:gd name="T11" fmla="*/ 1 h 36"/>
                  <a:gd name="T12" fmla="*/ 1 w 35"/>
                  <a:gd name="T13" fmla="*/ 1 h 36"/>
                  <a:gd name="T14" fmla="*/ 1 w 35"/>
                  <a:gd name="T15" fmla="*/ 1 h 36"/>
                  <a:gd name="T16" fmla="*/ 0 w 35"/>
                  <a:gd name="T17" fmla="*/ 1 h 36"/>
                  <a:gd name="T18" fmla="*/ 1 w 35"/>
                  <a:gd name="T19" fmla="*/ 1 h 36"/>
                  <a:gd name="T20" fmla="*/ 1 w 35"/>
                  <a:gd name="T21" fmla="*/ 1 h 36"/>
                  <a:gd name="T22" fmla="*/ 1 w 35"/>
                  <a:gd name="T23" fmla="*/ 1 h 36"/>
                  <a:gd name="T24" fmla="*/ 1 w 35"/>
                  <a:gd name="T25" fmla="*/ 0 h 36"/>
                  <a:gd name="T26" fmla="*/ 1 w 35"/>
                  <a:gd name="T27" fmla="*/ 1 h 36"/>
                  <a:gd name="T28" fmla="*/ 1 w 35"/>
                  <a:gd name="T29" fmla="*/ 1 h 36"/>
                  <a:gd name="T30" fmla="*/ 1 w 35"/>
                  <a:gd name="T31" fmla="*/ 1 h 36"/>
                  <a:gd name="T32" fmla="*/ 1 w 35"/>
                  <a:gd name="T33" fmla="*/ 1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6"/>
                  <a:gd name="T53" fmla="*/ 35 w 35"/>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6">
                    <a:moveTo>
                      <a:pt x="35" y="18"/>
                    </a:moveTo>
                    <a:lnTo>
                      <a:pt x="33" y="25"/>
                    </a:lnTo>
                    <a:lnTo>
                      <a:pt x="30" y="30"/>
                    </a:lnTo>
                    <a:lnTo>
                      <a:pt x="24" y="34"/>
                    </a:lnTo>
                    <a:lnTo>
                      <a:pt x="17" y="36"/>
                    </a:lnTo>
                    <a:lnTo>
                      <a:pt x="10" y="34"/>
                    </a:lnTo>
                    <a:lnTo>
                      <a:pt x="6" y="30"/>
                    </a:lnTo>
                    <a:lnTo>
                      <a:pt x="1" y="25"/>
                    </a:lnTo>
                    <a:lnTo>
                      <a:pt x="0" y="18"/>
                    </a:lnTo>
                    <a:lnTo>
                      <a:pt x="1" y="11"/>
                    </a:lnTo>
                    <a:lnTo>
                      <a:pt x="6" y="6"/>
                    </a:lnTo>
                    <a:lnTo>
                      <a:pt x="10" y="1"/>
                    </a:lnTo>
                    <a:lnTo>
                      <a:pt x="17" y="0"/>
                    </a:lnTo>
                    <a:lnTo>
                      <a:pt x="24" y="1"/>
                    </a:lnTo>
                    <a:lnTo>
                      <a:pt x="30" y="6"/>
                    </a:lnTo>
                    <a:lnTo>
                      <a:pt x="33" y="11"/>
                    </a:lnTo>
                    <a:lnTo>
                      <a:pt x="3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1" name="Freeform 34"/>
              <p:cNvSpPr>
                <a:spLocks/>
              </p:cNvSpPr>
              <p:nvPr/>
            </p:nvSpPr>
            <p:spPr bwMode="auto">
              <a:xfrm>
                <a:off x="2684" y="2241"/>
                <a:ext cx="60" cy="76"/>
              </a:xfrm>
              <a:custGeom>
                <a:avLst/>
                <a:gdLst>
                  <a:gd name="T0" fmla="*/ 2 w 120"/>
                  <a:gd name="T1" fmla="*/ 3 h 152"/>
                  <a:gd name="T2" fmla="*/ 0 w 120"/>
                  <a:gd name="T3" fmla="*/ 3 h 152"/>
                  <a:gd name="T4" fmla="*/ 1 w 120"/>
                  <a:gd name="T5" fmla="*/ 0 h 152"/>
                  <a:gd name="T6" fmla="*/ 2 w 120"/>
                  <a:gd name="T7" fmla="*/ 0 h 152"/>
                  <a:gd name="T8" fmla="*/ 2 w 120"/>
                  <a:gd name="T9" fmla="*/ 3 h 152"/>
                  <a:gd name="T10" fmla="*/ 0 60000 65536"/>
                  <a:gd name="T11" fmla="*/ 0 60000 65536"/>
                  <a:gd name="T12" fmla="*/ 0 60000 65536"/>
                  <a:gd name="T13" fmla="*/ 0 60000 65536"/>
                  <a:gd name="T14" fmla="*/ 0 60000 65536"/>
                  <a:gd name="T15" fmla="*/ 0 w 120"/>
                  <a:gd name="T16" fmla="*/ 0 h 152"/>
                  <a:gd name="T17" fmla="*/ 120 w 120"/>
                  <a:gd name="T18" fmla="*/ 152 h 152"/>
                </a:gdLst>
                <a:ahLst/>
                <a:cxnLst>
                  <a:cxn ang="T10">
                    <a:pos x="T0" y="T1"/>
                  </a:cxn>
                  <a:cxn ang="T11">
                    <a:pos x="T2" y="T3"/>
                  </a:cxn>
                  <a:cxn ang="T12">
                    <a:pos x="T4" y="T5"/>
                  </a:cxn>
                  <a:cxn ang="T13">
                    <a:pos x="T6" y="T7"/>
                  </a:cxn>
                  <a:cxn ang="T14">
                    <a:pos x="T8" y="T9"/>
                  </a:cxn>
                </a:cxnLst>
                <a:rect l="T15" t="T16" r="T17" b="T18"/>
                <a:pathLst>
                  <a:path w="120" h="152">
                    <a:moveTo>
                      <a:pt x="96" y="152"/>
                    </a:moveTo>
                    <a:lnTo>
                      <a:pt x="0" y="152"/>
                    </a:lnTo>
                    <a:lnTo>
                      <a:pt x="44" y="0"/>
                    </a:lnTo>
                    <a:lnTo>
                      <a:pt x="120" y="0"/>
                    </a:lnTo>
                    <a:lnTo>
                      <a:pt x="96"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2" name="Freeform 35"/>
              <p:cNvSpPr>
                <a:spLocks/>
              </p:cNvSpPr>
              <p:nvPr/>
            </p:nvSpPr>
            <p:spPr bwMode="auto">
              <a:xfrm>
                <a:off x="2743" y="2241"/>
                <a:ext cx="27" cy="76"/>
              </a:xfrm>
              <a:custGeom>
                <a:avLst/>
                <a:gdLst>
                  <a:gd name="T0" fmla="*/ 1 w 53"/>
                  <a:gd name="T1" fmla="*/ 3 h 152"/>
                  <a:gd name="T2" fmla="*/ 0 w 53"/>
                  <a:gd name="T3" fmla="*/ 3 h 152"/>
                  <a:gd name="T4" fmla="*/ 1 w 53"/>
                  <a:gd name="T5" fmla="*/ 0 h 152"/>
                  <a:gd name="T6" fmla="*/ 1 w 53"/>
                  <a:gd name="T7" fmla="*/ 0 h 152"/>
                  <a:gd name="T8" fmla="*/ 1 w 53"/>
                  <a:gd name="T9" fmla="*/ 3 h 152"/>
                  <a:gd name="T10" fmla="*/ 0 60000 65536"/>
                  <a:gd name="T11" fmla="*/ 0 60000 65536"/>
                  <a:gd name="T12" fmla="*/ 0 60000 65536"/>
                  <a:gd name="T13" fmla="*/ 0 60000 65536"/>
                  <a:gd name="T14" fmla="*/ 0 60000 65536"/>
                  <a:gd name="T15" fmla="*/ 0 w 53"/>
                  <a:gd name="T16" fmla="*/ 0 h 152"/>
                  <a:gd name="T17" fmla="*/ 53 w 53"/>
                  <a:gd name="T18" fmla="*/ 152 h 152"/>
                </a:gdLst>
                <a:ahLst/>
                <a:cxnLst>
                  <a:cxn ang="T10">
                    <a:pos x="T0" y="T1"/>
                  </a:cxn>
                  <a:cxn ang="T11">
                    <a:pos x="T2" y="T3"/>
                  </a:cxn>
                  <a:cxn ang="T12">
                    <a:pos x="T4" y="T5"/>
                  </a:cxn>
                  <a:cxn ang="T13">
                    <a:pos x="T6" y="T7"/>
                  </a:cxn>
                  <a:cxn ang="T14">
                    <a:pos x="T8" y="T9"/>
                  </a:cxn>
                </a:cxnLst>
                <a:rect l="T15" t="T16" r="T17" b="T18"/>
                <a:pathLst>
                  <a:path w="53" h="152">
                    <a:moveTo>
                      <a:pt x="39" y="152"/>
                    </a:moveTo>
                    <a:lnTo>
                      <a:pt x="0" y="152"/>
                    </a:lnTo>
                    <a:lnTo>
                      <a:pt x="20" y="0"/>
                    </a:lnTo>
                    <a:lnTo>
                      <a:pt x="53" y="0"/>
                    </a:lnTo>
                    <a:lnTo>
                      <a:pt x="39"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3" name="Freeform 36"/>
              <p:cNvSpPr>
                <a:spLocks noEditPoints="1"/>
              </p:cNvSpPr>
              <p:nvPr/>
            </p:nvSpPr>
            <p:spPr bwMode="auto">
              <a:xfrm>
                <a:off x="2652" y="2235"/>
                <a:ext cx="269" cy="88"/>
              </a:xfrm>
              <a:custGeom>
                <a:avLst/>
                <a:gdLst>
                  <a:gd name="T0" fmla="*/ 2 w 538"/>
                  <a:gd name="T1" fmla="*/ 0 h 177"/>
                  <a:gd name="T2" fmla="*/ 1 w 538"/>
                  <a:gd name="T3" fmla="*/ 0 h 177"/>
                  <a:gd name="T4" fmla="*/ 1 w 538"/>
                  <a:gd name="T5" fmla="*/ 2 h 177"/>
                  <a:gd name="T6" fmla="*/ 0 w 538"/>
                  <a:gd name="T7" fmla="*/ 2 h 177"/>
                  <a:gd name="T8" fmla="*/ 1 w 538"/>
                  <a:gd name="T9" fmla="*/ 2 h 177"/>
                  <a:gd name="T10" fmla="*/ 1 w 538"/>
                  <a:gd name="T11" fmla="*/ 2 h 177"/>
                  <a:gd name="T12" fmla="*/ 1 w 538"/>
                  <a:gd name="T13" fmla="*/ 2 h 177"/>
                  <a:gd name="T14" fmla="*/ 9 w 538"/>
                  <a:gd name="T15" fmla="*/ 2 h 177"/>
                  <a:gd name="T16" fmla="*/ 9 w 538"/>
                  <a:gd name="T17" fmla="*/ 2 h 177"/>
                  <a:gd name="T18" fmla="*/ 9 w 538"/>
                  <a:gd name="T19" fmla="*/ 2 h 177"/>
                  <a:gd name="T20" fmla="*/ 9 w 538"/>
                  <a:gd name="T21" fmla="*/ 2 h 177"/>
                  <a:gd name="T22" fmla="*/ 8 w 538"/>
                  <a:gd name="T23" fmla="*/ 0 h 177"/>
                  <a:gd name="T24" fmla="*/ 8 w 538"/>
                  <a:gd name="T25" fmla="*/ 0 h 177"/>
                  <a:gd name="T26" fmla="*/ 8 w 538"/>
                  <a:gd name="T27" fmla="*/ 0 h 177"/>
                  <a:gd name="T28" fmla="*/ 8 w 538"/>
                  <a:gd name="T29" fmla="*/ 0 h 177"/>
                  <a:gd name="T30" fmla="*/ 8 w 538"/>
                  <a:gd name="T31" fmla="*/ 0 h 177"/>
                  <a:gd name="T32" fmla="*/ 8 w 538"/>
                  <a:gd name="T33" fmla="*/ 1 h 177"/>
                  <a:gd name="T34" fmla="*/ 8 w 538"/>
                  <a:gd name="T35" fmla="*/ 1 h 177"/>
                  <a:gd name="T36" fmla="*/ 8 w 538"/>
                  <a:gd name="T37" fmla="*/ 2 h 177"/>
                  <a:gd name="T38" fmla="*/ 8 w 538"/>
                  <a:gd name="T39" fmla="*/ 2 h 177"/>
                  <a:gd name="T40" fmla="*/ 7 w 538"/>
                  <a:gd name="T41" fmla="*/ 2 h 177"/>
                  <a:gd name="T42" fmla="*/ 6 w 538"/>
                  <a:gd name="T43" fmla="*/ 2 h 177"/>
                  <a:gd name="T44" fmla="*/ 5 w 538"/>
                  <a:gd name="T45" fmla="*/ 2 h 177"/>
                  <a:gd name="T46" fmla="*/ 3 w 538"/>
                  <a:gd name="T47" fmla="*/ 2 h 177"/>
                  <a:gd name="T48" fmla="*/ 2 w 538"/>
                  <a:gd name="T49" fmla="*/ 2 h 177"/>
                  <a:gd name="T50" fmla="*/ 1 w 538"/>
                  <a:gd name="T51" fmla="*/ 2 h 177"/>
                  <a:gd name="T52" fmla="*/ 1 w 538"/>
                  <a:gd name="T53" fmla="*/ 2 h 177"/>
                  <a:gd name="T54" fmla="*/ 1 w 538"/>
                  <a:gd name="T55" fmla="*/ 1 h 177"/>
                  <a:gd name="T56" fmla="*/ 1 w 538"/>
                  <a:gd name="T57" fmla="*/ 1 h 177"/>
                  <a:gd name="T58" fmla="*/ 2 w 538"/>
                  <a:gd name="T59" fmla="*/ 0 h 177"/>
                  <a:gd name="T60" fmla="*/ 2 w 538"/>
                  <a:gd name="T61" fmla="*/ 0 h 177"/>
                  <a:gd name="T62" fmla="*/ 2 w 538"/>
                  <a:gd name="T63" fmla="*/ 0 h 177"/>
                  <a:gd name="T64" fmla="*/ 3 w 538"/>
                  <a:gd name="T65" fmla="*/ 0 h 177"/>
                  <a:gd name="T66" fmla="*/ 4 w 538"/>
                  <a:gd name="T67" fmla="*/ 0 h 177"/>
                  <a:gd name="T68" fmla="*/ 5 w 538"/>
                  <a:gd name="T69" fmla="*/ 0 h 177"/>
                  <a:gd name="T70" fmla="*/ 6 w 538"/>
                  <a:gd name="T71" fmla="*/ 0 h 177"/>
                  <a:gd name="T72" fmla="*/ 7 w 538"/>
                  <a:gd name="T73" fmla="*/ 0 h 177"/>
                  <a:gd name="T74" fmla="*/ 7 w 538"/>
                  <a:gd name="T75" fmla="*/ 0 h 177"/>
                  <a:gd name="T76" fmla="*/ 8 w 538"/>
                  <a:gd name="T77" fmla="*/ 0 h 1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177"/>
                  <a:gd name="T119" fmla="*/ 538 w 538"/>
                  <a:gd name="T120" fmla="*/ 177 h 1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177">
                    <a:moveTo>
                      <a:pt x="69" y="0"/>
                    </a:moveTo>
                    <a:lnTo>
                      <a:pt x="65" y="2"/>
                    </a:lnTo>
                    <a:lnTo>
                      <a:pt x="62" y="3"/>
                    </a:lnTo>
                    <a:lnTo>
                      <a:pt x="59" y="5"/>
                    </a:lnTo>
                    <a:lnTo>
                      <a:pt x="57" y="8"/>
                    </a:lnTo>
                    <a:lnTo>
                      <a:pt x="1" y="161"/>
                    </a:lnTo>
                    <a:lnTo>
                      <a:pt x="0" y="163"/>
                    </a:lnTo>
                    <a:lnTo>
                      <a:pt x="0" y="166"/>
                    </a:lnTo>
                    <a:lnTo>
                      <a:pt x="1" y="169"/>
                    </a:lnTo>
                    <a:lnTo>
                      <a:pt x="2" y="171"/>
                    </a:lnTo>
                    <a:lnTo>
                      <a:pt x="4" y="173"/>
                    </a:lnTo>
                    <a:lnTo>
                      <a:pt x="6" y="176"/>
                    </a:lnTo>
                    <a:lnTo>
                      <a:pt x="9" y="177"/>
                    </a:lnTo>
                    <a:lnTo>
                      <a:pt x="12" y="177"/>
                    </a:lnTo>
                    <a:lnTo>
                      <a:pt x="526" y="177"/>
                    </a:lnTo>
                    <a:lnTo>
                      <a:pt x="528" y="177"/>
                    </a:lnTo>
                    <a:lnTo>
                      <a:pt x="531" y="176"/>
                    </a:lnTo>
                    <a:lnTo>
                      <a:pt x="533" y="173"/>
                    </a:lnTo>
                    <a:lnTo>
                      <a:pt x="535" y="171"/>
                    </a:lnTo>
                    <a:lnTo>
                      <a:pt x="536" y="169"/>
                    </a:lnTo>
                    <a:lnTo>
                      <a:pt x="538" y="166"/>
                    </a:lnTo>
                    <a:lnTo>
                      <a:pt x="538" y="163"/>
                    </a:lnTo>
                    <a:lnTo>
                      <a:pt x="538" y="161"/>
                    </a:lnTo>
                    <a:lnTo>
                      <a:pt x="480" y="8"/>
                    </a:lnTo>
                    <a:lnTo>
                      <a:pt x="478" y="5"/>
                    </a:lnTo>
                    <a:lnTo>
                      <a:pt x="475" y="3"/>
                    </a:lnTo>
                    <a:lnTo>
                      <a:pt x="472" y="2"/>
                    </a:lnTo>
                    <a:lnTo>
                      <a:pt x="468" y="0"/>
                    </a:lnTo>
                    <a:lnTo>
                      <a:pt x="69" y="0"/>
                    </a:lnTo>
                    <a:close/>
                    <a:moveTo>
                      <a:pt x="460" y="25"/>
                    </a:moveTo>
                    <a:lnTo>
                      <a:pt x="464" y="33"/>
                    </a:lnTo>
                    <a:lnTo>
                      <a:pt x="468" y="46"/>
                    </a:lnTo>
                    <a:lnTo>
                      <a:pt x="475" y="64"/>
                    </a:lnTo>
                    <a:lnTo>
                      <a:pt x="483" y="83"/>
                    </a:lnTo>
                    <a:lnTo>
                      <a:pt x="490" y="104"/>
                    </a:lnTo>
                    <a:lnTo>
                      <a:pt x="498" y="124"/>
                    </a:lnTo>
                    <a:lnTo>
                      <a:pt x="504" y="141"/>
                    </a:lnTo>
                    <a:lnTo>
                      <a:pt x="509" y="152"/>
                    </a:lnTo>
                    <a:lnTo>
                      <a:pt x="498" y="152"/>
                    </a:lnTo>
                    <a:lnTo>
                      <a:pt x="480" y="152"/>
                    </a:lnTo>
                    <a:lnTo>
                      <a:pt x="456" y="152"/>
                    </a:lnTo>
                    <a:lnTo>
                      <a:pt x="425" y="152"/>
                    </a:lnTo>
                    <a:lnTo>
                      <a:pt x="390" y="152"/>
                    </a:lnTo>
                    <a:lnTo>
                      <a:pt x="352" y="152"/>
                    </a:lnTo>
                    <a:lnTo>
                      <a:pt x="311" y="152"/>
                    </a:lnTo>
                    <a:lnTo>
                      <a:pt x="269" y="152"/>
                    </a:lnTo>
                    <a:lnTo>
                      <a:pt x="228" y="152"/>
                    </a:lnTo>
                    <a:lnTo>
                      <a:pt x="186" y="152"/>
                    </a:lnTo>
                    <a:lnTo>
                      <a:pt x="148" y="152"/>
                    </a:lnTo>
                    <a:lnTo>
                      <a:pt x="114" y="152"/>
                    </a:lnTo>
                    <a:lnTo>
                      <a:pt x="82" y="152"/>
                    </a:lnTo>
                    <a:lnTo>
                      <a:pt x="58" y="152"/>
                    </a:lnTo>
                    <a:lnTo>
                      <a:pt x="40" y="152"/>
                    </a:lnTo>
                    <a:lnTo>
                      <a:pt x="29" y="152"/>
                    </a:lnTo>
                    <a:lnTo>
                      <a:pt x="34" y="141"/>
                    </a:lnTo>
                    <a:lnTo>
                      <a:pt x="40" y="124"/>
                    </a:lnTo>
                    <a:lnTo>
                      <a:pt x="47" y="105"/>
                    </a:lnTo>
                    <a:lnTo>
                      <a:pt x="55" y="85"/>
                    </a:lnTo>
                    <a:lnTo>
                      <a:pt x="62" y="64"/>
                    </a:lnTo>
                    <a:lnTo>
                      <a:pt x="69" y="46"/>
                    </a:lnTo>
                    <a:lnTo>
                      <a:pt x="73" y="33"/>
                    </a:lnTo>
                    <a:lnTo>
                      <a:pt x="77" y="25"/>
                    </a:lnTo>
                    <a:lnTo>
                      <a:pt x="84" y="25"/>
                    </a:lnTo>
                    <a:lnTo>
                      <a:pt x="97" y="25"/>
                    </a:lnTo>
                    <a:lnTo>
                      <a:pt x="117" y="25"/>
                    </a:lnTo>
                    <a:lnTo>
                      <a:pt x="141" y="25"/>
                    </a:lnTo>
                    <a:lnTo>
                      <a:pt x="170" y="25"/>
                    </a:lnTo>
                    <a:lnTo>
                      <a:pt x="201" y="25"/>
                    </a:lnTo>
                    <a:lnTo>
                      <a:pt x="235" y="25"/>
                    </a:lnTo>
                    <a:lnTo>
                      <a:pt x="269" y="25"/>
                    </a:lnTo>
                    <a:lnTo>
                      <a:pt x="303" y="25"/>
                    </a:lnTo>
                    <a:lnTo>
                      <a:pt x="336" y="25"/>
                    </a:lnTo>
                    <a:lnTo>
                      <a:pt x="367" y="25"/>
                    </a:lnTo>
                    <a:lnTo>
                      <a:pt x="396" y="25"/>
                    </a:lnTo>
                    <a:lnTo>
                      <a:pt x="420" y="25"/>
                    </a:lnTo>
                    <a:lnTo>
                      <a:pt x="440" y="25"/>
                    </a:lnTo>
                    <a:lnTo>
                      <a:pt x="453" y="25"/>
                    </a:lnTo>
                    <a:lnTo>
                      <a:pt x="46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4" name="Rectangle 37"/>
              <p:cNvSpPr>
                <a:spLocks noChangeArrowheads="1"/>
              </p:cNvSpPr>
              <p:nvPr/>
            </p:nvSpPr>
            <p:spPr bwMode="auto">
              <a:xfrm>
                <a:off x="2678" y="2373"/>
                <a:ext cx="21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FontTx/>
                  <a:buNone/>
                </a:pPr>
                <a:endParaRPr lang="en-US" altLang="en-US" sz="2000" b="0">
                  <a:solidFill>
                    <a:schemeClr val="tx1"/>
                  </a:solidFill>
                </a:endParaRPr>
              </a:p>
            </p:txBody>
          </p:sp>
          <p:sp>
            <p:nvSpPr>
              <p:cNvPr id="25805" name="Freeform 38"/>
              <p:cNvSpPr>
                <a:spLocks/>
              </p:cNvSpPr>
              <p:nvPr/>
            </p:nvSpPr>
            <p:spPr bwMode="auto">
              <a:xfrm>
                <a:off x="2629" y="2356"/>
                <a:ext cx="26" cy="25"/>
              </a:xfrm>
              <a:custGeom>
                <a:avLst/>
                <a:gdLst>
                  <a:gd name="T0" fmla="*/ 0 w 51"/>
                  <a:gd name="T1" fmla="*/ 0 h 51"/>
                  <a:gd name="T2" fmla="*/ 1 w 51"/>
                  <a:gd name="T3" fmla="*/ 0 h 51"/>
                  <a:gd name="T4" fmla="*/ 1 w 51"/>
                  <a:gd name="T5" fmla="*/ 0 h 51"/>
                  <a:gd name="T6" fmla="*/ 1 w 51"/>
                  <a:gd name="T7" fmla="*/ 0 h 51"/>
                  <a:gd name="T8" fmla="*/ 1 w 51"/>
                  <a:gd name="T9" fmla="*/ 0 h 51"/>
                  <a:gd name="T10" fmla="*/ 1 w 51"/>
                  <a:gd name="T11" fmla="*/ 0 h 51"/>
                  <a:gd name="T12" fmla="*/ 1 w 51"/>
                  <a:gd name="T13" fmla="*/ 0 h 51"/>
                  <a:gd name="T14" fmla="*/ 1 w 51"/>
                  <a:gd name="T15" fmla="*/ 0 h 51"/>
                  <a:gd name="T16" fmla="*/ 1 w 51"/>
                  <a:gd name="T17" fmla="*/ 0 h 51"/>
                  <a:gd name="T18" fmla="*/ 1 w 51"/>
                  <a:gd name="T19" fmla="*/ 0 h 51"/>
                  <a:gd name="T20" fmla="*/ 1 w 51"/>
                  <a:gd name="T21" fmla="*/ 0 h 51"/>
                  <a:gd name="T22" fmla="*/ 1 w 51"/>
                  <a:gd name="T23" fmla="*/ 0 h 51"/>
                  <a:gd name="T24" fmla="*/ 1 w 51"/>
                  <a:gd name="T25" fmla="*/ 0 h 51"/>
                  <a:gd name="T26" fmla="*/ 1 w 51"/>
                  <a:gd name="T27" fmla="*/ 0 h 51"/>
                  <a:gd name="T28" fmla="*/ 1 w 51"/>
                  <a:gd name="T29" fmla="*/ 0 h 51"/>
                  <a:gd name="T30" fmla="*/ 1 w 51"/>
                  <a:gd name="T31" fmla="*/ 0 h 51"/>
                  <a:gd name="T32" fmla="*/ 0 w 51"/>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51"/>
                  <a:gd name="T53" fmla="*/ 51 w 51"/>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51">
                    <a:moveTo>
                      <a:pt x="0" y="26"/>
                    </a:moveTo>
                    <a:lnTo>
                      <a:pt x="3" y="36"/>
                    </a:lnTo>
                    <a:lnTo>
                      <a:pt x="8" y="44"/>
                    </a:lnTo>
                    <a:lnTo>
                      <a:pt x="17" y="49"/>
                    </a:lnTo>
                    <a:lnTo>
                      <a:pt x="26" y="51"/>
                    </a:lnTo>
                    <a:lnTo>
                      <a:pt x="36" y="49"/>
                    </a:lnTo>
                    <a:lnTo>
                      <a:pt x="44" y="44"/>
                    </a:lnTo>
                    <a:lnTo>
                      <a:pt x="49" y="36"/>
                    </a:lnTo>
                    <a:lnTo>
                      <a:pt x="51" y="26"/>
                    </a:lnTo>
                    <a:lnTo>
                      <a:pt x="49" y="15"/>
                    </a:lnTo>
                    <a:lnTo>
                      <a:pt x="44" y="7"/>
                    </a:lnTo>
                    <a:lnTo>
                      <a:pt x="36" y="3"/>
                    </a:lnTo>
                    <a:lnTo>
                      <a:pt x="26" y="0"/>
                    </a:lnTo>
                    <a:lnTo>
                      <a:pt x="17" y="3"/>
                    </a:lnTo>
                    <a:lnTo>
                      <a:pt x="8" y="7"/>
                    </a:lnTo>
                    <a:lnTo>
                      <a:pt x="3" y="15"/>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6" name="Freeform 39"/>
              <p:cNvSpPr>
                <a:spLocks/>
              </p:cNvSpPr>
              <p:nvPr/>
            </p:nvSpPr>
            <p:spPr bwMode="auto">
              <a:xfrm>
                <a:off x="2644" y="2374"/>
                <a:ext cx="17" cy="17"/>
              </a:xfrm>
              <a:custGeom>
                <a:avLst/>
                <a:gdLst>
                  <a:gd name="T0" fmla="*/ 0 w 35"/>
                  <a:gd name="T1" fmla="*/ 0 h 35"/>
                  <a:gd name="T2" fmla="*/ 0 w 35"/>
                  <a:gd name="T3" fmla="*/ 0 h 35"/>
                  <a:gd name="T4" fmla="*/ 0 w 35"/>
                  <a:gd name="T5" fmla="*/ 0 h 35"/>
                  <a:gd name="T6" fmla="*/ 0 w 35"/>
                  <a:gd name="T7" fmla="*/ 0 h 35"/>
                  <a:gd name="T8" fmla="*/ 0 w 35"/>
                  <a:gd name="T9" fmla="*/ 0 h 35"/>
                  <a:gd name="T10" fmla="*/ 0 w 35"/>
                  <a:gd name="T11" fmla="*/ 0 h 35"/>
                  <a:gd name="T12" fmla="*/ 0 w 35"/>
                  <a:gd name="T13" fmla="*/ 0 h 35"/>
                  <a:gd name="T14" fmla="*/ 0 w 35"/>
                  <a:gd name="T15" fmla="*/ 0 h 35"/>
                  <a:gd name="T16" fmla="*/ 0 w 35"/>
                  <a:gd name="T17" fmla="*/ 0 h 35"/>
                  <a:gd name="T18" fmla="*/ 0 w 35"/>
                  <a:gd name="T19" fmla="*/ 0 h 35"/>
                  <a:gd name="T20" fmla="*/ 0 w 35"/>
                  <a:gd name="T21" fmla="*/ 0 h 35"/>
                  <a:gd name="T22" fmla="*/ 0 w 35"/>
                  <a:gd name="T23" fmla="*/ 0 h 35"/>
                  <a:gd name="T24" fmla="*/ 0 w 35"/>
                  <a:gd name="T25" fmla="*/ 0 h 35"/>
                  <a:gd name="T26" fmla="*/ 0 w 35"/>
                  <a:gd name="T27" fmla="*/ 0 h 35"/>
                  <a:gd name="T28" fmla="*/ 0 w 35"/>
                  <a:gd name="T29" fmla="*/ 0 h 35"/>
                  <a:gd name="T30" fmla="*/ 0 w 35"/>
                  <a:gd name="T31" fmla="*/ 0 h 35"/>
                  <a:gd name="T32" fmla="*/ 0 w 35"/>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5"/>
                  <a:gd name="T53" fmla="*/ 35 w 35"/>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5">
                    <a:moveTo>
                      <a:pt x="0" y="17"/>
                    </a:moveTo>
                    <a:lnTo>
                      <a:pt x="2" y="24"/>
                    </a:lnTo>
                    <a:lnTo>
                      <a:pt x="5" y="29"/>
                    </a:lnTo>
                    <a:lnTo>
                      <a:pt x="11" y="33"/>
                    </a:lnTo>
                    <a:lnTo>
                      <a:pt x="18" y="35"/>
                    </a:lnTo>
                    <a:lnTo>
                      <a:pt x="25" y="33"/>
                    </a:lnTo>
                    <a:lnTo>
                      <a:pt x="30" y="29"/>
                    </a:lnTo>
                    <a:lnTo>
                      <a:pt x="34" y="24"/>
                    </a:lnTo>
                    <a:lnTo>
                      <a:pt x="35" y="17"/>
                    </a:lnTo>
                    <a:lnTo>
                      <a:pt x="34" y="10"/>
                    </a:lnTo>
                    <a:lnTo>
                      <a:pt x="30" y="5"/>
                    </a:lnTo>
                    <a:lnTo>
                      <a:pt x="25" y="1"/>
                    </a:lnTo>
                    <a:lnTo>
                      <a:pt x="18" y="0"/>
                    </a:lnTo>
                    <a:lnTo>
                      <a:pt x="11" y="1"/>
                    </a:lnTo>
                    <a:lnTo>
                      <a:pt x="5" y="5"/>
                    </a:lnTo>
                    <a:lnTo>
                      <a:pt x="2" y="1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5609" name="Line 40"/>
            <p:cNvSpPr>
              <a:spLocks noChangeShapeType="1"/>
            </p:cNvSpPr>
            <p:nvPr/>
          </p:nvSpPr>
          <p:spPr bwMode="auto">
            <a:xfrm flipV="1">
              <a:off x="999" y="2514"/>
              <a:ext cx="4566" cy="8"/>
            </a:xfrm>
            <a:prstGeom prst="line">
              <a:avLst/>
            </a:prstGeom>
            <a:noFill/>
            <a:ln w="57150" cap="sq">
              <a:solidFill>
                <a:schemeClr val="bg2"/>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nvGrpSpPr>
            <p:cNvPr id="25610" name="Group 41"/>
            <p:cNvGrpSpPr>
              <a:grpSpLocks/>
            </p:cNvGrpSpPr>
            <p:nvPr/>
          </p:nvGrpSpPr>
          <p:grpSpPr bwMode="auto">
            <a:xfrm>
              <a:off x="1087" y="1806"/>
              <a:ext cx="672" cy="685"/>
              <a:chOff x="1137" y="2826"/>
              <a:chExt cx="382" cy="420"/>
            </a:xfrm>
          </p:grpSpPr>
          <p:sp>
            <p:nvSpPr>
              <p:cNvPr id="25744" name="Freeform 42"/>
              <p:cNvSpPr>
                <a:spLocks/>
              </p:cNvSpPr>
              <p:nvPr/>
            </p:nvSpPr>
            <p:spPr bwMode="auto">
              <a:xfrm>
                <a:off x="1201" y="2871"/>
                <a:ext cx="19" cy="24"/>
              </a:xfrm>
              <a:custGeom>
                <a:avLst/>
                <a:gdLst>
                  <a:gd name="T0" fmla="*/ 1 w 37"/>
                  <a:gd name="T1" fmla="*/ 0 h 49"/>
                  <a:gd name="T2" fmla="*/ 1 w 37"/>
                  <a:gd name="T3" fmla="*/ 0 h 49"/>
                  <a:gd name="T4" fmla="*/ 1 w 37"/>
                  <a:gd name="T5" fmla="*/ 0 h 49"/>
                  <a:gd name="T6" fmla="*/ 1 w 37"/>
                  <a:gd name="T7" fmla="*/ 0 h 49"/>
                  <a:gd name="T8" fmla="*/ 1 w 37"/>
                  <a:gd name="T9" fmla="*/ 0 h 49"/>
                  <a:gd name="T10" fmla="*/ 1 w 37"/>
                  <a:gd name="T11" fmla="*/ 0 h 49"/>
                  <a:gd name="T12" fmla="*/ 1 w 37"/>
                  <a:gd name="T13" fmla="*/ 0 h 49"/>
                  <a:gd name="T14" fmla="*/ 0 w 37"/>
                  <a:gd name="T15" fmla="*/ 0 h 49"/>
                  <a:gd name="T16" fmla="*/ 0 w 37"/>
                  <a:gd name="T17" fmla="*/ 0 h 49"/>
                  <a:gd name="T18" fmla="*/ 0 w 37"/>
                  <a:gd name="T19" fmla="*/ 0 h 49"/>
                  <a:gd name="T20" fmla="*/ 1 w 37"/>
                  <a:gd name="T21" fmla="*/ 0 h 49"/>
                  <a:gd name="T22" fmla="*/ 1 w 37"/>
                  <a:gd name="T23" fmla="*/ 0 h 49"/>
                  <a:gd name="T24" fmla="*/ 1 w 37"/>
                  <a:gd name="T25" fmla="*/ 0 h 49"/>
                  <a:gd name="T26" fmla="*/ 1 w 37"/>
                  <a:gd name="T27" fmla="*/ 0 h 49"/>
                  <a:gd name="T28" fmla="*/ 1 w 37"/>
                  <a:gd name="T29" fmla="*/ 0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49"/>
                  <a:gd name="T47" fmla="*/ 37 w 37"/>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49">
                    <a:moveTo>
                      <a:pt x="14" y="13"/>
                    </a:moveTo>
                    <a:lnTo>
                      <a:pt x="14" y="10"/>
                    </a:lnTo>
                    <a:lnTo>
                      <a:pt x="15" y="6"/>
                    </a:lnTo>
                    <a:lnTo>
                      <a:pt x="15" y="3"/>
                    </a:lnTo>
                    <a:lnTo>
                      <a:pt x="16" y="0"/>
                    </a:lnTo>
                    <a:lnTo>
                      <a:pt x="7" y="11"/>
                    </a:lnTo>
                    <a:lnTo>
                      <a:pt x="2" y="19"/>
                    </a:lnTo>
                    <a:lnTo>
                      <a:pt x="0" y="26"/>
                    </a:lnTo>
                    <a:lnTo>
                      <a:pt x="0" y="28"/>
                    </a:lnTo>
                    <a:lnTo>
                      <a:pt x="0" y="49"/>
                    </a:lnTo>
                    <a:lnTo>
                      <a:pt x="37" y="49"/>
                    </a:lnTo>
                    <a:lnTo>
                      <a:pt x="28" y="42"/>
                    </a:lnTo>
                    <a:lnTo>
                      <a:pt x="21" y="34"/>
                    </a:lnTo>
                    <a:lnTo>
                      <a:pt x="15" y="24"/>
                    </a:lnTo>
                    <a:lnTo>
                      <a:pt x="14" y="13"/>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5" name="Freeform 43"/>
              <p:cNvSpPr>
                <a:spLocks/>
              </p:cNvSpPr>
              <p:nvPr/>
            </p:nvSpPr>
            <p:spPr bwMode="auto">
              <a:xfrm>
                <a:off x="1168" y="3074"/>
                <a:ext cx="85" cy="40"/>
              </a:xfrm>
              <a:custGeom>
                <a:avLst/>
                <a:gdLst>
                  <a:gd name="T0" fmla="*/ 3 w 169"/>
                  <a:gd name="T1" fmla="*/ 0 h 81"/>
                  <a:gd name="T2" fmla="*/ 0 w 169"/>
                  <a:gd name="T3" fmla="*/ 0 h 81"/>
                  <a:gd name="T4" fmla="*/ 0 w 169"/>
                  <a:gd name="T5" fmla="*/ 0 h 81"/>
                  <a:gd name="T6" fmla="*/ 0 w 169"/>
                  <a:gd name="T7" fmla="*/ 0 h 81"/>
                  <a:gd name="T8" fmla="*/ 0 w 169"/>
                  <a:gd name="T9" fmla="*/ 1 h 81"/>
                  <a:gd name="T10" fmla="*/ 0 w 169"/>
                  <a:gd name="T11" fmla="*/ 1 h 81"/>
                  <a:gd name="T12" fmla="*/ 3 w 169"/>
                  <a:gd name="T13" fmla="*/ 1 h 81"/>
                  <a:gd name="T14" fmla="*/ 3 w 169"/>
                  <a:gd name="T15" fmla="*/ 0 h 8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81"/>
                  <a:gd name="T26" fmla="*/ 169 w 169"/>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81">
                    <a:moveTo>
                      <a:pt x="142" y="0"/>
                    </a:moveTo>
                    <a:lnTo>
                      <a:pt x="0" y="0"/>
                    </a:lnTo>
                    <a:lnTo>
                      <a:pt x="0" y="21"/>
                    </a:lnTo>
                    <a:lnTo>
                      <a:pt x="0" y="44"/>
                    </a:lnTo>
                    <a:lnTo>
                      <a:pt x="0" y="65"/>
                    </a:lnTo>
                    <a:lnTo>
                      <a:pt x="0" y="81"/>
                    </a:lnTo>
                    <a:lnTo>
                      <a:pt x="169" y="81"/>
                    </a:lnTo>
                    <a:lnTo>
                      <a:pt x="142" y="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6" name="Freeform 44"/>
              <p:cNvSpPr>
                <a:spLocks/>
              </p:cNvSpPr>
              <p:nvPr/>
            </p:nvSpPr>
            <p:spPr bwMode="auto">
              <a:xfrm>
                <a:off x="1201" y="2907"/>
                <a:ext cx="31" cy="127"/>
              </a:xfrm>
              <a:custGeom>
                <a:avLst/>
                <a:gdLst>
                  <a:gd name="T0" fmla="*/ 1 w 61"/>
                  <a:gd name="T1" fmla="*/ 4 h 254"/>
                  <a:gd name="T2" fmla="*/ 1 w 61"/>
                  <a:gd name="T3" fmla="*/ 4 h 254"/>
                  <a:gd name="T4" fmla="*/ 1 w 61"/>
                  <a:gd name="T5" fmla="*/ 4 h 254"/>
                  <a:gd name="T6" fmla="*/ 1 w 61"/>
                  <a:gd name="T7" fmla="*/ 3 h 254"/>
                  <a:gd name="T8" fmla="*/ 1 w 61"/>
                  <a:gd name="T9" fmla="*/ 3 h 254"/>
                  <a:gd name="T10" fmla="*/ 1 w 61"/>
                  <a:gd name="T11" fmla="*/ 3 h 254"/>
                  <a:gd name="T12" fmla="*/ 1 w 61"/>
                  <a:gd name="T13" fmla="*/ 3 h 254"/>
                  <a:gd name="T14" fmla="*/ 1 w 61"/>
                  <a:gd name="T15" fmla="*/ 3 h 254"/>
                  <a:gd name="T16" fmla="*/ 1 w 61"/>
                  <a:gd name="T17" fmla="*/ 3 h 254"/>
                  <a:gd name="T18" fmla="*/ 1 w 61"/>
                  <a:gd name="T19" fmla="*/ 3 h 254"/>
                  <a:gd name="T20" fmla="*/ 1 w 61"/>
                  <a:gd name="T21" fmla="*/ 0 h 254"/>
                  <a:gd name="T22" fmla="*/ 0 w 61"/>
                  <a:gd name="T23" fmla="*/ 0 h 254"/>
                  <a:gd name="T24" fmla="*/ 0 w 61"/>
                  <a:gd name="T25" fmla="*/ 4 h 254"/>
                  <a:gd name="T26" fmla="*/ 1 w 61"/>
                  <a:gd name="T27" fmla="*/ 4 h 254"/>
                  <a:gd name="T28" fmla="*/ 1 w 61"/>
                  <a:gd name="T29" fmla="*/ 4 h 254"/>
                  <a:gd name="T30" fmla="*/ 1 w 61"/>
                  <a:gd name="T31" fmla="*/ 4 h 254"/>
                  <a:gd name="T32" fmla="*/ 1 w 61"/>
                  <a:gd name="T33" fmla="*/ 4 h 254"/>
                  <a:gd name="T34" fmla="*/ 1 w 61"/>
                  <a:gd name="T35" fmla="*/ 4 h 254"/>
                  <a:gd name="T36" fmla="*/ 1 w 61"/>
                  <a:gd name="T37" fmla="*/ 4 h 254"/>
                  <a:gd name="T38" fmla="*/ 1 w 61"/>
                  <a:gd name="T39" fmla="*/ 4 h 254"/>
                  <a:gd name="T40" fmla="*/ 1 w 61"/>
                  <a:gd name="T41" fmla="*/ 4 h 254"/>
                  <a:gd name="T42" fmla="*/ 1 w 61"/>
                  <a:gd name="T43" fmla="*/ 4 h 254"/>
                  <a:gd name="T44" fmla="*/ 1 w 61"/>
                  <a:gd name="T45" fmla="*/ 4 h 254"/>
                  <a:gd name="T46" fmla="*/ 1 w 61"/>
                  <a:gd name="T47" fmla="*/ 4 h 254"/>
                  <a:gd name="T48" fmla="*/ 1 w 61"/>
                  <a:gd name="T49" fmla="*/ 4 h 2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254"/>
                  <a:gd name="T77" fmla="*/ 61 w 61"/>
                  <a:gd name="T78" fmla="*/ 254 h 2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254">
                    <a:moveTo>
                      <a:pt x="36" y="224"/>
                    </a:moveTo>
                    <a:lnTo>
                      <a:pt x="37" y="210"/>
                    </a:lnTo>
                    <a:lnTo>
                      <a:pt x="41" y="194"/>
                    </a:lnTo>
                    <a:lnTo>
                      <a:pt x="48" y="178"/>
                    </a:lnTo>
                    <a:lnTo>
                      <a:pt x="61" y="163"/>
                    </a:lnTo>
                    <a:lnTo>
                      <a:pt x="28" y="163"/>
                    </a:lnTo>
                    <a:lnTo>
                      <a:pt x="23" y="161"/>
                    </a:lnTo>
                    <a:lnTo>
                      <a:pt x="19" y="159"/>
                    </a:lnTo>
                    <a:lnTo>
                      <a:pt x="17" y="156"/>
                    </a:lnTo>
                    <a:lnTo>
                      <a:pt x="16" y="151"/>
                    </a:lnTo>
                    <a:lnTo>
                      <a:pt x="16" y="0"/>
                    </a:lnTo>
                    <a:lnTo>
                      <a:pt x="0" y="0"/>
                    </a:lnTo>
                    <a:lnTo>
                      <a:pt x="0" y="254"/>
                    </a:lnTo>
                    <a:lnTo>
                      <a:pt x="6" y="253"/>
                    </a:lnTo>
                    <a:lnTo>
                      <a:pt x="11" y="251"/>
                    </a:lnTo>
                    <a:lnTo>
                      <a:pt x="17" y="250"/>
                    </a:lnTo>
                    <a:lnTo>
                      <a:pt x="22" y="249"/>
                    </a:lnTo>
                    <a:lnTo>
                      <a:pt x="26" y="248"/>
                    </a:lnTo>
                    <a:lnTo>
                      <a:pt x="30" y="247"/>
                    </a:lnTo>
                    <a:lnTo>
                      <a:pt x="33" y="246"/>
                    </a:lnTo>
                    <a:lnTo>
                      <a:pt x="36" y="246"/>
                    </a:lnTo>
                    <a:lnTo>
                      <a:pt x="36" y="238"/>
                    </a:lnTo>
                    <a:lnTo>
                      <a:pt x="36" y="231"/>
                    </a:lnTo>
                    <a:lnTo>
                      <a:pt x="36" y="226"/>
                    </a:lnTo>
                    <a:lnTo>
                      <a:pt x="36" y="22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7" name="Freeform 45"/>
              <p:cNvSpPr>
                <a:spLocks noEditPoints="1"/>
              </p:cNvSpPr>
              <p:nvPr/>
            </p:nvSpPr>
            <p:spPr bwMode="auto">
              <a:xfrm>
                <a:off x="1232" y="2842"/>
                <a:ext cx="192" cy="53"/>
              </a:xfrm>
              <a:custGeom>
                <a:avLst/>
                <a:gdLst>
                  <a:gd name="T0" fmla="*/ 0 w 385"/>
                  <a:gd name="T1" fmla="*/ 2 h 106"/>
                  <a:gd name="T2" fmla="*/ 0 w 385"/>
                  <a:gd name="T3" fmla="*/ 2 h 106"/>
                  <a:gd name="T4" fmla="*/ 5 w 385"/>
                  <a:gd name="T5" fmla="*/ 2 h 106"/>
                  <a:gd name="T6" fmla="*/ 5 w 385"/>
                  <a:gd name="T7" fmla="*/ 2 h 106"/>
                  <a:gd name="T8" fmla="*/ 5 w 385"/>
                  <a:gd name="T9" fmla="*/ 2 h 106"/>
                  <a:gd name="T10" fmla="*/ 5 w 385"/>
                  <a:gd name="T11" fmla="*/ 1 h 106"/>
                  <a:gd name="T12" fmla="*/ 5 w 385"/>
                  <a:gd name="T13" fmla="*/ 1 h 106"/>
                  <a:gd name="T14" fmla="*/ 5 w 385"/>
                  <a:gd name="T15" fmla="*/ 1 h 106"/>
                  <a:gd name="T16" fmla="*/ 6 w 385"/>
                  <a:gd name="T17" fmla="*/ 1 h 106"/>
                  <a:gd name="T18" fmla="*/ 5 w 385"/>
                  <a:gd name="T19" fmla="*/ 1 h 106"/>
                  <a:gd name="T20" fmla="*/ 5 w 385"/>
                  <a:gd name="T21" fmla="*/ 1 h 106"/>
                  <a:gd name="T22" fmla="*/ 5 w 385"/>
                  <a:gd name="T23" fmla="*/ 1 h 106"/>
                  <a:gd name="T24" fmla="*/ 4 w 385"/>
                  <a:gd name="T25" fmla="*/ 1 h 106"/>
                  <a:gd name="T26" fmla="*/ 4 w 385"/>
                  <a:gd name="T27" fmla="*/ 1 h 106"/>
                  <a:gd name="T28" fmla="*/ 4 w 385"/>
                  <a:gd name="T29" fmla="*/ 1 h 106"/>
                  <a:gd name="T30" fmla="*/ 3 w 385"/>
                  <a:gd name="T31" fmla="*/ 0 h 106"/>
                  <a:gd name="T32" fmla="*/ 3 w 385"/>
                  <a:gd name="T33" fmla="*/ 0 h 106"/>
                  <a:gd name="T34" fmla="*/ 2 w 385"/>
                  <a:gd name="T35" fmla="*/ 0 h 106"/>
                  <a:gd name="T36" fmla="*/ 1 w 385"/>
                  <a:gd name="T37" fmla="*/ 1 h 106"/>
                  <a:gd name="T38" fmla="*/ 1 w 385"/>
                  <a:gd name="T39" fmla="*/ 1 h 106"/>
                  <a:gd name="T40" fmla="*/ 1 w 385"/>
                  <a:gd name="T41" fmla="*/ 1 h 106"/>
                  <a:gd name="T42" fmla="*/ 0 w 385"/>
                  <a:gd name="T43" fmla="*/ 1 h 106"/>
                  <a:gd name="T44" fmla="*/ 0 w 385"/>
                  <a:gd name="T45" fmla="*/ 1 h 106"/>
                  <a:gd name="T46" fmla="*/ 0 w 385"/>
                  <a:gd name="T47" fmla="*/ 1 h 106"/>
                  <a:gd name="T48" fmla="*/ 0 w 385"/>
                  <a:gd name="T49" fmla="*/ 1 h 106"/>
                  <a:gd name="T50" fmla="*/ 0 w 385"/>
                  <a:gd name="T51" fmla="*/ 1 h 106"/>
                  <a:gd name="T52" fmla="*/ 0 w 385"/>
                  <a:gd name="T53" fmla="*/ 1 h 106"/>
                  <a:gd name="T54" fmla="*/ 0 w 385"/>
                  <a:gd name="T55" fmla="*/ 1 h 106"/>
                  <a:gd name="T56" fmla="*/ 0 w 385"/>
                  <a:gd name="T57" fmla="*/ 2 h 106"/>
                  <a:gd name="T58" fmla="*/ 4 w 385"/>
                  <a:gd name="T59" fmla="*/ 1 h 106"/>
                  <a:gd name="T60" fmla="*/ 5 w 385"/>
                  <a:gd name="T61" fmla="*/ 1 h 106"/>
                  <a:gd name="T62" fmla="*/ 5 w 385"/>
                  <a:gd name="T63" fmla="*/ 1 h 106"/>
                  <a:gd name="T64" fmla="*/ 5 w 385"/>
                  <a:gd name="T65" fmla="*/ 2 h 106"/>
                  <a:gd name="T66" fmla="*/ 4 w 385"/>
                  <a:gd name="T67" fmla="*/ 2 h 106"/>
                  <a:gd name="T68" fmla="*/ 1 w 385"/>
                  <a:gd name="T69" fmla="*/ 2 h 106"/>
                  <a:gd name="T70" fmla="*/ 0 w 385"/>
                  <a:gd name="T71" fmla="*/ 2 h 106"/>
                  <a:gd name="T72" fmla="*/ 0 w 385"/>
                  <a:gd name="T73" fmla="*/ 1 h 106"/>
                  <a:gd name="T74" fmla="*/ 1 w 385"/>
                  <a:gd name="T75" fmla="*/ 1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5"/>
                  <a:gd name="T115" fmla="*/ 0 h 106"/>
                  <a:gd name="T116" fmla="*/ 385 w 385"/>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5" h="106">
                    <a:moveTo>
                      <a:pt x="36" y="70"/>
                    </a:moveTo>
                    <a:lnTo>
                      <a:pt x="35" y="81"/>
                    </a:lnTo>
                    <a:lnTo>
                      <a:pt x="30" y="91"/>
                    </a:lnTo>
                    <a:lnTo>
                      <a:pt x="23" y="99"/>
                    </a:lnTo>
                    <a:lnTo>
                      <a:pt x="14" y="106"/>
                    </a:lnTo>
                    <a:lnTo>
                      <a:pt x="371" y="106"/>
                    </a:lnTo>
                    <a:lnTo>
                      <a:pt x="362" y="99"/>
                    </a:lnTo>
                    <a:lnTo>
                      <a:pt x="355" y="91"/>
                    </a:lnTo>
                    <a:lnTo>
                      <a:pt x="350" y="81"/>
                    </a:lnTo>
                    <a:lnTo>
                      <a:pt x="349" y="70"/>
                    </a:lnTo>
                    <a:lnTo>
                      <a:pt x="350" y="62"/>
                    </a:lnTo>
                    <a:lnTo>
                      <a:pt x="351" y="55"/>
                    </a:lnTo>
                    <a:lnTo>
                      <a:pt x="355" y="48"/>
                    </a:lnTo>
                    <a:lnTo>
                      <a:pt x="359" y="42"/>
                    </a:lnTo>
                    <a:lnTo>
                      <a:pt x="365" y="37"/>
                    </a:lnTo>
                    <a:lnTo>
                      <a:pt x="371" y="33"/>
                    </a:lnTo>
                    <a:lnTo>
                      <a:pt x="378" y="30"/>
                    </a:lnTo>
                    <a:lnTo>
                      <a:pt x="385" y="29"/>
                    </a:lnTo>
                    <a:lnTo>
                      <a:pt x="378" y="25"/>
                    </a:lnTo>
                    <a:lnTo>
                      <a:pt x="370" y="23"/>
                    </a:lnTo>
                    <a:lnTo>
                      <a:pt x="362" y="19"/>
                    </a:lnTo>
                    <a:lnTo>
                      <a:pt x="352" y="17"/>
                    </a:lnTo>
                    <a:lnTo>
                      <a:pt x="343" y="15"/>
                    </a:lnTo>
                    <a:lnTo>
                      <a:pt x="333" y="13"/>
                    </a:lnTo>
                    <a:lnTo>
                      <a:pt x="322" y="10"/>
                    </a:lnTo>
                    <a:lnTo>
                      <a:pt x="311" y="8"/>
                    </a:lnTo>
                    <a:lnTo>
                      <a:pt x="298" y="7"/>
                    </a:lnTo>
                    <a:lnTo>
                      <a:pt x="286" y="4"/>
                    </a:lnTo>
                    <a:lnTo>
                      <a:pt x="273" y="3"/>
                    </a:lnTo>
                    <a:lnTo>
                      <a:pt x="258" y="2"/>
                    </a:lnTo>
                    <a:lnTo>
                      <a:pt x="243" y="1"/>
                    </a:lnTo>
                    <a:lnTo>
                      <a:pt x="227" y="0"/>
                    </a:lnTo>
                    <a:lnTo>
                      <a:pt x="210" y="0"/>
                    </a:lnTo>
                    <a:lnTo>
                      <a:pt x="192" y="0"/>
                    </a:lnTo>
                    <a:lnTo>
                      <a:pt x="175" y="0"/>
                    </a:lnTo>
                    <a:lnTo>
                      <a:pt x="158" y="0"/>
                    </a:lnTo>
                    <a:lnTo>
                      <a:pt x="143" y="1"/>
                    </a:lnTo>
                    <a:lnTo>
                      <a:pt x="127" y="2"/>
                    </a:lnTo>
                    <a:lnTo>
                      <a:pt x="113" y="3"/>
                    </a:lnTo>
                    <a:lnTo>
                      <a:pt x="99" y="4"/>
                    </a:lnTo>
                    <a:lnTo>
                      <a:pt x="86" y="7"/>
                    </a:lnTo>
                    <a:lnTo>
                      <a:pt x="74" y="8"/>
                    </a:lnTo>
                    <a:lnTo>
                      <a:pt x="62" y="10"/>
                    </a:lnTo>
                    <a:lnTo>
                      <a:pt x="52" y="13"/>
                    </a:lnTo>
                    <a:lnTo>
                      <a:pt x="41" y="15"/>
                    </a:lnTo>
                    <a:lnTo>
                      <a:pt x="32" y="17"/>
                    </a:lnTo>
                    <a:lnTo>
                      <a:pt x="23" y="19"/>
                    </a:lnTo>
                    <a:lnTo>
                      <a:pt x="15" y="23"/>
                    </a:lnTo>
                    <a:lnTo>
                      <a:pt x="7" y="25"/>
                    </a:lnTo>
                    <a:lnTo>
                      <a:pt x="0" y="29"/>
                    </a:lnTo>
                    <a:lnTo>
                      <a:pt x="8" y="30"/>
                    </a:lnTo>
                    <a:lnTo>
                      <a:pt x="14" y="33"/>
                    </a:lnTo>
                    <a:lnTo>
                      <a:pt x="21" y="37"/>
                    </a:lnTo>
                    <a:lnTo>
                      <a:pt x="25" y="42"/>
                    </a:lnTo>
                    <a:lnTo>
                      <a:pt x="30" y="48"/>
                    </a:lnTo>
                    <a:lnTo>
                      <a:pt x="33" y="55"/>
                    </a:lnTo>
                    <a:lnTo>
                      <a:pt x="35" y="62"/>
                    </a:lnTo>
                    <a:lnTo>
                      <a:pt x="36" y="70"/>
                    </a:lnTo>
                    <a:close/>
                    <a:moveTo>
                      <a:pt x="81" y="22"/>
                    </a:moveTo>
                    <a:lnTo>
                      <a:pt x="304" y="22"/>
                    </a:lnTo>
                    <a:lnTo>
                      <a:pt x="312" y="23"/>
                    </a:lnTo>
                    <a:lnTo>
                      <a:pt x="322" y="29"/>
                    </a:lnTo>
                    <a:lnTo>
                      <a:pt x="332" y="39"/>
                    </a:lnTo>
                    <a:lnTo>
                      <a:pt x="335" y="56"/>
                    </a:lnTo>
                    <a:lnTo>
                      <a:pt x="334" y="67"/>
                    </a:lnTo>
                    <a:lnTo>
                      <a:pt x="328" y="78"/>
                    </a:lnTo>
                    <a:lnTo>
                      <a:pt x="319" y="87"/>
                    </a:lnTo>
                    <a:lnTo>
                      <a:pt x="304" y="91"/>
                    </a:lnTo>
                    <a:lnTo>
                      <a:pt x="81" y="91"/>
                    </a:lnTo>
                    <a:lnTo>
                      <a:pt x="73" y="90"/>
                    </a:lnTo>
                    <a:lnTo>
                      <a:pt x="62" y="84"/>
                    </a:lnTo>
                    <a:lnTo>
                      <a:pt x="54" y="74"/>
                    </a:lnTo>
                    <a:lnTo>
                      <a:pt x="51" y="56"/>
                    </a:lnTo>
                    <a:lnTo>
                      <a:pt x="52" y="46"/>
                    </a:lnTo>
                    <a:lnTo>
                      <a:pt x="56" y="34"/>
                    </a:lnTo>
                    <a:lnTo>
                      <a:pt x="66" y="25"/>
                    </a:lnTo>
                    <a:lnTo>
                      <a:pt x="81" y="2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8" name="Freeform 46"/>
              <p:cNvSpPr>
                <a:spLocks/>
              </p:cNvSpPr>
              <p:nvPr/>
            </p:nvSpPr>
            <p:spPr bwMode="auto">
              <a:xfrm>
                <a:off x="1437" y="2871"/>
                <a:ext cx="18" cy="24"/>
              </a:xfrm>
              <a:custGeom>
                <a:avLst/>
                <a:gdLst>
                  <a:gd name="T0" fmla="*/ 0 w 36"/>
                  <a:gd name="T1" fmla="*/ 0 h 49"/>
                  <a:gd name="T2" fmla="*/ 1 w 36"/>
                  <a:gd name="T3" fmla="*/ 0 h 49"/>
                  <a:gd name="T4" fmla="*/ 1 w 36"/>
                  <a:gd name="T5" fmla="*/ 0 h 49"/>
                  <a:gd name="T6" fmla="*/ 1 w 36"/>
                  <a:gd name="T7" fmla="*/ 0 h 49"/>
                  <a:gd name="T8" fmla="*/ 1 w 36"/>
                  <a:gd name="T9" fmla="*/ 0 h 49"/>
                  <a:gd name="T10" fmla="*/ 1 w 36"/>
                  <a:gd name="T11" fmla="*/ 0 h 49"/>
                  <a:gd name="T12" fmla="*/ 1 w 36"/>
                  <a:gd name="T13" fmla="*/ 0 h 49"/>
                  <a:gd name="T14" fmla="*/ 1 w 36"/>
                  <a:gd name="T15" fmla="*/ 0 h 49"/>
                  <a:gd name="T16" fmla="*/ 1 w 36"/>
                  <a:gd name="T17" fmla="*/ 0 h 49"/>
                  <a:gd name="T18" fmla="*/ 1 w 36"/>
                  <a:gd name="T19" fmla="*/ 0 h 49"/>
                  <a:gd name="T20" fmla="*/ 1 w 36"/>
                  <a:gd name="T21" fmla="*/ 0 h 49"/>
                  <a:gd name="T22" fmla="*/ 1 w 36"/>
                  <a:gd name="T23" fmla="*/ 0 h 49"/>
                  <a:gd name="T24" fmla="*/ 1 w 36"/>
                  <a:gd name="T25" fmla="*/ 0 h 49"/>
                  <a:gd name="T26" fmla="*/ 1 w 36"/>
                  <a:gd name="T27" fmla="*/ 0 h 49"/>
                  <a:gd name="T28" fmla="*/ 0 w 36"/>
                  <a:gd name="T29" fmla="*/ 0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49"/>
                  <a:gd name="T47" fmla="*/ 36 w 36"/>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49">
                    <a:moveTo>
                      <a:pt x="0" y="49"/>
                    </a:moveTo>
                    <a:lnTo>
                      <a:pt x="36" y="49"/>
                    </a:lnTo>
                    <a:lnTo>
                      <a:pt x="36" y="28"/>
                    </a:lnTo>
                    <a:lnTo>
                      <a:pt x="36" y="26"/>
                    </a:lnTo>
                    <a:lnTo>
                      <a:pt x="33" y="20"/>
                    </a:lnTo>
                    <a:lnTo>
                      <a:pt x="29" y="11"/>
                    </a:lnTo>
                    <a:lnTo>
                      <a:pt x="20" y="0"/>
                    </a:lnTo>
                    <a:lnTo>
                      <a:pt x="21" y="3"/>
                    </a:lnTo>
                    <a:lnTo>
                      <a:pt x="21" y="6"/>
                    </a:lnTo>
                    <a:lnTo>
                      <a:pt x="22" y="10"/>
                    </a:lnTo>
                    <a:lnTo>
                      <a:pt x="22" y="13"/>
                    </a:lnTo>
                    <a:lnTo>
                      <a:pt x="21" y="24"/>
                    </a:lnTo>
                    <a:lnTo>
                      <a:pt x="16" y="34"/>
                    </a:lnTo>
                    <a:lnTo>
                      <a:pt x="9" y="42"/>
                    </a:lnTo>
                    <a:lnTo>
                      <a:pt x="0" y="49"/>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9" name="Freeform 47"/>
              <p:cNvSpPr>
                <a:spLocks/>
              </p:cNvSpPr>
              <p:nvPr/>
            </p:nvSpPr>
            <p:spPr bwMode="auto">
              <a:xfrm>
                <a:off x="1149" y="2907"/>
                <a:ext cx="10" cy="73"/>
              </a:xfrm>
              <a:custGeom>
                <a:avLst/>
                <a:gdLst>
                  <a:gd name="T0" fmla="*/ 0 w 21"/>
                  <a:gd name="T1" fmla="*/ 0 h 145"/>
                  <a:gd name="T2" fmla="*/ 0 w 21"/>
                  <a:gd name="T3" fmla="*/ 1 h 145"/>
                  <a:gd name="T4" fmla="*/ 0 w 21"/>
                  <a:gd name="T5" fmla="*/ 2 h 145"/>
                  <a:gd name="T6" fmla="*/ 0 w 21"/>
                  <a:gd name="T7" fmla="*/ 2 h 145"/>
                  <a:gd name="T8" fmla="*/ 0 w 21"/>
                  <a:gd name="T9" fmla="*/ 3 h 145"/>
                  <a:gd name="T10" fmla="*/ 0 w 21"/>
                  <a:gd name="T11" fmla="*/ 3 h 145"/>
                  <a:gd name="T12" fmla="*/ 0 w 21"/>
                  <a:gd name="T13" fmla="*/ 3 h 145"/>
                  <a:gd name="T14" fmla="*/ 0 w 21"/>
                  <a:gd name="T15" fmla="*/ 3 h 145"/>
                  <a:gd name="T16" fmla="*/ 0 w 21"/>
                  <a:gd name="T17" fmla="*/ 3 h 145"/>
                  <a:gd name="T18" fmla="*/ 0 w 21"/>
                  <a:gd name="T19" fmla="*/ 1 h 145"/>
                  <a:gd name="T20" fmla="*/ 0 w 21"/>
                  <a:gd name="T21" fmla="*/ 1 h 145"/>
                  <a:gd name="T22" fmla="*/ 0 w 21"/>
                  <a:gd name="T23" fmla="*/ 0 h 145"/>
                  <a:gd name="T24" fmla="*/ 0 w 21"/>
                  <a:gd name="T25" fmla="*/ 0 h 145"/>
                  <a:gd name="T26" fmla="*/ 0 w 21"/>
                  <a:gd name="T27" fmla="*/ 0 h 145"/>
                  <a:gd name="T28" fmla="*/ 0 w 21"/>
                  <a:gd name="T29" fmla="*/ 0 h 145"/>
                  <a:gd name="T30" fmla="*/ 0 w 21"/>
                  <a:gd name="T31" fmla="*/ 0 h 145"/>
                  <a:gd name="T32" fmla="*/ 0 w 21"/>
                  <a:gd name="T33" fmla="*/ 0 h 145"/>
                  <a:gd name="T34" fmla="*/ 0 w 21"/>
                  <a:gd name="T35" fmla="*/ 0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145"/>
                  <a:gd name="T56" fmla="*/ 21 w 21"/>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145">
                    <a:moveTo>
                      <a:pt x="0" y="0"/>
                    </a:moveTo>
                    <a:lnTo>
                      <a:pt x="0" y="28"/>
                    </a:lnTo>
                    <a:lnTo>
                      <a:pt x="0" y="73"/>
                    </a:lnTo>
                    <a:lnTo>
                      <a:pt x="0" y="118"/>
                    </a:lnTo>
                    <a:lnTo>
                      <a:pt x="0" y="145"/>
                    </a:lnTo>
                    <a:lnTo>
                      <a:pt x="5" y="145"/>
                    </a:lnTo>
                    <a:lnTo>
                      <a:pt x="9" y="145"/>
                    </a:lnTo>
                    <a:lnTo>
                      <a:pt x="15" y="145"/>
                    </a:lnTo>
                    <a:lnTo>
                      <a:pt x="21" y="145"/>
                    </a:lnTo>
                    <a:lnTo>
                      <a:pt x="21" y="1"/>
                    </a:lnTo>
                    <a:lnTo>
                      <a:pt x="20" y="1"/>
                    </a:lnTo>
                    <a:lnTo>
                      <a:pt x="20" y="0"/>
                    </a:lnTo>
                    <a:lnTo>
                      <a:pt x="19" y="0"/>
                    </a:lnTo>
                    <a:lnTo>
                      <a:pt x="16" y="0"/>
                    </a:lnTo>
                    <a:lnTo>
                      <a:pt x="12" y="0"/>
                    </a:lnTo>
                    <a:lnTo>
                      <a:pt x="7"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0" name="Freeform 48"/>
              <p:cNvSpPr>
                <a:spLocks/>
              </p:cNvSpPr>
              <p:nvPr/>
            </p:nvSpPr>
            <p:spPr bwMode="auto">
              <a:xfrm>
                <a:off x="1425" y="2907"/>
                <a:ext cx="30" cy="127"/>
              </a:xfrm>
              <a:custGeom>
                <a:avLst/>
                <a:gdLst>
                  <a:gd name="T0" fmla="*/ 1 w 60"/>
                  <a:gd name="T1" fmla="*/ 4 h 254"/>
                  <a:gd name="T2" fmla="*/ 1 w 60"/>
                  <a:gd name="T3" fmla="*/ 0 h 254"/>
                  <a:gd name="T4" fmla="*/ 1 w 60"/>
                  <a:gd name="T5" fmla="*/ 0 h 254"/>
                  <a:gd name="T6" fmla="*/ 1 w 60"/>
                  <a:gd name="T7" fmla="*/ 3 h 254"/>
                  <a:gd name="T8" fmla="*/ 1 w 60"/>
                  <a:gd name="T9" fmla="*/ 3 h 254"/>
                  <a:gd name="T10" fmla="*/ 1 w 60"/>
                  <a:gd name="T11" fmla="*/ 3 h 254"/>
                  <a:gd name="T12" fmla="*/ 1 w 60"/>
                  <a:gd name="T13" fmla="*/ 3 h 254"/>
                  <a:gd name="T14" fmla="*/ 1 w 60"/>
                  <a:gd name="T15" fmla="*/ 3 h 254"/>
                  <a:gd name="T16" fmla="*/ 0 w 60"/>
                  <a:gd name="T17" fmla="*/ 3 h 254"/>
                  <a:gd name="T18" fmla="*/ 1 w 60"/>
                  <a:gd name="T19" fmla="*/ 3 h 254"/>
                  <a:gd name="T20" fmla="*/ 1 w 60"/>
                  <a:gd name="T21" fmla="*/ 3 h 254"/>
                  <a:gd name="T22" fmla="*/ 1 w 60"/>
                  <a:gd name="T23" fmla="*/ 4 h 254"/>
                  <a:gd name="T24" fmla="*/ 1 w 60"/>
                  <a:gd name="T25" fmla="*/ 4 h 254"/>
                  <a:gd name="T26" fmla="*/ 1 w 60"/>
                  <a:gd name="T27" fmla="*/ 4 h 254"/>
                  <a:gd name="T28" fmla="*/ 1 w 60"/>
                  <a:gd name="T29" fmla="*/ 4 h 254"/>
                  <a:gd name="T30" fmla="*/ 1 w 60"/>
                  <a:gd name="T31" fmla="*/ 4 h 254"/>
                  <a:gd name="T32" fmla="*/ 1 w 60"/>
                  <a:gd name="T33" fmla="*/ 4 h 254"/>
                  <a:gd name="T34" fmla="*/ 1 w 60"/>
                  <a:gd name="T35" fmla="*/ 4 h 254"/>
                  <a:gd name="T36" fmla="*/ 1 w 60"/>
                  <a:gd name="T37" fmla="*/ 4 h 254"/>
                  <a:gd name="T38" fmla="*/ 1 w 60"/>
                  <a:gd name="T39" fmla="*/ 4 h 254"/>
                  <a:gd name="T40" fmla="*/ 1 w 60"/>
                  <a:gd name="T41" fmla="*/ 4 h 254"/>
                  <a:gd name="T42" fmla="*/ 1 w 60"/>
                  <a:gd name="T43" fmla="*/ 4 h 254"/>
                  <a:gd name="T44" fmla="*/ 1 w 60"/>
                  <a:gd name="T45" fmla="*/ 4 h 254"/>
                  <a:gd name="T46" fmla="*/ 1 w 60"/>
                  <a:gd name="T47" fmla="*/ 4 h 254"/>
                  <a:gd name="T48" fmla="*/ 1 w 60"/>
                  <a:gd name="T49" fmla="*/ 4 h 2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254"/>
                  <a:gd name="T77" fmla="*/ 60 w 60"/>
                  <a:gd name="T78" fmla="*/ 254 h 2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254">
                    <a:moveTo>
                      <a:pt x="60" y="254"/>
                    </a:moveTo>
                    <a:lnTo>
                      <a:pt x="60" y="0"/>
                    </a:lnTo>
                    <a:lnTo>
                      <a:pt x="44" y="0"/>
                    </a:lnTo>
                    <a:lnTo>
                      <a:pt x="44" y="151"/>
                    </a:lnTo>
                    <a:lnTo>
                      <a:pt x="42" y="156"/>
                    </a:lnTo>
                    <a:lnTo>
                      <a:pt x="40" y="159"/>
                    </a:lnTo>
                    <a:lnTo>
                      <a:pt x="37" y="161"/>
                    </a:lnTo>
                    <a:lnTo>
                      <a:pt x="32" y="163"/>
                    </a:lnTo>
                    <a:lnTo>
                      <a:pt x="0" y="163"/>
                    </a:lnTo>
                    <a:lnTo>
                      <a:pt x="9" y="173"/>
                    </a:lnTo>
                    <a:lnTo>
                      <a:pt x="17" y="187"/>
                    </a:lnTo>
                    <a:lnTo>
                      <a:pt x="22" y="204"/>
                    </a:lnTo>
                    <a:lnTo>
                      <a:pt x="24" y="224"/>
                    </a:lnTo>
                    <a:lnTo>
                      <a:pt x="24" y="226"/>
                    </a:lnTo>
                    <a:lnTo>
                      <a:pt x="24" y="231"/>
                    </a:lnTo>
                    <a:lnTo>
                      <a:pt x="24" y="238"/>
                    </a:lnTo>
                    <a:lnTo>
                      <a:pt x="24" y="246"/>
                    </a:lnTo>
                    <a:lnTo>
                      <a:pt x="26" y="246"/>
                    </a:lnTo>
                    <a:lnTo>
                      <a:pt x="30" y="247"/>
                    </a:lnTo>
                    <a:lnTo>
                      <a:pt x="33" y="248"/>
                    </a:lnTo>
                    <a:lnTo>
                      <a:pt x="38" y="249"/>
                    </a:lnTo>
                    <a:lnTo>
                      <a:pt x="42" y="250"/>
                    </a:lnTo>
                    <a:lnTo>
                      <a:pt x="48" y="251"/>
                    </a:lnTo>
                    <a:lnTo>
                      <a:pt x="54" y="253"/>
                    </a:lnTo>
                    <a:lnTo>
                      <a:pt x="60" y="25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1" name="Freeform 49"/>
              <p:cNvSpPr>
                <a:spLocks/>
              </p:cNvSpPr>
              <p:nvPr/>
            </p:nvSpPr>
            <p:spPr bwMode="auto">
              <a:xfrm>
                <a:off x="1222" y="2907"/>
                <a:ext cx="213" cy="69"/>
              </a:xfrm>
              <a:custGeom>
                <a:avLst/>
                <a:gdLst>
                  <a:gd name="T0" fmla="*/ 0 w 428"/>
                  <a:gd name="T1" fmla="*/ 0 h 138"/>
                  <a:gd name="T2" fmla="*/ 0 w 428"/>
                  <a:gd name="T3" fmla="*/ 1 h 138"/>
                  <a:gd name="T4" fmla="*/ 0 w 428"/>
                  <a:gd name="T5" fmla="*/ 2 h 138"/>
                  <a:gd name="T6" fmla="*/ 0 w 428"/>
                  <a:gd name="T7" fmla="*/ 2 h 138"/>
                  <a:gd name="T8" fmla="*/ 0 w 428"/>
                  <a:gd name="T9" fmla="*/ 3 h 138"/>
                  <a:gd name="T10" fmla="*/ 0 w 428"/>
                  <a:gd name="T11" fmla="*/ 3 h 138"/>
                  <a:gd name="T12" fmla="*/ 0 w 428"/>
                  <a:gd name="T13" fmla="*/ 3 h 138"/>
                  <a:gd name="T14" fmla="*/ 0 w 428"/>
                  <a:gd name="T15" fmla="*/ 3 h 138"/>
                  <a:gd name="T16" fmla="*/ 1 w 428"/>
                  <a:gd name="T17" fmla="*/ 3 h 138"/>
                  <a:gd name="T18" fmla="*/ 1 w 428"/>
                  <a:gd name="T19" fmla="*/ 3 h 138"/>
                  <a:gd name="T20" fmla="*/ 2 w 428"/>
                  <a:gd name="T21" fmla="*/ 3 h 138"/>
                  <a:gd name="T22" fmla="*/ 2 w 428"/>
                  <a:gd name="T23" fmla="*/ 3 h 138"/>
                  <a:gd name="T24" fmla="*/ 3 w 428"/>
                  <a:gd name="T25" fmla="*/ 3 h 138"/>
                  <a:gd name="T26" fmla="*/ 3 w 428"/>
                  <a:gd name="T27" fmla="*/ 3 h 138"/>
                  <a:gd name="T28" fmla="*/ 4 w 428"/>
                  <a:gd name="T29" fmla="*/ 3 h 138"/>
                  <a:gd name="T30" fmla="*/ 5 w 428"/>
                  <a:gd name="T31" fmla="*/ 3 h 138"/>
                  <a:gd name="T32" fmla="*/ 5 w 428"/>
                  <a:gd name="T33" fmla="*/ 3 h 138"/>
                  <a:gd name="T34" fmla="*/ 5 w 428"/>
                  <a:gd name="T35" fmla="*/ 3 h 138"/>
                  <a:gd name="T36" fmla="*/ 6 w 428"/>
                  <a:gd name="T37" fmla="*/ 3 h 138"/>
                  <a:gd name="T38" fmla="*/ 6 w 428"/>
                  <a:gd name="T39" fmla="*/ 3 h 138"/>
                  <a:gd name="T40" fmla="*/ 6 w 428"/>
                  <a:gd name="T41" fmla="*/ 3 h 138"/>
                  <a:gd name="T42" fmla="*/ 6 w 428"/>
                  <a:gd name="T43" fmla="*/ 2 h 138"/>
                  <a:gd name="T44" fmla="*/ 6 w 428"/>
                  <a:gd name="T45" fmla="*/ 2 h 138"/>
                  <a:gd name="T46" fmla="*/ 6 w 428"/>
                  <a:gd name="T47" fmla="*/ 1 h 138"/>
                  <a:gd name="T48" fmla="*/ 6 w 428"/>
                  <a:gd name="T49" fmla="*/ 0 h 138"/>
                  <a:gd name="T50" fmla="*/ 0 w 428"/>
                  <a:gd name="T51" fmla="*/ 0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8"/>
                  <a:gd name="T79" fmla="*/ 0 h 138"/>
                  <a:gd name="T80" fmla="*/ 428 w 428"/>
                  <a:gd name="T81" fmla="*/ 138 h 1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8" h="138">
                    <a:moveTo>
                      <a:pt x="0" y="0"/>
                    </a:moveTo>
                    <a:lnTo>
                      <a:pt x="0" y="32"/>
                    </a:lnTo>
                    <a:lnTo>
                      <a:pt x="0" y="75"/>
                    </a:lnTo>
                    <a:lnTo>
                      <a:pt x="0" y="114"/>
                    </a:lnTo>
                    <a:lnTo>
                      <a:pt x="0" y="138"/>
                    </a:lnTo>
                    <a:lnTo>
                      <a:pt x="8" y="138"/>
                    </a:lnTo>
                    <a:lnTo>
                      <a:pt x="24" y="138"/>
                    </a:lnTo>
                    <a:lnTo>
                      <a:pt x="46" y="138"/>
                    </a:lnTo>
                    <a:lnTo>
                      <a:pt x="73" y="138"/>
                    </a:lnTo>
                    <a:lnTo>
                      <a:pt x="104" y="138"/>
                    </a:lnTo>
                    <a:lnTo>
                      <a:pt x="138" y="138"/>
                    </a:lnTo>
                    <a:lnTo>
                      <a:pt x="175" y="138"/>
                    </a:lnTo>
                    <a:lnTo>
                      <a:pt x="213" y="138"/>
                    </a:lnTo>
                    <a:lnTo>
                      <a:pt x="251" y="138"/>
                    </a:lnTo>
                    <a:lnTo>
                      <a:pt x="288" y="138"/>
                    </a:lnTo>
                    <a:lnTo>
                      <a:pt x="323" y="138"/>
                    </a:lnTo>
                    <a:lnTo>
                      <a:pt x="354" y="138"/>
                    </a:lnTo>
                    <a:lnTo>
                      <a:pt x="381" y="138"/>
                    </a:lnTo>
                    <a:lnTo>
                      <a:pt x="403" y="138"/>
                    </a:lnTo>
                    <a:lnTo>
                      <a:pt x="419" y="138"/>
                    </a:lnTo>
                    <a:lnTo>
                      <a:pt x="428" y="138"/>
                    </a:lnTo>
                    <a:lnTo>
                      <a:pt x="428" y="114"/>
                    </a:lnTo>
                    <a:lnTo>
                      <a:pt x="428" y="75"/>
                    </a:lnTo>
                    <a:lnTo>
                      <a:pt x="428" y="32"/>
                    </a:lnTo>
                    <a:lnTo>
                      <a:pt x="428" y="0"/>
                    </a:lnTo>
                    <a:lnTo>
                      <a:pt x="0" y="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2" name="Freeform 50"/>
              <p:cNvSpPr>
                <a:spLocks/>
              </p:cNvSpPr>
              <p:nvPr/>
            </p:nvSpPr>
            <p:spPr bwMode="auto">
              <a:xfrm>
                <a:off x="1168" y="2993"/>
                <a:ext cx="320" cy="73"/>
              </a:xfrm>
              <a:custGeom>
                <a:avLst/>
                <a:gdLst>
                  <a:gd name="T0" fmla="*/ 7 w 641"/>
                  <a:gd name="T1" fmla="*/ 1 h 144"/>
                  <a:gd name="T2" fmla="*/ 7 w 641"/>
                  <a:gd name="T3" fmla="*/ 1 h 144"/>
                  <a:gd name="T4" fmla="*/ 7 w 641"/>
                  <a:gd name="T5" fmla="*/ 1 h 144"/>
                  <a:gd name="T6" fmla="*/ 7 w 641"/>
                  <a:gd name="T7" fmla="*/ 1 h 144"/>
                  <a:gd name="T8" fmla="*/ 7 w 641"/>
                  <a:gd name="T9" fmla="*/ 1 h 144"/>
                  <a:gd name="T10" fmla="*/ 7 w 641"/>
                  <a:gd name="T11" fmla="*/ 1 h 144"/>
                  <a:gd name="T12" fmla="*/ 7 w 641"/>
                  <a:gd name="T13" fmla="*/ 1 h 144"/>
                  <a:gd name="T14" fmla="*/ 7 w 641"/>
                  <a:gd name="T15" fmla="*/ 0 h 144"/>
                  <a:gd name="T16" fmla="*/ 7 w 641"/>
                  <a:gd name="T17" fmla="*/ 0 h 144"/>
                  <a:gd name="T18" fmla="*/ 2 w 641"/>
                  <a:gd name="T19" fmla="*/ 0 h 144"/>
                  <a:gd name="T20" fmla="*/ 2 w 641"/>
                  <a:gd name="T21" fmla="*/ 1 h 144"/>
                  <a:gd name="T22" fmla="*/ 2 w 641"/>
                  <a:gd name="T23" fmla="*/ 1 h 144"/>
                  <a:gd name="T24" fmla="*/ 2 w 641"/>
                  <a:gd name="T25" fmla="*/ 1 h 144"/>
                  <a:gd name="T26" fmla="*/ 2 w 641"/>
                  <a:gd name="T27" fmla="*/ 1 h 144"/>
                  <a:gd name="T28" fmla="*/ 2 w 641"/>
                  <a:gd name="T29" fmla="*/ 1 h 144"/>
                  <a:gd name="T30" fmla="*/ 2 w 641"/>
                  <a:gd name="T31" fmla="*/ 1 h 144"/>
                  <a:gd name="T32" fmla="*/ 2 w 641"/>
                  <a:gd name="T33" fmla="*/ 1 h 144"/>
                  <a:gd name="T34" fmla="*/ 2 w 641"/>
                  <a:gd name="T35" fmla="*/ 1 h 144"/>
                  <a:gd name="T36" fmla="*/ 2 w 641"/>
                  <a:gd name="T37" fmla="*/ 2 h 144"/>
                  <a:gd name="T38" fmla="*/ 2 w 641"/>
                  <a:gd name="T39" fmla="*/ 2 h 144"/>
                  <a:gd name="T40" fmla="*/ 1 w 641"/>
                  <a:gd name="T41" fmla="*/ 2 h 144"/>
                  <a:gd name="T42" fmla="*/ 1 w 641"/>
                  <a:gd name="T43" fmla="*/ 2 h 144"/>
                  <a:gd name="T44" fmla="*/ 1 w 641"/>
                  <a:gd name="T45" fmla="*/ 2 h 144"/>
                  <a:gd name="T46" fmla="*/ 0 w 641"/>
                  <a:gd name="T47" fmla="*/ 2 h 144"/>
                  <a:gd name="T48" fmla="*/ 0 w 641"/>
                  <a:gd name="T49" fmla="*/ 2 h 144"/>
                  <a:gd name="T50" fmla="*/ 0 w 641"/>
                  <a:gd name="T51" fmla="*/ 3 h 144"/>
                  <a:gd name="T52" fmla="*/ 0 w 641"/>
                  <a:gd name="T53" fmla="*/ 3 h 144"/>
                  <a:gd name="T54" fmla="*/ 0 w 641"/>
                  <a:gd name="T55" fmla="*/ 3 h 144"/>
                  <a:gd name="T56" fmla="*/ 0 w 641"/>
                  <a:gd name="T57" fmla="*/ 3 h 144"/>
                  <a:gd name="T58" fmla="*/ 0 w 641"/>
                  <a:gd name="T59" fmla="*/ 3 h 144"/>
                  <a:gd name="T60" fmla="*/ 0 w 641"/>
                  <a:gd name="T61" fmla="*/ 3 h 144"/>
                  <a:gd name="T62" fmla="*/ 2 w 641"/>
                  <a:gd name="T63" fmla="*/ 3 h 144"/>
                  <a:gd name="T64" fmla="*/ 2 w 641"/>
                  <a:gd name="T65" fmla="*/ 1 h 144"/>
                  <a:gd name="T66" fmla="*/ 2 w 641"/>
                  <a:gd name="T67" fmla="*/ 1 h 144"/>
                  <a:gd name="T68" fmla="*/ 2 w 641"/>
                  <a:gd name="T69" fmla="*/ 1 h 144"/>
                  <a:gd name="T70" fmla="*/ 2 w 641"/>
                  <a:gd name="T71" fmla="*/ 1 h 144"/>
                  <a:gd name="T72" fmla="*/ 2 w 641"/>
                  <a:gd name="T73" fmla="*/ 1 h 144"/>
                  <a:gd name="T74" fmla="*/ 7 w 641"/>
                  <a:gd name="T75" fmla="*/ 1 h 144"/>
                  <a:gd name="T76" fmla="*/ 7 w 641"/>
                  <a:gd name="T77" fmla="*/ 1 h 144"/>
                  <a:gd name="T78" fmla="*/ 7 w 641"/>
                  <a:gd name="T79" fmla="*/ 1 h 144"/>
                  <a:gd name="T80" fmla="*/ 7 w 641"/>
                  <a:gd name="T81" fmla="*/ 1 h 144"/>
                  <a:gd name="T82" fmla="*/ 7 w 641"/>
                  <a:gd name="T83" fmla="*/ 1 h 144"/>
                  <a:gd name="T84" fmla="*/ 7 w 641"/>
                  <a:gd name="T85" fmla="*/ 3 h 144"/>
                  <a:gd name="T86" fmla="*/ 10 w 641"/>
                  <a:gd name="T87" fmla="*/ 3 h 144"/>
                  <a:gd name="T88" fmla="*/ 10 w 641"/>
                  <a:gd name="T89" fmla="*/ 3 h 144"/>
                  <a:gd name="T90" fmla="*/ 10 w 641"/>
                  <a:gd name="T91" fmla="*/ 3 h 144"/>
                  <a:gd name="T92" fmla="*/ 10 w 641"/>
                  <a:gd name="T93" fmla="*/ 3 h 144"/>
                  <a:gd name="T94" fmla="*/ 10 w 641"/>
                  <a:gd name="T95" fmla="*/ 3 h 144"/>
                  <a:gd name="T96" fmla="*/ 9 w 641"/>
                  <a:gd name="T97" fmla="*/ 3 h 144"/>
                  <a:gd name="T98" fmla="*/ 9 w 641"/>
                  <a:gd name="T99" fmla="*/ 2 h 144"/>
                  <a:gd name="T100" fmla="*/ 9 w 641"/>
                  <a:gd name="T101" fmla="*/ 2 h 144"/>
                  <a:gd name="T102" fmla="*/ 8 w 641"/>
                  <a:gd name="T103" fmla="*/ 2 h 144"/>
                  <a:gd name="T104" fmla="*/ 8 w 641"/>
                  <a:gd name="T105" fmla="*/ 2 h 144"/>
                  <a:gd name="T106" fmla="*/ 8 w 641"/>
                  <a:gd name="T107" fmla="*/ 2 h 144"/>
                  <a:gd name="T108" fmla="*/ 8 w 641"/>
                  <a:gd name="T109" fmla="*/ 2 h 144"/>
                  <a:gd name="T110" fmla="*/ 7 w 641"/>
                  <a:gd name="T111" fmla="*/ 2 h 144"/>
                  <a:gd name="T112" fmla="*/ 7 w 641"/>
                  <a:gd name="T113" fmla="*/ 1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1"/>
                  <a:gd name="T172" fmla="*/ 0 h 144"/>
                  <a:gd name="T173" fmla="*/ 641 w 641"/>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1" h="144">
                    <a:moveTo>
                      <a:pt x="507" y="51"/>
                    </a:moveTo>
                    <a:lnTo>
                      <a:pt x="505" y="35"/>
                    </a:lnTo>
                    <a:lnTo>
                      <a:pt x="500" y="22"/>
                    </a:lnTo>
                    <a:lnTo>
                      <a:pt x="493" y="14"/>
                    </a:lnTo>
                    <a:lnTo>
                      <a:pt x="484" y="7"/>
                    </a:lnTo>
                    <a:lnTo>
                      <a:pt x="475" y="3"/>
                    </a:lnTo>
                    <a:lnTo>
                      <a:pt x="467" y="1"/>
                    </a:lnTo>
                    <a:lnTo>
                      <a:pt x="460" y="0"/>
                    </a:lnTo>
                    <a:lnTo>
                      <a:pt x="455" y="0"/>
                    </a:lnTo>
                    <a:lnTo>
                      <a:pt x="186" y="0"/>
                    </a:lnTo>
                    <a:lnTo>
                      <a:pt x="169" y="2"/>
                    </a:lnTo>
                    <a:lnTo>
                      <a:pt x="157" y="7"/>
                    </a:lnTo>
                    <a:lnTo>
                      <a:pt x="149" y="14"/>
                    </a:lnTo>
                    <a:lnTo>
                      <a:pt x="142" y="22"/>
                    </a:lnTo>
                    <a:lnTo>
                      <a:pt x="138" y="31"/>
                    </a:lnTo>
                    <a:lnTo>
                      <a:pt x="136" y="39"/>
                    </a:lnTo>
                    <a:lnTo>
                      <a:pt x="135" y="46"/>
                    </a:lnTo>
                    <a:lnTo>
                      <a:pt x="135" y="51"/>
                    </a:lnTo>
                    <a:lnTo>
                      <a:pt x="135" y="97"/>
                    </a:lnTo>
                    <a:lnTo>
                      <a:pt x="130" y="98"/>
                    </a:lnTo>
                    <a:lnTo>
                      <a:pt x="116" y="101"/>
                    </a:lnTo>
                    <a:lnTo>
                      <a:pt x="97" y="106"/>
                    </a:lnTo>
                    <a:lnTo>
                      <a:pt x="75" y="112"/>
                    </a:lnTo>
                    <a:lnTo>
                      <a:pt x="51" y="118"/>
                    </a:lnTo>
                    <a:lnTo>
                      <a:pt x="29" y="123"/>
                    </a:lnTo>
                    <a:lnTo>
                      <a:pt x="12" y="128"/>
                    </a:lnTo>
                    <a:lnTo>
                      <a:pt x="0" y="131"/>
                    </a:lnTo>
                    <a:lnTo>
                      <a:pt x="0" y="134"/>
                    </a:lnTo>
                    <a:lnTo>
                      <a:pt x="0" y="136"/>
                    </a:lnTo>
                    <a:lnTo>
                      <a:pt x="0" y="139"/>
                    </a:lnTo>
                    <a:lnTo>
                      <a:pt x="0" y="144"/>
                    </a:lnTo>
                    <a:lnTo>
                      <a:pt x="142" y="144"/>
                    </a:lnTo>
                    <a:lnTo>
                      <a:pt x="174" y="47"/>
                    </a:lnTo>
                    <a:lnTo>
                      <a:pt x="176" y="44"/>
                    </a:lnTo>
                    <a:lnTo>
                      <a:pt x="179" y="41"/>
                    </a:lnTo>
                    <a:lnTo>
                      <a:pt x="182" y="40"/>
                    </a:lnTo>
                    <a:lnTo>
                      <a:pt x="186" y="39"/>
                    </a:lnTo>
                    <a:lnTo>
                      <a:pt x="455" y="39"/>
                    </a:lnTo>
                    <a:lnTo>
                      <a:pt x="459" y="40"/>
                    </a:lnTo>
                    <a:lnTo>
                      <a:pt x="462" y="41"/>
                    </a:lnTo>
                    <a:lnTo>
                      <a:pt x="464" y="44"/>
                    </a:lnTo>
                    <a:lnTo>
                      <a:pt x="467" y="47"/>
                    </a:lnTo>
                    <a:lnTo>
                      <a:pt x="499" y="144"/>
                    </a:lnTo>
                    <a:lnTo>
                      <a:pt x="641" y="144"/>
                    </a:lnTo>
                    <a:lnTo>
                      <a:pt x="641" y="139"/>
                    </a:lnTo>
                    <a:lnTo>
                      <a:pt x="641" y="136"/>
                    </a:lnTo>
                    <a:lnTo>
                      <a:pt x="641" y="134"/>
                    </a:lnTo>
                    <a:lnTo>
                      <a:pt x="641" y="131"/>
                    </a:lnTo>
                    <a:lnTo>
                      <a:pt x="629" y="128"/>
                    </a:lnTo>
                    <a:lnTo>
                      <a:pt x="612" y="123"/>
                    </a:lnTo>
                    <a:lnTo>
                      <a:pt x="590" y="118"/>
                    </a:lnTo>
                    <a:lnTo>
                      <a:pt x="567" y="112"/>
                    </a:lnTo>
                    <a:lnTo>
                      <a:pt x="544" y="106"/>
                    </a:lnTo>
                    <a:lnTo>
                      <a:pt x="525" y="101"/>
                    </a:lnTo>
                    <a:lnTo>
                      <a:pt x="512" y="98"/>
                    </a:lnTo>
                    <a:lnTo>
                      <a:pt x="507" y="97"/>
                    </a:lnTo>
                    <a:lnTo>
                      <a:pt x="507" y="51"/>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3" name="Freeform 51"/>
              <p:cNvSpPr>
                <a:spLocks/>
              </p:cNvSpPr>
              <p:nvPr/>
            </p:nvSpPr>
            <p:spPr bwMode="auto">
              <a:xfrm>
                <a:off x="1404" y="3074"/>
                <a:ext cx="84" cy="40"/>
              </a:xfrm>
              <a:custGeom>
                <a:avLst/>
                <a:gdLst>
                  <a:gd name="T0" fmla="*/ 0 w 170"/>
                  <a:gd name="T1" fmla="*/ 1 h 81"/>
                  <a:gd name="T2" fmla="*/ 2 w 170"/>
                  <a:gd name="T3" fmla="*/ 1 h 81"/>
                  <a:gd name="T4" fmla="*/ 2 w 170"/>
                  <a:gd name="T5" fmla="*/ 1 h 81"/>
                  <a:gd name="T6" fmla="*/ 2 w 170"/>
                  <a:gd name="T7" fmla="*/ 0 h 81"/>
                  <a:gd name="T8" fmla="*/ 2 w 170"/>
                  <a:gd name="T9" fmla="*/ 0 h 81"/>
                  <a:gd name="T10" fmla="*/ 2 w 170"/>
                  <a:gd name="T11" fmla="*/ 0 h 81"/>
                  <a:gd name="T12" fmla="*/ 0 w 170"/>
                  <a:gd name="T13" fmla="*/ 0 h 81"/>
                  <a:gd name="T14" fmla="*/ 0 w 170"/>
                  <a:gd name="T15" fmla="*/ 1 h 81"/>
                  <a:gd name="T16" fmla="*/ 0 60000 65536"/>
                  <a:gd name="T17" fmla="*/ 0 60000 65536"/>
                  <a:gd name="T18" fmla="*/ 0 60000 65536"/>
                  <a:gd name="T19" fmla="*/ 0 60000 65536"/>
                  <a:gd name="T20" fmla="*/ 0 60000 65536"/>
                  <a:gd name="T21" fmla="*/ 0 60000 65536"/>
                  <a:gd name="T22" fmla="*/ 0 60000 65536"/>
                  <a:gd name="T23" fmla="*/ 0 60000 65536"/>
                  <a:gd name="T24" fmla="*/ 0 w 170"/>
                  <a:gd name="T25" fmla="*/ 0 h 81"/>
                  <a:gd name="T26" fmla="*/ 170 w 170"/>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 h="81">
                    <a:moveTo>
                      <a:pt x="0" y="81"/>
                    </a:moveTo>
                    <a:lnTo>
                      <a:pt x="170" y="81"/>
                    </a:lnTo>
                    <a:lnTo>
                      <a:pt x="170" y="65"/>
                    </a:lnTo>
                    <a:lnTo>
                      <a:pt x="170" y="44"/>
                    </a:lnTo>
                    <a:lnTo>
                      <a:pt x="170" y="21"/>
                    </a:lnTo>
                    <a:lnTo>
                      <a:pt x="170" y="0"/>
                    </a:lnTo>
                    <a:lnTo>
                      <a:pt x="28" y="0"/>
                    </a:lnTo>
                    <a:lnTo>
                      <a:pt x="0" y="81"/>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4" name="Freeform 52"/>
              <p:cNvSpPr>
                <a:spLocks/>
              </p:cNvSpPr>
              <p:nvPr/>
            </p:nvSpPr>
            <p:spPr bwMode="auto">
              <a:xfrm>
                <a:off x="1497" y="2907"/>
                <a:ext cx="10" cy="73"/>
              </a:xfrm>
              <a:custGeom>
                <a:avLst/>
                <a:gdLst>
                  <a:gd name="T0" fmla="*/ 0 w 21"/>
                  <a:gd name="T1" fmla="*/ 1 h 145"/>
                  <a:gd name="T2" fmla="*/ 0 w 21"/>
                  <a:gd name="T3" fmla="*/ 3 h 145"/>
                  <a:gd name="T4" fmla="*/ 0 w 21"/>
                  <a:gd name="T5" fmla="*/ 3 h 145"/>
                  <a:gd name="T6" fmla="*/ 0 w 21"/>
                  <a:gd name="T7" fmla="*/ 3 h 145"/>
                  <a:gd name="T8" fmla="*/ 0 w 21"/>
                  <a:gd name="T9" fmla="*/ 3 h 145"/>
                  <a:gd name="T10" fmla="*/ 0 w 21"/>
                  <a:gd name="T11" fmla="*/ 3 h 145"/>
                  <a:gd name="T12" fmla="*/ 0 w 21"/>
                  <a:gd name="T13" fmla="*/ 2 h 145"/>
                  <a:gd name="T14" fmla="*/ 0 w 21"/>
                  <a:gd name="T15" fmla="*/ 2 h 145"/>
                  <a:gd name="T16" fmla="*/ 0 w 21"/>
                  <a:gd name="T17" fmla="*/ 1 h 145"/>
                  <a:gd name="T18" fmla="*/ 0 w 21"/>
                  <a:gd name="T19" fmla="*/ 0 h 145"/>
                  <a:gd name="T20" fmla="*/ 0 w 21"/>
                  <a:gd name="T21" fmla="*/ 0 h 145"/>
                  <a:gd name="T22" fmla="*/ 0 w 21"/>
                  <a:gd name="T23" fmla="*/ 0 h 145"/>
                  <a:gd name="T24" fmla="*/ 0 w 21"/>
                  <a:gd name="T25" fmla="*/ 0 h 145"/>
                  <a:gd name="T26" fmla="*/ 0 w 21"/>
                  <a:gd name="T27" fmla="*/ 0 h 145"/>
                  <a:gd name="T28" fmla="*/ 0 w 21"/>
                  <a:gd name="T29" fmla="*/ 0 h 145"/>
                  <a:gd name="T30" fmla="*/ 0 w 21"/>
                  <a:gd name="T31" fmla="*/ 0 h 145"/>
                  <a:gd name="T32" fmla="*/ 0 w 21"/>
                  <a:gd name="T33" fmla="*/ 1 h 145"/>
                  <a:gd name="T34" fmla="*/ 0 w 21"/>
                  <a:gd name="T35" fmla="*/ 1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145"/>
                  <a:gd name="T56" fmla="*/ 21 w 21"/>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145">
                    <a:moveTo>
                      <a:pt x="0" y="1"/>
                    </a:moveTo>
                    <a:lnTo>
                      <a:pt x="0" y="145"/>
                    </a:lnTo>
                    <a:lnTo>
                      <a:pt x="6" y="145"/>
                    </a:lnTo>
                    <a:lnTo>
                      <a:pt x="11" y="145"/>
                    </a:lnTo>
                    <a:lnTo>
                      <a:pt x="16" y="145"/>
                    </a:lnTo>
                    <a:lnTo>
                      <a:pt x="21" y="145"/>
                    </a:lnTo>
                    <a:lnTo>
                      <a:pt x="21" y="118"/>
                    </a:lnTo>
                    <a:lnTo>
                      <a:pt x="21" y="73"/>
                    </a:lnTo>
                    <a:lnTo>
                      <a:pt x="21" y="28"/>
                    </a:lnTo>
                    <a:lnTo>
                      <a:pt x="21" y="0"/>
                    </a:lnTo>
                    <a:lnTo>
                      <a:pt x="15" y="0"/>
                    </a:lnTo>
                    <a:lnTo>
                      <a:pt x="9" y="0"/>
                    </a:lnTo>
                    <a:lnTo>
                      <a:pt x="4" y="0"/>
                    </a:lnTo>
                    <a:lnTo>
                      <a:pt x="2" y="0"/>
                    </a:lnTo>
                    <a:lnTo>
                      <a:pt x="1" y="0"/>
                    </a:lnTo>
                    <a:lnTo>
                      <a:pt x="1" y="1"/>
                    </a:lnTo>
                    <a:lnTo>
                      <a:pt x="0" y="1"/>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5" name="Freeform 53"/>
              <p:cNvSpPr>
                <a:spLocks/>
              </p:cNvSpPr>
              <p:nvPr/>
            </p:nvSpPr>
            <p:spPr bwMode="auto">
              <a:xfrm>
                <a:off x="1420" y="3178"/>
                <a:ext cx="52" cy="52"/>
              </a:xfrm>
              <a:custGeom>
                <a:avLst/>
                <a:gdLst>
                  <a:gd name="T0" fmla="*/ 0 w 102"/>
                  <a:gd name="T1" fmla="*/ 2 h 103"/>
                  <a:gd name="T2" fmla="*/ 1 w 102"/>
                  <a:gd name="T3" fmla="*/ 2 h 103"/>
                  <a:gd name="T4" fmla="*/ 1 w 102"/>
                  <a:gd name="T5" fmla="*/ 2 h 103"/>
                  <a:gd name="T6" fmla="*/ 1 w 102"/>
                  <a:gd name="T7" fmla="*/ 2 h 103"/>
                  <a:gd name="T8" fmla="*/ 1 w 102"/>
                  <a:gd name="T9" fmla="*/ 2 h 103"/>
                  <a:gd name="T10" fmla="*/ 2 w 102"/>
                  <a:gd name="T11" fmla="*/ 2 h 103"/>
                  <a:gd name="T12" fmla="*/ 2 w 102"/>
                  <a:gd name="T13" fmla="*/ 2 h 103"/>
                  <a:gd name="T14" fmla="*/ 2 w 102"/>
                  <a:gd name="T15" fmla="*/ 2 h 103"/>
                  <a:gd name="T16" fmla="*/ 2 w 102"/>
                  <a:gd name="T17" fmla="*/ 2 h 103"/>
                  <a:gd name="T18" fmla="*/ 2 w 102"/>
                  <a:gd name="T19" fmla="*/ 2 h 103"/>
                  <a:gd name="T20" fmla="*/ 2 w 102"/>
                  <a:gd name="T21" fmla="*/ 0 h 103"/>
                  <a:gd name="T22" fmla="*/ 0 w 102"/>
                  <a:gd name="T23" fmla="*/ 0 h 103"/>
                  <a:gd name="T24" fmla="*/ 0 w 102"/>
                  <a:gd name="T25" fmla="*/ 2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03"/>
                  <a:gd name="T41" fmla="*/ 102 w 102"/>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03">
                    <a:moveTo>
                      <a:pt x="0" y="85"/>
                    </a:moveTo>
                    <a:lnTo>
                      <a:pt x="1" y="91"/>
                    </a:lnTo>
                    <a:lnTo>
                      <a:pt x="3" y="97"/>
                    </a:lnTo>
                    <a:lnTo>
                      <a:pt x="8" y="100"/>
                    </a:lnTo>
                    <a:lnTo>
                      <a:pt x="17" y="103"/>
                    </a:lnTo>
                    <a:lnTo>
                      <a:pt x="85" y="103"/>
                    </a:lnTo>
                    <a:lnTo>
                      <a:pt x="91" y="101"/>
                    </a:lnTo>
                    <a:lnTo>
                      <a:pt x="96" y="99"/>
                    </a:lnTo>
                    <a:lnTo>
                      <a:pt x="101" y="95"/>
                    </a:lnTo>
                    <a:lnTo>
                      <a:pt x="102" y="85"/>
                    </a:lnTo>
                    <a:lnTo>
                      <a:pt x="102" y="0"/>
                    </a:lnTo>
                    <a:lnTo>
                      <a:pt x="0" y="0"/>
                    </a:lnTo>
                    <a:lnTo>
                      <a:pt x="0" y="85"/>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6" name="Freeform 54"/>
              <p:cNvSpPr>
                <a:spLocks/>
              </p:cNvSpPr>
              <p:nvPr/>
            </p:nvSpPr>
            <p:spPr bwMode="auto">
              <a:xfrm>
                <a:off x="1185" y="3178"/>
                <a:ext cx="51" cy="52"/>
              </a:xfrm>
              <a:custGeom>
                <a:avLst/>
                <a:gdLst>
                  <a:gd name="T0" fmla="*/ 0 w 103"/>
                  <a:gd name="T1" fmla="*/ 2 h 103"/>
                  <a:gd name="T2" fmla="*/ 0 w 103"/>
                  <a:gd name="T3" fmla="*/ 2 h 103"/>
                  <a:gd name="T4" fmla="*/ 0 w 103"/>
                  <a:gd name="T5" fmla="*/ 2 h 103"/>
                  <a:gd name="T6" fmla="*/ 0 w 103"/>
                  <a:gd name="T7" fmla="*/ 2 h 103"/>
                  <a:gd name="T8" fmla="*/ 0 w 103"/>
                  <a:gd name="T9" fmla="*/ 2 h 103"/>
                  <a:gd name="T10" fmla="*/ 1 w 103"/>
                  <a:gd name="T11" fmla="*/ 2 h 103"/>
                  <a:gd name="T12" fmla="*/ 1 w 103"/>
                  <a:gd name="T13" fmla="*/ 2 h 103"/>
                  <a:gd name="T14" fmla="*/ 1 w 103"/>
                  <a:gd name="T15" fmla="*/ 2 h 103"/>
                  <a:gd name="T16" fmla="*/ 1 w 103"/>
                  <a:gd name="T17" fmla="*/ 2 h 103"/>
                  <a:gd name="T18" fmla="*/ 1 w 103"/>
                  <a:gd name="T19" fmla="*/ 2 h 103"/>
                  <a:gd name="T20" fmla="*/ 1 w 103"/>
                  <a:gd name="T21" fmla="*/ 0 h 103"/>
                  <a:gd name="T22" fmla="*/ 0 w 103"/>
                  <a:gd name="T23" fmla="*/ 0 h 103"/>
                  <a:gd name="T24" fmla="*/ 0 w 103"/>
                  <a:gd name="T25" fmla="*/ 2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103"/>
                  <a:gd name="T41" fmla="*/ 103 w 103"/>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103">
                    <a:moveTo>
                      <a:pt x="0" y="85"/>
                    </a:moveTo>
                    <a:lnTo>
                      <a:pt x="2" y="91"/>
                    </a:lnTo>
                    <a:lnTo>
                      <a:pt x="4" y="97"/>
                    </a:lnTo>
                    <a:lnTo>
                      <a:pt x="9" y="100"/>
                    </a:lnTo>
                    <a:lnTo>
                      <a:pt x="18" y="103"/>
                    </a:lnTo>
                    <a:lnTo>
                      <a:pt x="86" y="103"/>
                    </a:lnTo>
                    <a:lnTo>
                      <a:pt x="90" y="101"/>
                    </a:lnTo>
                    <a:lnTo>
                      <a:pt x="96" y="99"/>
                    </a:lnTo>
                    <a:lnTo>
                      <a:pt x="101" y="95"/>
                    </a:lnTo>
                    <a:lnTo>
                      <a:pt x="103" y="85"/>
                    </a:lnTo>
                    <a:lnTo>
                      <a:pt x="103" y="0"/>
                    </a:lnTo>
                    <a:lnTo>
                      <a:pt x="0" y="0"/>
                    </a:lnTo>
                    <a:lnTo>
                      <a:pt x="0" y="85"/>
                    </a:lnTo>
                    <a:close/>
                  </a:path>
                </a:pathLst>
              </a:cu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7" name="Freeform 55"/>
              <p:cNvSpPr>
                <a:spLocks/>
              </p:cNvSpPr>
              <p:nvPr/>
            </p:nvSpPr>
            <p:spPr bwMode="auto">
              <a:xfrm>
                <a:off x="1324" y="3025"/>
                <a:ext cx="8" cy="89"/>
              </a:xfrm>
              <a:custGeom>
                <a:avLst/>
                <a:gdLst>
                  <a:gd name="T0" fmla="*/ 0 w 15"/>
                  <a:gd name="T1" fmla="*/ 0 h 178"/>
                  <a:gd name="T2" fmla="*/ 0 w 15"/>
                  <a:gd name="T3" fmla="*/ 1 h 178"/>
                  <a:gd name="T4" fmla="*/ 0 w 15"/>
                  <a:gd name="T5" fmla="*/ 2 h 178"/>
                  <a:gd name="T6" fmla="*/ 0 w 15"/>
                  <a:gd name="T7" fmla="*/ 3 h 178"/>
                  <a:gd name="T8" fmla="*/ 0 w 15"/>
                  <a:gd name="T9" fmla="*/ 3 h 178"/>
                  <a:gd name="T10" fmla="*/ 1 w 15"/>
                  <a:gd name="T11" fmla="*/ 3 h 178"/>
                  <a:gd name="T12" fmla="*/ 1 w 15"/>
                  <a:gd name="T13" fmla="*/ 3 h 178"/>
                  <a:gd name="T14" fmla="*/ 1 w 15"/>
                  <a:gd name="T15" fmla="*/ 2 h 178"/>
                  <a:gd name="T16" fmla="*/ 1 w 15"/>
                  <a:gd name="T17" fmla="*/ 1 h 178"/>
                  <a:gd name="T18" fmla="*/ 1 w 15"/>
                  <a:gd name="T19" fmla="*/ 0 h 178"/>
                  <a:gd name="T20" fmla="*/ 1 w 15"/>
                  <a:gd name="T21" fmla="*/ 0 h 178"/>
                  <a:gd name="T22" fmla="*/ 1 w 15"/>
                  <a:gd name="T23" fmla="*/ 0 h 178"/>
                  <a:gd name="T24" fmla="*/ 1 w 15"/>
                  <a:gd name="T25" fmla="*/ 0 h 178"/>
                  <a:gd name="T26" fmla="*/ 0 w 15"/>
                  <a:gd name="T27" fmla="*/ 0 h 1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78"/>
                  <a:gd name="T44" fmla="*/ 15 w 15"/>
                  <a:gd name="T45" fmla="*/ 178 h 1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78">
                    <a:moveTo>
                      <a:pt x="0" y="0"/>
                    </a:moveTo>
                    <a:lnTo>
                      <a:pt x="0" y="35"/>
                    </a:lnTo>
                    <a:lnTo>
                      <a:pt x="0" y="87"/>
                    </a:lnTo>
                    <a:lnTo>
                      <a:pt x="0" y="140"/>
                    </a:lnTo>
                    <a:lnTo>
                      <a:pt x="0" y="178"/>
                    </a:lnTo>
                    <a:lnTo>
                      <a:pt x="15" y="178"/>
                    </a:lnTo>
                    <a:lnTo>
                      <a:pt x="15" y="140"/>
                    </a:lnTo>
                    <a:lnTo>
                      <a:pt x="15" y="87"/>
                    </a:lnTo>
                    <a:lnTo>
                      <a:pt x="15" y="35"/>
                    </a:lnTo>
                    <a:lnTo>
                      <a:pt x="15" y="0"/>
                    </a:lnTo>
                    <a:lnTo>
                      <a:pt x="12" y="0"/>
                    </a:lnTo>
                    <a:lnTo>
                      <a:pt x="8" y="0"/>
                    </a:lnTo>
                    <a:lnTo>
                      <a:pt x="4" y="0"/>
                    </a:lnTo>
                    <a:lnTo>
                      <a:pt x="0" y="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8" name="Freeform 56"/>
              <p:cNvSpPr>
                <a:spLocks noEditPoints="1"/>
              </p:cNvSpPr>
              <p:nvPr/>
            </p:nvSpPr>
            <p:spPr bwMode="auto">
              <a:xfrm>
                <a:off x="1257" y="2853"/>
                <a:ext cx="143" cy="34"/>
              </a:xfrm>
              <a:custGeom>
                <a:avLst/>
                <a:gdLst>
                  <a:gd name="T0" fmla="*/ 1 w 284"/>
                  <a:gd name="T1" fmla="*/ 1 h 69"/>
                  <a:gd name="T2" fmla="*/ 4 w 284"/>
                  <a:gd name="T3" fmla="*/ 1 h 69"/>
                  <a:gd name="T4" fmla="*/ 5 w 284"/>
                  <a:gd name="T5" fmla="*/ 1 h 69"/>
                  <a:gd name="T6" fmla="*/ 5 w 284"/>
                  <a:gd name="T7" fmla="*/ 0 h 69"/>
                  <a:gd name="T8" fmla="*/ 5 w 284"/>
                  <a:gd name="T9" fmla="*/ 0 h 69"/>
                  <a:gd name="T10" fmla="*/ 5 w 284"/>
                  <a:gd name="T11" fmla="*/ 0 h 69"/>
                  <a:gd name="T12" fmla="*/ 5 w 284"/>
                  <a:gd name="T13" fmla="*/ 0 h 69"/>
                  <a:gd name="T14" fmla="*/ 5 w 284"/>
                  <a:gd name="T15" fmla="*/ 0 h 69"/>
                  <a:gd name="T16" fmla="*/ 5 w 284"/>
                  <a:gd name="T17" fmla="*/ 0 h 69"/>
                  <a:gd name="T18" fmla="*/ 4 w 284"/>
                  <a:gd name="T19" fmla="*/ 0 h 69"/>
                  <a:gd name="T20" fmla="*/ 1 w 284"/>
                  <a:gd name="T21" fmla="*/ 0 h 69"/>
                  <a:gd name="T22" fmla="*/ 1 w 284"/>
                  <a:gd name="T23" fmla="*/ 0 h 69"/>
                  <a:gd name="T24" fmla="*/ 1 w 284"/>
                  <a:gd name="T25" fmla="*/ 0 h 69"/>
                  <a:gd name="T26" fmla="*/ 1 w 284"/>
                  <a:gd name="T27" fmla="*/ 0 h 69"/>
                  <a:gd name="T28" fmla="*/ 0 w 284"/>
                  <a:gd name="T29" fmla="*/ 0 h 69"/>
                  <a:gd name="T30" fmla="*/ 1 w 284"/>
                  <a:gd name="T31" fmla="*/ 0 h 69"/>
                  <a:gd name="T32" fmla="*/ 1 w 284"/>
                  <a:gd name="T33" fmla="*/ 0 h 69"/>
                  <a:gd name="T34" fmla="*/ 1 w 284"/>
                  <a:gd name="T35" fmla="*/ 1 h 69"/>
                  <a:gd name="T36" fmla="*/ 1 w 284"/>
                  <a:gd name="T37" fmla="*/ 1 h 69"/>
                  <a:gd name="T38" fmla="*/ 1 w 284"/>
                  <a:gd name="T39" fmla="*/ 0 h 69"/>
                  <a:gd name="T40" fmla="*/ 4 w 284"/>
                  <a:gd name="T41" fmla="*/ 0 h 69"/>
                  <a:gd name="T42" fmla="*/ 5 w 284"/>
                  <a:gd name="T43" fmla="*/ 0 h 69"/>
                  <a:gd name="T44" fmla="*/ 5 w 284"/>
                  <a:gd name="T45" fmla="*/ 0 h 69"/>
                  <a:gd name="T46" fmla="*/ 5 w 284"/>
                  <a:gd name="T47" fmla="*/ 0 h 69"/>
                  <a:gd name="T48" fmla="*/ 5 w 284"/>
                  <a:gd name="T49" fmla="*/ 0 h 69"/>
                  <a:gd name="T50" fmla="*/ 5 w 284"/>
                  <a:gd name="T51" fmla="*/ 0 h 69"/>
                  <a:gd name="T52" fmla="*/ 5 w 284"/>
                  <a:gd name="T53" fmla="*/ 0 h 69"/>
                  <a:gd name="T54" fmla="*/ 5 w 284"/>
                  <a:gd name="T55" fmla="*/ 0 h 69"/>
                  <a:gd name="T56" fmla="*/ 4 w 284"/>
                  <a:gd name="T57" fmla="*/ 0 h 69"/>
                  <a:gd name="T58" fmla="*/ 1 w 284"/>
                  <a:gd name="T59" fmla="*/ 0 h 69"/>
                  <a:gd name="T60" fmla="*/ 1 w 284"/>
                  <a:gd name="T61" fmla="*/ 0 h 69"/>
                  <a:gd name="T62" fmla="*/ 1 w 284"/>
                  <a:gd name="T63" fmla="*/ 0 h 69"/>
                  <a:gd name="T64" fmla="*/ 1 w 284"/>
                  <a:gd name="T65" fmla="*/ 0 h 69"/>
                  <a:gd name="T66" fmla="*/ 1 w 284"/>
                  <a:gd name="T67" fmla="*/ 0 h 69"/>
                  <a:gd name="T68" fmla="*/ 1 w 284"/>
                  <a:gd name="T69" fmla="*/ 0 h 69"/>
                  <a:gd name="T70" fmla="*/ 1 w 284"/>
                  <a:gd name="T71" fmla="*/ 0 h 69"/>
                  <a:gd name="T72" fmla="*/ 1 w 284"/>
                  <a:gd name="T73" fmla="*/ 0 h 69"/>
                  <a:gd name="T74" fmla="*/ 1 w 284"/>
                  <a:gd name="T75" fmla="*/ 0 h 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4"/>
                  <a:gd name="T115" fmla="*/ 0 h 69"/>
                  <a:gd name="T116" fmla="*/ 284 w 284"/>
                  <a:gd name="T117" fmla="*/ 69 h 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4" h="69">
                    <a:moveTo>
                      <a:pt x="30" y="69"/>
                    </a:moveTo>
                    <a:lnTo>
                      <a:pt x="253" y="69"/>
                    </a:lnTo>
                    <a:lnTo>
                      <a:pt x="268" y="65"/>
                    </a:lnTo>
                    <a:lnTo>
                      <a:pt x="277" y="56"/>
                    </a:lnTo>
                    <a:lnTo>
                      <a:pt x="283" y="45"/>
                    </a:lnTo>
                    <a:lnTo>
                      <a:pt x="284" y="34"/>
                    </a:lnTo>
                    <a:lnTo>
                      <a:pt x="281" y="17"/>
                    </a:lnTo>
                    <a:lnTo>
                      <a:pt x="271" y="7"/>
                    </a:lnTo>
                    <a:lnTo>
                      <a:pt x="261" y="1"/>
                    </a:lnTo>
                    <a:lnTo>
                      <a:pt x="253" y="0"/>
                    </a:lnTo>
                    <a:lnTo>
                      <a:pt x="30" y="0"/>
                    </a:lnTo>
                    <a:lnTo>
                      <a:pt x="15" y="3"/>
                    </a:lnTo>
                    <a:lnTo>
                      <a:pt x="5" y="12"/>
                    </a:lnTo>
                    <a:lnTo>
                      <a:pt x="1" y="24"/>
                    </a:lnTo>
                    <a:lnTo>
                      <a:pt x="0" y="34"/>
                    </a:lnTo>
                    <a:lnTo>
                      <a:pt x="3" y="52"/>
                    </a:lnTo>
                    <a:lnTo>
                      <a:pt x="11" y="62"/>
                    </a:lnTo>
                    <a:lnTo>
                      <a:pt x="22" y="68"/>
                    </a:lnTo>
                    <a:lnTo>
                      <a:pt x="30" y="69"/>
                    </a:lnTo>
                    <a:close/>
                    <a:moveTo>
                      <a:pt x="30" y="16"/>
                    </a:moveTo>
                    <a:lnTo>
                      <a:pt x="253" y="16"/>
                    </a:lnTo>
                    <a:lnTo>
                      <a:pt x="256" y="16"/>
                    </a:lnTo>
                    <a:lnTo>
                      <a:pt x="262" y="18"/>
                    </a:lnTo>
                    <a:lnTo>
                      <a:pt x="266" y="24"/>
                    </a:lnTo>
                    <a:lnTo>
                      <a:pt x="268" y="34"/>
                    </a:lnTo>
                    <a:lnTo>
                      <a:pt x="268" y="38"/>
                    </a:lnTo>
                    <a:lnTo>
                      <a:pt x="266" y="45"/>
                    </a:lnTo>
                    <a:lnTo>
                      <a:pt x="261" y="50"/>
                    </a:lnTo>
                    <a:lnTo>
                      <a:pt x="253" y="53"/>
                    </a:lnTo>
                    <a:lnTo>
                      <a:pt x="30" y="53"/>
                    </a:lnTo>
                    <a:lnTo>
                      <a:pt x="26" y="53"/>
                    </a:lnTo>
                    <a:lnTo>
                      <a:pt x="20" y="50"/>
                    </a:lnTo>
                    <a:lnTo>
                      <a:pt x="17" y="45"/>
                    </a:lnTo>
                    <a:lnTo>
                      <a:pt x="15" y="34"/>
                    </a:lnTo>
                    <a:lnTo>
                      <a:pt x="15" y="31"/>
                    </a:lnTo>
                    <a:lnTo>
                      <a:pt x="17" y="24"/>
                    </a:lnTo>
                    <a:lnTo>
                      <a:pt x="22" y="18"/>
                    </a:lnTo>
                    <a:lnTo>
                      <a:pt x="30" y="16"/>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9" name="Freeform 57"/>
              <p:cNvSpPr>
                <a:spLocks noEditPoints="1"/>
              </p:cNvSpPr>
              <p:nvPr/>
            </p:nvSpPr>
            <p:spPr bwMode="auto">
              <a:xfrm>
                <a:off x="1137" y="2826"/>
                <a:ext cx="382" cy="420"/>
              </a:xfrm>
              <a:custGeom>
                <a:avLst/>
                <a:gdLst>
                  <a:gd name="T0" fmla="*/ 10 w 765"/>
                  <a:gd name="T1" fmla="*/ 2 h 840"/>
                  <a:gd name="T2" fmla="*/ 8 w 765"/>
                  <a:gd name="T3" fmla="*/ 1 h 840"/>
                  <a:gd name="T4" fmla="*/ 3 w 765"/>
                  <a:gd name="T5" fmla="*/ 1 h 840"/>
                  <a:gd name="T6" fmla="*/ 1 w 765"/>
                  <a:gd name="T7" fmla="*/ 2 h 840"/>
                  <a:gd name="T8" fmla="*/ 0 w 765"/>
                  <a:gd name="T9" fmla="*/ 3 h 840"/>
                  <a:gd name="T10" fmla="*/ 1 w 765"/>
                  <a:gd name="T11" fmla="*/ 7 h 840"/>
                  <a:gd name="T12" fmla="*/ 0 w 765"/>
                  <a:gd name="T13" fmla="*/ 12 h 840"/>
                  <a:gd name="T14" fmla="*/ 1 w 765"/>
                  <a:gd name="T15" fmla="*/ 14 h 840"/>
                  <a:gd name="T16" fmla="*/ 3 w 765"/>
                  <a:gd name="T17" fmla="*/ 12 h 840"/>
                  <a:gd name="T18" fmla="*/ 9 w 765"/>
                  <a:gd name="T19" fmla="*/ 14 h 840"/>
                  <a:gd name="T20" fmla="*/ 10 w 765"/>
                  <a:gd name="T21" fmla="*/ 12 h 840"/>
                  <a:gd name="T22" fmla="*/ 10 w 765"/>
                  <a:gd name="T23" fmla="*/ 7 h 840"/>
                  <a:gd name="T24" fmla="*/ 11 w 765"/>
                  <a:gd name="T25" fmla="*/ 3 h 840"/>
                  <a:gd name="T26" fmla="*/ 0 w 765"/>
                  <a:gd name="T27" fmla="*/ 3 h 840"/>
                  <a:gd name="T28" fmla="*/ 0 w 765"/>
                  <a:gd name="T29" fmla="*/ 5 h 840"/>
                  <a:gd name="T30" fmla="*/ 9 w 765"/>
                  <a:gd name="T31" fmla="*/ 2 h 840"/>
                  <a:gd name="T32" fmla="*/ 9 w 765"/>
                  <a:gd name="T33" fmla="*/ 5 h 840"/>
                  <a:gd name="T34" fmla="*/ 9 w 765"/>
                  <a:gd name="T35" fmla="*/ 7 h 840"/>
                  <a:gd name="T36" fmla="*/ 9 w 765"/>
                  <a:gd name="T37" fmla="*/ 6 h 840"/>
                  <a:gd name="T38" fmla="*/ 9 w 765"/>
                  <a:gd name="T39" fmla="*/ 5 h 840"/>
                  <a:gd name="T40" fmla="*/ 4 w 765"/>
                  <a:gd name="T41" fmla="*/ 5 h 840"/>
                  <a:gd name="T42" fmla="*/ 9 w 765"/>
                  <a:gd name="T43" fmla="*/ 2 h 840"/>
                  <a:gd name="T44" fmla="*/ 9 w 765"/>
                  <a:gd name="T45" fmla="*/ 2 h 840"/>
                  <a:gd name="T46" fmla="*/ 7 w 765"/>
                  <a:gd name="T47" fmla="*/ 1 h 840"/>
                  <a:gd name="T48" fmla="*/ 8 w 765"/>
                  <a:gd name="T49" fmla="*/ 1 h 840"/>
                  <a:gd name="T50" fmla="*/ 8 w 765"/>
                  <a:gd name="T51" fmla="*/ 2 h 840"/>
                  <a:gd name="T52" fmla="*/ 3 w 765"/>
                  <a:gd name="T53" fmla="*/ 2 h 840"/>
                  <a:gd name="T54" fmla="*/ 3 w 765"/>
                  <a:gd name="T55" fmla="*/ 1 h 840"/>
                  <a:gd name="T56" fmla="*/ 5 w 765"/>
                  <a:gd name="T57" fmla="*/ 1 h 840"/>
                  <a:gd name="T58" fmla="*/ 2 w 765"/>
                  <a:gd name="T59" fmla="*/ 2 h 840"/>
                  <a:gd name="T60" fmla="*/ 2 w 765"/>
                  <a:gd name="T61" fmla="*/ 2 h 840"/>
                  <a:gd name="T62" fmla="*/ 2 w 765"/>
                  <a:gd name="T63" fmla="*/ 3 h 840"/>
                  <a:gd name="T64" fmla="*/ 2 w 765"/>
                  <a:gd name="T65" fmla="*/ 6 h 840"/>
                  <a:gd name="T66" fmla="*/ 2 w 765"/>
                  <a:gd name="T67" fmla="*/ 7 h 840"/>
                  <a:gd name="T68" fmla="*/ 0 w 765"/>
                  <a:gd name="T69" fmla="*/ 3 h 840"/>
                  <a:gd name="T70" fmla="*/ 1 w 765"/>
                  <a:gd name="T71" fmla="*/ 5 h 840"/>
                  <a:gd name="T72" fmla="*/ 3 w 765"/>
                  <a:gd name="T73" fmla="*/ 9 h 840"/>
                  <a:gd name="T74" fmla="*/ 4 w 765"/>
                  <a:gd name="T75" fmla="*/ 7 h 840"/>
                  <a:gd name="T76" fmla="*/ 4 w 765"/>
                  <a:gd name="T77" fmla="*/ 9 h 840"/>
                  <a:gd name="T78" fmla="*/ 1 w 765"/>
                  <a:gd name="T79" fmla="*/ 13 h 840"/>
                  <a:gd name="T80" fmla="*/ 10 w 765"/>
                  <a:gd name="T81" fmla="*/ 13 h 840"/>
                  <a:gd name="T82" fmla="*/ 10 w 765"/>
                  <a:gd name="T83" fmla="*/ 13 h 840"/>
                  <a:gd name="T84" fmla="*/ 5 w 765"/>
                  <a:gd name="T85" fmla="*/ 11 h 840"/>
                  <a:gd name="T86" fmla="*/ 0 w 765"/>
                  <a:gd name="T87" fmla="*/ 10 h 840"/>
                  <a:gd name="T88" fmla="*/ 10 w 765"/>
                  <a:gd name="T89" fmla="*/ 10 h 840"/>
                  <a:gd name="T90" fmla="*/ 6 w 765"/>
                  <a:gd name="T91" fmla="*/ 7 h 840"/>
                  <a:gd name="T92" fmla="*/ 6 w 765"/>
                  <a:gd name="T93" fmla="*/ 7 h 840"/>
                  <a:gd name="T94" fmla="*/ 8 w 765"/>
                  <a:gd name="T95" fmla="*/ 8 h 840"/>
                  <a:gd name="T96" fmla="*/ 10 w 765"/>
                  <a:gd name="T97" fmla="*/ 9 h 840"/>
                  <a:gd name="T98" fmla="*/ 8 w 765"/>
                  <a:gd name="T99" fmla="*/ 6 h 840"/>
                  <a:gd name="T100" fmla="*/ 3 w 765"/>
                  <a:gd name="T101" fmla="*/ 8 h 840"/>
                  <a:gd name="T102" fmla="*/ 2 w 765"/>
                  <a:gd name="T103" fmla="*/ 7 h 840"/>
                  <a:gd name="T104" fmla="*/ 3 w 765"/>
                  <a:gd name="T105" fmla="*/ 6 h 840"/>
                  <a:gd name="T106" fmla="*/ 8 w 765"/>
                  <a:gd name="T107" fmla="*/ 6 h 840"/>
                  <a:gd name="T108" fmla="*/ 10 w 765"/>
                  <a:gd name="T109" fmla="*/ 8 h 840"/>
                  <a:gd name="T110" fmla="*/ 10 w 765"/>
                  <a:gd name="T111" fmla="*/ 3 h 840"/>
                  <a:gd name="T112" fmla="*/ 11 w 765"/>
                  <a:gd name="T113" fmla="*/ 5 h 840"/>
                  <a:gd name="T114" fmla="*/ 11 w 765"/>
                  <a:gd name="T115" fmla="*/ 3 h 8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5"/>
                  <a:gd name="T175" fmla="*/ 0 h 840"/>
                  <a:gd name="T176" fmla="*/ 765 w 765"/>
                  <a:gd name="T177" fmla="*/ 840 h 8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5" h="840">
                    <a:moveTo>
                      <a:pt x="753" y="138"/>
                    </a:moveTo>
                    <a:lnTo>
                      <a:pt x="719" y="138"/>
                    </a:lnTo>
                    <a:lnTo>
                      <a:pt x="718" y="138"/>
                    </a:lnTo>
                    <a:lnTo>
                      <a:pt x="716" y="139"/>
                    </a:lnTo>
                    <a:lnTo>
                      <a:pt x="715" y="139"/>
                    </a:lnTo>
                    <a:lnTo>
                      <a:pt x="714" y="140"/>
                    </a:lnTo>
                    <a:lnTo>
                      <a:pt x="668" y="162"/>
                    </a:lnTo>
                    <a:lnTo>
                      <a:pt x="668" y="151"/>
                    </a:lnTo>
                    <a:lnTo>
                      <a:pt x="668" y="117"/>
                    </a:lnTo>
                    <a:lnTo>
                      <a:pt x="668" y="114"/>
                    </a:lnTo>
                    <a:lnTo>
                      <a:pt x="667" y="108"/>
                    </a:lnTo>
                    <a:lnTo>
                      <a:pt x="666" y="102"/>
                    </a:lnTo>
                    <a:lnTo>
                      <a:pt x="662" y="93"/>
                    </a:lnTo>
                    <a:lnTo>
                      <a:pt x="658" y="84"/>
                    </a:lnTo>
                    <a:lnTo>
                      <a:pt x="651" y="74"/>
                    </a:lnTo>
                    <a:lnTo>
                      <a:pt x="641" y="64"/>
                    </a:lnTo>
                    <a:lnTo>
                      <a:pt x="629" y="54"/>
                    </a:lnTo>
                    <a:lnTo>
                      <a:pt x="614" y="43"/>
                    </a:lnTo>
                    <a:lnTo>
                      <a:pt x="594" y="33"/>
                    </a:lnTo>
                    <a:lnTo>
                      <a:pt x="571" y="24"/>
                    </a:lnTo>
                    <a:lnTo>
                      <a:pt x="544" y="16"/>
                    </a:lnTo>
                    <a:lnTo>
                      <a:pt x="511" y="9"/>
                    </a:lnTo>
                    <a:lnTo>
                      <a:pt x="474" y="4"/>
                    </a:lnTo>
                    <a:lnTo>
                      <a:pt x="432" y="1"/>
                    </a:lnTo>
                    <a:lnTo>
                      <a:pt x="382" y="0"/>
                    </a:lnTo>
                    <a:lnTo>
                      <a:pt x="333" y="1"/>
                    </a:lnTo>
                    <a:lnTo>
                      <a:pt x="290" y="4"/>
                    </a:lnTo>
                    <a:lnTo>
                      <a:pt x="253" y="9"/>
                    </a:lnTo>
                    <a:lnTo>
                      <a:pt x="221" y="16"/>
                    </a:lnTo>
                    <a:lnTo>
                      <a:pt x="193" y="24"/>
                    </a:lnTo>
                    <a:lnTo>
                      <a:pt x="170" y="33"/>
                    </a:lnTo>
                    <a:lnTo>
                      <a:pt x="151" y="43"/>
                    </a:lnTo>
                    <a:lnTo>
                      <a:pt x="136" y="54"/>
                    </a:lnTo>
                    <a:lnTo>
                      <a:pt x="123" y="64"/>
                    </a:lnTo>
                    <a:lnTo>
                      <a:pt x="114" y="74"/>
                    </a:lnTo>
                    <a:lnTo>
                      <a:pt x="107" y="84"/>
                    </a:lnTo>
                    <a:lnTo>
                      <a:pt x="102" y="93"/>
                    </a:lnTo>
                    <a:lnTo>
                      <a:pt x="99" y="102"/>
                    </a:lnTo>
                    <a:lnTo>
                      <a:pt x="98" y="108"/>
                    </a:lnTo>
                    <a:lnTo>
                      <a:pt x="97" y="114"/>
                    </a:lnTo>
                    <a:lnTo>
                      <a:pt x="97" y="117"/>
                    </a:lnTo>
                    <a:lnTo>
                      <a:pt x="97" y="151"/>
                    </a:lnTo>
                    <a:lnTo>
                      <a:pt x="97" y="162"/>
                    </a:lnTo>
                    <a:lnTo>
                      <a:pt x="52" y="140"/>
                    </a:lnTo>
                    <a:lnTo>
                      <a:pt x="51" y="139"/>
                    </a:lnTo>
                    <a:lnTo>
                      <a:pt x="48" y="139"/>
                    </a:lnTo>
                    <a:lnTo>
                      <a:pt x="47" y="138"/>
                    </a:lnTo>
                    <a:lnTo>
                      <a:pt x="46" y="138"/>
                    </a:lnTo>
                    <a:lnTo>
                      <a:pt x="13" y="138"/>
                    </a:lnTo>
                    <a:lnTo>
                      <a:pt x="8" y="139"/>
                    </a:lnTo>
                    <a:lnTo>
                      <a:pt x="3" y="141"/>
                    </a:lnTo>
                    <a:lnTo>
                      <a:pt x="1" y="146"/>
                    </a:lnTo>
                    <a:lnTo>
                      <a:pt x="0" y="151"/>
                    </a:lnTo>
                    <a:lnTo>
                      <a:pt x="0" y="319"/>
                    </a:lnTo>
                    <a:lnTo>
                      <a:pt x="1" y="323"/>
                    </a:lnTo>
                    <a:lnTo>
                      <a:pt x="3" y="327"/>
                    </a:lnTo>
                    <a:lnTo>
                      <a:pt x="8" y="329"/>
                    </a:lnTo>
                    <a:lnTo>
                      <a:pt x="13" y="330"/>
                    </a:lnTo>
                    <a:lnTo>
                      <a:pt x="97" y="330"/>
                    </a:lnTo>
                    <a:lnTo>
                      <a:pt x="97" y="424"/>
                    </a:lnTo>
                    <a:lnTo>
                      <a:pt x="84" y="427"/>
                    </a:lnTo>
                    <a:lnTo>
                      <a:pt x="72" y="431"/>
                    </a:lnTo>
                    <a:lnTo>
                      <a:pt x="61" y="433"/>
                    </a:lnTo>
                    <a:lnTo>
                      <a:pt x="51" y="435"/>
                    </a:lnTo>
                    <a:lnTo>
                      <a:pt x="43" y="438"/>
                    </a:lnTo>
                    <a:lnTo>
                      <a:pt x="36" y="440"/>
                    </a:lnTo>
                    <a:lnTo>
                      <a:pt x="31" y="441"/>
                    </a:lnTo>
                    <a:lnTo>
                      <a:pt x="30" y="441"/>
                    </a:lnTo>
                    <a:lnTo>
                      <a:pt x="30" y="589"/>
                    </a:lnTo>
                    <a:lnTo>
                      <a:pt x="30" y="705"/>
                    </a:lnTo>
                    <a:lnTo>
                      <a:pt x="63" y="705"/>
                    </a:lnTo>
                    <a:lnTo>
                      <a:pt x="63" y="790"/>
                    </a:lnTo>
                    <a:lnTo>
                      <a:pt x="64" y="798"/>
                    </a:lnTo>
                    <a:lnTo>
                      <a:pt x="66" y="806"/>
                    </a:lnTo>
                    <a:lnTo>
                      <a:pt x="69" y="814"/>
                    </a:lnTo>
                    <a:lnTo>
                      <a:pt x="75" y="823"/>
                    </a:lnTo>
                    <a:lnTo>
                      <a:pt x="82" y="829"/>
                    </a:lnTo>
                    <a:lnTo>
                      <a:pt x="90" y="835"/>
                    </a:lnTo>
                    <a:lnTo>
                      <a:pt x="100" y="839"/>
                    </a:lnTo>
                    <a:lnTo>
                      <a:pt x="113" y="840"/>
                    </a:lnTo>
                    <a:lnTo>
                      <a:pt x="181" y="840"/>
                    </a:lnTo>
                    <a:lnTo>
                      <a:pt x="189" y="839"/>
                    </a:lnTo>
                    <a:lnTo>
                      <a:pt x="197" y="838"/>
                    </a:lnTo>
                    <a:lnTo>
                      <a:pt x="205" y="834"/>
                    </a:lnTo>
                    <a:lnTo>
                      <a:pt x="213" y="828"/>
                    </a:lnTo>
                    <a:lnTo>
                      <a:pt x="220" y="823"/>
                    </a:lnTo>
                    <a:lnTo>
                      <a:pt x="226" y="813"/>
                    </a:lnTo>
                    <a:lnTo>
                      <a:pt x="229" y="803"/>
                    </a:lnTo>
                    <a:lnTo>
                      <a:pt x="230" y="790"/>
                    </a:lnTo>
                    <a:lnTo>
                      <a:pt x="230" y="705"/>
                    </a:lnTo>
                    <a:lnTo>
                      <a:pt x="534" y="705"/>
                    </a:lnTo>
                    <a:lnTo>
                      <a:pt x="534" y="790"/>
                    </a:lnTo>
                    <a:lnTo>
                      <a:pt x="536" y="798"/>
                    </a:lnTo>
                    <a:lnTo>
                      <a:pt x="537" y="806"/>
                    </a:lnTo>
                    <a:lnTo>
                      <a:pt x="540" y="814"/>
                    </a:lnTo>
                    <a:lnTo>
                      <a:pt x="546" y="823"/>
                    </a:lnTo>
                    <a:lnTo>
                      <a:pt x="553" y="829"/>
                    </a:lnTo>
                    <a:lnTo>
                      <a:pt x="561" y="835"/>
                    </a:lnTo>
                    <a:lnTo>
                      <a:pt x="571" y="839"/>
                    </a:lnTo>
                    <a:lnTo>
                      <a:pt x="584" y="840"/>
                    </a:lnTo>
                    <a:lnTo>
                      <a:pt x="652" y="840"/>
                    </a:lnTo>
                    <a:lnTo>
                      <a:pt x="660" y="839"/>
                    </a:lnTo>
                    <a:lnTo>
                      <a:pt x="668" y="838"/>
                    </a:lnTo>
                    <a:lnTo>
                      <a:pt x="676" y="834"/>
                    </a:lnTo>
                    <a:lnTo>
                      <a:pt x="684" y="828"/>
                    </a:lnTo>
                    <a:lnTo>
                      <a:pt x="691" y="823"/>
                    </a:lnTo>
                    <a:lnTo>
                      <a:pt x="697" y="813"/>
                    </a:lnTo>
                    <a:lnTo>
                      <a:pt x="700" y="803"/>
                    </a:lnTo>
                    <a:lnTo>
                      <a:pt x="701" y="790"/>
                    </a:lnTo>
                    <a:lnTo>
                      <a:pt x="701" y="705"/>
                    </a:lnTo>
                    <a:lnTo>
                      <a:pt x="735" y="705"/>
                    </a:lnTo>
                    <a:lnTo>
                      <a:pt x="735" y="589"/>
                    </a:lnTo>
                    <a:lnTo>
                      <a:pt x="735" y="441"/>
                    </a:lnTo>
                    <a:lnTo>
                      <a:pt x="734" y="441"/>
                    </a:lnTo>
                    <a:lnTo>
                      <a:pt x="729" y="440"/>
                    </a:lnTo>
                    <a:lnTo>
                      <a:pt x="722" y="438"/>
                    </a:lnTo>
                    <a:lnTo>
                      <a:pt x="714" y="435"/>
                    </a:lnTo>
                    <a:lnTo>
                      <a:pt x="704" y="433"/>
                    </a:lnTo>
                    <a:lnTo>
                      <a:pt x="692" y="431"/>
                    </a:lnTo>
                    <a:lnTo>
                      <a:pt x="681" y="427"/>
                    </a:lnTo>
                    <a:lnTo>
                      <a:pt x="668" y="424"/>
                    </a:lnTo>
                    <a:lnTo>
                      <a:pt x="668" y="330"/>
                    </a:lnTo>
                    <a:lnTo>
                      <a:pt x="753" y="330"/>
                    </a:lnTo>
                    <a:lnTo>
                      <a:pt x="758" y="329"/>
                    </a:lnTo>
                    <a:lnTo>
                      <a:pt x="761" y="327"/>
                    </a:lnTo>
                    <a:lnTo>
                      <a:pt x="764" y="323"/>
                    </a:lnTo>
                    <a:lnTo>
                      <a:pt x="765" y="319"/>
                    </a:lnTo>
                    <a:lnTo>
                      <a:pt x="765" y="151"/>
                    </a:lnTo>
                    <a:lnTo>
                      <a:pt x="764" y="146"/>
                    </a:lnTo>
                    <a:lnTo>
                      <a:pt x="761" y="141"/>
                    </a:lnTo>
                    <a:lnTo>
                      <a:pt x="758" y="139"/>
                    </a:lnTo>
                    <a:lnTo>
                      <a:pt x="753" y="138"/>
                    </a:lnTo>
                    <a:close/>
                    <a:moveTo>
                      <a:pt x="45" y="307"/>
                    </a:moveTo>
                    <a:lnTo>
                      <a:pt x="39" y="307"/>
                    </a:lnTo>
                    <a:lnTo>
                      <a:pt x="33" y="307"/>
                    </a:lnTo>
                    <a:lnTo>
                      <a:pt x="29" y="307"/>
                    </a:lnTo>
                    <a:lnTo>
                      <a:pt x="24" y="307"/>
                    </a:lnTo>
                    <a:lnTo>
                      <a:pt x="24" y="280"/>
                    </a:lnTo>
                    <a:lnTo>
                      <a:pt x="24" y="235"/>
                    </a:lnTo>
                    <a:lnTo>
                      <a:pt x="24" y="190"/>
                    </a:lnTo>
                    <a:lnTo>
                      <a:pt x="24" y="162"/>
                    </a:lnTo>
                    <a:lnTo>
                      <a:pt x="31" y="162"/>
                    </a:lnTo>
                    <a:lnTo>
                      <a:pt x="36" y="162"/>
                    </a:lnTo>
                    <a:lnTo>
                      <a:pt x="40" y="162"/>
                    </a:lnTo>
                    <a:lnTo>
                      <a:pt x="43" y="162"/>
                    </a:lnTo>
                    <a:lnTo>
                      <a:pt x="44" y="162"/>
                    </a:lnTo>
                    <a:lnTo>
                      <a:pt x="44" y="163"/>
                    </a:lnTo>
                    <a:lnTo>
                      <a:pt x="45" y="163"/>
                    </a:lnTo>
                    <a:lnTo>
                      <a:pt x="45" y="307"/>
                    </a:lnTo>
                    <a:close/>
                    <a:moveTo>
                      <a:pt x="620" y="89"/>
                    </a:moveTo>
                    <a:lnTo>
                      <a:pt x="629" y="100"/>
                    </a:lnTo>
                    <a:lnTo>
                      <a:pt x="633" y="109"/>
                    </a:lnTo>
                    <a:lnTo>
                      <a:pt x="636" y="115"/>
                    </a:lnTo>
                    <a:lnTo>
                      <a:pt x="636" y="117"/>
                    </a:lnTo>
                    <a:lnTo>
                      <a:pt x="636" y="138"/>
                    </a:lnTo>
                    <a:lnTo>
                      <a:pt x="600" y="138"/>
                    </a:lnTo>
                    <a:lnTo>
                      <a:pt x="609" y="131"/>
                    </a:lnTo>
                    <a:lnTo>
                      <a:pt x="616" y="123"/>
                    </a:lnTo>
                    <a:lnTo>
                      <a:pt x="621" y="113"/>
                    </a:lnTo>
                    <a:lnTo>
                      <a:pt x="622" y="102"/>
                    </a:lnTo>
                    <a:lnTo>
                      <a:pt x="622" y="99"/>
                    </a:lnTo>
                    <a:lnTo>
                      <a:pt x="621" y="95"/>
                    </a:lnTo>
                    <a:lnTo>
                      <a:pt x="621" y="92"/>
                    </a:lnTo>
                    <a:lnTo>
                      <a:pt x="620" y="89"/>
                    </a:lnTo>
                    <a:close/>
                    <a:moveTo>
                      <a:pt x="576" y="325"/>
                    </a:moveTo>
                    <a:lnTo>
                      <a:pt x="608" y="325"/>
                    </a:lnTo>
                    <a:lnTo>
                      <a:pt x="613" y="323"/>
                    </a:lnTo>
                    <a:lnTo>
                      <a:pt x="616" y="321"/>
                    </a:lnTo>
                    <a:lnTo>
                      <a:pt x="618" y="318"/>
                    </a:lnTo>
                    <a:lnTo>
                      <a:pt x="620" y="313"/>
                    </a:lnTo>
                    <a:lnTo>
                      <a:pt x="620" y="162"/>
                    </a:lnTo>
                    <a:lnTo>
                      <a:pt x="636" y="162"/>
                    </a:lnTo>
                    <a:lnTo>
                      <a:pt x="636" y="416"/>
                    </a:lnTo>
                    <a:lnTo>
                      <a:pt x="630" y="415"/>
                    </a:lnTo>
                    <a:lnTo>
                      <a:pt x="624" y="413"/>
                    </a:lnTo>
                    <a:lnTo>
                      <a:pt x="618" y="412"/>
                    </a:lnTo>
                    <a:lnTo>
                      <a:pt x="614" y="411"/>
                    </a:lnTo>
                    <a:lnTo>
                      <a:pt x="609" y="410"/>
                    </a:lnTo>
                    <a:lnTo>
                      <a:pt x="606" y="409"/>
                    </a:lnTo>
                    <a:lnTo>
                      <a:pt x="602" y="408"/>
                    </a:lnTo>
                    <a:lnTo>
                      <a:pt x="600" y="408"/>
                    </a:lnTo>
                    <a:lnTo>
                      <a:pt x="600" y="400"/>
                    </a:lnTo>
                    <a:lnTo>
                      <a:pt x="600" y="393"/>
                    </a:lnTo>
                    <a:lnTo>
                      <a:pt x="600" y="388"/>
                    </a:lnTo>
                    <a:lnTo>
                      <a:pt x="600" y="386"/>
                    </a:lnTo>
                    <a:lnTo>
                      <a:pt x="598" y="366"/>
                    </a:lnTo>
                    <a:lnTo>
                      <a:pt x="593" y="349"/>
                    </a:lnTo>
                    <a:lnTo>
                      <a:pt x="585" y="335"/>
                    </a:lnTo>
                    <a:lnTo>
                      <a:pt x="576" y="325"/>
                    </a:lnTo>
                    <a:close/>
                    <a:moveTo>
                      <a:pt x="169" y="300"/>
                    </a:moveTo>
                    <a:lnTo>
                      <a:pt x="169" y="276"/>
                    </a:lnTo>
                    <a:lnTo>
                      <a:pt x="169" y="237"/>
                    </a:lnTo>
                    <a:lnTo>
                      <a:pt x="169" y="194"/>
                    </a:lnTo>
                    <a:lnTo>
                      <a:pt x="169" y="162"/>
                    </a:lnTo>
                    <a:lnTo>
                      <a:pt x="597" y="162"/>
                    </a:lnTo>
                    <a:lnTo>
                      <a:pt x="597" y="194"/>
                    </a:lnTo>
                    <a:lnTo>
                      <a:pt x="597" y="237"/>
                    </a:lnTo>
                    <a:lnTo>
                      <a:pt x="597" y="276"/>
                    </a:lnTo>
                    <a:lnTo>
                      <a:pt x="597" y="300"/>
                    </a:lnTo>
                    <a:lnTo>
                      <a:pt x="588" y="300"/>
                    </a:lnTo>
                    <a:lnTo>
                      <a:pt x="572" y="300"/>
                    </a:lnTo>
                    <a:lnTo>
                      <a:pt x="550" y="300"/>
                    </a:lnTo>
                    <a:lnTo>
                      <a:pt x="523" y="300"/>
                    </a:lnTo>
                    <a:lnTo>
                      <a:pt x="492" y="300"/>
                    </a:lnTo>
                    <a:lnTo>
                      <a:pt x="457" y="300"/>
                    </a:lnTo>
                    <a:lnTo>
                      <a:pt x="420" y="300"/>
                    </a:lnTo>
                    <a:lnTo>
                      <a:pt x="382" y="300"/>
                    </a:lnTo>
                    <a:lnTo>
                      <a:pt x="344" y="300"/>
                    </a:lnTo>
                    <a:lnTo>
                      <a:pt x="307" y="300"/>
                    </a:lnTo>
                    <a:lnTo>
                      <a:pt x="273" y="300"/>
                    </a:lnTo>
                    <a:lnTo>
                      <a:pt x="242" y="300"/>
                    </a:lnTo>
                    <a:lnTo>
                      <a:pt x="215" y="300"/>
                    </a:lnTo>
                    <a:lnTo>
                      <a:pt x="193" y="300"/>
                    </a:lnTo>
                    <a:lnTo>
                      <a:pt x="177" y="300"/>
                    </a:lnTo>
                    <a:lnTo>
                      <a:pt x="169" y="300"/>
                    </a:lnTo>
                    <a:close/>
                    <a:moveTo>
                      <a:pt x="606" y="102"/>
                    </a:moveTo>
                    <a:lnTo>
                      <a:pt x="603" y="111"/>
                    </a:lnTo>
                    <a:lnTo>
                      <a:pt x="599" y="119"/>
                    </a:lnTo>
                    <a:lnTo>
                      <a:pt x="591" y="125"/>
                    </a:lnTo>
                    <a:lnTo>
                      <a:pt x="580" y="128"/>
                    </a:lnTo>
                    <a:lnTo>
                      <a:pt x="571" y="125"/>
                    </a:lnTo>
                    <a:lnTo>
                      <a:pt x="563" y="119"/>
                    </a:lnTo>
                    <a:lnTo>
                      <a:pt x="557" y="111"/>
                    </a:lnTo>
                    <a:lnTo>
                      <a:pt x="555" y="102"/>
                    </a:lnTo>
                    <a:lnTo>
                      <a:pt x="557" y="92"/>
                    </a:lnTo>
                    <a:lnTo>
                      <a:pt x="563" y="84"/>
                    </a:lnTo>
                    <a:lnTo>
                      <a:pt x="571" y="78"/>
                    </a:lnTo>
                    <a:lnTo>
                      <a:pt x="580" y="76"/>
                    </a:lnTo>
                    <a:lnTo>
                      <a:pt x="591" y="78"/>
                    </a:lnTo>
                    <a:lnTo>
                      <a:pt x="599" y="84"/>
                    </a:lnTo>
                    <a:lnTo>
                      <a:pt x="603" y="92"/>
                    </a:lnTo>
                    <a:lnTo>
                      <a:pt x="606" y="102"/>
                    </a:lnTo>
                    <a:close/>
                    <a:moveTo>
                      <a:pt x="382" y="32"/>
                    </a:moveTo>
                    <a:lnTo>
                      <a:pt x="400" y="32"/>
                    </a:lnTo>
                    <a:lnTo>
                      <a:pt x="417" y="32"/>
                    </a:lnTo>
                    <a:lnTo>
                      <a:pt x="433" y="33"/>
                    </a:lnTo>
                    <a:lnTo>
                      <a:pt x="448" y="34"/>
                    </a:lnTo>
                    <a:lnTo>
                      <a:pt x="463" y="35"/>
                    </a:lnTo>
                    <a:lnTo>
                      <a:pt x="476" y="36"/>
                    </a:lnTo>
                    <a:lnTo>
                      <a:pt x="488" y="39"/>
                    </a:lnTo>
                    <a:lnTo>
                      <a:pt x="501" y="40"/>
                    </a:lnTo>
                    <a:lnTo>
                      <a:pt x="512" y="42"/>
                    </a:lnTo>
                    <a:lnTo>
                      <a:pt x="523" y="45"/>
                    </a:lnTo>
                    <a:lnTo>
                      <a:pt x="533" y="47"/>
                    </a:lnTo>
                    <a:lnTo>
                      <a:pt x="542" y="49"/>
                    </a:lnTo>
                    <a:lnTo>
                      <a:pt x="552" y="51"/>
                    </a:lnTo>
                    <a:lnTo>
                      <a:pt x="560" y="55"/>
                    </a:lnTo>
                    <a:lnTo>
                      <a:pt x="568" y="57"/>
                    </a:lnTo>
                    <a:lnTo>
                      <a:pt x="575" y="61"/>
                    </a:lnTo>
                    <a:lnTo>
                      <a:pt x="568" y="62"/>
                    </a:lnTo>
                    <a:lnTo>
                      <a:pt x="561" y="65"/>
                    </a:lnTo>
                    <a:lnTo>
                      <a:pt x="555" y="69"/>
                    </a:lnTo>
                    <a:lnTo>
                      <a:pt x="549" y="74"/>
                    </a:lnTo>
                    <a:lnTo>
                      <a:pt x="545" y="80"/>
                    </a:lnTo>
                    <a:lnTo>
                      <a:pt x="541" y="87"/>
                    </a:lnTo>
                    <a:lnTo>
                      <a:pt x="540" y="94"/>
                    </a:lnTo>
                    <a:lnTo>
                      <a:pt x="539" y="102"/>
                    </a:lnTo>
                    <a:lnTo>
                      <a:pt x="540" y="113"/>
                    </a:lnTo>
                    <a:lnTo>
                      <a:pt x="545" y="123"/>
                    </a:lnTo>
                    <a:lnTo>
                      <a:pt x="552" y="131"/>
                    </a:lnTo>
                    <a:lnTo>
                      <a:pt x="561" y="138"/>
                    </a:lnTo>
                    <a:lnTo>
                      <a:pt x="204" y="138"/>
                    </a:lnTo>
                    <a:lnTo>
                      <a:pt x="213" y="131"/>
                    </a:lnTo>
                    <a:lnTo>
                      <a:pt x="220" y="123"/>
                    </a:lnTo>
                    <a:lnTo>
                      <a:pt x="225" y="113"/>
                    </a:lnTo>
                    <a:lnTo>
                      <a:pt x="226" y="102"/>
                    </a:lnTo>
                    <a:lnTo>
                      <a:pt x="225" y="94"/>
                    </a:lnTo>
                    <a:lnTo>
                      <a:pt x="223" y="87"/>
                    </a:lnTo>
                    <a:lnTo>
                      <a:pt x="220" y="80"/>
                    </a:lnTo>
                    <a:lnTo>
                      <a:pt x="215" y="74"/>
                    </a:lnTo>
                    <a:lnTo>
                      <a:pt x="211" y="69"/>
                    </a:lnTo>
                    <a:lnTo>
                      <a:pt x="204" y="65"/>
                    </a:lnTo>
                    <a:lnTo>
                      <a:pt x="198" y="62"/>
                    </a:lnTo>
                    <a:lnTo>
                      <a:pt x="190" y="61"/>
                    </a:lnTo>
                    <a:lnTo>
                      <a:pt x="197" y="57"/>
                    </a:lnTo>
                    <a:lnTo>
                      <a:pt x="205" y="55"/>
                    </a:lnTo>
                    <a:lnTo>
                      <a:pt x="213" y="51"/>
                    </a:lnTo>
                    <a:lnTo>
                      <a:pt x="222" y="49"/>
                    </a:lnTo>
                    <a:lnTo>
                      <a:pt x="231" y="47"/>
                    </a:lnTo>
                    <a:lnTo>
                      <a:pt x="242" y="45"/>
                    </a:lnTo>
                    <a:lnTo>
                      <a:pt x="252" y="42"/>
                    </a:lnTo>
                    <a:lnTo>
                      <a:pt x="264" y="40"/>
                    </a:lnTo>
                    <a:lnTo>
                      <a:pt x="276" y="39"/>
                    </a:lnTo>
                    <a:lnTo>
                      <a:pt x="289" y="36"/>
                    </a:lnTo>
                    <a:lnTo>
                      <a:pt x="303" y="35"/>
                    </a:lnTo>
                    <a:lnTo>
                      <a:pt x="317" y="34"/>
                    </a:lnTo>
                    <a:lnTo>
                      <a:pt x="333" y="33"/>
                    </a:lnTo>
                    <a:lnTo>
                      <a:pt x="348" y="32"/>
                    </a:lnTo>
                    <a:lnTo>
                      <a:pt x="365" y="32"/>
                    </a:lnTo>
                    <a:lnTo>
                      <a:pt x="382" y="32"/>
                    </a:lnTo>
                    <a:close/>
                    <a:moveTo>
                      <a:pt x="184" y="76"/>
                    </a:moveTo>
                    <a:lnTo>
                      <a:pt x="195" y="78"/>
                    </a:lnTo>
                    <a:lnTo>
                      <a:pt x="203" y="84"/>
                    </a:lnTo>
                    <a:lnTo>
                      <a:pt x="208" y="92"/>
                    </a:lnTo>
                    <a:lnTo>
                      <a:pt x="211" y="102"/>
                    </a:lnTo>
                    <a:lnTo>
                      <a:pt x="208" y="111"/>
                    </a:lnTo>
                    <a:lnTo>
                      <a:pt x="203" y="119"/>
                    </a:lnTo>
                    <a:lnTo>
                      <a:pt x="195" y="125"/>
                    </a:lnTo>
                    <a:lnTo>
                      <a:pt x="184" y="128"/>
                    </a:lnTo>
                    <a:lnTo>
                      <a:pt x="175" y="125"/>
                    </a:lnTo>
                    <a:lnTo>
                      <a:pt x="167" y="119"/>
                    </a:lnTo>
                    <a:lnTo>
                      <a:pt x="161" y="111"/>
                    </a:lnTo>
                    <a:lnTo>
                      <a:pt x="159" y="102"/>
                    </a:lnTo>
                    <a:lnTo>
                      <a:pt x="161" y="92"/>
                    </a:lnTo>
                    <a:lnTo>
                      <a:pt x="167" y="84"/>
                    </a:lnTo>
                    <a:lnTo>
                      <a:pt x="175" y="78"/>
                    </a:lnTo>
                    <a:lnTo>
                      <a:pt x="184" y="76"/>
                    </a:lnTo>
                    <a:close/>
                    <a:moveTo>
                      <a:pt x="129" y="117"/>
                    </a:moveTo>
                    <a:lnTo>
                      <a:pt x="129" y="115"/>
                    </a:lnTo>
                    <a:lnTo>
                      <a:pt x="131" y="108"/>
                    </a:lnTo>
                    <a:lnTo>
                      <a:pt x="136" y="100"/>
                    </a:lnTo>
                    <a:lnTo>
                      <a:pt x="145" y="89"/>
                    </a:lnTo>
                    <a:lnTo>
                      <a:pt x="144" y="92"/>
                    </a:lnTo>
                    <a:lnTo>
                      <a:pt x="144" y="95"/>
                    </a:lnTo>
                    <a:lnTo>
                      <a:pt x="143" y="99"/>
                    </a:lnTo>
                    <a:lnTo>
                      <a:pt x="143" y="102"/>
                    </a:lnTo>
                    <a:lnTo>
                      <a:pt x="144" y="113"/>
                    </a:lnTo>
                    <a:lnTo>
                      <a:pt x="150" y="123"/>
                    </a:lnTo>
                    <a:lnTo>
                      <a:pt x="157" y="131"/>
                    </a:lnTo>
                    <a:lnTo>
                      <a:pt x="166" y="138"/>
                    </a:lnTo>
                    <a:lnTo>
                      <a:pt x="129" y="138"/>
                    </a:lnTo>
                    <a:lnTo>
                      <a:pt x="129" y="117"/>
                    </a:lnTo>
                    <a:close/>
                    <a:moveTo>
                      <a:pt x="129" y="162"/>
                    </a:moveTo>
                    <a:lnTo>
                      <a:pt x="145" y="162"/>
                    </a:lnTo>
                    <a:lnTo>
                      <a:pt x="145" y="313"/>
                    </a:lnTo>
                    <a:lnTo>
                      <a:pt x="146" y="318"/>
                    </a:lnTo>
                    <a:lnTo>
                      <a:pt x="148" y="321"/>
                    </a:lnTo>
                    <a:lnTo>
                      <a:pt x="152" y="323"/>
                    </a:lnTo>
                    <a:lnTo>
                      <a:pt x="157" y="325"/>
                    </a:lnTo>
                    <a:lnTo>
                      <a:pt x="190" y="325"/>
                    </a:lnTo>
                    <a:lnTo>
                      <a:pt x="177" y="340"/>
                    </a:lnTo>
                    <a:lnTo>
                      <a:pt x="170" y="356"/>
                    </a:lnTo>
                    <a:lnTo>
                      <a:pt x="166" y="372"/>
                    </a:lnTo>
                    <a:lnTo>
                      <a:pt x="165" y="386"/>
                    </a:lnTo>
                    <a:lnTo>
                      <a:pt x="165" y="388"/>
                    </a:lnTo>
                    <a:lnTo>
                      <a:pt x="165" y="393"/>
                    </a:lnTo>
                    <a:lnTo>
                      <a:pt x="165" y="400"/>
                    </a:lnTo>
                    <a:lnTo>
                      <a:pt x="165" y="408"/>
                    </a:lnTo>
                    <a:lnTo>
                      <a:pt x="162" y="408"/>
                    </a:lnTo>
                    <a:lnTo>
                      <a:pt x="159" y="409"/>
                    </a:lnTo>
                    <a:lnTo>
                      <a:pt x="155" y="410"/>
                    </a:lnTo>
                    <a:lnTo>
                      <a:pt x="151" y="411"/>
                    </a:lnTo>
                    <a:lnTo>
                      <a:pt x="146" y="412"/>
                    </a:lnTo>
                    <a:lnTo>
                      <a:pt x="140" y="413"/>
                    </a:lnTo>
                    <a:lnTo>
                      <a:pt x="135" y="415"/>
                    </a:lnTo>
                    <a:lnTo>
                      <a:pt x="129" y="416"/>
                    </a:lnTo>
                    <a:lnTo>
                      <a:pt x="129" y="162"/>
                    </a:lnTo>
                    <a:close/>
                    <a:moveTo>
                      <a:pt x="61" y="307"/>
                    </a:moveTo>
                    <a:lnTo>
                      <a:pt x="61" y="171"/>
                    </a:lnTo>
                    <a:lnTo>
                      <a:pt x="66" y="174"/>
                    </a:lnTo>
                    <a:lnTo>
                      <a:pt x="70" y="176"/>
                    </a:lnTo>
                    <a:lnTo>
                      <a:pt x="75" y="178"/>
                    </a:lnTo>
                    <a:lnTo>
                      <a:pt x="79" y="181"/>
                    </a:lnTo>
                    <a:lnTo>
                      <a:pt x="84" y="183"/>
                    </a:lnTo>
                    <a:lnTo>
                      <a:pt x="89" y="186"/>
                    </a:lnTo>
                    <a:lnTo>
                      <a:pt x="93" y="187"/>
                    </a:lnTo>
                    <a:lnTo>
                      <a:pt x="97" y="190"/>
                    </a:lnTo>
                    <a:lnTo>
                      <a:pt x="97" y="307"/>
                    </a:lnTo>
                    <a:lnTo>
                      <a:pt x="93" y="307"/>
                    </a:lnTo>
                    <a:lnTo>
                      <a:pt x="89" y="307"/>
                    </a:lnTo>
                    <a:lnTo>
                      <a:pt x="85" y="307"/>
                    </a:lnTo>
                    <a:lnTo>
                      <a:pt x="81" y="307"/>
                    </a:lnTo>
                    <a:lnTo>
                      <a:pt x="76" y="307"/>
                    </a:lnTo>
                    <a:lnTo>
                      <a:pt x="70" y="307"/>
                    </a:lnTo>
                    <a:lnTo>
                      <a:pt x="66" y="307"/>
                    </a:lnTo>
                    <a:lnTo>
                      <a:pt x="61" y="307"/>
                    </a:lnTo>
                    <a:close/>
                    <a:moveTo>
                      <a:pt x="62" y="495"/>
                    </a:moveTo>
                    <a:lnTo>
                      <a:pt x="204" y="495"/>
                    </a:lnTo>
                    <a:lnTo>
                      <a:pt x="231" y="576"/>
                    </a:lnTo>
                    <a:lnTo>
                      <a:pt x="62" y="576"/>
                    </a:lnTo>
                    <a:lnTo>
                      <a:pt x="62" y="560"/>
                    </a:lnTo>
                    <a:lnTo>
                      <a:pt x="62" y="539"/>
                    </a:lnTo>
                    <a:lnTo>
                      <a:pt x="62" y="516"/>
                    </a:lnTo>
                    <a:lnTo>
                      <a:pt x="62" y="495"/>
                    </a:lnTo>
                    <a:close/>
                    <a:moveTo>
                      <a:pt x="227" y="487"/>
                    </a:moveTo>
                    <a:lnTo>
                      <a:pt x="231" y="472"/>
                    </a:lnTo>
                    <a:lnTo>
                      <a:pt x="241" y="444"/>
                    </a:lnTo>
                    <a:lnTo>
                      <a:pt x="251" y="417"/>
                    </a:lnTo>
                    <a:lnTo>
                      <a:pt x="257" y="398"/>
                    </a:lnTo>
                    <a:lnTo>
                      <a:pt x="261" y="398"/>
                    </a:lnTo>
                    <a:lnTo>
                      <a:pt x="268" y="398"/>
                    </a:lnTo>
                    <a:lnTo>
                      <a:pt x="279" y="398"/>
                    </a:lnTo>
                    <a:lnTo>
                      <a:pt x="291" y="398"/>
                    </a:lnTo>
                    <a:lnTo>
                      <a:pt x="305" y="398"/>
                    </a:lnTo>
                    <a:lnTo>
                      <a:pt x="322" y="398"/>
                    </a:lnTo>
                    <a:lnTo>
                      <a:pt x="340" y="398"/>
                    </a:lnTo>
                    <a:lnTo>
                      <a:pt x="358" y="398"/>
                    </a:lnTo>
                    <a:lnTo>
                      <a:pt x="358" y="576"/>
                    </a:lnTo>
                    <a:lnTo>
                      <a:pt x="257" y="576"/>
                    </a:lnTo>
                    <a:lnTo>
                      <a:pt x="251" y="557"/>
                    </a:lnTo>
                    <a:lnTo>
                      <a:pt x="241" y="530"/>
                    </a:lnTo>
                    <a:lnTo>
                      <a:pt x="231" y="502"/>
                    </a:lnTo>
                    <a:lnTo>
                      <a:pt x="227" y="487"/>
                    </a:lnTo>
                    <a:close/>
                    <a:moveTo>
                      <a:pt x="198" y="790"/>
                    </a:moveTo>
                    <a:lnTo>
                      <a:pt x="196" y="800"/>
                    </a:lnTo>
                    <a:lnTo>
                      <a:pt x="191" y="804"/>
                    </a:lnTo>
                    <a:lnTo>
                      <a:pt x="185" y="806"/>
                    </a:lnTo>
                    <a:lnTo>
                      <a:pt x="181" y="808"/>
                    </a:lnTo>
                    <a:lnTo>
                      <a:pt x="113" y="808"/>
                    </a:lnTo>
                    <a:lnTo>
                      <a:pt x="104" y="805"/>
                    </a:lnTo>
                    <a:lnTo>
                      <a:pt x="99" y="802"/>
                    </a:lnTo>
                    <a:lnTo>
                      <a:pt x="97" y="796"/>
                    </a:lnTo>
                    <a:lnTo>
                      <a:pt x="95" y="790"/>
                    </a:lnTo>
                    <a:lnTo>
                      <a:pt x="95" y="705"/>
                    </a:lnTo>
                    <a:lnTo>
                      <a:pt x="198" y="705"/>
                    </a:lnTo>
                    <a:lnTo>
                      <a:pt x="198" y="790"/>
                    </a:lnTo>
                    <a:close/>
                    <a:moveTo>
                      <a:pt x="669" y="790"/>
                    </a:moveTo>
                    <a:lnTo>
                      <a:pt x="668" y="800"/>
                    </a:lnTo>
                    <a:lnTo>
                      <a:pt x="663" y="804"/>
                    </a:lnTo>
                    <a:lnTo>
                      <a:pt x="658" y="806"/>
                    </a:lnTo>
                    <a:lnTo>
                      <a:pt x="652" y="808"/>
                    </a:lnTo>
                    <a:lnTo>
                      <a:pt x="584" y="808"/>
                    </a:lnTo>
                    <a:lnTo>
                      <a:pt x="575" y="805"/>
                    </a:lnTo>
                    <a:lnTo>
                      <a:pt x="570" y="802"/>
                    </a:lnTo>
                    <a:lnTo>
                      <a:pt x="568" y="796"/>
                    </a:lnTo>
                    <a:lnTo>
                      <a:pt x="567" y="790"/>
                    </a:lnTo>
                    <a:lnTo>
                      <a:pt x="567" y="705"/>
                    </a:lnTo>
                    <a:lnTo>
                      <a:pt x="669" y="705"/>
                    </a:lnTo>
                    <a:lnTo>
                      <a:pt x="669" y="790"/>
                    </a:lnTo>
                    <a:close/>
                    <a:moveTo>
                      <a:pt x="703" y="674"/>
                    </a:moveTo>
                    <a:lnTo>
                      <a:pt x="691" y="674"/>
                    </a:lnTo>
                    <a:lnTo>
                      <a:pt x="668" y="674"/>
                    </a:lnTo>
                    <a:lnTo>
                      <a:pt x="636" y="674"/>
                    </a:lnTo>
                    <a:lnTo>
                      <a:pt x="594" y="674"/>
                    </a:lnTo>
                    <a:lnTo>
                      <a:pt x="547" y="674"/>
                    </a:lnTo>
                    <a:lnTo>
                      <a:pt x="495" y="674"/>
                    </a:lnTo>
                    <a:lnTo>
                      <a:pt x="440" y="674"/>
                    </a:lnTo>
                    <a:lnTo>
                      <a:pt x="382" y="674"/>
                    </a:lnTo>
                    <a:lnTo>
                      <a:pt x="326" y="674"/>
                    </a:lnTo>
                    <a:lnTo>
                      <a:pt x="271" y="674"/>
                    </a:lnTo>
                    <a:lnTo>
                      <a:pt x="218" y="674"/>
                    </a:lnTo>
                    <a:lnTo>
                      <a:pt x="170" y="674"/>
                    </a:lnTo>
                    <a:lnTo>
                      <a:pt x="130" y="674"/>
                    </a:lnTo>
                    <a:lnTo>
                      <a:pt x="97" y="674"/>
                    </a:lnTo>
                    <a:lnTo>
                      <a:pt x="74" y="674"/>
                    </a:lnTo>
                    <a:lnTo>
                      <a:pt x="62" y="674"/>
                    </a:lnTo>
                    <a:lnTo>
                      <a:pt x="62" y="658"/>
                    </a:lnTo>
                    <a:lnTo>
                      <a:pt x="62" y="638"/>
                    </a:lnTo>
                    <a:lnTo>
                      <a:pt x="62" y="617"/>
                    </a:lnTo>
                    <a:lnTo>
                      <a:pt x="62" y="600"/>
                    </a:lnTo>
                    <a:lnTo>
                      <a:pt x="248" y="600"/>
                    </a:lnTo>
                    <a:lnTo>
                      <a:pt x="358" y="600"/>
                    </a:lnTo>
                    <a:lnTo>
                      <a:pt x="406" y="600"/>
                    </a:lnTo>
                    <a:lnTo>
                      <a:pt x="517" y="600"/>
                    </a:lnTo>
                    <a:lnTo>
                      <a:pt x="703" y="600"/>
                    </a:lnTo>
                    <a:lnTo>
                      <a:pt x="703" y="617"/>
                    </a:lnTo>
                    <a:lnTo>
                      <a:pt x="703" y="638"/>
                    </a:lnTo>
                    <a:lnTo>
                      <a:pt x="703" y="658"/>
                    </a:lnTo>
                    <a:lnTo>
                      <a:pt x="703" y="674"/>
                    </a:lnTo>
                    <a:close/>
                    <a:moveTo>
                      <a:pt x="374" y="576"/>
                    </a:moveTo>
                    <a:lnTo>
                      <a:pt x="374" y="538"/>
                    </a:lnTo>
                    <a:lnTo>
                      <a:pt x="374" y="485"/>
                    </a:lnTo>
                    <a:lnTo>
                      <a:pt x="374" y="433"/>
                    </a:lnTo>
                    <a:lnTo>
                      <a:pt x="374" y="398"/>
                    </a:lnTo>
                    <a:lnTo>
                      <a:pt x="378" y="398"/>
                    </a:lnTo>
                    <a:lnTo>
                      <a:pt x="382" y="398"/>
                    </a:lnTo>
                    <a:lnTo>
                      <a:pt x="386" y="398"/>
                    </a:lnTo>
                    <a:lnTo>
                      <a:pt x="389" y="398"/>
                    </a:lnTo>
                    <a:lnTo>
                      <a:pt x="389" y="433"/>
                    </a:lnTo>
                    <a:lnTo>
                      <a:pt x="389" y="485"/>
                    </a:lnTo>
                    <a:lnTo>
                      <a:pt x="389" y="538"/>
                    </a:lnTo>
                    <a:lnTo>
                      <a:pt x="389" y="576"/>
                    </a:lnTo>
                    <a:lnTo>
                      <a:pt x="374" y="576"/>
                    </a:lnTo>
                    <a:close/>
                    <a:moveTo>
                      <a:pt x="406" y="576"/>
                    </a:moveTo>
                    <a:lnTo>
                      <a:pt x="406" y="398"/>
                    </a:lnTo>
                    <a:lnTo>
                      <a:pt x="425" y="398"/>
                    </a:lnTo>
                    <a:lnTo>
                      <a:pt x="442" y="398"/>
                    </a:lnTo>
                    <a:lnTo>
                      <a:pt x="458" y="398"/>
                    </a:lnTo>
                    <a:lnTo>
                      <a:pt x="473" y="398"/>
                    </a:lnTo>
                    <a:lnTo>
                      <a:pt x="486" y="398"/>
                    </a:lnTo>
                    <a:lnTo>
                      <a:pt x="496" y="398"/>
                    </a:lnTo>
                    <a:lnTo>
                      <a:pt x="504" y="398"/>
                    </a:lnTo>
                    <a:lnTo>
                      <a:pt x="508" y="398"/>
                    </a:lnTo>
                    <a:lnTo>
                      <a:pt x="514" y="417"/>
                    </a:lnTo>
                    <a:lnTo>
                      <a:pt x="524" y="444"/>
                    </a:lnTo>
                    <a:lnTo>
                      <a:pt x="533" y="472"/>
                    </a:lnTo>
                    <a:lnTo>
                      <a:pt x="538" y="487"/>
                    </a:lnTo>
                    <a:lnTo>
                      <a:pt x="533" y="502"/>
                    </a:lnTo>
                    <a:lnTo>
                      <a:pt x="524" y="530"/>
                    </a:lnTo>
                    <a:lnTo>
                      <a:pt x="514" y="557"/>
                    </a:lnTo>
                    <a:lnTo>
                      <a:pt x="508" y="576"/>
                    </a:lnTo>
                    <a:lnTo>
                      <a:pt x="406" y="576"/>
                    </a:lnTo>
                    <a:close/>
                    <a:moveTo>
                      <a:pt x="703" y="576"/>
                    </a:moveTo>
                    <a:lnTo>
                      <a:pt x="533" y="576"/>
                    </a:lnTo>
                    <a:lnTo>
                      <a:pt x="561" y="495"/>
                    </a:lnTo>
                    <a:lnTo>
                      <a:pt x="703" y="495"/>
                    </a:lnTo>
                    <a:lnTo>
                      <a:pt x="703" y="516"/>
                    </a:lnTo>
                    <a:lnTo>
                      <a:pt x="703" y="539"/>
                    </a:lnTo>
                    <a:lnTo>
                      <a:pt x="703" y="560"/>
                    </a:lnTo>
                    <a:lnTo>
                      <a:pt x="703" y="576"/>
                    </a:lnTo>
                    <a:close/>
                    <a:moveTo>
                      <a:pt x="703" y="466"/>
                    </a:moveTo>
                    <a:lnTo>
                      <a:pt x="703" y="469"/>
                    </a:lnTo>
                    <a:lnTo>
                      <a:pt x="703" y="471"/>
                    </a:lnTo>
                    <a:lnTo>
                      <a:pt x="703" y="474"/>
                    </a:lnTo>
                    <a:lnTo>
                      <a:pt x="703" y="479"/>
                    </a:lnTo>
                    <a:lnTo>
                      <a:pt x="561" y="479"/>
                    </a:lnTo>
                    <a:lnTo>
                      <a:pt x="529" y="382"/>
                    </a:lnTo>
                    <a:lnTo>
                      <a:pt x="526" y="379"/>
                    </a:lnTo>
                    <a:lnTo>
                      <a:pt x="524" y="376"/>
                    </a:lnTo>
                    <a:lnTo>
                      <a:pt x="521" y="375"/>
                    </a:lnTo>
                    <a:lnTo>
                      <a:pt x="517" y="374"/>
                    </a:lnTo>
                    <a:lnTo>
                      <a:pt x="248" y="374"/>
                    </a:lnTo>
                    <a:lnTo>
                      <a:pt x="244" y="375"/>
                    </a:lnTo>
                    <a:lnTo>
                      <a:pt x="241" y="376"/>
                    </a:lnTo>
                    <a:lnTo>
                      <a:pt x="238" y="379"/>
                    </a:lnTo>
                    <a:lnTo>
                      <a:pt x="236" y="382"/>
                    </a:lnTo>
                    <a:lnTo>
                      <a:pt x="204" y="479"/>
                    </a:lnTo>
                    <a:lnTo>
                      <a:pt x="62" y="479"/>
                    </a:lnTo>
                    <a:lnTo>
                      <a:pt x="62" y="474"/>
                    </a:lnTo>
                    <a:lnTo>
                      <a:pt x="62" y="471"/>
                    </a:lnTo>
                    <a:lnTo>
                      <a:pt x="62" y="469"/>
                    </a:lnTo>
                    <a:lnTo>
                      <a:pt x="62" y="466"/>
                    </a:lnTo>
                    <a:lnTo>
                      <a:pt x="74" y="463"/>
                    </a:lnTo>
                    <a:lnTo>
                      <a:pt x="91" y="458"/>
                    </a:lnTo>
                    <a:lnTo>
                      <a:pt x="113" y="453"/>
                    </a:lnTo>
                    <a:lnTo>
                      <a:pt x="137" y="447"/>
                    </a:lnTo>
                    <a:lnTo>
                      <a:pt x="159" y="441"/>
                    </a:lnTo>
                    <a:lnTo>
                      <a:pt x="178" y="436"/>
                    </a:lnTo>
                    <a:lnTo>
                      <a:pt x="192" y="433"/>
                    </a:lnTo>
                    <a:lnTo>
                      <a:pt x="197" y="432"/>
                    </a:lnTo>
                    <a:lnTo>
                      <a:pt x="197" y="386"/>
                    </a:lnTo>
                    <a:lnTo>
                      <a:pt x="197" y="381"/>
                    </a:lnTo>
                    <a:lnTo>
                      <a:pt x="198" y="374"/>
                    </a:lnTo>
                    <a:lnTo>
                      <a:pt x="200" y="366"/>
                    </a:lnTo>
                    <a:lnTo>
                      <a:pt x="204" y="357"/>
                    </a:lnTo>
                    <a:lnTo>
                      <a:pt x="211" y="349"/>
                    </a:lnTo>
                    <a:lnTo>
                      <a:pt x="219" y="342"/>
                    </a:lnTo>
                    <a:lnTo>
                      <a:pt x="231" y="337"/>
                    </a:lnTo>
                    <a:lnTo>
                      <a:pt x="248" y="335"/>
                    </a:lnTo>
                    <a:lnTo>
                      <a:pt x="517" y="335"/>
                    </a:lnTo>
                    <a:lnTo>
                      <a:pt x="522" y="335"/>
                    </a:lnTo>
                    <a:lnTo>
                      <a:pt x="529" y="336"/>
                    </a:lnTo>
                    <a:lnTo>
                      <a:pt x="537" y="338"/>
                    </a:lnTo>
                    <a:lnTo>
                      <a:pt x="546" y="342"/>
                    </a:lnTo>
                    <a:lnTo>
                      <a:pt x="555" y="349"/>
                    </a:lnTo>
                    <a:lnTo>
                      <a:pt x="562" y="357"/>
                    </a:lnTo>
                    <a:lnTo>
                      <a:pt x="567" y="370"/>
                    </a:lnTo>
                    <a:lnTo>
                      <a:pt x="569" y="386"/>
                    </a:lnTo>
                    <a:lnTo>
                      <a:pt x="569" y="432"/>
                    </a:lnTo>
                    <a:lnTo>
                      <a:pt x="574" y="433"/>
                    </a:lnTo>
                    <a:lnTo>
                      <a:pt x="587" y="436"/>
                    </a:lnTo>
                    <a:lnTo>
                      <a:pt x="606" y="441"/>
                    </a:lnTo>
                    <a:lnTo>
                      <a:pt x="629" y="447"/>
                    </a:lnTo>
                    <a:lnTo>
                      <a:pt x="652" y="453"/>
                    </a:lnTo>
                    <a:lnTo>
                      <a:pt x="674" y="458"/>
                    </a:lnTo>
                    <a:lnTo>
                      <a:pt x="691" y="463"/>
                    </a:lnTo>
                    <a:lnTo>
                      <a:pt x="703" y="466"/>
                    </a:lnTo>
                    <a:close/>
                    <a:moveTo>
                      <a:pt x="704" y="307"/>
                    </a:moveTo>
                    <a:lnTo>
                      <a:pt x="699" y="307"/>
                    </a:lnTo>
                    <a:lnTo>
                      <a:pt x="693" y="307"/>
                    </a:lnTo>
                    <a:lnTo>
                      <a:pt x="689" y="307"/>
                    </a:lnTo>
                    <a:lnTo>
                      <a:pt x="684" y="307"/>
                    </a:lnTo>
                    <a:lnTo>
                      <a:pt x="679" y="307"/>
                    </a:lnTo>
                    <a:lnTo>
                      <a:pt x="675" y="307"/>
                    </a:lnTo>
                    <a:lnTo>
                      <a:pt x="671" y="307"/>
                    </a:lnTo>
                    <a:lnTo>
                      <a:pt x="668" y="307"/>
                    </a:lnTo>
                    <a:lnTo>
                      <a:pt x="668" y="190"/>
                    </a:lnTo>
                    <a:lnTo>
                      <a:pt x="671" y="187"/>
                    </a:lnTo>
                    <a:lnTo>
                      <a:pt x="676" y="186"/>
                    </a:lnTo>
                    <a:lnTo>
                      <a:pt x="681" y="183"/>
                    </a:lnTo>
                    <a:lnTo>
                      <a:pt x="685" y="181"/>
                    </a:lnTo>
                    <a:lnTo>
                      <a:pt x="690" y="178"/>
                    </a:lnTo>
                    <a:lnTo>
                      <a:pt x="694" y="176"/>
                    </a:lnTo>
                    <a:lnTo>
                      <a:pt x="699" y="174"/>
                    </a:lnTo>
                    <a:lnTo>
                      <a:pt x="704" y="171"/>
                    </a:lnTo>
                    <a:lnTo>
                      <a:pt x="704" y="307"/>
                    </a:lnTo>
                    <a:close/>
                    <a:moveTo>
                      <a:pt x="741" y="307"/>
                    </a:moveTo>
                    <a:lnTo>
                      <a:pt x="736" y="307"/>
                    </a:lnTo>
                    <a:lnTo>
                      <a:pt x="731" y="307"/>
                    </a:lnTo>
                    <a:lnTo>
                      <a:pt x="726" y="307"/>
                    </a:lnTo>
                    <a:lnTo>
                      <a:pt x="720" y="307"/>
                    </a:lnTo>
                    <a:lnTo>
                      <a:pt x="720" y="163"/>
                    </a:lnTo>
                    <a:lnTo>
                      <a:pt x="721" y="163"/>
                    </a:lnTo>
                    <a:lnTo>
                      <a:pt x="721" y="162"/>
                    </a:lnTo>
                    <a:lnTo>
                      <a:pt x="722" y="162"/>
                    </a:lnTo>
                    <a:lnTo>
                      <a:pt x="724" y="162"/>
                    </a:lnTo>
                    <a:lnTo>
                      <a:pt x="729" y="162"/>
                    </a:lnTo>
                    <a:lnTo>
                      <a:pt x="735" y="162"/>
                    </a:lnTo>
                    <a:lnTo>
                      <a:pt x="741" y="162"/>
                    </a:lnTo>
                    <a:lnTo>
                      <a:pt x="741" y="190"/>
                    </a:lnTo>
                    <a:lnTo>
                      <a:pt x="741" y="235"/>
                    </a:lnTo>
                    <a:lnTo>
                      <a:pt x="741" y="280"/>
                    </a:lnTo>
                    <a:lnTo>
                      <a:pt x="741" y="3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0" name="Freeform 58"/>
              <p:cNvSpPr>
                <a:spLocks noEditPoints="1"/>
              </p:cNvSpPr>
              <p:nvPr/>
            </p:nvSpPr>
            <p:spPr bwMode="auto">
              <a:xfrm>
                <a:off x="1257" y="2853"/>
                <a:ext cx="143" cy="34"/>
              </a:xfrm>
              <a:custGeom>
                <a:avLst/>
                <a:gdLst>
                  <a:gd name="T0" fmla="*/ 1 w 284"/>
                  <a:gd name="T1" fmla="*/ 1 h 69"/>
                  <a:gd name="T2" fmla="*/ 4 w 284"/>
                  <a:gd name="T3" fmla="*/ 1 h 69"/>
                  <a:gd name="T4" fmla="*/ 5 w 284"/>
                  <a:gd name="T5" fmla="*/ 1 h 69"/>
                  <a:gd name="T6" fmla="*/ 5 w 284"/>
                  <a:gd name="T7" fmla="*/ 0 h 69"/>
                  <a:gd name="T8" fmla="*/ 5 w 284"/>
                  <a:gd name="T9" fmla="*/ 0 h 69"/>
                  <a:gd name="T10" fmla="*/ 5 w 284"/>
                  <a:gd name="T11" fmla="*/ 0 h 69"/>
                  <a:gd name="T12" fmla="*/ 5 w 284"/>
                  <a:gd name="T13" fmla="*/ 0 h 69"/>
                  <a:gd name="T14" fmla="*/ 5 w 284"/>
                  <a:gd name="T15" fmla="*/ 0 h 69"/>
                  <a:gd name="T16" fmla="*/ 5 w 284"/>
                  <a:gd name="T17" fmla="*/ 0 h 69"/>
                  <a:gd name="T18" fmla="*/ 4 w 284"/>
                  <a:gd name="T19" fmla="*/ 0 h 69"/>
                  <a:gd name="T20" fmla="*/ 1 w 284"/>
                  <a:gd name="T21" fmla="*/ 0 h 69"/>
                  <a:gd name="T22" fmla="*/ 1 w 284"/>
                  <a:gd name="T23" fmla="*/ 0 h 69"/>
                  <a:gd name="T24" fmla="*/ 1 w 284"/>
                  <a:gd name="T25" fmla="*/ 0 h 69"/>
                  <a:gd name="T26" fmla="*/ 1 w 284"/>
                  <a:gd name="T27" fmla="*/ 0 h 69"/>
                  <a:gd name="T28" fmla="*/ 0 w 284"/>
                  <a:gd name="T29" fmla="*/ 0 h 69"/>
                  <a:gd name="T30" fmla="*/ 1 w 284"/>
                  <a:gd name="T31" fmla="*/ 0 h 69"/>
                  <a:gd name="T32" fmla="*/ 1 w 284"/>
                  <a:gd name="T33" fmla="*/ 0 h 69"/>
                  <a:gd name="T34" fmla="*/ 1 w 284"/>
                  <a:gd name="T35" fmla="*/ 1 h 69"/>
                  <a:gd name="T36" fmla="*/ 1 w 284"/>
                  <a:gd name="T37" fmla="*/ 1 h 69"/>
                  <a:gd name="T38" fmla="*/ 1 w 284"/>
                  <a:gd name="T39" fmla="*/ 0 h 69"/>
                  <a:gd name="T40" fmla="*/ 4 w 284"/>
                  <a:gd name="T41" fmla="*/ 0 h 69"/>
                  <a:gd name="T42" fmla="*/ 5 w 284"/>
                  <a:gd name="T43" fmla="*/ 0 h 69"/>
                  <a:gd name="T44" fmla="*/ 5 w 284"/>
                  <a:gd name="T45" fmla="*/ 0 h 69"/>
                  <a:gd name="T46" fmla="*/ 5 w 284"/>
                  <a:gd name="T47" fmla="*/ 0 h 69"/>
                  <a:gd name="T48" fmla="*/ 5 w 284"/>
                  <a:gd name="T49" fmla="*/ 0 h 69"/>
                  <a:gd name="T50" fmla="*/ 5 w 284"/>
                  <a:gd name="T51" fmla="*/ 0 h 69"/>
                  <a:gd name="T52" fmla="*/ 5 w 284"/>
                  <a:gd name="T53" fmla="*/ 0 h 69"/>
                  <a:gd name="T54" fmla="*/ 5 w 284"/>
                  <a:gd name="T55" fmla="*/ 0 h 69"/>
                  <a:gd name="T56" fmla="*/ 4 w 284"/>
                  <a:gd name="T57" fmla="*/ 0 h 69"/>
                  <a:gd name="T58" fmla="*/ 1 w 284"/>
                  <a:gd name="T59" fmla="*/ 0 h 69"/>
                  <a:gd name="T60" fmla="*/ 1 w 284"/>
                  <a:gd name="T61" fmla="*/ 0 h 69"/>
                  <a:gd name="T62" fmla="*/ 1 w 284"/>
                  <a:gd name="T63" fmla="*/ 0 h 69"/>
                  <a:gd name="T64" fmla="*/ 1 w 284"/>
                  <a:gd name="T65" fmla="*/ 0 h 69"/>
                  <a:gd name="T66" fmla="*/ 1 w 284"/>
                  <a:gd name="T67" fmla="*/ 0 h 69"/>
                  <a:gd name="T68" fmla="*/ 1 w 284"/>
                  <a:gd name="T69" fmla="*/ 0 h 69"/>
                  <a:gd name="T70" fmla="*/ 1 w 284"/>
                  <a:gd name="T71" fmla="*/ 0 h 69"/>
                  <a:gd name="T72" fmla="*/ 1 w 284"/>
                  <a:gd name="T73" fmla="*/ 0 h 69"/>
                  <a:gd name="T74" fmla="*/ 1 w 284"/>
                  <a:gd name="T75" fmla="*/ 0 h 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4"/>
                  <a:gd name="T115" fmla="*/ 0 h 69"/>
                  <a:gd name="T116" fmla="*/ 284 w 284"/>
                  <a:gd name="T117" fmla="*/ 69 h 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4" h="69">
                    <a:moveTo>
                      <a:pt x="30" y="69"/>
                    </a:moveTo>
                    <a:lnTo>
                      <a:pt x="253" y="69"/>
                    </a:lnTo>
                    <a:lnTo>
                      <a:pt x="268" y="65"/>
                    </a:lnTo>
                    <a:lnTo>
                      <a:pt x="277" y="56"/>
                    </a:lnTo>
                    <a:lnTo>
                      <a:pt x="283" y="45"/>
                    </a:lnTo>
                    <a:lnTo>
                      <a:pt x="284" y="34"/>
                    </a:lnTo>
                    <a:lnTo>
                      <a:pt x="281" y="17"/>
                    </a:lnTo>
                    <a:lnTo>
                      <a:pt x="271" y="7"/>
                    </a:lnTo>
                    <a:lnTo>
                      <a:pt x="261" y="1"/>
                    </a:lnTo>
                    <a:lnTo>
                      <a:pt x="253" y="0"/>
                    </a:lnTo>
                    <a:lnTo>
                      <a:pt x="30" y="0"/>
                    </a:lnTo>
                    <a:lnTo>
                      <a:pt x="15" y="3"/>
                    </a:lnTo>
                    <a:lnTo>
                      <a:pt x="5" y="12"/>
                    </a:lnTo>
                    <a:lnTo>
                      <a:pt x="1" y="24"/>
                    </a:lnTo>
                    <a:lnTo>
                      <a:pt x="0" y="34"/>
                    </a:lnTo>
                    <a:lnTo>
                      <a:pt x="3" y="52"/>
                    </a:lnTo>
                    <a:lnTo>
                      <a:pt x="11" y="62"/>
                    </a:lnTo>
                    <a:lnTo>
                      <a:pt x="22" y="68"/>
                    </a:lnTo>
                    <a:lnTo>
                      <a:pt x="30" y="69"/>
                    </a:lnTo>
                    <a:close/>
                    <a:moveTo>
                      <a:pt x="30" y="16"/>
                    </a:moveTo>
                    <a:lnTo>
                      <a:pt x="253" y="16"/>
                    </a:lnTo>
                    <a:lnTo>
                      <a:pt x="256" y="16"/>
                    </a:lnTo>
                    <a:lnTo>
                      <a:pt x="262" y="18"/>
                    </a:lnTo>
                    <a:lnTo>
                      <a:pt x="266" y="24"/>
                    </a:lnTo>
                    <a:lnTo>
                      <a:pt x="268" y="34"/>
                    </a:lnTo>
                    <a:lnTo>
                      <a:pt x="268" y="38"/>
                    </a:lnTo>
                    <a:lnTo>
                      <a:pt x="266" y="45"/>
                    </a:lnTo>
                    <a:lnTo>
                      <a:pt x="261" y="50"/>
                    </a:lnTo>
                    <a:lnTo>
                      <a:pt x="253" y="53"/>
                    </a:lnTo>
                    <a:lnTo>
                      <a:pt x="30" y="53"/>
                    </a:lnTo>
                    <a:lnTo>
                      <a:pt x="26" y="53"/>
                    </a:lnTo>
                    <a:lnTo>
                      <a:pt x="20" y="50"/>
                    </a:lnTo>
                    <a:lnTo>
                      <a:pt x="17" y="45"/>
                    </a:lnTo>
                    <a:lnTo>
                      <a:pt x="15" y="34"/>
                    </a:lnTo>
                    <a:lnTo>
                      <a:pt x="15" y="31"/>
                    </a:lnTo>
                    <a:lnTo>
                      <a:pt x="17" y="24"/>
                    </a:lnTo>
                    <a:lnTo>
                      <a:pt x="22" y="18"/>
                    </a:lnTo>
                    <a:lnTo>
                      <a:pt x="3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1" name="Freeform 59"/>
              <p:cNvSpPr>
                <a:spLocks/>
              </p:cNvSpPr>
              <p:nvPr/>
            </p:nvSpPr>
            <p:spPr bwMode="auto">
              <a:xfrm>
                <a:off x="1168" y="3154"/>
                <a:ext cx="320" cy="9"/>
              </a:xfrm>
              <a:custGeom>
                <a:avLst/>
                <a:gdLst>
                  <a:gd name="T0" fmla="*/ 0 w 641"/>
                  <a:gd name="T1" fmla="*/ 1 h 17"/>
                  <a:gd name="T2" fmla="*/ 0 w 641"/>
                  <a:gd name="T3" fmla="*/ 1 h 17"/>
                  <a:gd name="T4" fmla="*/ 0 w 641"/>
                  <a:gd name="T5" fmla="*/ 1 h 17"/>
                  <a:gd name="T6" fmla="*/ 1 w 641"/>
                  <a:gd name="T7" fmla="*/ 1 h 17"/>
                  <a:gd name="T8" fmla="*/ 1 w 641"/>
                  <a:gd name="T9" fmla="*/ 1 h 17"/>
                  <a:gd name="T10" fmla="*/ 2 w 641"/>
                  <a:gd name="T11" fmla="*/ 1 h 17"/>
                  <a:gd name="T12" fmla="*/ 3 w 641"/>
                  <a:gd name="T13" fmla="*/ 1 h 17"/>
                  <a:gd name="T14" fmla="*/ 4 w 641"/>
                  <a:gd name="T15" fmla="*/ 1 h 17"/>
                  <a:gd name="T16" fmla="*/ 5 w 641"/>
                  <a:gd name="T17" fmla="*/ 1 h 17"/>
                  <a:gd name="T18" fmla="*/ 5 w 641"/>
                  <a:gd name="T19" fmla="*/ 1 h 17"/>
                  <a:gd name="T20" fmla="*/ 6 w 641"/>
                  <a:gd name="T21" fmla="*/ 1 h 17"/>
                  <a:gd name="T22" fmla="*/ 7 w 641"/>
                  <a:gd name="T23" fmla="*/ 1 h 17"/>
                  <a:gd name="T24" fmla="*/ 8 w 641"/>
                  <a:gd name="T25" fmla="*/ 1 h 17"/>
                  <a:gd name="T26" fmla="*/ 8 w 641"/>
                  <a:gd name="T27" fmla="*/ 1 h 17"/>
                  <a:gd name="T28" fmla="*/ 9 w 641"/>
                  <a:gd name="T29" fmla="*/ 1 h 17"/>
                  <a:gd name="T30" fmla="*/ 9 w 641"/>
                  <a:gd name="T31" fmla="*/ 1 h 17"/>
                  <a:gd name="T32" fmla="*/ 10 w 641"/>
                  <a:gd name="T33" fmla="*/ 1 h 17"/>
                  <a:gd name="T34" fmla="*/ 10 w 641"/>
                  <a:gd name="T35" fmla="*/ 1 h 17"/>
                  <a:gd name="T36" fmla="*/ 10 w 641"/>
                  <a:gd name="T37" fmla="*/ 1 h 17"/>
                  <a:gd name="T38" fmla="*/ 10 w 641"/>
                  <a:gd name="T39" fmla="*/ 1 h 17"/>
                  <a:gd name="T40" fmla="*/ 10 w 641"/>
                  <a:gd name="T41" fmla="*/ 0 h 17"/>
                  <a:gd name="T42" fmla="*/ 9 w 641"/>
                  <a:gd name="T43" fmla="*/ 0 h 17"/>
                  <a:gd name="T44" fmla="*/ 9 w 641"/>
                  <a:gd name="T45" fmla="*/ 0 h 17"/>
                  <a:gd name="T46" fmla="*/ 8 w 641"/>
                  <a:gd name="T47" fmla="*/ 0 h 17"/>
                  <a:gd name="T48" fmla="*/ 8 w 641"/>
                  <a:gd name="T49" fmla="*/ 0 h 17"/>
                  <a:gd name="T50" fmla="*/ 7 w 641"/>
                  <a:gd name="T51" fmla="*/ 0 h 17"/>
                  <a:gd name="T52" fmla="*/ 6 w 641"/>
                  <a:gd name="T53" fmla="*/ 0 h 17"/>
                  <a:gd name="T54" fmla="*/ 5 w 641"/>
                  <a:gd name="T55" fmla="*/ 0 h 17"/>
                  <a:gd name="T56" fmla="*/ 5 w 641"/>
                  <a:gd name="T57" fmla="*/ 0 h 17"/>
                  <a:gd name="T58" fmla="*/ 4 w 641"/>
                  <a:gd name="T59" fmla="*/ 0 h 17"/>
                  <a:gd name="T60" fmla="*/ 3 w 641"/>
                  <a:gd name="T61" fmla="*/ 0 h 17"/>
                  <a:gd name="T62" fmla="*/ 2 w 641"/>
                  <a:gd name="T63" fmla="*/ 0 h 17"/>
                  <a:gd name="T64" fmla="*/ 1 w 641"/>
                  <a:gd name="T65" fmla="*/ 0 h 17"/>
                  <a:gd name="T66" fmla="*/ 1 w 641"/>
                  <a:gd name="T67" fmla="*/ 0 h 17"/>
                  <a:gd name="T68" fmla="*/ 0 w 641"/>
                  <a:gd name="T69" fmla="*/ 0 h 17"/>
                  <a:gd name="T70" fmla="*/ 0 w 641"/>
                  <a:gd name="T71" fmla="*/ 0 h 17"/>
                  <a:gd name="T72" fmla="*/ 0 w 641"/>
                  <a:gd name="T73" fmla="*/ 0 h 17"/>
                  <a:gd name="T74" fmla="*/ 0 w 641"/>
                  <a:gd name="T75" fmla="*/ 1 h 17"/>
                  <a:gd name="T76" fmla="*/ 0 w 641"/>
                  <a:gd name="T77" fmla="*/ 1 h 17"/>
                  <a:gd name="T78" fmla="*/ 0 w 641"/>
                  <a:gd name="T79" fmla="*/ 1 h 17"/>
                  <a:gd name="T80" fmla="*/ 0 w 641"/>
                  <a:gd name="T81" fmla="*/ 1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1"/>
                  <a:gd name="T124" fmla="*/ 0 h 17"/>
                  <a:gd name="T125" fmla="*/ 641 w 641"/>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1" h="17">
                    <a:moveTo>
                      <a:pt x="0" y="17"/>
                    </a:moveTo>
                    <a:lnTo>
                      <a:pt x="12" y="17"/>
                    </a:lnTo>
                    <a:lnTo>
                      <a:pt x="35" y="17"/>
                    </a:lnTo>
                    <a:lnTo>
                      <a:pt x="68" y="17"/>
                    </a:lnTo>
                    <a:lnTo>
                      <a:pt x="108" y="17"/>
                    </a:lnTo>
                    <a:lnTo>
                      <a:pt x="156" y="17"/>
                    </a:lnTo>
                    <a:lnTo>
                      <a:pt x="209" y="17"/>
                    </a:lnTo>
                    <a:lnTo>
                      <a:pt x="264" y="17"/>
                    </a:lnTo>
                    <a:lnTo>
                      <a:pt x="320" y="17"/>
                    </a:lnTo>
                    <a:lnTo>
                      <a:pt x="378" y="17"/>
                    </a:lnTo>
                    <a:lnTo>
                      <a:pt x="433" y="17"/>
                    </a:lnTo>
                    <a:lnTo>
                      <a:pt x="485" y="17"/>
                    </a:lnTo>
                    <a:lnTo>
                      <a:pt x="532" y="17"/>
                    </a:lnTo>
                    <a:lnTo>
                      <a:pt x="574" y="17"/>
                    </a:lnTo>
                    <a:lnTo>
                      <a:pt x="606" y="17"/>
                    </a:lnTo>
                    <a:lnTo>
                      <a:pt x="629" y="17"/>
                    </a:lnTo>
                    <a:lnTo>
                      <a:pt x="641" y="17"/>
                    </a:lnTo>
                    <a:lnTo>
                      <a:pt x="641" y="13"/>
                    </a:lnTo>
                    <a:lnTo>
                      <a:pt x="641" y="9"/>
                    </a:lnTo>
                    <a:lnTo>
                      <a:pt x="641" y="4"/>
                    </a:lnTo>
                    <a:lnTo>
                      <a:pt x="641" y="0"/>
                    </a:lnTo>
                    <a:lnTo>
                      <a:pt x="624" y="0"/>
                    </a:lnTo>
                    <a:lnTo>
                      <a:pt x="599" y="0"/>
                    </a:lnTo>
                    <a:lnTo>
                      <a:pt x="566" y="0"/>
                    </a:lnTo>
                    <a:lnTo>
                      <a:pt x="525" y="0"/>
                    </a:lnTo>
                    <a:lnTo>
                      <a:pt x="480" y="0"/>
                    </a:lnTo>
                    <a:lnTo>
                      <a:pt x="431" y="0"/>
                    </a:lnTo>
                    <a:lnTo>
                      <a:pt x="378" y="0"/>
                    </a:lnTo>
                    <a:lnTo>
                      <a:pt x="325" y="0"/>
                    </a:lnTo>
                    <a:lnTo>
                      <a:pt x="271" y="0"/>
                    </a:lnTo>
                    <a:lnTo>
                      <a:pt x="218" y="0"/>
                    </a:lnTo>
                    <a:lnTo>
                      <a:pt x="168" y="0"/>
                    </a:lnTo>
                    <a:lnTo>
                      <a:pt x="121" y="0"/>
                    </a:lnTo>
                    <a:lnTo>
                      <a:pt x="81" y="0"/>
                    </a:lnTo>
                    <a:lnTo>
                      <a:pt x="45" y="0"/>
                    </a:lnTo>
                    <a:lnTo>
                      <a:pt x="19" y="0"/>
                    </a:lnTo>
                    <a:lnTo>
                      <a:pt x="0" y="0"/>
                    </a:lnTo>
                    <a:lnTo>
                      <a:pt x="0" y="4"/>
                    </a:lnTo>
                    <a:lnTo>
                      <a:pt x="0" y="9"/>
                    </a:lnTo>
                    <a:lnTo>
                      <a:pt x="0" y="13"/>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2" name="Freeform 60"/>
              <p:cNvSpPr>
                <a:spLocks/>
              </p:cNvSpPr>
              <p:nvPr/>
            </p:nvSpPr>
            <p:spPr bwMode="auto">
              <a:xfrm>
                <a:off x="1168" y="3126"/>
                <a:ext cx="320" cy="28"/>
              </a:xfrm>
              <a:custGeom>
                <a:avLst/>
                <a:gdLst>
                  <a:gd name="T0" fmla="*/ 7 w 641"/>
                  <a:gd name="T1" fmla="*/ 0 h 57"/>
                  <a:gd name="T2" fmla="*/ 5 w 641"/>
                  <a:gd name="T3" fmla="*/ 0 h 57"/>
                  <a:gd name="T4" fmla="*/ 5 w 641"/>
                  <a:gd name="T5" fmla="*/ 0 h 57"/>
                  <a:gd name="T6" fmla="*/ 4 w 641"/>
                  <a:gd name="T7" fmla="*/ 0 h 57"/>
                  <a:gd name="T8" fmla="*/ 4 w 641"/>
                  <a:gd name="T9" fmla="*/ 0 h 57"/>
                  <a:gd name="T10" fmla="*/ 2 w 641"/>
                  <a:gd name="T11" fmla="*/ 0 h 57"/>
                  <a:gd name="T12" fmla="*/ 0 w 641"/>
                  <a:gd name="T13" fmla="*/ 0 h 57"/>
                  <a:gd name="T14" fmla="*/ 0 w 641"/>
                  <a:gd name="T15" fmla="*/ 0 h 57"/>
                  <a:gd name="T16" fmla="*/ 0 w 641"/>
                  <a:gd name="T17" fmla="*/ 0 h 57"/>
                  <a:gd name="T18" fmla="*/ 0 w 641"/>
                  <a:gd name="T19" fmla="*/ 0 h 57"/>
                  <a:gd name="T20" fmla="*/ 0 w 641"/>
                  <a:gd name="T21" fmla="*/ 0 h 57"/>
                  <a:gd name="T22" fmla="*/ 0 w 641"/>
                  <a:gd name="T23" fmla="*/ 0 h 57"/>
                  <a:gd name="T24" fmla="*/ 0 w 641"/>
                  <a:gd name="T25" fmla="*/ 0 h 57"/>
                  <a:gd name="T26" fmla="*/ 1 w 641"/>
                  <a:gd name="T27" fmla="*/ 0 h 57"/>
                  <a:gd name="T28" fmla="*/ 1 w 641"/>
                  <a:gd name="T29" fmla="*/ 0 h 57"/>
                  <a:gd name="T30" fmla="*/ 2 w 641"/>
                  <a:gd name="T31" fmla="*/ 0 h 57"/>
                  <a:gd name="T32" fmla="*/ 3 w 641"/>
                  <a:gd name="T33" fmla="*/ 0 h 57"/>
                  <a:gd name="T34" fmla="*/ 4 w 641"/>
                  <a:gd name="T35" fmla="*/ 0 h 57"/>
                  <a:gd name="T36" fmla="*/ 5 w 641"/>
                  <a:gd name="T37" fmla="*/ 0 h 57"/>
                  <a:gd name="T38" fmla="*/ 5 w 641"/>
                  <a:gd name="T39" fmla="*/ 0 h 57"/>
                  <a:gd name="T40" fmla="*/ 6 w 641"/>
                  <a:gd name="T41" fmla="*/ 0 h 57"/>
                  <a:gd name="T42" fmla="*/ 7 w 641"/>
                  <a:gd name="T43" fmla="*/ 0 h 57"/>
                  <a:gd name="T44" fmla="*/ 8 w 641"/>
                  <a:gd name="T45" fmla="*/ 0 h 57"/>
                  <a:gd name="T46" fmla="*/ 8 w 641"/>
                  <a:gd name="T47" fmla="*/ 0 h 57"/>
                  <a:gd name="T48" fmla="*/ 9 w 641"/>
                  <a:gd name="T49" fmla="*/ 0 h 57"/>
                  <a:gd name="T50" fmla="*/ 9 w 641"/>
                  <a:gd name="T51" fmla="*/ 0 h 57"/>
                  <a:gd name="T52" fmla="*/ 10 w 641"/>
                  <a:gd name="T53" fmla="*/ 0 h 57"/>
                  <a:gd name="T54" fmla="*/ 10 w 641"/>
                  <a:gd name="T55" fmla="*/ 0 h 57"/>
                  <a:gd name="T56" fmla="*/ 10 w 641"/>
                  <a:gd name="T57" fmla="*/ 0 h 57"/>
                  <a:gd name="T58" fmla="*/ 10 w 641"/>
                  <a:gd name="T59" fmla="*/ 0 h 57"/>
                  <a:gd name="T60" fmla="*/ 10 w 641"/>
                  <a:gd name="T61" fmla="*/ 0 h 57"/>
                  <a:gd name="T62" fmla="*/ 7 w 641"/>
                  <a:gd name="T63" fmla="*/ 0 h 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1"/>
                  <a:gd name="T97" fmla="*/ 0 h 57"/>
                  <a:gd name="T98" fmla="*/ 641 w 641"/>
                  <a:gd name="T99" fmla="*/ 57 h 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1" h="57">
                    <a:moveTo>
                      <a:pt x="455" y="0"/>
                    </a:moveTo>
                    <a:lnTo>
                      <a:pt x="344" y="0"/>
                    </a:lnTo>
                    <a:lnTo>
                      <a:pt x="296" y="0"/>
                    </a:lnTo>
                    <a:lnTo>
                      <a:pt x="186" y="0"/>
                    </a:lnTo>
                    <a:lnTo>
                      <a:pt x="0" y="0"/>
                    </a:lnTo>
                    <a:lnTo>
                      <a:pt x="0" y="13"/>
                    </a:lnTo>
                    <a:lnTo>
                      <a:pt x="0" y="27"/>
                    </a:lnTo>
                    <a:lnTo>
                      <a:pt x="0" y="42"/>
                    </a:lnTo>
                    <a:lnTo>
                      <a:pt x="0" y="57"/>
                    </a:lnTo>
                    <a:lnTo>
                      <a:pt x="19" y="57"/>
                    </a:lnTo>
                    <a:lnTo>
                      <a:pt x="45" y="57"/>
                    </a:lnTo>
                    <a:lnTo>
                      <a:pt x="81" y="57"/>
                    </a:lnTo>
                    <a:lnTo>
                      <a:pt x="121" y="57"/>
                    </a:lnTo>
                    <a:lnTo>
                      <a:pt x="168" y="57"/>
                    </a:lnTo>
                    <a:lnTo>
                      <a:pt x="218" y="57"/>
                    </a:lnTo>
                    <a:lnTo>
                      <a:pt x="271" y="57"/>
                    </a:lnTo>
                    <a:lnTo>
                      <a:pt x="325" y="57"/>
                    </a:lnTo>
                    <a:lnTo>
                      <a:pt x="378" y="57"/>
                    </a:lnTo>
                    <a:lnTo>
                      <a:pt x="431" y="57"/>
                    </a:lnTo>
                    <a:lnTo>
                      <a:pt x="480" y="57"/>
                    </a:lnTo>
                    <a:lnTo>
                      <a:pt x="525" y="57"/>
                    </a:lnTo>
                    <a:lnTo>
                      <a:pt x="566" y="57"/>
                    </a:lnTo>
                    <a:lnTo>
                      <a:pt x="599" y="57"/>
                    </a:lnTo>
                    <a:lnTo>
                      <a:pt x="624" y="57"/>
                    </a:lnTo>
                    <a:lnTo>
                      <a:pt x="641" y="57"/>
                    </a:lnTo>
                    <a:lnTo>
                      <a:pt x="641" y="42"/>
                    </a:lnTo>
                    <a:lnTo>
                      <a:pt x="641" y="27"/>
                    </a:lnTo>
                    <a:lnTo>
                      <a:pt x="641" y="13"/>
                    </a:lnTo>
                    <a:lnTo>
                      <a:pt x="641" y="0"/>
                    </a:lnTo>
                    <a:lnTo>
                      <a:pt x="455"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3" name="Freeform 61"/>
              <p:cNvSpPr>
                <a:spLocks/>
              </p:cNvSpPr>
              <p:nvPr/>
            </p:nvSpPr>
            <p:spPr bwMode="auto">
              <a:xfrm>
                <a:off x="1265" y="2862"/>
                <a:ext cx="127" cy="17"/>
              </a:xfrm>
              <a:custGeom>
                <a:avLst/>
                <a:gdLst>
                  <a:gd name="T0" fmla="*/ 4 w 253"/>
                  <a:gd name="T1" fmla="*/ 0 h 35"/>
                  <a:gd name="T2" fmla="*/ 4 w 253"/>
                  <a:gd name="T3" fmla="*/ 0 h 35"/>
                  <a:gd name="T4" fmla="*/ 4 w 253"/>
                  <a:gd name="T5" fmla="*/ 0 h 35"/>
                  <a:gd name="T6" fmla="*/ 4 w 253"/>
                  <a:gd name="T7" fmla="*/ 0 h 35"/>
                  <a:gd name="T8" fmla="*/ 4 w 253"/>
                  <a:gd name="T9" fmla="*/ 0 h 35"/>
                  <a:gd name="T10" fmla="*/ 4 w 253"/>
                  <a:gd name="T11" fmla="*/ 0 h 35"/>
                  <a:gd name="T12" fmla="*/ 4 w 253"/>
                  <a:gd name="T13" fmla="*/ 0 h 35"/>
                  <a:gd name="T14" fmla="*/ 4 w 253"/>
                  <a:gd name="T15" fmla="*/ 0 h 35"/>
                  <a:gd name="T16" fmla="*/ 4 w 253"/>
                  <a:gd name="T17" fmla="*/ 0 h 35"/>
                  <a:gd name="T18" fmla="*/ 1 w 253"/>
                  <a:gd name="T19" fmla="*/ 0 h 35"/>
                  <a:gd name="T20" fmla="*/ 1 w 253"/>
                  <a:gd name="T21" fmla="*/ 0 h 35"/>
                  <a:gd name="T22" fmla="*/ 1 w 253"/>
                  <a:gd name="T23" fmla="*/ 0 h 35"/>
                  <a:gd name="T24" fmla="*/ 1 w 253"/>
                  <a:gd name="T25" fmla="*/ 0 h 35"/>
                  <a:gd name="T26" fmla="*/ 1 w 253"/>
                  <a:gd name="T27" fmla="*/ 0 h 35"/>
                  <a:gd name="T28" fmla="*/ 1 w 253"/>
                  <a:gd name="T29" fmla="*/ 0 h 35"/>
                  <a:gd name="T30" fmla="*/ 1 w 253"/>
                  <a:gd name="T31" fmla="*/ 0 h 35"/>
                  <a:gd name="T32" fmla="*/ 1 w 253"/>
                  <a:gd name="T33" fmla="*/ 0 h 35"/>
                  <a:gd name="T34" fmla="*/ 1 w 253"/>
                  <a:gd name="T35" fmla="*/ 0 h 35"/>
                  <a:gd name="T36" fmla="*/ 1 w 253"/>
                  <a:gd name="T37" fmla="*/ 0 h 35"/>
                  <a:gd name="T38" fmla="*/ 1 w 253"/>
                  <a:gd name="T39" fmla="*/ 0 h 35"/>
                  <a:gd name="T40" fmla="*/ 0 w 253"/>
                  <a:gd name="T41" fmla="*/ 0 h 35"/>
                  <a:gd name="T42" fmla="*/ 0 w 253"/>
                  <a:gd name="T43" fmla="*/ 0 h 35"/>
                  <a:gd name="T44" fmla="*/ 1 w 253"/>
                  <a:gd name="T45" fmla="*/ 0 h 35"/>
                  <a:gd name="T46" fmla="*/ 1 w 253"/>
                  <a:gd name="T47" fmla="*/ 0 h 35"/>
                  <a:gd name="T48" fmla="*/ 1 w 253"/>
                  <a:gd name="T49" fmla="*/ 0 h 35"/>
                  <a:gd name="T50" fmla="*/ 1 w 253"/>
                  <a:gd name="T51" fmla="*/ 0 h 35"/>
                  <a:gd name="T52" fmla="*/ 4 w 253"/>
                  <a:gd name="T53" fmla="*/ 0 h 35"/>
                  <a:gd name="T54" fmla="*/ 4 w 253"/>
                  <a:gd name="T55" fmla="*/ 0 h 35"/>
                  <a:gd name="T56" fmla="*/ 4 w 253"/>
                  <a:gd name="T57" fmla="*/ 0 h 35"/>
                  <a:gd name="T58" fmla="*/ 4 w 253"/>
                  <a:gd name="T59" fmla="*/ 0 h 35"/>
                  <a:gd name="T60" fmla="*/ 4 w 253"/>
                  <a:gd name="T61" fmla="*/ 0 h 35"/>
                  <a:gd name="T62" fmla="*/ 4 w 253"/>
                  <a:gd name="T63" fmla="*/ 0 h 35"/>
                  <a:gd name="T64" fmla="*/ 4 w 253"/>
                  <a:gd name="T65" fmla="*/ 0 h 35"/>
                  <a:gd name="T66" fmla="*/ 4 w 253"/>
                  <a:gd name="T67" fmla="*/ 0 h 35"/>
                  <a:gd name="T68" fmla="*/ 4 w 253"/>
                  <a:gd name="T69" fmla="*/ 0 h 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35"/>
                  <a:gd name="T107" fmla="*/ 253 w 253"/>
                  <a:gd name="T108" fmla="*/ 35 h 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35">
                    <a:moveTo>
                      <a:pt x="247" y="1"/>
                    </a:moveTo>
                    <a:lnTo>
                      <a:pt x="247" y="2"/>
                    </a:lnTo>
                    <a:lnTo>
                      <a:pt x="247" y="4"/>
                    </a:lnTo>
                    <a:lnTo>
                      <a:pt x="247" y="6"/>
                    </a:lnTo>
                    <a:lnTo>
                      <a:pt x="247" y="7"/>
                    </a:lnTo>
                    <a:lnTo>
                      <a:pt x="247" y="11"/>
                    </a:lnTo>
                    <a:lnTo>
                      <a:pt x="246" y="17"/>
                    </a:lnTo>
                    <a:lnTo>
                      <a:pt x="241" y="23"/>
                    </a:lnTo>
                    <a:lnTo>
                      <a:pt x="233" y="26"/>
                    </a:lnTo>
                    <a:lnTo>
                      <a:pt x="19" y="26"/>
                    </a:lnTo>
                    <a:lnTo>
                      <a:pt x="16" y="24"/>
                    </a:lnTo>
                    <a:lnTo>
                      <a:pt x="11" y="22"/>
                    </a:lnTo>
                    <a:lnTo>
                      <a:pt x="7" y="16"/>
                    </a:lnTo>
                    <a:lnTo>
                      <a:pt x="5" y="7"/>
                    </a:lnTo>
                    <a:lnTo>
                      <a:pt x="5" y="6"/>
                    </a:lnTo>
                    <a:lnTo>
                      <a:pt x="5" y="5"/>
                    </a:lnTo>
                    <a:lnTo>
                      <a:pt x="5" y="2"/>
                    </a:lnTo>
                    <a:lnTo>
                      <a:pt x="5" y="0"/>
                    </a:lnTo>
                    <a:lnTo>
                      <a:pt x="3" y="5"/>
                    </a:lnTo>
                    <a:lnTo>
                      <a:pt x="1" y="9"/>
                    </a:lnTo>
                    <a:lnTo>
                      <a:pt x="0" y="14"/>
                    </a:lnTo>
                    <a:lnTo>
                      <a:pt x="0" y="16"/>
                    </a:lnTo>
                    <a:lnTo>
                      <a:pt x="2" y="27"/>
                    </a:lnTo>
                    <a:lnTo>
                      <a:pt x="5" y="32"/>
                    </a:lnTo>
                    <a:lnTo>
                      <a:pt x="11" y="35"/>
                    </a:lnTo>
                    <a:lnTo>
                      <a:pt x="15" y="35"/>
                    </a:lnTo>
                    <a:lnTo>
                      <a:pt x="238" y="35"/>
                    </a:lnTo>
                    <a:lnTo>
                      <a:pt x="246" y="32"/>
                    </a:lnTo>
                    <a:lnTo>
                      <a:pt x="251" y="27"/>
                    </a:lnTo>
                    <a:lnTo>
                      <a:pt x="253" y="20"/>
                    </a:lnTo>
                    <a:lnTo>
                      <a:pt x="253" y="16"/>
                    </a:lnTo>
                    <a:lnTo>
                      <a:pt x="253" y="11"/>
                    </a:lnTo>
                    <a:lnTo>
                      <a:pt x="251" y="7"/>
                    </a:lnTo>
                    <a:lnTo>
                      <a:pt x="250" y="4"/>
                    </a:lnTo>
                    <a:lnTo>
                      <a:pt x="2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4" name="Freeform 62"/>
              <p:cNvSpPr>
                <a:spLocks/>
              </p:cNvSpPr>
              <p:nvPr/>
            </p:nvSpPr>
            <p:spPr bwMode="auto">
              <a:xfrm>
                <a:off x="1268" y="2861"/>
                <a:ext cx="121" cy="14"/>
              </a:xfrm>
              <a:custGeom>
                <a:avLst/>
                <a:gdLst>
                  <a:gd name="T0" fmla="*/ 1 w 242"/>
                  <a:gd name="T1" fmla="*/ 1 h 28"/>
                  <a:gd name="T2" fmla="*/ 4 w 242"/>
                  <a:gd name="T3" fmla="*/ 1 h 28"/>
                  <a:gd name="T4" fmla="*/ 4 w 242"/>
                  <a:gd name="T5" fmla="*/ 1 h 28"/>
                  <a:gd name="T6" fmla="*/ 4 w 242"/>
                  <a:gd name="T7" fmla="*/ 1 h 28"/>
                  <a:gd name="T8" fmla="*/ 4 w 242"/>
                  <a:gd name="T9" fmla="*/ 1 h 28"/>
                  <a:gd name="T10" fmla="*/ 4 w 242"/>
                  <a:gd name="T11" fmla="*/ 1 h 28"/>
                  <a:gd name="T12" fmla="*/ 4 w 242"/>
                  <a:gd name="T13" fmla="*/ 1 h 28"/>
                  <a:gd name="T14" fmla="*/ 4 w 242"/>
                  <a:gd name="T15" fmla="*/ 1 h 28"/>
                  <a:gd name="T16" fmla="*/ 4 w 242"/>
                  <a:gd name="T17" fmla="*/ 1 h 28"/>
                  <a:gd name="T18" fmla="*/ 4 w 242"/>
                  <a:gd name="T19" fmla="*/ 1 h 28"/>
                  <a:gd name="T20" fmla="*/ 4 w 242"/>
                  <a:gd name="T21" fmla="*/ 1 h 28"/>
                  <a:gd name="T22" fmla="*/ 4 w 242"/>
                  <a:gd name="T23" fmla="*/ 0 h 28"/>
                  <a:gd name="T24" fmla="*/ 4 w 242"/>
                  <a:gd name="T25" fmla="*/ 0 h 28"/>
                  <a:gd name="T26" fmla="*/ 4 w 242"/>
                  <a:gd name="T27" fmla="*/ 0 h 28"/>
                  <a:gd name="T28" fmla="*/ 1 w 242"/>
                  <a:gd name="T29" fmla="*/ 0 h 28"/>
                  <a:gd name="T30" fmla="*/ 1 w 242"/>
                  <a:gd name="T31" fmla="*/ 0 h 28"/>
                  <a:gd name="T32" fmla="*/ 1 w 242"/>
                  <a:gd name="T33" fmla="*/ 1 h 28"/>
                  <a:gd name="T34" fmla="*/ 1 w 242"/>
                  <a:gd name="T35" fmla="*/ 1 h 28"/>
                  <a:gd name="T36" fmla="*/ 0 w 242"/>
                  <a:gd name="T37" fmla="*/ 1 h 28"/>
                  <a:gd name="T38" fmla="*/ 0 w 242"/>
                  <a:gd name="T39" fmla="*/ 1 h 28"/>
                  <a:gd name="T40" fmla="*/ 0 w 242"/>
                  <a:gd name="T41" fmla="*/ 1 h 28"/>
                  <a:gd name="T42" fmla="*/ 0 w 242"/>
                  <a:gd name="T43" fmla="*/ 1 h 28"/>
                  <a:gd name="T44" fmla="*/ 0 w 242"/>
                  <a:gd name="T45" fmla="*/ 1 h 28"/>
                  <a:gd name="T46" fmla="*/ 1 w 242"/>
                  <a:gd name="T47" fmla="*/ 1 h 28"/>
                  <a:gd name="T48" fmla="*/ 1 w 242"/>
                  <a:gd name="T49" fmla="*/ 1 h 28"/>
                  <a:gd name="T50" fmla="*/ 1 w 242"/>
                  <a:gd name="T51" fmla="*/ 1 h 28"/>
                  <a:gd name="T52" fmla="*/ 1 w 242"/>
                  <a:gd name="T53" fmla="*/ 1 h 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2"/>
                  <a:gd name="T82" fmla="*/ 0 h 28"/>
                  <a:gd name="T83" fmla="*/ 242 w 242"/>
                  <a:gd name="T84" fmla="*/ 28 h 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2" h="28">
                    <a:moveTo>
                      <a:pt x="14" y="28"/>
                    </a:moveTo>
                    <a:lnTo>
                      <a:pt x="228" y="28"/>
                    </a:lnTo>
                    <a:lnTo>
                      <a:pt x="236" y="25"/>
                    </a:lnTo>
                    <a:lnTo>
                      <a:pt x="241" y="19"/>
                    </a:lnTo>
                    <a:lnTo>
                      <a:pt x="242" y="13"/>
                    </a:lnTo>
                    <a:lnTo>
                      <a:pt x="242" y="9"/>
                    </a:lnTo>
                    <a:lnTo>
                      <a:pt x="242" y="8"/>
                    </a:lnTo>
                    <a:lnTo>
                      <a:pt x="242" y="6"/>
                    </a:lnTo>
                    <a:lnTo>
                      <a:pt x="242" y="4"/>
                    </a:lnTo>
                    <a:lnTo>
                      <a:pt x="242" y="3"/>
                    </a:lnTo>
                    <a:lnTo>
                      <a:pt x="240" y="1"/>
                    </a:lnTo>
                    <a:lnTo>
                      <a:pt x="238" y="0"/>
                    </a:lnTo>
                    <a:lnTo>
                      <a:pt x="235" y="0"/>
                    </a:lnTo>
                    <a:lnTo>
                      <a:pt x="233" y="0"/>
                    </a:lnTo>
                    <a:lnTo>
                      <a:pt x="10" y="0"/>
                    </a:lnTo>
                    <a:lnTo>
                      <a:pt x="7" y="0"/>
                    </a:lnTo>
                    <a:lnTo>
                      <a:pt x="5" y="1"/>
                    </a:lnTo>
                    <a:lnTo>
                      <a:pt x="3" y="1"/>
                    </a:lnTo>
                    <a:lnTo>
                      <a:pt x="0" y="2"/>
                    </a:lnTo>
                    <a:lnTo>
                      <a:pt x="0" y="4"/>
                    </a:lnTo>
                    <a:lnTo>
                      <a:pt x="0" y="7"/>
                    </a:lnTo>
                    <a:lnTo>
                      <a:pt x="0" y="8"/>
                    </a:lnTo>
                    <a:lnTo>
                      <a:pt x="0" y="9"/>
                    </a:lnTo>
                    <a:lnTo>
                      <a:pt x="2" y="18"/>
                    </a:lnTo>
                    <a:lnTo>
                      <a:pt x="6" y="24"/>
                    </a:lnTo>
                    <a:lnTo>
                      <a:pt x="11" y="26"/>
                    </a:lnTo>
                    <a:lnTo>
                      <a:pt x="14" y="28"/>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5" name="Freeform 63"/>
              <p:cNvSpPr>
                <a:spLocks/>
              </p:cNvSpPr>
              <p:nvPr/>
            </p:nvSpPr>
            <p:spPr bwMode="auto">
              <a:xfrm>
                <a:off x="1216" y="2866"/>
                <a:ext cx="24" cy="24"/>
              </a:xfrm>
              <a:custGeom>
                <a:avLst/>
                <a:gdLst>
                  <a:gd name="T0" fmla="*/ 1 w 47"/>
                  <a:gd name="T1" fmla="*/ 1 h 48"/>
                  <a:gd name="T2" fmla="*/ 1 w 47"/>
                  <a:gd name="T3" fmla="*/ 1 h 48"/>
                  <a:gd name="T4" fmla="*/ 1 w 47"/>
                  <a:gd name="T5" fmla="*/ 1 h 48"/>
                  <a:gd name="T6" fmla="*/ 1 w 47"/>
                  <a:gd name="T7" fmla="*/ 1 h 48"/>
                  <a:gd name="T8" fmla="*/ 1 w 47"/>
                  <a:gd name="T9" fmla="*/ 0 h 48"/>
                  <a:gd name="T10" fmla="*/ 1 w 47"/>
                  <a:gd name="T11" fmla="*/ 1 h 48"/>
                  <a:gd name="T12" fmla="*/ 1 w 47"/>
                  <a:gd name="T13" fmla="*/ 1 h 48"/>
                  <a:gd name="T14" fmla="*/ 1 w 47"/>
                  <a:gd name="T15" fmla="*/ 1 h 48"/>
                  <a:gd name="T16" fmla="*/ 0 w 47"/>
                  <a:gd name="T17" fmla="*/ 1 h 48"/>
                  <a:gd name="T18" fmla="*/ 1 w 47"/>
                  <a:gd name="T19" fmla="*/ 1 h 48"/>
                  <a:gd name="T20" fmla="*/ 1 w 47"/>
                  <a:gd name="T21" fmla="*/ 1 h 48"/>
                  <a:gd name="T22" fmla="*/ 1 w 47"/>
                  <a:gd name="T23" fmla="*/ 1 h 48"/>
                  <a:gd name="T24" fmla="*/ 1 w 47"/>
                  <a:gd name="T25" fmla="*/ 1 h 48"/>
                  <a:gd name="T26" fmla="*/ 1 w 47"/>
                  <a:gd name="T27" fmla="*/ 1 h 48"/>
                  <a:gd name="T28" fmla="*/ 1 w 47"/>
                  <a:gd name="T29" fmla="*/ 1 h 48"/>
                  <a:gd name="T30" fmla="*/ 1 w 47"/>
                  <a:gd name="T31" fmla="*/ 1 h 48"/>
                  <a:gd name="T32" fmla="*/ 1 w 47"/>
                  <a:gd name="T33" fmla="*/ 1 h 48"/>
                  <a:gd name="T34" fmla="*/ 1 w 47"/>
                  <a:gd name="T35" fmla="*/ 1 h 48"/>
                  <a:gd name="T36" fmla="*/ 1 w 47"/>
                  <a:gd name="T37" fmla="*/ 1 h 48"/>
                  <a:gd name="T38" fmla="*/ 1 w 47"/>
                  <a:gd name="T39" fmla="*/ 1 h 48"/>
                  <a:gd name="T40" fmla="*/ 1 w 47"/>
                  <a:gd name="T41" fmla="*/ 1 h 48"/>
                  <a:gd name="T42" fmla="*/ 1 w 47"/>
                  <a:gd name="T43" fmla="*/ 1 h 48"/>
                  <a:gd name="T44" fmla="*/ 1 w 47"/>
                  <a:gd name="T45" fmla="*/ 1 h 48"/>
                  <a:gd name="T46" fmla="*/ 1 w 47"/>
                  <a:gd name="T47" fmla="*/ 1 h 48"/>
                  <a:gd name="T48" fmla="*/ 1 w 47"/>
                  <a:gd name="T49" fmla="*/ 1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48"/>
                  <a:gd name="T77" fmla="*/ 47 w 47"/>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48">
                    <a:moveTo>
                      <a:pt x="8" y="14"/>
                    </a:moveTo>
                    <a:lnTo>
                      <a:pt x="8" y="9"/>
                    </a:lnTo>
                    <a:lnTo>
                      <a:pt x="9" y="6"/>
                    </a:lnTo>
                    <a:lnTo>
                      <a:pt x="10" y="3"/>
                    </a:lnTo>
                    <a:lnTo>
                      <a:pt x="11" y="0"/>
                    </a:lnTo>
                    <a:lnTo>
                      <a:pt x="7" y="5"/>
                    </a:lnTo>
                    <a:lnTo>
                      <a:pt x="3" y="9"/>
                    </a:lnTo>
                    <a:lnTo>
                      <a:pt x="1" y="15"/>
                    </a:lnTo>
                    <a:lnTo>
                      <a:pt x="0" y="22"/>
                    </a:lnTo>
                    <a:lnTo>
                      <a:pt x="2" y="31"/>
                    </a:lnTo>
                    <a:lnTo>
                      <a:pt x="8" y="39"/>
                    </a:lnTo>
                    <a:lnTo>
                      <a:pt x="16" y="45"/>
                    </a:lnTo>
                    <a:lnTo>
                      <a:pt x="25" y="48"/>
                    </a:lnTo>
                    <a:lnTo>
                      <a:pt x="32" y="46"/>
                    </a:lnTo>
                    <a:lnTo>
                      <a:pt x="38" y="44"/>
                    </a:lnTo>
                    <a:lnTo>
                      <a:pt x="42" y="41"/>
                    </a:lnTo>
                    <a:lnTo>
                      <a:pt x="47" y="35"/>
                    </a:lnTo>
                    <a:lnTo>
                      <a:pt x="45" y="36"/>
                    </a:lnTo>
                    <a:lnTo>
                      <a:pt x="41" y="38"/>
                    </a:lnTo>
                    <a:lnTo>
                      <a:pt x="38" y="39"/>
                    </a:lnTo>
                    <a:lnTo>
                      <a:pt x="33" y="39"/>
                    </a:lnTo>
                    <a:lnTo>
                      <a:pt x="24" y="37"/>
                    </a:lnTo>
                    <a:lnTo>
                      <a:pt x="16" y="31"/>
                    </a:lnTo>
                    <a:lnTo>
                      <a:pt x="10" y="23"/>
                    </a:lnTo>
                    <a:lnTo>
                      <a:pt x="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6" name="Freeform 64"/>
              <p:cNvSpPr>
                <a:spLocks/>
              </p:cNvSpPr>
              <p:nvPr/>
            </p:nvSpPr>
            <p:spPr bwMode="auto">
              <a:xfrm>
                <a:off x="1220" y="2864"/>
                <a:ext cx="22" cy="22"/>
              </a:xfrm>
              <a:custGeom>
                <a:avLst/>
                <a:gdLst>
                  <a:gd name="T0" fmla="*/ 1 w 44"/>
                  <a:gd name="T1" fmla="*/ 0 h 43"/>
                  <a:gd name="T2" fmla="*/ 1 w 44"/>
                  <a:gd name="T3" fmla="*/ 0 h 43"/>
                  <a:gd name="T4" fmla="*/ 1 w 44"/>
                  <a:gd name="T5" fmla="*/ 1 h 43"/>
                  <a:gd name="T6" fmla="*/ 1 w 44"/>
                  <a:gd name="T7" fmla="*/ 1 h 43"/>
                  <a:gd name="T8" fmla="*/ 1 w 44"/>
                  <a:gd name="T9" fmla="*/ 1 h 43"/>
                  <a:gd name="T10" fmla="*/ 1 w 44"/>
                  <a:gd name="T11" fmla="*/ 1 h 43"/>
                  <a:gd name="T12" fmla="*/ 1 w 44"/>
                  <a:gd name="T13" fmla="*/ 1 h 43"/>
                  <a:gd name="T14" fmla="*/ 0 w 44"/>
                  <a:gd name="T15" fmla="*/ 1 h 43"/>
                  <a:gd name="T16" fmla="*/ 0 w 44"/>
                  <a:gd name="T17" fmla="*/ 1 h 43"/>
                  <a:gd name="T18" fmla="*/ 1 w 44"/>
                  <a:gd name="T19" fmla="*/ 1 h 43"/>
                  <a:gd name="T20" fmla="*/ 1 w 44"/>
                  <a:gd name="T21" fmla="*/ 1 h 43"/>
                  <a:gd name="T22" fmla="*/ 1 w 44"/>
                  <a:gd name="T23" fmla="*/ 1 h 43"/>
                  <a:gd name="T24" fmla="*/ 1 w 44"/>
                  <a:gd name="T25" fmla="*/ 1 h 43"/>
                  <a:gd name="T26" fmla="*/ 1 w 44"/>
                  <a:gd name="T27" fmla="*/ 1 h 43"/>
                  <a:gd name="T28" fmla="*/ 1 w 44"/>
                  <a:gd name="T29" fmla="*/ 1 h 43"/>
                  <a:gd name="T30" fmla="*/ 1 w 44"/>
                  <a:gd name="T31" fmla="*/ 1 h 43"/>
                  <a:gd name="T32" fmla="*/ 1 w 44"/>
                  <a:gd name="T33" fmla="*/ 1 h 43"/>
                  <a:gd name="T34" fmla="*/ 1 w 44"/>
                  <a:gd name="T35" fmla="*/ 1 h 43"/>
                  <a:gd name="T36" fmla="*/ 1 w 44"/>
                  <a:gd name="T37" fmla="*/ 1 h 43"/>
                  <a:gd name="T38" fmla="*/ 1 w 44"/>
                  <a:gd name="T39" fmla="*/ 1 h 43"/>
                  <a:gd name="T40" fmla="*/ 1 w 44"/>
                  <a:gd name="T41" fmla="*/ 1 h 43"/>
                  <a:gd name="T42" fmla="*/ 1 w 44"/>
                  <a:gd name="T43" fmla="*/ 1 h 43"/>
                  <a:gd name="T44" fmla="*/ 1 w 44"/>
                  <a:gd name="T45" fmla="*/ 1 h 43"/>
                  <a:gd name="T46" fmla="*/ 1 w 44"/>
                  <a:gd name="T47" fmla="*/ 1 h 43"/>
                  <a:gd name="T48" fmla="*/ 1 w 44"/>
                  <a:gd name="T49" fmla="*/ 0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
                  <a:gd name="T76" fmla="*/ 0 h 43"/>
                  <a:gd name="T77" fmla="*/ 44 w 44"/>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 h="43">
                    <a:moveTo>
                      <a:pt x="17" y="0"/>
                    </a:moveTo>
                    <a:lnTo>
                      <a:pt x="14" y="0"/>
                    </a:lnTo>
                    <a:lnTo>
                      <a:pt x="10" y="1"/>
                    </a:lnTo>
                    <a:lnTo>
                      <a:pt x="7" y="3"/>
                    </a:lnTo>
                    <a:lnTo>
                      <a:pt x="3" y="4"/>
                    </a:lnTo>
                    <a:lnTo>
                      <a:pt x="2" y="7"/>
                    </a:lnTo>
                    <a:lnTo>
                      <a:pt x="1" y="10"/>
                    </a:lnTo>
                    <a:lnTo>
                      <a:pt x="0" y="13"/>
                    </a:lnTo>
                    <a:lnTo>
                      <a:pt x="0" y="18"/>
                    </a:lnTo>
                    <a:lnTo>
                      <a:pt x="2" y="27"/>
                    </a:lnTo>
                    <a:lnTo>
                      <a:pt x="8" y="35"/>
                    </a:lnTo>
                    <a:lnTo>
                      <a:pt x="16" y="41"/>
                    </a:lnTo>
                    <a:lnTo>
                      <a:pt x="25" y="43"/>
                    </a:lnTo>
                    <a:lnTo>
                      <a:pt x="30" y="43"/>
                    </a:lnTo>
                    <a:lnTo>
                      <a:pt x="33" y="42"/>
                    </a:lnTo>
                    <a:lnTo>
                      <a:pt x="37" y="40"/>
                    </a:lnTo>
                    <a:lnTo>
                      <a:pt x="39" y="39"/>
                    </a:lnTo>
                    <a:lnTo>
                      <a:pt x="40" y="37"/>
                    </a:lnTo>
                    <a:lnTo>
                      <a:pt x="43" y="33"/>
                    </a:lnTo>
                    <a:lnTo>
                      <a:pt x="44" y="30"/>
                    </a:lnTo>
                    <a:lnTo>
                      <a:pt x="44" y="26"/>
                    </a:lnTo>
                    <a:lnTo>
                      <a:pt x="41" y="16"/>
                    </a:lnTo>
                    <a:lnTo>
                      <a:pt x="36" y="8"/>
                    </a:lnTo>
                    <a:lnTo>
                      <a:pt x="28" y="2"/>
                    </a:lnTo>
                    <a:lnTo>
                      <a:pt x="17" y="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7" name="Freeform 65"/>
              <p:cNvSpPr>
                <a:spLocks/>
              </p:cNvSpPr>
              <p:nvPr/>
            </p:nvSpPr>
            <p:spPr bwMode="auto">
              <a:xfrm>
                <a:off x="1416" y="2866"/>
                <a:ext cx="24" cy="24"/>
              </a:xfrm>
              <a:custGeom>
                <a:avLst/>
                <a:gdLst>
                  <a:gd name="T0" fmla="*/ 1 w 47"/>
                  <a:gd name="T1" fmla="*/ 0 h 48"/>
                  <a:gd name="T2" fmla="*/ 1 w 47"/>
                  <a:gd name="T3" fmla="*/ 1 h 48"/>
                  <a:gd name="T4" fmla="*/ 1 w 47"/>
                  <a:gd name="T5" fmla="*/ 1 h 48"/>
                  <a:gd name="T6" fmla="*/ 1 w 47"/>
                  <a:gd name="T7" fmla="*/ 1 h 48"/>
                  <a:gd name="T8" fmla="*/ 1 w 47"/>
                  <a:gd name="T9" fmla="*/ 1 h 48"/>
                  <a:gd name="T10" fmla="*/ 1 w 47"/>
                  <a:gd name="T11" fmla="*/ 1 h 48"/>
                  <a:gd name="T12" fmla="*/ 1 w 47"/>
                  <a:gd name="T13" fmla="*/ 1 h 48"/>
                  <a:gd name="T14" fmla="*/ 1 w 47"/>
                  <a:gd name="T15" fmla="*/ 1 h 48"/>
                  <a:gd name="T16" fmla="*/ 1 w 47"/>
                  <a:gd name="T17" fmla="*/ 1 h 48"/>
                  <a:gd name="T18" fmla="*/ 1 w 47"/>
                  <a:gd name="T19" fmla="*/ 1 h 48"/>
                  <a:gd name="T20" fmla="*/ 1 w 47"/>
                  <a:gd name="T21" fmla="*/ 1 h 48"/>
                  <a:gd name="T22" fmla="*/ 1 w 47"/>
                  <a:gd name="T23" fmla="*/ 1 h 48"/>
                  <a:gd name="T24" fmla="*/ 0 w 47"/>
                  <a:gd name="T25" fmla="*/ 1 h 48"/>
                  <a:gd name="T26" fmla="*/ 1 w 47"/>
                  <a:gd name="T27" fmla="*/ 1 h 48"/>
                  <a:gd name="T28" fmla="*/ 1 w 47"/>
                  <a:gd name="T29" fmla="*/ 1 h 48"/>
                  <a:gd name="T30" fmla="*/ 1 w 47"/>
                  <a:gd name="T31" fmla="*/ 1 h 48"/>
                  <a:gd name="T32" fmla="*/ 1 w 47"/>
                  <a:gd name="T33" fmla="*/ 1 h 48"/>
                  <a:gd name="T34" fmla="*/ 1 w 47"/>
                  <a:gd name="T35" fmla="*/ 1 h 48"/>
                  <a:gd name="T36" fmla="*/ 1 w 47"/>
                  <a:gd name="T37" fmla="*/ 1 h 48"/>
                  <a:gd name="T38" fmla="*/ 1 w 47"/>
                  <a:gd name="T39" fmla="*/ 1 h 48"/>
                  <a:gd name="T40" fmla="*/ 1 w 47"/>
                  <a:gd name="T41" fmla="*/ 1 h 48"/>
                  <a:gd name="T42" fmla="*/ 1 w 47"/>
                  <a:gd name="T43" fmla="*/ 1 h 48"/>
                  <a:gd name="T44" fmla="*/ 1 w 47"/>
                  <a:gd name="T45" fmla="*/ 1 h 48"/>
                  <a:gd name="T46" fmla="*/ 1 w 47"/>
                  <a:gd name="T47" fmla="*/ 1 h 48"/>
                  <a:gd name="T48" fmla="*/ 1 w 47"/>
                  <a:gd name="T49" fmla="*/ 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48"/>
                  <a:gd name="T77" fmla="*/ 47 w 47"/>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48">
                    <a:moveTo>
                      <a:pt x="35" y="0"/>
                    </a:moveTo>
                    <a:lnTo>
                      <a:pt x="36" y="3"/>
                    </a:lnTo>
                    <a:lnTo>
                      <a:pt x="38" y="6"/>
                    </a:lnTo>
                    <a:lnTo>
                      <a:pt x="39" y="9"/>
                    </a:lnTo>
                    <a:lnTo>
                      <a:pt x="39" y="14"/>
                    </a:lnTo>
                    <a:lnTo>
                      <a:pt x="36" y="23"/>
                    </a:lnTo>
                    <a:lnTo>
                      <a:pt x="32" y="31"/>
                    </a:lnTo>
                    <a:lnTo>
                      <a:pt x="24" y="37"/>
                    </a:lnTo>
                    <a:lnTo>
                      <a:pt x="13" y="39"/>
                    </a:lnTo>
                    <a:lnTo>
                      <a:pt x="10" y="39"/>
                    </a:lnTo>
                    <a:lnTo>
                      <a:pt x="6" y="38"/>
                    </a:lnTo>
                    <a:lnTo>
                      <a:pt x="3" y="36"/>
                    </a:lnTo>
                    <a:lnTo>
                      <a:pt x="0" y="35"/>
                    </a:lnTo>
                    <a:lnTo>
                      <a:pt x="4" y="41"/>
                    </a:lnTo>
                    <a:lnTo>
                      <a:pt x="9" y="44"/>
                    </a:lnTo>
                    <a:lnTo>
                      <a:pt x="15" y="46"/>
                    </a:lnTo>
                    <a:lnTo>
                      <a:pt x="21" y="48"/>
                    </a:lnTo>
                    <a:lnTo>
                      <a:pt x="32" y="45"/>
                    </a:lnTo>
                    <a:lnTo>
                      <a:pt x="40" y="39"/>
                    </a:lnTo>
                    <a:lnTo>
                      <a:pt x="44" y="31"/>
                    </a:lnTo>
                    <a:lnTo>
                      <a:pt x="47" y="22"/>
                    </a:lnTo>
                    <a:lnTo>
                      <a:pt x="46" y="15"/>
                    </a:lnTo>
                    <a:lnTo>
                      <a:pt x="43" y="9"/>
                    </a:lnTo>
                    <a:lnTo>
                      <a:pt x="40" y="5"/>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8" name="Freeform 66"/>
              <p:cNvSpPr>
                <a:spLocks/>
              </p:cNvSpPr>
              <p:nvPr/>
            </p:nvSpPr>
            <p:spPr bwMode="auto">
              <a:xfrm>
                <a:off x="1415" y="2864"/>
                <a:ext cx="21" cy="22"/>
              </a:xfrm>
              <a:custGeom>
                <a:avLst/>
                <a:gdLst>
                  <a:gd name="T0" fmla="*/ 0 w 43"/>
                  <a:gd name="T1" fmla="*/ 1 h 43"/>
                  <a:gd name="T2" fmla="*/ 0 w 43"/>
                  <a:gd name="T3" fmla="*/ 1 h 43"/>
                  <a:gd name="T4" fmla="*/ 0 w 43"/>
                  <a:gd name="T5" fmla="*/ 1 h 43"/>
                  <a:gd name="T6" fmla="*/ 0 w 43"/>
                  <a:gd name="T7" fmla="*/ 1 h 43"/>
                  <a:gd name="T8" fmla="*/ 0 w 43"/>
                  <a:gd name="T9" fmla="*/ 1 h 43"/>
                  <a:gd name="T10" fmla="*/ 0 w 43"/>
                  <a:gd name="T11" fmla="*/ 1 h 43"/>
                  <a:gd name="T12" fmla="*/ 0 w 43"/>
                  <a:gd name="T13" fmla="*/ 1 h 43"/>
                  <a:gd name="T14" fmla="*/ 0 w 43"/>
                  <a:gd name="T15" fmla="*/ 0 h 43"/>
                  <a:gd name="T16" fmla="*/ 0 w 43"/>
                  <a:gd name="T17" fmla="*/ 0 h 43"/>
                  <a:gd name="T18" fmla="*/ 0 w 43"/>
                  <a:gd name="T19" fmla="*/ 1 h 43"/>
                  <a:gd name="T20" fmla="*/ 0 w 43"/>
                  <a:gd name="T21" fmla="*/ 1 h 43"/>
                  <a:gd name="T22" fmla="*/ 0 w 43"/>
                  <a:gd name="T23" fmla="*/ 1 h 43"/>
                  <a:gd name="T24" fmla="*/ 0 w 43"/>
                  <a:gd name="T25" fmla="*/ 1 h 43"/>
                  <a:gd name="T26" fmla="*/ 0 w 43"/>
                  <a:gd name="T27" fmla="*/ 1 h 43"/>
                  <a:gd name="T28" fmla="*/ 0 w 43"/>
                  <a:gd name="T29" fmla="*/ 1 h 43"/>
                  <a:gd name="T30" fmla="*/ 0 w 43"/>
                  <a:gd name="T31" fmla="*/ 1 h 43"/>
                  <a:gd name="T32" fmla="*/ 0 w 43"/>
                  <a:gd name="T33" fmla="*/ 1 h 43"/>
                  <a:gd name="T34" fmla="*/ 0 w 43"/>
                  <a:gd name="T35" fmla="*/ 1 h 43"/>
                  <a:gd name="T36" fmla="*/ 0 w 43"/>
                  <a:gd name="T37" fmla="*/ 1 h 43"/>
                  <a:gd name="T38" fmla="*/ 0 w 43"/>
                  <a:gd name="T39" fmla="*/ 1 h 43"/>
                  <a:gd name="T40" fmla="*/ 0 w 43"/>
                  <a:gd name="T41" fmla="*/ 1 h 43"/>
                  <a:gd name="T42" fmla="*/ 0 w 43"/>
                  <a:gd name="T43" fmla="*/ 1 h 43"/>
                  <a:gd name="T44" fmla="*/ 0 w 43"/>
                  <a:gd name="T45" fmla="*/ 1 h 43"/>
                  <a:gd name="T46" fmla="*/ 0 w 43"/>
                  <a:gd name="T47" fmla="*/ 1 h 43"/>
                  <a:gd name="T48" fmla="*/ 0 w 43"/>
                  <a:gd name="T49" fmla="*/ 1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18"/>
                    </a:moveTo>
                    <a:lnTo>
                      <a:pt x="43" y="13"/>
                    </a:lnTo>
                    <a:lnTo>
                      <a:pt x="42" y="10"/>
                    </a:lnTo>
                    <a:lnTo>
                      <a:pt x="40" y="7"/>
                    </a:lnTo>
                    <a:lnTo>
                      <a:pt x="39" y="4"/>
                    </a:lnTo>
                    <a:lnTo>
                      <a:pt x="36" y="3"/>
                    </a:lnTo>
                    <a:lnTo>
                      <a:pt x="32" y="1"/>
                    </a:lnTo>
                    <a:lnTo>
                      <a:pt x="29" y="0"/>
                    </a:lnTo>
                    <a:lnTo>
                      <a:pt x="25" y="0"/>
                    </a:lnTo>
                    <a:lnTo>
                      <a:pt x="16" y="2"/>
                    </a:lnTo>
                    <a:lnTo>
                      <a:pt x="8" y="8"/>
                    </a:lnTo>
                    <a:lnTo>
                      <a:pt x="2" y="16"/>
                    </a:lnTo>
                    <a:lnTo>
                      <a:pt x="0" y="26"/>
                    </a:lnTo>
                    <a:lnTo>
                      <a:pt x="0" y="30"/>
                    </a:lnTo>
                    <a:lnTo>
                      <a:pt x="1" y="33"/>
                    </a:lnTo>
                    <a:lnTo>
                      <a:pt x="2" y="37"/>
                    </a:lnTo>
                    <a:lnTo>
                      <a:pt x="4" y="39"/>
                    </a:lnTo>
                    <a:lnTo>
                      <a:pt x="7" y="40"/>
                    </a:lnTo>
                    <a:lnTo>
                      <a:pt x="10" y="42"/>
                    </a:lnTo>
                    <a:lnTo>
                      <a:pt x="14" y="43"/>
                    </a:lnTo>
                    <a:lnTo>
                      <a:pt x="17" y="43"/>
                    </a:lnTo>
                    <a:lnTo>
                      <a:pt x="28" y="41"/>
                    </a:lnTo>
                    <a:lnTo>
                      <a:pt x="36" y="35"/>
                    </a:lnTo>
                    <a:lnTo>
                      <a:pt x="40" y="27"/>
                    </a:lnTo>
                    <a:lnTo>
                      <a:pt x="43" y="18"/>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9" name="Freeform 67"/>
              <p:cNvSpPr>
                <a:spLocks/>
              </p:cNvSpPr>
              <p:nvPr/>
            </p:nvSpPr>
            <p:spPr bwMode="auto">
              <a:xfrm>
                <a:off x="1250" y="3025"/>
                <a:ext cx="66" cy="89"/>
              </a:xfrm>
              <a:custGeom>
                <a:avLst/>
                <a:gdLst>
                  <a:gd name="T0" fmla="*/ 1 w 131"/>
                  <a:gd name="T1" fmla="*/ 0 h 178"/>
                  <a:gd name="T2" fmla="*/ 1 w 131"/>
                  <a:gd name="T3" fmla="*/ 1 h 178"/>
                  <a:gd name="T4" fmla="*/ 1 w 131"/>
                  <a:gd name="T5" fmla="*/ 1 h 178"/>
                  <a:gd name="T6" fmla="*/ 1 w 131"/>
                  <a:gd name="T7" fmla="*/ 2 h 178"/>
                  <a:gd name="T8" fmla="*/ 0 w 131"/>
                  <a:gd name="T9" fmla="*/ 2 h 178"/>
                  <a:gd name="T10" fmla="*/ 1 w 131"/>
                  <a:gd name="T11" fmla="*/ 2 h 178"/>
                  <a:gd name="T12" fmla="*/ 1 w 131"/>
                  <a:gd name="T13" fmla="*/ 3 h 178"/>
                  <a:gd name="T14" fmla="*/ 1 w 131"/>
                  <a:gd name="T15" fmla="*/ 3 h 178"/>
                  <a:gd name="T16" fmla="*/ 1 w 131"/>
                  <a:gd name="T17" fmla="*/ 3 h 178"/>
                  <a:gd name="T18" fmla="*/ 3 w 131"/>
                  <a:gd name="T19" fmla="*/ 3 h 178"/>
                  <a:gd name="T20" fmla="*/ 3 w 131"/>
                  <a:gd name="T21" fmla="*/ 3 h 178"/>
                  <a:gd name="T22" fmla="*/ 3 w 131"/>
                  <a:gd name="T23" fmla="*/ 0 h 178"/>
                  <a:gd name="T24" fmla="*/ 2 w 131"/>
                  <a:gd name="T25" fmla="*/ 0 h 178"/>
                  <a:gd name="T26" fmla="*/ 2 w 131"/>
                  <a:gd name="T27" fmla="*/ 0 h 178"/>
                  <a:gd name="T28" fmla="*/ 2 w 131"/>
                  <a:gd name="T29" fmla="*/ 0 h 178"/>
                  <a:gd name="T30" fmla="*/ 2 w 131"/>
                  <a:gd name="T31" fmla="*/ 0 h 178"/>
                  <a:gd name="T32" fmla="*/ 1 w 131"/>
                  <a:gd name="T33" fmla="*/ 0 h 178"/>
                  <a:gd name="T34" fmla="*/ 1 w 131"/>
                  <a:gd name="T35" fmla="*/ 0 h 178"/>
                  <a:gd name="T36" fmla="*/ 1 w 131"/>
                  <a:gd name="T37" fmla="*/ 0 h 178"/>
                  <a:gd name="T38" fmla="*/ 1 w 131"/>
                  <a:gd name="T39" fmla="*/ 0 h 1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1"/>
                  <a:gd name="T61" fmla="*/ 0 h 178"/>
                  <a:gd name="T62" fmla="*/ 131 w 131"/>
                  <a:gd name="T63" fmla="*/ 178 h 1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1" h="178">
                    <a:moveTo>
                      <a:pt x="30" y="0"/>
                    </a:moveTo>
                    <a:lnTo>
                      <a:pt x="24" y="19"/>
                    </a:lnTo>
                    <a:lnTo>
                      <a:pt x="14" y="46"/>
                    </a:lnTo>
                    <a:lnTo>
                      <a:pt x="4" y="74"/>
                    </a:lnTo>
                    <a:lnTo>
                      <a:pt x="0" y="89"/>
                    </a:lnTo>
                    <a:lnTo>
                      <a:pt x="4" y="104"/>
                    </a:lnTo>
                    <a:lnTo>
                      <a:pt x="14" y="132"/>
                    </a:lnTo>
                    <a:lnTo>
                      <a:pt x="24" y="159"/>
                    </a:lnTo>
                    <a:lnTo>
                      <a:pt x="30" y="178"/>
                    </a:lnTo>
                    <a:lnTo>
                      <a:pt x="131" y="178"/>
                    </a:lnTo>
                    <a:lnTo>
                      <a:pt x="131" y="164"/>
                    </a:lnTo>
                    <a:lnTo>
                      <a:pt x="131" y="0"/>
                    </a:lnTo>
                    <a:lnTo>
                      <a:pt x="117" y="0"/>
                    </a:lnTo>
                    <a:lnTo>
                      <a:pt x="101" y="0"/>
                    </a:lnTo>
                    <a:lnTo>
                      <a:pt x="85" y="0"/>
                    </a:lnTo>
                    <a:lnTo>
                      <a:pt x="69" y="0"/>
                    </a:lnTo>
                    <a:lnTo>
                      <a:pt x="54" y="0"/>
                    </a:lnTo>
                    <a:lnTo>
                      <a:pt x="41" y="0"/>
                    </a:lnTo>
                    <a:lnTo>
                      <a:pt x="33" y="0"/>
                    </a:lnTo>
                    <a:lnTo>
                      <a:pt x="30" y="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0" name="Freeform 68"/>
              <p:cNvSpPr>
                <a:spLocks/>
              </p:cNvSpPr>
              <p:nvPr/>
            </p:nvSpPr>
            <p:spPr bwMode="auto">
              <a:xfrm>
                <a:off x="1340" y="3025"/>
                <a:ext cx="66" cy="89"/>
              </a:xfrm>
              <a:custGeom>
                <a:avLst/>
                <a:gdLst>
                  <a:gd name="T0" fmla="*/ 2 w 132"/>
                  <a:gd name="T1" fmla="*/ 0 h 178"/>
                  <a:gd name="T2" fmla="*/ 2 w 132"/>
                  <a:gd name="T3" fmla="*/ 0 h 178"/>
                  <a:gd name="T4" fmla="*/ 2 w 132"/>
                  <a:gd name="T5" fmla="*/ 0 h 178"/>
                  <a:gd name="T6" fmla="*/ 2 w 132"/>
                  <a:gd name="T7" fmla="*/ 0 h 178"/>
                  <a:gd name="T8" fmla="*/ 1 w 132"/>
                  <a:gd name="T9" fmla="*/ 0 h 178"/>
                  <a:gd name="T10" fmla="*/ 1 w 132"/>
                  <a:gd name="T11" fmla="*/ 0 h 178"/>
                  <a:gd name="T12" fmla="*/ 1 w 132"/>
                  <a:gd name="T13" fmla="*/ 0 h 178"/>
                  <a:gd name="T14" fmla="*/ 1 w 132"/>
                  <a:gd name="T15" fmla="*/ 0 h 178"/>
                  <a:gd name="T16" fmla="*/ 0 w 132"/>
                  <a:gd name="T17" fmla="*/ 0 h 178"/>
                  <a:gd name="T18" fmla="*/ 0 w 132"/>
                  <a:gd name="T19" fmla="*/ 3 h 178"/>
                  <a:gd name="T20" fmla="*/ 2 w 132"/>
                  <a:gd name="T21" fmla="*/ 3 h 178"/>
                  <a:gd name="T22" fmla="*/ 2 w 132"/>
                  <a:gd name="T23" fmla="*/ 3 h 178"/>
                  <a:gd name="T24" fmla="*/ 2 w 132"/>
                  <a:gd name="T25" fmla="*/ 3 h 178"/>
                  <a:gd name="T26" fmla="*/ 2 w 132"/>
                  <a:gd name="T27" fmla="*/ 2 h 178"/>
                  <a:gd name="T28" fmla="*/ 3 w 132"/>
                  <a:gd name="T29" fmla="*/ 2 h 178"/>
                  <a:gd name="T30" fmla="*/ 2 w 132"/>
                  <a:gd name="T31" fmla="*/ 2 h 178"/>
                  <a:gd name="T32" fmla="*/ 2 w 132"/>
                  <a:gd name="T33" fmla="*/ 1 h 178"/>
                  <a:gd name="T34" fmla="*/ 2 w 132"/>
                  <a:gd name="T35" fmla="*/ 1 h 178"/>
                  <a:gd name="T36" fmla="*/ 2 w 132"/>
                  <a:gd name="T37" fmla="*/ 0 h 1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178"/>
                  <a:gd name="T59" fmla="*/ 132 w 132"/>
                  <a:gd name="T60" fmla="*/ 178 h 1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178">
                    <a:moveTo>
                      <a:pt x="102" y="0"/>
                    </a:moveTo>
                    <a:lnTo>
                      <a:pt x="98" y="0"/>
                    </a:lnTo>
                    <a:lnTo>
                      <a:pt x="90" y="0"/>
                    </a:lnTo>
                    <a:lnTo>
                      <a:pt x="79" y="0"/>
                    </a:lnTo>
                    <a:lnTo>
                      <a:pt x="64" y="0"/>
                    </a:lnTo>
                    <a:lnTo>
                      <a:pt x="48" y="0"/>
                    </a:lnTo>
                    <a:lnTo>
                      <a:pt x="30" y="0"/>
                    </a:lnTo>
                    <a:lnTo>
                      <a:pt x="14" y="0"/>
                    </a:lnTo>
                    <a:lnTo>
                      <a:pt x="0" y="0"/>
                    </a:lnTo>
                    <a:lnTo>
                      <a:pt x="0" y="178"/>
                    </a:lnTo>
                    <a:lnTo>
                      <a:pt x="102" y="178"/>
                    </a:lnTo>
                    <a:lnTo>
                      <a:pt x="108" y="159"/>
                    </a:lnTo>
                    <a:lnTo>
                      <a:pt x="118" y="132"/>
                    </a:lnTo>
                    <a:lnTo>
                      <a:pt x="127" y="104"/>
                    </a:lnTo>
                    <a:lnTo>
                      <a:pt x="132" y="89"/>
                    </a:lnTo>
                    <a:lnTo>
                      <a:pt x="127" y="74"/>
                    </a:lnTo>
                    <a:lnTo>
                      <a:pt x="118" y="46"/>
                    </a:lnTo>
                    <a:lnTo>
                      <a:pt x="108" y="19"/>
                    </a:lnTo>
                    <a:lnTo>
                      <a:pt x="102" y="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1" name="Freeform 69"/>
              <p:cNvSpPr>
                <a:spLocks/>
              </p:cNvSpPr>
              <p:nvPr/>
            </p:nvSpPr>
            <p:spPr bwMode="auto">
              <a:xfrm>
                <a:off x="1315" y="2907"/>
                <a:ext cx="89" cy="69"/>
              </a:xfrm>
              <a:custGeom>
                <a:avLst/>
                <a:gdLst>
                  <a:gd name="T0" fmla="*/ 2 w 177"/>
                  <a:gd name="T1" fmla="*/ 0 h 138"/>
                  <a:gd name="T2" fmla="*/ 0 w 177"/>
                  <a:gd name="T3" fmla="*/ 3 h 138"/>
                  <a:gd name="T4" fmla="*/ 1 w 177"/>
                  <a:gd name="T5" fmla="*/ 3 h 138"/>
                  <a:gd name="T6" fmla="*/ 1 w 177"/>
                  <a:gd name="T7" fmla="*/ 3 h 138"/>
                  <a:gd name="T8" fmla="*/ 1 w 177"/>
                  <a:gd name="T9" fmla="*/ 3 h 138"/>
                  <a:gd name="T10" fmla="*/ 1 w 177"/>
                  <a:gd name="T11" fmla="*/ 3 h 138"/>
                  <a:gd name="T12" fmla="*/ 1 w 177"/>
                  <a:gd name="T13" fmla="*/ 3 h 138"/>
                  <a:gd name="T14" fmla="*/ 2 w 177"/>
                  <a:gd name="T15" fmla="*/ 3 h 138"/>
                  <a:gd name="T16" fmla="*/ 2 w 177"/>
                  <a:gd name="T17" fmla="*/ 3 h 138"/>
                  <a:gd name="T18" fmla="*/ 2 w 177"/>
                  <a:gd name="T19" fmla="*/ 3 h 138"/>
                  <a:gd name="T20" fmla="*/ 3 w 177"/>
                  <a:gd name="T21" fmla="*/ 0 h 138"/>
                  <a:gd name="T22" fmla="*/ 2 w 177"/>
                  <a:gd name="T23" fmla="*/ 0 h 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
                  <a:gd name="T37" fmla="*/ 0 h 138"/>
                  <a:gd name="T38" fmla="*/ 177 w 177"/>
                  <a:gd name="T39" fmla="*/ 138 h 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 h="138">
                    <a:moveTo>
                      <a:pt x="76" y="0"/>
                    </a:moveTo>
                    <a:lnTo>
                      <a:pt x="0" y="138"/>
                    </a:lnTo>
                    <a:lnTo>
                      <a:pt x="12" y="138"/>
                    </a:lnTo>
                    <a:lnTo>
                      <a:pt x="26" y="138"/>
                    </a:lnTo>
                    <a:lnTo>
                      <a:pt x="39" y="138"/>
                    </a:lnTo>
                    <a:lnTo>
                      <a:pt x="52" y="138"/>
                    </a:lnTo>
                    <a:lnTo>
                      <a:pt x="64" y="138"/>
                    </a:lnTo>
                    <a:lnTo>
                      <a:pt x="78" y="138"/>
                    </a:lnTo>
                    <a:lnTo>
                      <a:pt x="90" y="138"/>
                    </a:lnTo>
                    <a:lnTo>
                      <a:pt x="102" y="138"/>
                    </a:lnTo>
                    <a:lnTo>
                      <a:pt x="177"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2" name="Freeform 70"/>
              <p:cNvSpPr>
                <a:spLocks/>
              </p:cNvSpPr>
              <p:nvPr/>
            </p:nvSpPr>
            <p:spPr bwMode="auto">
              <a:xfrm>
                <a:off x="1267" y="2907"/>
                <a:ext cx="63" cy="69"/>
              </a:xfrm>
              <a:custGeom>
                <a:avLst/>
                <a:gdLst>
                  <a:gd name="T0" fmla="*/ 1 w 128"/>
                  <a:gd name="T1" fmla="*/ 0 h 138"/>
                  <a:gd name="T2" fmla="*/ 0 w 128"/>
                  <a:gd name="T3" fmla="*/ 3 h 138"/>
                  <a:gd name="T4" fmla="*/ 0 w 128"/>
                  <a:gd name="T5" fmla="*/ 3 h 138"/>
                  <a:gd name="T6" fmla="*/ 0 w 128"/>
                  <a:gd name="T7" fmla="*/ 3 h 138"/>
                  <a:gd name="T8" fmla="*/ 0 w 128"/>
                  <a:gd name="T9" fmla="*/ 3 h 138"/>
                  <a:gd name="T10" fmla="*/ 0 w 128"/>
                  <a:gd name="T11" fmla="*/ 3 h 138"/>
                  <a:gd name="T12" fmla="*/ 0 w 128"/>
                  <a:gd name="T13" fmla="*/ 3 h 138"/>
                  <a:gd name="T14" fmla="*/ 0 w 128"/>
                  <a:gd name="T15" fmla="*/ 3 h 138"/>
                  <a:gd name="T16" fmla="*/ 0 w 128"/>
                  <a:gd name="T17" fmla="*/ 3 h 138"/>
                  <a:gd name="T18" fmla="*/ 0 w 128"/>
                  <a:gd name="T19" fmla="*/ 3 h 138"/>
                  <a:gd name="T20" fmla="*/ 1 w 128"/>
                  <a:gd name="T21" fmla="*/ 0 h 138"/>
                  <a:gd name="T22" fmla="*/ 1 w 128"/>
                  <a:gd name="T23" fmla="*/ 0 h 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8"/>
                  <a:gd name="T37" fmla="*/ 0 h 138"/>
                  <a:gd name="T38" fmla="*/ 128 w 128"/>
                  <a:gd name="T39" fmla="*/ 138 h 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8" h="138">
                    <a:moveTo>
                      <a:pt x="75" y="0"/>
                    </a:moveTo>
                    <a:lnTo>
                      <a:pt x="0" y="138"/>
                    </a:lnTo>
                    <a:lnTo>
                      <a:pt x="6" y="138"/>
                    </a:lnTo>
                    <a:lnTo>
                      <a:pt x="13" y="138"/>
                    </a:lnTo>
                    <a:lnTo>
                      <a:pt x="18" y="138"/>
                    </a:lnTo>
                    <a:lnTo>
                      <a:pt x="25" y="138"/>
                    </a:lnTo>
                    <a:lnTo>
                      <a:pt x="31" y="138"/>
                    </a:lnTo>
                    <a:lnTo>
                      <a:pt x="38" y="138"/>
                    </a:lnTo>
                    <a:lnTo>
                      <a:pt x="45" y="138"/>
                    </a:lnTo>
                    <a:lnTo>
                      <a:pt x="52" y="138"/>
                    </a:lnTo>
                    <a:lnTo>
                      <a:pt x="128" y="0"/>
                    </a:lnTo>
                    <a:lnTo>
                      <a:pt x="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3" name="Freeform 71"/>
              <p:cNvSpPr>
                <a:spLocks/>
              </p:cNvSpPr>
              <p:nvPr/>
            </p:nvSpPr>
            <p:spPr bwMode="auto">
              <a:xfrm>
                <a:off x="1432" y="3083"/>
                <a:ext cx="40" cy="23"/>
              </a:xfrm>
              <a:custGeom>
                <a:avLst/>
                <a:gdLst>
                  <a:gd name="T0" fmla="*/ 2 w 80"/>
                  <a:gd name="T1" fmla="*/ 0 h 47"/>
                  <a:gd name="T2" fmla="*/ 2 w 80"/>
                  <a:gd name="T3" fmla="*/ 0 h 47"/>
                  <a:gd name="T4" fmla="*/ 2 w 80"/>
                  <a:gd name="T5" fmla="*/ 0 h 47"/>
                  <a:gd name="T6" fmla="*/ 2 w 80"/>
                  <a:gd name="T7" fmla="*/ 0 h 47"/>
                  <a:gd name="T8" fmla="*/ 2 w 80"/>
                  <a:gd name="T9" fmla="*/ 0 h 47"/>
                  <a:gd name="T10" fmla="*/ 1 w 80"/>
                  <a:gd name="T11" fmla="*/ 0 h 47"/>
                  <a:gd name="T12" fmla="*/ 1 w 80"/>
                  <a:gd name="T13" fmla="*/ 0 h 47"/>
                  <a:gd name="T14" fmla="*/ 1 w 80"/>
                  <a:gd name="T15" fmla="*/ 0 h 47"/>
                  <a:gd name="T16" fmla="*/ 1 w 80"/>
                  <a:gd name="T17" fmla="*/ 0 h 47"/>
                  <a:gd name="T18" fmla="*/ 1 w 80"/>
                  <a:gd name="T19" fmla="*/ 0 h 47"/>
                  <a:gd name="T20" fmla="*/ 1 w 80"/>
                  <a:gd name="T21" fmla="*/ 0 h 47"/>
                  <a:gd name="T22" fmla="*/ 1 w 80"/>
                  <a:gd name="T23" fmla="*/ 0 h 47"/>
                  <a:gd name="T24" fmla="*/ 1 w 80"/>
                  <a:gd name="T25" fmla="*/ 0 h 47"/>
                  <a:gd name="T26" fmla="*/ 1 w 80"/>
                  <a:gd name="T27" fmla="*/ 0 h 47"/>
                  <a:gd name="T28" fmla="*/ 1 w 80"/>
                  <a:gd name="T29" fmla="*/ 0 h 47"/>
                  <a:gd name="T30" fmla="*/ 1 w 80"/>
                  <a:gd name="T31" fmla="*/ 0 h 47"/>
                  <a:gd name="T32" fmla="*/ 0 w 80"/>
                  <a:gd name="T33" fmla="*/ 0 h 47"/>
                  <a:gd name="T34" fmla="*/ 1 w 80"/>
                  <a:gd name="T35" fmla="*/ 0 h 47"/>
                  <a:gd name="T36" fmla="*/ 1 w 80"/>
                  <a:gd name="T37" fmla="*/ 0 h 47"/>
                  <a:gd name="T38" fmla="*/ 1 w 80"/>
                  <a:gd name="T39" fmla="*/ 0 h 47"/>
                  <a:gd name="T40" fmla="*/ 1 w 80"/>
                  <a:gd name="T41" fmla="*/ 0 h 47"/>
                  <a:gd name="T42" fmla="*/ 1 w 80"/>
                  <a:gd name="T43" fmla="*/ 0 h 47"/>
                  <a:gd name="T44" fmla="*/ 1 w 80"/>
                  <a:gd name="T45" fmla="*/ 0 h 47"/>
                  <a:gd name="T46" fmla="*/ 1 w 80"/>
                  <a:gd name="T47" fmla="*/ 0 h 47"/>
                  <a:gd name="T48" fmla="*/ 1 w 80"/>
                  <a:gd name="T49" fmla="*/ 0 h 47"/>
                  <a:gd name="T50" fmla="*/ 1 w 80"/>
                  <a:gd name="T51" fmla="*/ 0 h 47"/>
                  <a:gd name="T52" fmla="*/ 1 w 80"/>
                  <a:gd name="T53" fmla="*/ 0 h 47"/>
                  <a:gd name="T54" fmla="*/ 1 w 80"/>
                  <a:gd name="T55" fmla="*/ 0 h 47"/>
                  <a:gd name="T56" fmla="*/ 2 w 80"/>
                  <a:gd name="T57" fmla="*/ 0 h 47"/>
                  <a:gd name="T58" fmla="*/ 2 w 80"/>
                  <a:gd name="T59" fmla="*/ 0 h 47"/>
                  <a:gd name="T60" fmla="*/ 2 w 80"/>
                  <a:gd name="T61" fmla="*/ 0 h 47"/>
                  <a:gd name="T62" fmla="*/ 2 w 80"/>
                  <a:gd name="T63" fmla="*/ 0 h 47"/>
                  <a:gd name="T64" fmla="*/ 2 w 80"/>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47"/>
                  <a:gd name="T101" fmla="*/ 80 w 80"/>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47">
                    <a:moveTo>
                      <a:pt x="80" y="24"/>
                    </a:moveTo>
                    <a:lnTo>
                      <a:pt x="79" y="28"/>
                    </a:lnTo>
                    <a:lnTo>
                      <a:pt x="77" y="33"/>
                    </a:lnTo>
                    <a:lnTo>
                      <a:pt x="73" y="37"/>
                    </a:lnTo>
                    <a:lnTo>
                      <a:pt x="69" y="40"/>
                    </a:lnTo>
                    <a:lnTo>
                      <a:pt x="62" y="43"/>
                    </a:lnTo>
                    <a:lnTo>
                      <a:pt x="55" y="45"/>
                    </a:lnTo>
                    <a:lnTo>
                      <a:pt x="48" y="47"/>
                    </a:lnTo>
                    <a:lnTo>
                      <a:pt x="40" y="47"/>
                    </a:lnTo>
                    <a:lnTo>
                      <a:pt x="32" y="47"/>
                    </a:lnTo>
                    <a:lnTo>
                      <a:pt x="24" y="45"/>
                    </a:lnTo>
                    <a:lnTo>
                      <a:pt x="17" y="43"/>
                    </a:lnTo>
                    <a:lnTo>
                      <a:pt x="11" y="40"/>
                    </a:lnTo>
                    <a:lnTo>
                      <a:pt x="7" y="37"/>
                    </a:lnTo>
                    <a:lnTo>
                      <a:pt x="3" y="33"/>
                    </a:lnTo>
                    <a:lnTo>
                      <a:pt x="1" y="28"/>
                    </a:lnTo>
                    <a:lnTo>
                      <a:pt x="0" y="24"/>
                    </a:lnTo>
                    <a:lnTo>
                      <a:pt x="1" y="19"/>
                    </a:lnTo>
                    <a:lnTo>
                      <a:pt x="3" y="15"/>
                    </a:lnTo>
                    <a:lnTo>
                      <a:pt x="7" y="10"/>
                    </a:lnTo>
                    <a:lnTo>
                      <a:pt x="11" y="7"/>
                    </a:lnTo>
                    <a:lnTo>
                      <a:pt x="17" y="3"/>
                    </a:lnTo>
                    <a:lnTo>
                      <a:pt x="24" y="2"/>
                    </a:lnTo>
                    <a:lnTo>
                      <a:pt x="32" y="0"/>
                    </a:lnTo>
                    <a:lnTo>
                      <a:pt x="40" y="0"/>
                    </a:lnTo>
                    <a:lnTo>
                      <a:pt x="48" y="0"/>
                    </a:lnTo>
                    <a:lnTo>
                      <a:pt x="55" y="2"/>
                    </a:lnTo>
                    <a:lnTo>
                      <a:pt x="62" y="3"/>
                    </a:lnTo>
                    <a:lnTo>
                      <a:pt x="69" y="7"/>
                    </a:lnTo>
                    <a:lnTo>
                      <a:pt x="73" y="10"/>
                    </a:lnTo>
                    <a:lnTo>
                      <a:pt x="77" y="15"/>
                    </a:lnTo>
                    <a:lnTo>
                      <a:pt x="79" y="19"/>
                    </a:lnTo>
                    <a:lnTo>
                      <a:pt x="8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4" name="Freeform 72"/>
              <p:cNvSpPr>
                <a:spLocks/>
              </p:cNvSpPr>
              <p:nvPr/>
            </p:nvSpPr>
            <p:spPr bwMode="auto">
              <a:xfrm>
                <a:off x="1184" y="3083"/>
                <a:ext cx="40" cy="23"/>
              </a:xfrm>
              <a:custGeom>
                <a:avLst/>
                <a:gdLst>
                  <a:gd name="T0" fmla="*/ 1 w 82"/>
                  <a:gd name="T1" fmla="*/ 0 h 47"/>
                  <a:gd name="T2" fmla="*/ 1 w 82"/>
                  <a:gd name="T3" fmla="*/ 0 h 47"/>
                  <a:gd name="T4" fmla="*/ 1 w 82"/>
                  <a:gd name="T5" fmla="*/ 0 h 47"/>
                  <a:gd name="T6" fmla="*/ 1 w 82"/>
                  <a:gd name="T7" fmla="*/ 0 h 47"/>
                  <a:gd name="T8" fmla="*/ 1 w 82"/>
                  <a:gd name="T9" fmla="*/ 0 h 47"/>
                  <a:gd name="T10" fmla="*/ 0 w 82"/>
                  <a:gd name="T11" fmla="*/ 0 h 47"/>
                  <a:gd name="T12" fmla="*/ 0 w 82"/>
                  <a:gd name="T13" fmla="*/ 0 h 47"/>
                  <a:gd name="T14" fmla="*/ 0 w 82"/>
                  <a:gd name="T15" fmla="*/ 0 h 47"/>
                  <a:gd name="T16" fmla="*/ 0 w 82"/>
                  <a:gd name="T17" fmla="*/ 0 h 47"/>
                  <a:gd name="T18" fmla="*/ 0 w 82"/>
                  <a:gd name="T19" fmla="*/ 0 h 47"/>
                  <a:gd name="T20" fmla="*/ 0 w 82"/>
                  <a:gd name="T21" fmla="*/ 0 h 47"/>
                  <a:gd name="T22" fmla="*/ 0 w 82"/>
                  <a:gd name="T23" fmla="*/ 0 h 47"/>
                  <a:gd name="T24" fmla="*/ 0 w 82"/>
                  <a:gd name="T25" fmla="*/ 0 h 47"/>
                  <a:gd name="T26" fmla="*/ 0 w 82"/>
                  <a:gd name="T27" fmla="*/ 0 h 47"/>
                  <a:gd name="T28" fmla="*/ 0 w 82"/>
                  <a:gd name="T29" fmla="*/ 0 h 47"/>
                  <a:gd name="T30" fmla="*/ 0 w 82"/>
                  <a:gd name="T31" fmla="*/ 0 h 47"/>
                  <a:gd name="T32" fmla="*/ 0 w 82"/>
                  <a:gd name="T33" fmla="*/ 0 h 47"/>
                  <a:gd name="T34" fmla="*/ 0 w 82"/>
                  <a:gd name="T35" fmla="*/ 0 h 47"/>
                  <a:gd name="T36" fmla="*/ 0 w 82"/>
                  <a:gd name="T37" fmla="*/ 0 h 47"/>
                  <a:gd name="T38" fmla="*/ 0 w 82"/>
                  <a:gd name="T39" fmla="*/ 0 h 47"/>
                  <a:gd name="T40" fmla="*/ 0 w 82"/>
                  <a:gd name="T41" fmla="*/ 0 h 47"/>
                  <a:gd name="T42" fmla="*/ 0 w 82"/>
                  <a:gd name="T43" fmla="*/ 0 h 47"/>
                  <a:gd name="T44" fmla="*/ 0 w 82"/>
                  <a:gd name="T45" fmla="*/ 0 h 47"/>
                  <a:gd name="T46" fmla="*/ 0 w 82"/>
                  <a:gd name="T47" fmla="*/ 0 h 47"/>
                  <a:gd name="T48" fmla="*/ 0 w 82"/>
                  <a:gd name="T49" fmla="*/ 0 h 47"/>
                  <a:gd name="T50" fmla="*/ 0 w 82"/>
                  <a:gd name="T51" fmla="*/ 0 h 47"/>
                  <a:gd name="T52" fmla="*/ 0 w 82"/>
                  <a:gd name="T53" fmla="*/ 0 h 47"/>
                  <a:gd name="T54" fmla="*/ 0 w 82"/>
                  <a:gd name="T55" fmla="*/ 0 h 47"/>
                  <a:gd name="T56" fmla="*/ 1 w 82"/>
                  <a:gd name="T57" fmla="*/ 0 h 47"/>
                  <a:gd name="T58" fmla="*/ 1 w 82"/>
                  <a:gd name="T59" fmla="*/ 0 h 47"/>
                  <a:gd name="T60" fmla="*/ 1 w 82"/>
                  <a:gd name="T61" fmla="*/ 0 h 47"/>
                  <a:gd name="T62" fmla="*/ 1 w 82"/>
                  <a:gd name="T63" fmla="*/ 0 h 47"/>
                  <a:gd name="T64" fmla="*/ 1 w 82"/>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47"/>
                  <a:gd name="T101" fmla="*/ 82 w 82"/>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47">
                    <a:moveTo>
                      <a:pt x="82" y="24"/>
                    </a:moveTo>
                    <a:lnTo>
                      <a:pt x="81" y="28"/>
                    </a:lnTo>
                    <a:lnTo>
                      <a:pt x="79" y="33"/>
                    </a:lnTo>
                    <a:lnTo>
                      <a:pt x="75" y="37"/>
                    </a:lnTo>
                    <a:lnTo>
                      <a:pt x="70" y="40"/>
                    </a:lnTo>
                    <a:lnTo>
                      <a:pt x="64" y="43"/>
                    </a:lnTo>
                    <a:lnTo>
                      <a:pt x="57" y="45"/>
                    </a:lnTo>
                    <a:lnTo>
                      <a:pt x="50" y="47"/>
                    </a:lnTo>
                    <a:lnTo>
                      <a:pt x="42" y="47"/>
                    </a:lnTo>
                    <a:lnTo>
                      <a:pt x="34" y="47"/>
                    </a:lnTo>
                    <a:lnTo>
                      <a:pt x="26" y="45"/>
                    </a:lnTo>
                    <a:lnTo>
                      <a:pt x="19" y="43"/>
                    </a:lnTo>
                    <a:lnTo>
                      <a:pt x="13" y="40"/>
                    </a:lnTo>
                    <a:lnTo>
                      <a:pt x="7" y="37"/>
                    </a:lnTo>
                    <a:lnTo>
                      <a:pt x="4" y="33"/>
                    </a:lnTo>
                    <a:lnTo>
                      <a:pt x="1" y="28"/>
                    </a:lnTo>
                    <a:lnTo>
                      <a:pt x="0" y="24"/>
                    </a:lnTo>
                    <a:lnTo>
                      <a:pt x="1" y="19"/>
                    </a:lnTo>
                    <a:lnTo>
                      <a:pt x="4" y="15"/>
                    </a:lnTo>
                    <a:lnTo>
                      <a:pt x="7" y="10"/>
                    </a:lnTo>
                    <a:lnTo>
                      <a:pt x="13" y="7"/>
                    </a:lnTo>
                    <a:lnTo>
                      <a:pt x="19" y="3"/>
                    </a:lnTo>
                    <a:lnTo>
                      <a:pt x="26" y="2"/>
                    </a:lnTo>
                    <a:lnTo>
                      <a:pt x="34" y="0"/>
                    </a:lnTo>
                    <a:lnTo>
                      <a:pt x="42" y="0"/>
                    </a:lnTo>
                    <a:lnTo>
                      <a:pt x="50" y="0"/>
                    </a:lnTo>
                    <a:lnTo>
                      <a:pt x="57" y="2"/>
                    </a:lnTo>
                    <a:lnTo>
                      <a:pt x="64" y="3"/>
                    </a:lnTo>
                    <a:lnTo>
                      <a:pt x="70" y="7"/>
                    </a:lnTo>
                    <a:lnTo>
                      <a:pt x="75" y="10"/>
                    </a:lnTo>
                    <a:lnTo>
                      <a:pt x="79" y="15"/>
                    </a:lnTo>
                    <a:lnTo>
                      <a:pt x="81" y="19"/>
                    </a:lnTo>
                    <a:lnTo>
                      <a:pt x="8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5611" name="Group 73"/>
            <p:cNvGrpSpPr>
              <a:grpSpLocks/>
            </p:cNvGrpSpPr>
            <p:nvPr/>
          </p:nvGrpSpPr>
          <p:grpSpPr bwMode="auto">
            <a:xfrm>
              <a:off x="3046" y="2072"/>
              <a:ext cx="619" cy="414"/>
              <a:chOff x="1967" y="2357"/>
              <a:chExt cx="352" cy="254"/>
            </a:xfrm>
          </p:grpSpPr>
          <p:sp>
            <p:nvSpPr>
              <p:cNvPr id="25719" name="Freeform 74"/>
              <p:cNvSpPr>
                <a:spLocks/>
              </p:cNvSpPr>
              <p:nvPr/>
            </p:nvSpPr>
            <p:spPr bwMode="auto">
              <a:xfrm>
                <a:off x="2261" y="2411"/>
                <a:ext cx="53" cy="28"/>
              </a:xfrm>
              <a:custGeom>
                <a:avLst/>
                <a:gdLst>
                  <a:gd name="T0" fmla="*/ 0 w 134"/>
                  <a:gd name="T1" fmla="*/ 0 h 76"/>
                  <a:gd name="T2" fmla="*/ 0 w 134"/>
                  <a:gd name="T3" fmla="*/ 0 h 76"/>
                  <a:gd name="T4" fmla="*/ 0 w 134"/>
                  <a:gd name="T5" fmla="*/ 0 h 76"/>
                  <a:gd name="T6" fmla="*/ 0 w 134"/>
                  <a:gd name="T7" fmla="*/ 0 h 76"/>
                  <a:gd name="T8" fmla="*/ 0 w 134"/>
                  <a:gd name="T9" fmla="*/ 0 h 76"/>
                  <a:gd name="T10" fmla="*/ 0 w 134"/>
                  <a:gd name="T11" fmla="*/ 0 h 76"/>
                  <a:gd name="T12" fmla="*/ 0 w 134"/>
                  <a:gd name="T13" fmla="*/ 0 h 76"/>
                  <a:gd name="T14" fmla="*/ 0 w 134"/>
                  <a:gd name="T15" fmla="*/ 0 h 76"/>
                  <a:gd name="T16" fmla="*/ 0 w 134"/>
                  <a:gd name="T17" fmla="*/ 0 h 76"/>
                  <a:gd name="T18" fmla="*/ 0 w 134"/>
                  <a:gd name="T19" fmla="*/ 0 h 76"/>
                  <a:gd name="T20" fmla="*/ 0 w 134"/>
                  <a:gd name="T21" fmla="*/ 0 h 76"/>
                  <a:gd name="T22" fmla="*/ 0 w 134"/>
                  <a:gd name="T23" fmla="*/ 0 h 76"/>
                  <a:gd name="T24" fmla="*/ 0 w 134"/>
                  <a:gd name="T25" fmla="*/ 0 h 76"/>
                  <a:gd name="T26" fmla="*/ 0 w 134"/>
                  <a:gd name="T27" fmla="*/ 0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76"/>
                  <a:gd name="T44" fmla="*/ 134 w 134"/>
                  <a:gd name="T45" fmla="*/ 76 h 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76">
                    <a:moveTo>
                      <a:pt x="0" y="76"/>
                    </a:moveTo>
                    <a:lnTo>
                      <a:pt x="114" y="76"/>
                    </a:lnTo>
                    <a:lnTo>
                      <a:pt x="126" y="73"/>
                    </a:lnTo>
                    <a:lnTo>
                      <a:pt x="131" y="67"/>
                    </a:lnTo>
                    <a:lnTo>
                      <a:pt x="134" y="60"/>
                    </a:lnTo>
                    <a:lnTo>
                      <a:pt x="134" y="58"/>
                    </a:lnTo>
                    <a:lnTo>
                      <a:pt x="134" y="20"/>
                    </a:lnTo>
                    <a:lnTo>
                      <a:pt x="130" y="8"/>
                    </a:lnTo>
                    <a:lnTo>
                      <a:pt x="124" y="2"/>
                    </a:lnTo>
                    <a:lnTo>
                      <a:pt x="118" y="0"/>
                    </a:lnTo>
                    <a:lnTo>
                      <a:pt x="114" y="0"/>
                    </a:lnTo>
                    <a:lnTo>
                      <a:pt x="38" y="0"/>
                    </a:lnTo>
                    <a:lnTo>
                      <a:pt x="0" y="38"/>
                    </a:lnTo>
                    <a:lnTo>
                      <a:pt x="0" y="76"/>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0" name="Freeform 75"/>
              <p:cNvSpPr>
                <a:spLocks/>
              </p:cNvSpPr>
              <p:nvPr/>
            </p:nvSpPr>
            <p:spPr bwMode="auto">
              <a:xfrm>
                <a:off x="1972" y="2411"/>
                <a:ext cx="54" cy="28"/>
              </a:xfrm>
              <a:custGeom>
                <a:avLst/>
                <a:gdLst>
                  <a:gd name="T0" fmla="*/ 1 w 133"/>
                  <a:gd name="T1" fmla="*/ 0 h 76"/>
                  <a:gd name="T2" fmla="*/ 0 w 133"/>
                  <a:gd name="T3" fmla="*/ 0 h 76"/>
                  <a:gd name="T4" fmla="*/ 0 w 133"/>
                  <a:gd name="T5" fmla="*/ 0 h 76"/>
                  <a:gd name="T6" fmla="*/ 0 w 133"/>
                  <a:gd name="T7" fmla="*/ 0 h 76"/>
                  <a:gd name="T8" fmla="*/ 0 w 133"/>
                  <a:gd name="T9" fmla="*/ 0 h 76"/>
                  <a:gd name="T10" fmla="*/ 0 w 133"/>
                  <a:gd name="T11" fmla="*/ 0 h 76"/>
                  <a:gd name="T12" fmla="*/ 0 w 133"/>
                  <a:gd name="T13" fmla="*/ 0 h 76"/>
                  <a:gd name="T14" fmla="*/ 0 w 133"/>
                  <a:gd name="T15" fmla="*/ 0 h 76"/>
                  <a:gd name="T16" fmla="*/ 0 w 133"/>
                  <a:gd name="T17" fmla="*/ 0 h 76"/>
                  <a:gd name="T18" fmla="*/ 0 w 133"/>
                  <a:gd name="T19" fmla="*/ 0 h 76"/>
                  <a:gd name="T20" fmla="*/ 0 w 133"/>
                  <a:gd name="T21" fmla="*/ 0 h 76"/>
                  <a:gd name="T22" fmla="*/ 0 w 133"/>
                  <a:gd name="T23" fmla="*/ 0 h 76"/>
                  <a:gd name="T24" fmla="*/ 1 w 133"/>
                  <a:gd name="T25" fmla="*/ 0 h 76"/>
                  <a:gd name="T26" fmla="*/ 1 w 133"/>
                  <a:gd name="T27" fmla="*/ 0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
                  <a:gd name="T43" fmla="*/ 0 h 76"/>
                  <a:gd name="T44" fmla="*/ 133 w 133"/>
                  <a:gd name="T45" fmla="*/ 76 h 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 h="76">
                    <a:moveTo>
                      <a:pt x="133" y="76"/>
                    </a:moveTo>
                    <a:lnTo>
                      <a:pt x="18" y="76"/>
                    </a:lnTo>
                    <a:lnTo>
                      <a:pt x="8" y="73"/>
                    </a:lnTo>
                    <a:lnTo>
                      <a:pt x="2" y="67"/>
                    </a:lnTo>
                    <a:lnTo>
                      <a:pt x="0" y="60"/>
                    </a:lnTo>
                    <a:lnTo>
                      <a:pt x="0" y="58"/>
                    </a:lnTo>
                    <a:lnTo>
                      <a:pt x="0" y="20"/>
                    </a:lnTo>
                    <a:lnTo>
                      <a:pt x="3" y="8"/>
                    </a:lnTo>
                    <a:lnTo>
                      <a:pt x="9" y="2"/>
                    </a:lnTo>
                    <a:lnTo>
                      <a:pt x="16" y="0"/>
                    </a:lnTo>
                    <a:lnTo>
                      <a:pt x="18" y="0"/>
                    </a:lnTo>
                    <a:lnTo>
                      <a:pt x="95" y="0"/>
                    </a:lnTo>
                    <a:lnTo>
                      <a:pt x="133" y="38"/>
                    </a:lnTo>
                    <a:lnTo>
                      <a:pt x="133" y="76"/>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1" name="Freeform 76"/>
              <p:cNvSpPr>
                <a:spLocks/>
              </p:cNvSpPr>
              <p:nvPr/>
            </p:nvSpPr>
            <p:spPr bwMode="auto">
              <a:xfrm>
                <a:off x="2261" y="2411"/>
                <a:ext cx="53" cy="28"/>
              </a:xfrm>
              <a:custGeom>
                <a:avLst/>
                <a:gdLst>
                  <a:gd name="T0" fmla="*/ 0 w 134"/>
                  <a:gd name="T1" fmla="*/ 0 h 76"/>
                  <a:gd name="T2" fmla="*/ 0 w 134"/>
                  <a:gd name="T3" fmla="*/ 0 h 76"/>
                  <a:gd name="T4" fmla="*/ 0 w 134"/>
                  <a:gd name="T5" fmla="*/ 0 h 76"/>
                  <a:gd name="T6" fmla="*/ 0 w 134"/>
                  <a:gd name="T7" fmla="*/ 0 h 76"/>
                  <a:gd name="T8" fmla="*/ 0 w 134"/>
                  <a:gd name="T9" fmla="*/ 0 h 76"/>
                  <a:gd name="T10" fmla="*/ 0 w 134"/>
                  <a:gd name="T11" fmla="*/ 0 h 76"/>
                  <a:gd name="T12" fmla="*/ 0 w 134"/>
                  <a:gd name="T13" fmla="*/ 0 h 76"/>
                  <a:gd name="T14" fmla="*/ 0 w 134"/>
                  <a:gd name="T15" fmla="*/ 0 h 76"/>
                  <a:gd name="T16" fmla="*/ 0 w 134"/>
                  <a:gd name="T17" fmla="*/ 0 h 76"/>
                  <a:gd name="T18" fmla="*/ 0 w 134"/>
                  <a:gd name="T19" fmla="*/ 0 h 76"/>
                  <a:gd name="T20" fmla="*/ 0 w 134"/>
                  <a:gd name="T21" fmla="*/ 0 h 76"/>
                  <a:gd name="T22" fmla="*/ 0 w 134"/>
                  <a:gd name="T23" fmla="*/ 0 h 76"/>
                  <a:gd name="T24" fmla="*/ 0 w 134"/>
                  <a:gd name="T25" fmla="*/ 0 h 76"/>
                  <a:gd name="T26" fmla="*/ 0 w 134"/>
                  <a:gd name="T27" fmla="*/ 0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76"/>
                  <a:gd name="T44" fmla="*/ 134 w 134"/>
                  <a:gd name="T45" fmla="*/ 76 h 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76">
                    <a:moveTo>
                      <a:pt x="0" y="76"/>
                    </a:moveTo>
                    <a:lnTo>
                      <a:pt x="114" y="76"/>
                    </a:lnTo>
                    <a:lnTo>
                      <a:pt x="126" y="73"/>
                    </a:lnTo>
                    <a:lnTo>
                      <a:pt x="131" y="67"/>
                    </a:lnTo>
                    <a:lnTo>
                      <a:pt x="134" y="60"/>
                    </a:lnTo>
                    <a:lnTo>
                      <a:pt x="134" y="58"/>
                    </a:lnTo>
                    <a:lnTo>
                      <a:pt x="134" y="20"/>
                    </a:lnTo>
                    <a:lnTo>
                      <a:pt x="130" y="8"/>
                    </a:lnTo>
                    <a:lnTo>
                      <a:pt x="124" y="2"/>
                    </a:lnTo>
                    <a:lnTo>
                      <a:pt x="118" y="0"/>
                    </a:lnTo>
                    <a:lnTo>
                      <a:pt x="114" y="0"/>
                    </a:lnTo>
                    <a:lnTo>
                      <a:pt x="38" y="0"/>
                    </a:lnTo>
                    <a:lnTo>
                      <a:pt x="0" y="38"/>
                    </a:lnTo>
                    <a:lnTo>
                      <a:pt x="0" y="76"/>
                    </a:lnTo>
                    <a:close/>
                  </a:path>
                </a:pathLst>
              </a:custGeom>
              <a:solidFill>
                <a:srgbClr val="C1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2" name="Freeform 77"/>
              <p:cNvSpPr>
                <a:spLocks noEditPoints="1"/>
              </p:cNvSpPr>
              <p:nvPr/>
            </p:nvSpPr>
            <p:spPr bwMode="auto">
              <a:xfrm>
                <a:off x="2256" y="2407"/>
                <a:ext cx="63" cy="36"/>
              </a:xfrm>
              <a:custGeom>
                <a:avLst/>
                <a:gdLst>
                  <a:gd name="T0" fmla="*/ 0 w 158"/>
                  <a:gd name="T1" fmla="*/ 0 h 101"/>
                  <a:gd name="T2" fmla="*/ 0 w 158"/>
                  <a:gd name="T3" fmla="*/ 0 h 101"/>
                  <a:gd name="T4" fmla="*/ 0 w 158"/>
                  <a:gd name="T5" fmla="*/ 0 h 101"/>
                  <a:gd name="T6" fmla="*/ 0 w 158"/>
                  <a:gd name="T7" fmla="*/ 0 h 101"/>
                  <a:gd name="T8" fmla="*/ 0 w 158"/>
                  <a:gd name="T9" fmla="*/ 0 h 101"/>
                  <a:gd name="T10" fmla="*/ 1 w 158"/>
                  <a:gd name="T11" fmla="*/ 0 h 101"/>
                  <a:gd name="T12" fmla="*/ 1 w 158"/>
                  <a:gd name="T13" fmla="*/ 0 h 101"/>
                  <a:gd name="T14" fmla="*/ 1 w 158"/>
                  <a:gd name="T15" fmla="*/ 0 h 101"/>
                  <a:gd name="T16" fmla="*/ 1 w 158"/>
                  <a:gd name="T17" fmla="*/ 0 h 101"/>
                  <a:gd name="T18" fmla="*/ 1 w 158"/>
                  <a:gd name="T19" fmla="*/ 0 h 101"/>
                  <a:gd name="T20" fmla="*/ 1 w 158"/>
                  <a:gd name="T21" fmla="*/ 0 h 101"/>
                  <a:gd name="T22" fmla="*/ 1 w 158"/>
                  <a:gd name="T23" fmla="*/ 0 h 101"/>
                  <a:gd name="T24" fmla="*/ 1 w 158"/>
                  <a:gd name="T25" fmla="*/ 0 h 101"/>
                  <a:gd name="T26" fmla="*/ 0 w 158"/>
                  <a:gd name="T27" fmla="*/ 0 h 101"/>
                  <a:gd name="T28" fmla="*/ 0 w 158"/>
                  <a:gd name="T29" fmla="*/ 0 h 101"/>
                  <a:gd name="T30" fmla="*/ 0 w 158"/>
                  <a:gd name="T31" fmla="*/ 0 h 101"/>
                  <a:gd name="T32" fmla="*/ 0 w 158"/>
                  <a:gd name="T33" fmla="*/ 0 h 101"/>
                  <a:gd name="T34" fmla="*/ 0 w 158"/>
                  <a:gd name="T35" fmla="*/ 0 h 101"/>
                  <a:gd name="T36" fmla="*/ 0 w 158"/>
                  <a:gd name="T37" fmla="*/ 0 h 101"/>
                  <a:gd name="T38" fmla="*/ 0 w 158"/>
                  <a:gd name="T39" fmla="*/ 0 h 101"/>
                  <a:gd name="T40" fmla="*/ 0 w 158"/>
                  <a:gd name="T41" fmla="*/ 0 h 101"/>
                  <a:gd name="T42" fmla="*/ 0 w 158"/>
                  <a:gd name="T43" fmla="*/ 0 h 101"/>
                  <a:gd name="T44" fmla="*/ 0 w 158"/>
                  <a:gd name="T45" fmla="*/ 0 h 101"/>
                  <a:gd name="T46" fmla="*/ 0 w 158"/>
                  <a:gd name="T47" fmla="*/ 0 h 101"/>
                  <a:gd name="T48" fmla="*/ 0 w 158"/>
                  <a:gd name="T49" fmla="*/ 0 h 101"/>
                  <a:gd name="T50" fmla="*/ 0 w 158"/>
                  <a:gd name="T51" fmla="*/ 0 h 101"/>
                  <a:gd name="T52" fmla="*/ 0 w 158"/>
                  <a:gd name="T53" fmla="*/ 0 h 101"/>
                  <a:gd name="T54" fmla="*/ 0 w 158"/>
                  <a:gd name="T55" fmla="*/ 0 h 101"/>
                  <a:gd name="T56" fmla="*/ 0 w 158"/>
                  <a:gd name="T57" fmla="*/ 0 h 101"/>
                  <a:gd name="T58" fmla="*/ 0 w 158"/>
                  <a:gd name="T59" fmla="*/ 0 h 101"/>
                  <a:gd name="T60" fmla="*/ 0 w 158"/>
                  <a:gd name="T61" fmla="*/ 0 h 101"/>
                  <a:gd name="T62" fmla="*/ 0 w 158"/>
                  <a:gd name="T63" fmla="*/ 0 h 101"/>
                  <a:gd name="T64" fmla="*/ 0 w 158"/>
                  <a:gd name="T65" fmla="*/ 0 h 101"/>
                  <a:gd name="T66" fmla="*/ 0 w 158"/>
                  <a:gd name="T67" fmla="*/ 0 h 101"/>
                  <a:gd name="T68" fmla="*/ 0 w 158"/>
                  <a:gd name="T69" fmla="*/ 0 h 101"/>
                  <a:gd name="T70" fmla="*/ 0 w 158"/>
                  <a:gd name="T71" fmla="*/ 0 h 101"/>
                  <a:gd name="T72" fmla="*/ 0 w 158"/>
                  <a:gd name="T73" fmla="*/ 0 h 101"/>
                  <a:gd name="T74" fmla="*/ 0 w 158"/>
                  <a:gd name="T75" fmla="*/ 0 h 101"/>
                  <a:gd name="T76" fmla="*/ 0 w 158"/>
                  <a:gd name="T77" fmla="*/ 0 h 101"/>
                  <a:gd name="T78" fmla="*/ 0 w 158"/>
                  <a:gd name="T79" fmla="*/ 0 h 101"/>
                  <a:gd name="T80" fmla="*/ 0 w 158"/>
                  <a:gd name="T81" fmla="*/ 0 h 101"/>
                  <a:gd name="T82" fmla="*/ 0 w 158"/>
                  <a:gd name="T83" fmla="*/ 0 h 101"/>
                  <a:gd name="T84" fmla="*/ 0 w 158"/>
                  <a:gd name="T85" fmla="*/ 0 h 101"/>
                  <a:gd name="T86" fmla="*/ 0 w 158"/>
                  <a:gd name="T87" fmla="*/ 0 h 101"/>
                  <a:gd name="T88" fmla="*/ 0 w 158"/>
                  <a:gd name="T89" fmla="*/ 0 h 101"/>
                  <a:gd name="T90" fmla="*/ 0 w 158"/>
                  <a:gd name="T91" fmla="*/ 0 h 101"/>
                  <a:gd name="T92" fmla="*/ 0 w 158"/>
                  <a:gd name="T93" fmla="*/ 0 h 101"/>
                  <a:gd name="T94" fmla="*/ 0 w 158"/>
                  <a:gd name="T95" fmla="*/ 0 h 101"/>
                  <a:gd name="T96" fmla="*/ 0 w 158"/>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01"/>
                  <a:gd name="T149" fmla="*/ 158 w 158"/>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01">
                    <a:moveTo>
                      <a:pt x="51" y="0"/>
                    </a:moveTo>
                    <a:lnTo>
                      <a:pt x="46" y="0"/>
                    </a:lnTo>
                    <a:lnTo>
                      <a:pt x="0" y="45"/>
                    </a:lnTo>
                    <a:lnTo>
                      <a:pt x="0" y="101"/>
                    </a:lnTo>
                    <a:lnTo>
                      <a:pt x="127" y="101"/>
                    </a:lnTo>
                    <a:lnTo>
                      <a:pt x="142" y="97"/>
                    </a:lnTo>
                    <a:lnTo>
                      <a:pt x="151" y="90"/>
                    </a:lnTo>
                    <a:lnTo>
                      <a:pt x="157" y="80"/>
                    </a:lnTo>
                    <a:lnTo>
                      <a:pt x="158" y="70"/>
                    </a:lnTo>
                    <a:lnTo>
                      <a:pt x="158" y="32"/>
                    </a:lnTo>
                    <a:lnTo>
                      <a:pt x="155" y="17"/>
                    </a:lnTo>
                    <a:lnTo>
                      <a:pt x="148" y="7"/>
                    </a:lnTo>
                    <a:lnTo>
                      <a:pt x="137" y="2"/>
                    </a:lnTo>
                    <a:lnTo>
                      <a:pt x="127" y="0"/>
                    </a:lnTo>
                    <a:lnTo>
                      <a:pt x="51" y="0"/>
                    </a:lnTo>
                    <a:close/>
                    <a:moveTo>
                      <a:pt x="127" y="25"/>
                    </a:moveTo>
                    <a:lnTo>
                      <a:pt x="131" y="26"/>
                    </a:lnTo>
                    <a:lnTo>
                      <a:pt x="133" y="27"/>
                    </a:lnTo>
                    <a:lnTo>
                      <a:pt x="134" y="29"/>
                    </a:lnTo>
                    <a:lnTo>
                      <a:pt x="134" y="32"/>
                    </a:lnTo>
                    <a:lnTo>
                      <a:pt x="134" y="70"/>
                    </a:lnTo>
                    <a:lnTo>
                      <a:pt x="133" y="73"/>
                    </a:lnTo>
                    <a:lnTo>
                      <a:pt x="132" y="75"/>
                    </a:lnTo>
                    <a:lnTo>
                      <a:pt x="129" y="76"/>
                    </a:lnTo>
                    <a:lnTo>
                      <a:pt x="127" y="76"/>
                    </a:lnTo>
                    <a:lnTo>
                      <a:pt x="124" y="76"/>
                    </a:lnTo>
                    <a:lnTo>
                      <a:pt x="113" y="76"/>
                    </a:lnTo>
                    <a:lnTo>
                      <a:pt x="99" y="76"/>
                    </a:lnTo>
                    <a:lnTo>
                      <a:pt x="83" y="76"/>
                    </a:lnTo>
                    <a:lnTo>
                      <a:pt x="66" y="76"/>
                    </a:lnTo>
                    <a:lnTo>
                      <a:pt x="49" y="76"/>
                    </a:lnTo>
                    <a:lnTo>
                      <a:pt x="35" y="76"/>
                    </a:lnTo>
                    <a:lnTo>
                      <a:pt x="25" y="76"/>
                    </a:lnTo>
                    <a:lnTo>
                      <a:pt x="25" y="70"/>
                    </a:lnTo>
                    <a:lnTo>
                      <a:pt x="25" y="64"/>
                    </a:lnTo>
                    <a:lnTo>
                      <a:pt x="25" y="59"/>
                    </a:lnTo>
                    <a:lnTo>
                      <a:pt x="25" y="56"/>
                    </a:lnTo>
                    <a:lnTo>
                      <a:pt x="31" y="49"/>
                    </a:lnTo>
                    <a:lnTo>
                      <a:pt x="41" y="40"/>
                    </a:lnTo>
                    <a:lnTo>
                      <a:pt x="50" y="30"/>
                    </a:lnTo>
                    <a:lnTo>
                      <a:pt x="56" y="25"/>
                    </a:lnTo>
                    <a:lnTo>
                      <a:pt x="61" y="25"/>
                    </a:lnTo>
                    <a:lnTo>
                      <a:pt x="71" y="25"/>
                    </a:lnTo>
                    <a:lnTo>
                      <a:pt x="82" y="25"/>
                    </a:lnTo>
                    <a:lnTo>
                      <a:pt x="95" y="25"/>
                    </a:lnTo>
                    <a:lnTo>
                      <a:pt x="106" y="25"/>
                    </a:lnTo>
                    <a:lnTo>
                      <a:pt x="117" y="25"/>
                    </a:lnTo>
                    <a:lnTo>
                      <a:pt x="125" y="25"/>
                    </a:lnTo>
                    <a:lnTo>
                      <a:pt x="12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3" name="Freeform 78"/>
              <p:cNvSpPr>
                <a:spLocks/>
              </p:cNvSpPr>
              <p:nvPr/>
            </p:nvSpPr>
            <p:spPr bwMode="auto">
              <a:xfrm>
                <a:off x="1972" y="2411"/>
                <a:ext cx="54" cy="28"/>
              </a:xfrm>
              <a:custGeom>
                <a:avLst/>
                <a:gdLst>
                  <a:gd name="T0" fmla="*/ 1 w 133"/>
                  <a:gd name="T1" fmla="*/ 0 h 76"/>
                  <a:gd name="T2" fmla="*/ 0 w 133"/>
                  <a:gd name="T3" fmla="*/ 0 h 76"/>
                  <a:gd name="T4" fmla="*/ 0 w 133"/>
                  <a:gd name="T5" fmla="*/ 0 h 76"/>
                  <a:gd name="T6" fmla="*/ 0 w 133"/>
                  <a:gd name="T7" fmla="*/ 0 h 76"/>
                  <a:gd name="T8" fmla="*/ 0 w 133"/>
                  <a:gd name="T9" fmla="*/ 0 h 76"/>
                  <a:gd name="T10" fmla="*/ 0 w 133"/>
                  <a:gd name="T11" fmla="*/ 0 h 76"/>
                  <a:gd name="T12" fmla="*/ 0 w 133"/>
                  <a:gd name="T13" fmla="*/ 0 h 76"/>
                  <a:gd name="T14" fmla="*/ 0 w 133"/>
                  <a:gd name="T15" fmla="*/ 0 h 76"/>
                  <a:gd name="T16" fmla="*/ 0 w 133"/>
                  <a:gd name="T17" fmla="*/ 0 h 76"/>
                  <a:gd name="T18" fmla="*/ 0 w 133"/>
                  <a:gd name="T19" fmla="*/ 0 h 76"/>
                  <a:gd name="T20" fmla="*/ 0 w 133"/>
                  <a:gd name="T21" fmla="*/ 0 h 76"/>
                  <a:gd name="T22" fmla="*/ 0 w 133"/>
                  <a:gd name="T23" fmla="*/ 0 h 76"/>
                  <a:gd name="T24" fmla="*/ 1 w 133"/>
                  <a:gd name="T25" fmla="*/ 0 h 76"/>
                  <a:gd name="T26" fmla="*/ 1 w 133"/>
                  <a:gd name="T27" fmla="*/ 0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
                  <a:gd name="T43" fmla="*/ 0 h 76"/>
                  <a:gd name="T44" fmla="*/ 133 w 133"/>
                  <a:gd name="T45" fmla="*/ 76 h 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 h="76">
                    <a:moveTo>
                      <a:pt x="133" y="76"/>
                    </a:moveTo>
                    <a:lnTo>
                      <a:pt x="18" y="76"/>
                    </a:lnTo>
                    <a:lnTo>
                      <a:pt x="8" y="73"/>
                    </a:lnTo>
                    <a:lnTo>
                      <a:pt x="2" y="67"/>
                    </a:lnTo>
                    <a:lnTo>
                      <a:pt x="0" y="60"/>
                    </a:lnTo>
                    <a:lnTo>
                      <a:pt x="0" y="58"/>
                    </a:lnTo>
                    <a:lnTo>
                      <a:pt x="0" y="20"/>
                    </a:lnTo>
                    <a:lnTo>
                      <a:pt x="3" y="8"/>
                    </a:lnTo>
                    <a:lnTo>
                      <a:pt x="9" y="2"/>
                    </a:lnTo>
                    <a:lnTo>
                      <a:pt x="16" y="0"/>
                    </a:lnTo>
                    <a:lnTo>
                      <a:pt x="18" y="0"/>
                    </a:lnTo>
                    <a:lnTo>
                      <a:pt x="95" y="0"/>
                    </a:lnTo>
                    <a:lnTo>
                      <a:pt x="133" y="38"/>
                    </a:lnTo>
                    <a:lnTo>
                      <a:pt x="133" y="76"/>
                    </a:lnTo>
                    <a:close/>
                  </a:path>
                </a:pathLst>
              </a:custGeom>
              <a:solidFill>
                <a:srgbClr val="C1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4" name="Freeform 79"/>
              <p:cNvSpPr>
                <a:spLocks noEditPoints="1"/>
              </p:cNvSpPr>
              <p:nvPr/>
            </p:nvSpPr>
            <p:spPr bwMode="auto">
              <a:xfrm>
                <a:off x="1967" y="2407"/>
                <a:ext cx="63" cy="36"/>
              </a:xfrm>
              <a:custGeom>
                <a:avLst/>
                <a:gdLst>
                  <a:gd name="T0" fmla="*/ 0 w 157"/>
                  <a:gd name="T1" fmla="*/ 0 h 101"/>
                  <a:gd name="T2" fmla="*/ 0 w 157"/>
                  <a:gd name="T3" fmla="*/ 0 h 101"/>
                  <a:gd name="T4" fmla="*/ 0 w 157"/>
                  <a:gd name="T5" fmla="*/ 0 h 101"/>
                  <a:gd name="T6" fmla="*/ 0 w 157"/>
                  <a:gd name="T7" fmla="*/ 0 h 101"/>
                  <a:gd name="T8" fmla="*/ 0 w 157"/>
                  <a:gd name="T9" fmla="*/ 0 h 101"/>
                  <a:gd name="T10" fmla="*/ 0 w 157"/>
                  <a:gd name="T11" fmla="*/ 0 h 101"/>
                  <a:gd name="T12" fmla="*/ 0 w 157"/>
                  <a:gd name="T13" fmla="*/ 0 h 101"/>
                  <a:gd name="T14" fmla="*/ 0 w 157"/>
                  <a:gd name="T15" fmla="*/ 0 h 101"/>
                  <a:gd name="T16" fmla="*/ 0 w 157"/>
                  <a:gd name="T17" fmla="*/ 0 h 101"/>
                  <a:gd name="T18" fmla="*/ 0 w 157"/>
                  <a:gd name="T19" fmla="*/ 0 h 101"/>
                  <a:gd name="T20" fmla="*/ 0 w 157"/>
                  <a:gd name="T21" fmla="*/ 0 h 101"/>
                  <a:gd name="T22" fmla="*/ 1 w 157"/>
                  <a:gd name="T23" fmla="*/ 0 h 101"/>
                  <a:gd name="T24" fmla="*/ 1 w 157"/>
                  <a:gd name="T25" fmla="*/ 0 h 101"/>
                  <a:gd name="T26" fmla="*/ 0 w 157"/>
                  <a:gd name="T27" fmla="*/ 0 h 101"/>
                  <a:gd name="T28" fmla="*/ 0 w 157"/>
                  <a:gd name="T29" fmla="*/ 0 h 101"/>
                  <a:gd name="T30" fmla="*/ 0 w 157"/>
                  <a:gd name="T31" fmla="*/ 0 h 101"/>
                  <a:gd name="T32" fmla="*/ 0 w 157"/>
                  <a:gd name="T33" fmla="*/ 0 h 101"/>
                  <a:gd name="T34" fmla="*/ 0 w 157"/>
                  <a:gd name="T35" fmla="*/ 0 h 101"/>
                  <a:gd name="T36" fmla="*/ 0 w 157"/>
                  <a:gd name="T37" fmla="*/ 0 h 101"/>
                  <a:gd name="T38" fmla="*/ 0 w 157"/>
                  <a:gd name="T39" fmla="*/ 0 h 101"/>
                  <a:gd name="T40" fmla="*/ 0 w 157"/>
                  <a:gd name="T41" fmla="*/ 0 h 101"/>
                  <a:gd name="T42" fmla="*/ 0 w 157"/>
                  <a:gd name="T43" fmla="*/ 0 h 101"/>
                  <a:gd name="T44" fmla="*/ 0 w 157"/>
                  <a:gd name="T45" fmla="*/ 0 h 101"/>
                  <a:gd name="T46" fmla="*/ 0 w 157"/>
                  <a:gd name="T47" fmla="*/ 0 h 101"/>
                  <a:gd name="T48" fmla="*/ 0 w 157"/>
                  <a:gd name="T49" fmla="*/ 0 h 101"/>
                  <a:gd name="T50" fmla="*/ 0 w 157"/>
                  <a:gd name="T51" fmla="*/ 0 h 101"/>
                  <a:gd name="T52" fmla="*/ 0 w 157"/>
                  <a:gd name="T53" fmla="*/ 0 h 101"/>
                  <a:gd name="T54" fmla="*/ 0 w 157"/>
                  <a:gd name="T55" fmla="*/ 0 h 101"/>
                  <a:gd name="T56" fmla="*/ 0 w 157"/>
                  <a:gd name="T57" fmla="*/ 0 h 101"/>
                  <a:gd name="T58" fmla="*/ 0 w 157"/>
                  <a:gd name="T59" fmla="*/ 0 h 101"/>
                  <a:gd name="T60" fmla="*/ 0 w 157"/>
                  <a:gd name="T61" fmla="*/ 0 h 101"/>
                  <a:gd name="T62" fmla="*/ 0 w 157"/>
                  <a:gd name="T63" fmla="*/ 0 h 101"/>
                  <a:gd name="T64" fmla="*/ 0 w 157"/>
                  <a:gd name="T65" fmla="*/ 0 h 101"/>
                  <a:gd name="T66" fmla="*/ 0 w 157"/>
                  <a:gd name="T67" fmla="*/ 0 h 101"/>
                  <a:gd name="T68" fmla="*/ 0 w 157"/>
                  <a:gd name="T69" fmla="*/ 0 h 101"/>
                  <a:gd name="T70" fmla="*/ 0 w 157"/>
                  <a:gd name="T71" fmla="*/ 0 h 101"/>
                  <a:gd name="T72" fmla="*/ 0 w 157"/>
                  <a:gd name="T73" fmla="*/ 0 h 101"/>
                  <a:gd name="T74" fmla="*/ 0 w 157"/>
                  <a:gd name="T75" fmla="*/ 0 h 101"/>
                  <a:gd name="T76" fmla="*/ 0 w 157"/>
                  <a:gd name="T77" fmla="*/ 0 h 101"/>
                  <a:gd name="T78" fmla="*/ 0 w 157"/>
                  <a:gd name="T79" fmla="*/ 0 h 101"/>
                  <a:gd name="T80" fmla="*/ 0 w 157"/>
                  <a:gd name="T81" fmla="*/ 0 h 101"/>
                  <a:gd name="T82" fmla="*/ 0 w 157"/>
                  <a:gd name="T83" fmla="*/ 0 h 101"/>
                  <a:gd name="T84" fmla="*/ 0 w 157"/>
                  <a:gd name="T85" fmla="*/ 0 h 101"/>
                  <a:gd name="T86" fmla="*/ 0 w 157"/>
                  <a:gd name="T87" fmla="*/ 0 h 101"/>
                  <a:gd name="T88" fmla="*/ 0 w 157"/>
                  <a:gd name="T89" fmla="*/ 0 h 101"/>
                  <a:gd name="T90" fmla="*/ 0 w 157"/>
                  <a:gd name="T91" fmla="*/ 0 h 101"/>
                  <a:gd name="T92" fmla="*/ 0 w 157"/>
                  <a:gd name="T93" fmla="*/ 0 h 101"/>
                  <a:gd name="T94" fmla="*/ 0 w 157"/>
                  <a:gd name="T95" fmla="*/ 0 h 101"/>
                  <a:gd name="T96" fmla="*/ 0 w 157"/>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7"/>
                  <a:gd name="T148" fmla="*/ 0 h 101"/>
                  <a:gd name="T149" fmla="*/ 157 w 157"/>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7" h="101">
                    <a:moveTo>
                      <a:pt x="107" y="0"/>
                    </a:moveTo>
                    <a:lnTo>
                      <a:pt x="30" y="0"/>
                    </a:lnTo>
                    <a:lnTo>
                      <a:pt x="21" y="2"/>
                    </a:lnTo>
                    <a:lnTo>
                      <a:pt x="10" y="7"/>
                    </a:lnTo>
                    <a:lnTo>
                      <a:pt x="3" y="17"/>
                    </a:lnTo>
                    <a:lnTo>
                      <a:pt x="0" y="32"/>
                    </a:lnTo>
                    <a:lnTo>
                      <a:pt x="0" y="70"/>
                    </a:lnTo>
                    <a:lnTo>
                      <a:pt x="1" y="80"/>
                    </a:lnTo>
                    <a:lnTo>
                      <a:pt x="7" y="90"/>
                    </a:lnTo>
                    <a:lnTo>
                      <a:pt x="16" y="97"/>
                    </a:lnTo>
                    <a:lnTo>
                      <a:pt x="30" y="101"/>
                    </a:lnTo>
                    <a:lnTo>
                      <a:pt x="157" y="101"/>
                    </a:lnTo>
                    <a:lnTo>
                      <a:pt x="157" y="45"/>
                    </a:lnTo>
                    <a:lnTo>
                      <a:pt x="112" y="0"/>
                    </a:lnTo>
                    <a:lnTo>
                      <a:pt x="107" y="0"/>
                    </a:lnTo>
                    <a:close/>
                    <a:moveTo>
                      <a:pt x="23" y="70"/>
                    </a:moveTo>
                    <a:lnTo>
                      <a:pt x="23" y="32"/>
                    </a:lnTo>
                    <a:lnTo>
                      <a:pt x="23" y="29"/>
                    </a:lnTo>
                    <a:lnTo>
                      <a:pt x="24" y="27"/>
                    </a:lnTo>
                    <a:lnTo>
                      <a:pt x="26" y="26"/>
                    </a:lnTo>
                    <a:lnTo>
                      <a:pt x="31" y="25"/>
                    </a:lnTo>
                    <a:lnTo>
                      <a:pt x="33" y="25"/>
                    </a:lnTo>
                    <a:lnTo>
                      <a:pt x="41" y="25"/>
                    </a:lnTo>
                    <a:lnTo>
                      <a:pt x="51" y="25"/>
                    </a:lnTo>
                    <a:lnTo>
                      <a:pt x="63" y="25"/>
                    </a:lnTo>
                    <a:lnTo>
                      <a:pt x="76" y="25"/>
                    </a:lnTo>
                    <a:lnTo>
                      <a:pt x="88" y="25"/>
                    </a:lnTo>
                    <a:lnTo>
                      <a:pt x="96" y="25"/>
                    </a:lnTo>
                    <a:lnTo>
                      <a:pt x="101" y="25"/>
                    </a:lnTo>
                    <a:lnTo>
                      <a:pt x="108" y="30"/>
                    </a:lnTo>
                    <a:lnTo>
                      <a:pt x="118" y="40"/>
                    </a:lnTo>
                    <a:lnTo>
                      <a:pt x="127" y="49"/>
                    </a:lnTo>
                    <a:lnTo>
                      <a:pt x="132" y="56"/>
                    </a:lnTo>
                    <a:lnTo>
                      <a:pt x="132" y="59"/>
                    </a:lnTo>
                    <a:lnTo>
                      <a:pt x="132" y="64"/>
                    </a:lnTo>
                    <a:lnTo>
                      <a:pt x="132" y="70"/>
                    </a:lnTo>
                    <a:lnTo>
                      <a:pt x="132" y="76"/>
                    </a:lnTo>
                    <a:lnTo>
                      <a:pt x="123" y="76"/>
                    </a:lnTo>
                    <a:lnTo>
                      <a:pt x="108" y="76"/>
                    </a:lnTo>
                    <a:lnTo>
                      <a:pt x="92" y="76"/>
                    </a:lnTo>
                    <a:lnTo>
                      <a:pt x="75" y="76"/>
                    </a:lnTo>
                    <a:lnTo>
                      <a:pt x="58" y="76"/>
                    </a:lnTo>
                    <a:lnTo>
                      <a:pt x="44" y="76"/>
                    </a:lnTo>
                    <a:lnTo>
                      <a:pt x="33" y="76"/>
                    </a:lnTo>
                    <a:lnTo>
                      <a:pt x="30" y="76"/>
                    </a:lnTo>
                    <a:lnTo>
                      <a:pt x="29" y="76"/>
                    </a:lnTo>
                    <a:lnTo>
                      <a:pt x="26" y="75"/>
                    </a:lnTo>
                    <a:lnTo>
                      <a:pt x="24" y="73"/>
                    </a:lnTo>
                    <a:lnTo>
                      <a:pt x="23"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5" name="Freeform 80"/>
              <p:cNvSpPr>
                <a:spLocks/>
              </p:cNvSpPr>
              <p:nvPr/>
            </p:nvSpPr>
            <p:spPr bwMode="auto">
              <a:xfrm>
                <a:off x="2018" y="2363"/>
                <a:ext cx="250" cy="76"/>
              </a:xfrm>
              <a:custGeom>
                <a:avLst/>
                <a:gdLst>
                  <a:gd name="T0" fmla="*/ 0 w 627"/>
                  <a:gd name="T1" fmla="*/ 0 h 209"/>
                  <a:gd name="T2" fmla="*/ 0 w 627"/>
                  <a:gd name="T3" fmla="*/ 0 h 209"/>
                  <a:gd name="T4" fmla="*/ 0 w 627"/>
                  <a:gd name="T5" fmla="*/ 0 h 209"/>
                  <a:gd name="T6" fmla="*/ 0 w 627"/>
                  <a:gd name="T7" fmla="*/ 0 h 209"/>
                  <a:gd name="T8" fmla="*/ 0 w 627"/>
                  <a:gd name="T9" fmla="*/ 0 h 209"/>
                  <a:gd name="T10" fmla="*/ 0 w 627"/>
                  <a:gd name="T11" fmla="*/ 0 h 209"/>
                  <a:gd name="T12" fmla="*/ 2 w 627"/>
                  <a:gd name="T13" fmla="*/ 0 h 209"/>
                  <a:gd name="T14" fmla="*/ 2 w 627"/>
                  <a:gd name="T15" fmla="*/ 0 h 209"/>
                  <a:gd name="T16" fmla="*/ 2 w 627"/>
                  <a:gd name="T17" fmla="*/ 0 h 209"/>
                  <a:gd name="T18" fmla="*/ 2 w 627"/>
                  <a:gd name="T19" fmla="*/ 0 h 209"/>
                  <a:gd name="T20" fmla="*/ 2 w 627"/>
                  <a:gd name="T21" fmla="*/ 0 h 209"/>
                  <a:gd name="T22" fmla="*/ 2 w 627"/>
                  <a:gd name="T23" fmla="*/ 0 h 209"/>
                  <a:gd name="T24" fmla="*/ 0 w 627"/>
                  <a:gd name="T25" fmla="*/ 0 h 2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7"/>
                  <a:gd name="T40" fmla="*/ 0 h 209"/>
                  <a:gd name="T41" fmla="*/ 627 w 627"/>
                  <a:gd name="T42" fmla="*/ 209 h 2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7" h="209">
                    <a:moveTo>
                      <a:pt x="0" y="209"/>
                    </a:moveTo>
                    <a:lnTo>
                      <a:pt x="76" y="19"/>
                    </a:lnTo>
                    <a:lnTo>
                      <a:pt x="77" y="17"/>
                    </a:lnTo>
                    <a:lnTo>
                      <a:pt x="81" y="11"/>
                    </a:lnTo>
                    <a:lnTo>
                      <a:pt x="88" y="4"/>
                    </a:lnTo>
                    <a:lnTo>
                      <a:pt x="100" y="0"/>
                    </a:lnTo>
                    <a:lnTo>
                      <a:pt x="526" y="0"/>
                    </a:lnTo>
                    <a:lnTo>
                      <a:pt x="528" y="0"/>
                    </a:lnTo>
                    <a:lnTo>
                      <a:pt x="535" y="3"/>
                    </a:lnTo>
                    <a:lnTo>
                      <a:pt x="543" y="9"/>
                    </a:lnTo>
                    <a:lnTo>
                      <a:pt x="551" y="19"/>
                    </a:lnTo>
                    <a:lnTo>
                      <a:pt x="627" y="209"/>
                    </a:lnTo>
                    <a:lnTo>
                      <a:pt x="0" y="20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6" name="Freeform 81"/>
              <p:cNvSpPr>
                <a:spLocks/>
              </p:cNvSpPr>
              <p:nvPr/>
            </p:nvSpPr>
            <p:spPr bwMode="auto">
              <a:xfrm>
                <a:off x="2217" y="2553"/>
                <a:ext cx="64" cy="58"/>
              </a:xfrm>
              <a:custGeom>
                <a:avLst/>
                <a:gdLst>
                  <a:gd name="T0" fmla="*/ 1 w 159"/>
                  <a:gd name="T1" fmla="*/ 0 h 159"/>
                  <a:gd name="T2" fmla="*/ 0 w 159"/>
                  <a:gd name="T3" fmla="*/ 0 h 159"/>
                  <a:gd name="T4" fmla="*/ 0 w 159"/>
                  <a:gd name="T5" fmla="*/ 0 h 159"/>
                  <a:gd name="T6" fmla="*/ 0 w 159"/>
                  <a:gd name="T7" fmla="*/ 0 h 159"/>
                  <a:gd name="T8" fmla="*/ 0 w 159"/>
                  <a:gd name="T9" fmla="*/ 0 h 159"/>
                  <a:gd name="T10" fmla="*/ 0 w 159"/>
                  <a:gd name="T11" fmla="*/ 0 h 159"/>
                  <a:gd name="T12" fmla="*/ 0 w 159"/>
                  <a:gd name="T13" fmla="*/ 0 h 159"/>
                  <a:gd name="T14" fmla="*/ 0 w 159"/>
                  <a:gd name="T15" fmla="*/ 0 h 159"/>
                  <a:gd name="T16" fmla="*/ 0 w 159"/>
                  <a:gd name="T17" fmla="*/ 0 h 159"/>
                  <a:gd name="T18" fmla="*/ 0 w 159"/>
                  <a:gd name="T19" fmla="*/ 0 h 159"/>
                  <a:gd name="T20" fmla="*/ 0 w 159"/>
                  <a:gd name="T21" fmla="*/ 0 h 159"/>
                  <a:gd name="T22" fmla="*/ 0 w 159"/>
                  <a:gd name="T23" fmla="*/ 0 h 159"/>
                  <a:gd name="T24" fmla="*/ 0 w 159"/>
                  <a:gd name="T25" fmla="*/ 0 h 159"/>
                  <a:gd name="T26" fmla="*/ 0 w 159"/>
                  <a:gd name="T27" fmla="*/ 0 h 159"/>
                  <a:gd name="T28" fmla="*/ 1 w 159"/>
                  <a:gd name="T29" fmla="*/ 0 h 159"/>
                  <a:gd name="T30" fmla="*/ 1 w 159"/>
                  <a:gd name="T31" fmla="*/ 0 h 159"/>
                  <a:gd name="T32" fmla="*/ 1 w 159"/>
                  <a:gd name="T33" fmla="*/ 0 h 159"/>
                  <a:gd name="T34" fmla="*/ 1 w 159"/>
                  <a:gd name="T35" fmla="*/ 0 h 159"/>
                  <a:gd name="T36" fmla="*/ 1 w 159"/>
                  <a:gd name="T37" fmla="*/ 0 h 159"/>
                  <a:gd name="T38" fmla="*/ 1 w 159"/>
                  <a:gd name="T39" fmla="*/ 0 h 159"/>
                  <a:gd name="T40" fmla="*/ 1 w 159"/>
                  <a:gd name="T41" fmla="*/ 0 h 159"/>
                  <a:gd name="T42" fmla="*/ 1 w 159"/>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159"/>
                  <a:gd name="T68" fmla="*/ 159 w 159"/>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159">
                    <a:moveTo>
                      <a:pt x="146" y="0"/>
                    </a:moveTo>
                    <a:lnTo>
                      <a:pt x="0" y="0"/>
                    </a:lnTo>
                    <a:lnTo>
                      <a:pt x="0" y="108"/>
                    </a:lnTo>
                    <a:lnTo>
                      <a:pt x="1" y="116"/>
                    </a:lnTo>
                    <a:lnTo>
                      <a:pt x="2" y="125"/>
                    </a:lnTo>
                    <a:lnTo>
                      <a:pt x="6" y="134"/>
                    </a:lnTo>
                    <a:lnTo>
                      <a:pt x="11" y="142"/>
                    </a:lnTo>
                    <a:lnTo>
                      <a:pt x="18" y="149"/>
                    </a:lnTo>
                    <a:lnTo>
                      <a:pt x="27" y="154"/>
                    </a:lnTo>
                    <a:lnTo>
                      <a:pt x="38" y="158"/>
                    </a:lnTo>
                    <a:lnTo>
                      <a:pt x="50" y="159"/>
                    </a:lnTo>
                    <a:lnTo>
                      <a:pt x="108" y="159"/>
                    </a:lnTo>
                    <a:lnTo>
                      <a:pt x="116" y="158"/>
                    </a:lnTo>
                    <a:lnTo>
                      <a:pt x="124" y="157"/>
                    </a:lnTo>
                    <a:lnTo>
                      <a:pt x="133" y="153"/>
                    </a:lnTo>
                    <a:lnTo>
                      <a:pt x="141" y="148"/>
                    </a:lnTo>
                    <a:lnTo>
                      <a:pt x="148" y="141"/>
                    </a:lnTo>
                    <a:lnTo>
                      <a:pt x="154" y="131"/>
                    </a:lnTo>
                    <a:lnTo>
                      <a:pt x="158" y="121"/>
                    </a:lnTo>
                    <a:lnTo>
                      <a:pt x="159" y="108"/>
                    </a:lnTo>
                    <a:lnTo>
                      <a:pt x="159" y="0"/>
                    </a:lnTo>
                    <a:lnTo>
                      <a:pt x="1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7" name="Freeform 82"/>
              <p:cNvSpPr>
                <a:spLocks/>
              </p:cNvSpPr>
              <p:nvPr/>
            </p:nvSpPr>
            <p:spPr bwMode="auto">
              <a:xfrm>
                <a:off x="2005" y="2553"/>
                <a:ext cx="63" cy="58"/>
              </a:xfrm>
              <a:custGeom>
                <a:avLst/>
                <a:gdLst>
                  <a:gd name="T0" fmla="*/ 1 w 158"/>
                  <a:gd name="T1" fmla="*/ 0 h 159"/>
                  <a:gd name="T2" fmla="*/ 0 w 158"/>
                  <a:gd name="T3" fmla="*/ 0 h 159"/>
                  <a:gd name="T4" fmla="*/ 0 w 158"/>
                  <a:gd name="T5" fmla="*/ 0 h 159"/>
                  <a:gd name="T6" fmla="*/ 0 w 158"/>
                  <a:gd name="T7" fmla="*/ 0 h 159"/>
                  <a:gd name="T8" fmla="*/ 0 w 158"/>
                  <a:gd name="T9" fmla="*/ 0 h 159"/>
                  <a:gd name="T10" fmla="*/ 0 w 158"/>
                  <a:gd name="T11" fmla="*/ 0 h 159"/>
                  <a:gd name="T12" fmla="*/ 0 w 158"/>
                  <a:gd name="T13" fmla="*/ 0 h 159"/>
                  <a:gd name="T14" fmla="*/ 0 w 158"/>
                  <a:gd name="T15" fmla="*/ 0 h 159"/>
                  <a:gd name="T16" fmla="*/ 0 w 158"/>
                  <a:gd name="T17" fmla="*/ 0 h 159"/>
                  <a:gd name="T18" fmla="*/ 0 w 158"/>
                  <a:gd name="T19" fmla="*/ 0 h 159"/>
                  <a:gd name="T20" fmla="*/ 0 w 158"/>
                  <a:gd name="T21" fmla="*/ 0 h 159"/>
                  <a:gd name="T22" fmla="*/ 0 w 158"/>
                  <a:gd name="T23" fmla="*/ 0 h 159"/>
                  <a:gd name="T24" fmla="*/ 0 w 158"/>
                  <a:gd name="T25" fmla="*/ 0 h 159"/>
                  <a:gd name="T26" fmla="*/ 0 w 158"/>
                  <a:gd name="T27" fmla="*/ 0 h 159"/>
                  <a:gd name="T28" fmla="*/ 0 w 158"/>
                  <a:gd name="T29" fmla="*/ 0 h 159"/>
                  <a:gd name="T30" fmla="*/ 1 w 158"/>
                  <a:gd name="T31" fmla="*/ 0 h 159"/>
                  <a:gd name="T32" fmla="*/ 1 w 158"/>
                  <a:gd name="T33" fmla="*/ 0 h 159"/>
                  <a:gd name="T34" fmla="*/ 1 w 158"/>
                  <a:gd name="T35" fmla="*/ 0 h 159"/>
                  <a:gd name="T36" fmla="*/ 1 w 158"/>
                  <a:gd name="T37" fmla="*/ 0 h 159"/>
                  <a:gd name="T38" fmla="*/ 1 w 158"/>
                  <a:gd name="T39" fmla="*/ 0 h 159"/>
                  <a:gd name="T40" fmla="*/ 1 w 158"/>
                  <a:gd name="T41" fmla="*/ 0 h 159"/>
                  <a:gd name="T42" fmla="*/ 1 w 158"/>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59"/>
                  <a:gd name="T68" fmla="*/ 158 w 158"/>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59">
                    <a:moveTo>
                      <a:pt x="146" y="0"/>
                    </a:moveTo>
                    <a:lnTo>
                      <a:pt x="0" y="0"/>
                    </a:lnTo>
                    <a:lnTo>
                      <a:pt x="0" y="108"/>
                    </a:lnTo>
                    <a:lnTo>
                      <a:pt x="2" y="116"/>
                    </a:lnTo>
                    <a:lnTo>
                      <a:pt x="3" y="125"/>
                    </a:lnTo>
                    <a:lnTo>
                      <a:pt x="6" y="134"/>
                    </a:lnTo>
                    <a:lnTo>
                      <a:pt x="12" y="142"/>
                    </a:lnTo>
                    <a:lnTo>
                      <a:pt x="19" y="149"/>
                    </a:lnTo>
                    <a:lnTo>
                      <a:pt x="27" y="154"/>
                    </a:lnTo>
                    <a:lnTo>
                      <a:pt x="38" y="158"/>
                    </a:lnTo>
                    <a:lnTo>
                      <a:pt x="51" y="159"/>
                    </a:lnTo>
                    <a:lnTo>
                      <a:pt x="108" y="159"/>
                    </a:lnTo>
                    <a:lnTo>
                      <a:pt x="116" y="158"/>
                    </a:lnTo>
                    <a:lnTo>
                      <a:pt x="124" y="157"/>
                    </a:lnTo>
                    <a:lnTo>
                      <a:pt x="133" y="153"/>
                    </a:lnTo>
                    <a:lnTo>
                      <a:pt x="141" y="148"/>
                    </a:lnTo>
                    <a:lnTo>
                      <a:pt x="148" y="141"/>
                    </a:lnTo>
                    <a:lnTo>
                      <a:pt x="154" y="131"/>
                    </a:lnTo>
                    <a:lnTo>
                      <a:pt x="157" y="121"/>
                    </a:lnTo>
                    <a:lnTo>
                      <a:pt x="158" y="108"/>
                    </a:lnTo>
                    <a:lnTo>
                      <a:pt x="158" y="0"/>
                    </a:lnTo>
                    <a:lnTo>
                      <a:pt x="1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8" name="Freeform 83"/>
              <p:cNvSpPr>
                <a:spLocks/>
              </p:cNvSpPr>
              <p:nvPr/>
            </p:nvSpPr>
            <p:spPr bwMode="auto">
              <a:xfrm>
                <a:off x="1979" y="2439"/>
                <a:ext cx="328" cy="98"/>
              </a:xfrm>
              <a:custGeom>
                <a:avLst/>
                <a:gdLst>
                  <a:gd name="T0" fmla="*/ 3 w 819"/>
                  <a:gd name="T1" fmla="*/ 1 h 267"/>
                  <a:gd name="T2" fmla="*/ 0 w 819"/>
                  <a:gd name="T3" fmla="*/ 1 h 267"/>
                  <a:gd name="T4" fmla="*/ 0 w 819"/>
                  <a:gd name="T5" fmla="*/ 1 h 267"/>
                  <a:gd name="T6" fmla="*/ 0 w 819"/>
                  <a:gd name="T7" fmla="*/ 1 h 267"/>
                  <a:gd name="T8" fmla="*/ 0 w 819"/>
                  <a:gd name="T9" fmla="*/ 1 h 267"/>
                  <a:gd name="T10" fmla="*/ 0 w 819"/>
                  <a:gd name="T11" fmla="*/ 0 h 267"/>
                  <a:gd name="T12" fmla="*/ 0 w 819"/>
                  <a:gd name="T13" fmla="*/ 0 h 267"/>
                  <a:gd name="T14" fmla="*/ 0 w 819"/>
                  <a:gd name="T15" fmla="*/ 0 h 267"/>
                  <a:gd name="T16" fmla="*/ 0 w 819"/>
                  <a:gd name="T17" fmla="*/ 0 h 267"/>
                  <a:gd name="T18" fmla="*/ 0 w 819"/>
                  <a:gd name="T19" fmla="*/ 0 h 267"/>
                  <a:gd name="T20" fmla="*/ 0 w 819"/>
                  <a:gd name="T21" fmla="*/ 0 h 267"/>
                  <a:gd name="T22" fmla="*/ 0 w 819"/>
                  <a:gd name="T23" fmla="*/ 0 h 267"/>
                  <a:gd name="T24" fmla="*/ 0 w 819"/>
                  <a:gd name="T25" fmla="*/ 0 h 267"/>
                  <a:gd name="T26" fmla="*/ 0 w 819"/>
                  <a:gd name="T27" fmla="*/ 0 h 267"/>
                  <a:gd name="T28" fmla="*/ 0 w 819"/>
                  <a:gd name="T29" fmla="*/ 0 h 267"/>
                  <a:gd name="T30" fmla="*/ 0 w 819"/>
                  <a:gd name="T31" fmla="*/ 0 h 267"/>
                  <a:gd name="T32" fmla="*/ 0 w 819"/>
                  <a:gd name="T33" fmla="*/ 0 h 267"/>
                  <a:gd name="T34" fmla="*/ 0 w 819"/>
                  <a:gd name="T35" fmla="*/ 0 h 267"/>
                  <a:gd name="T36" fmla="*/ 0 w 819"/>
                  <a:gd name="T37" fmla="*/ 0 h 267"/>
                  <a:gd name="T38" fmla="*/ 3 w 819"/>
                  <a:gd name="T39" fmla="*/ 0 h 267"/>
                  <a:gd name="T40" fmla="*/ 3 w 819"/>
                  <a:gd name="T41" fmla="*/ 0 h 267"/>
                  <a:gd name="T42" fmla="*/ 3 w 819"/>
                  <a:gd name="T43" fmla="*/ 0 h 267"/>
                  <a:gd name="T44" fmla="*/ 3 w 819"/>
                  <a:gd name="T45" fmla="*/ 0 h 267"/>
                  <a:gd name="T46" fmla="*/ 3 w 819"/>
                  <a:gd name="T47" fmla="*/ 0 h 267"/>
                  <a:gd name="T48" fmla="*/ 3 w 819"/>
                  <a:gd name="T49" fmla="*/ 0 h 267"/>
                  <a:gd name="T50" fmla="*/ 3 w 819"/>
                  <a:gd name="T51" fmla="*/ 0 h 267"/>
                  <a:gd name="T52" fmla="*/ 3 w 819"/>
                  <a:gd name="T53" fmla="*/ 0 h 267"/>
                  <a:gd name="T54" fmla="*/ 3 w 819"/>
                  <a:gd name="T55" fmla="*/ 0 h 267"/>
                  <a:gd name="T56" fmla="*/ 3 w 819"/>
                  <a:gd name="T57" fmla="*/ 0 h 267"/>
                  <a:gd name="T58" fmla="*/ 3 w 819"/>
                  <a:gd name="T59" fmla="*/ 0 h 267"/>
                  <a:gd name="T60" fmla="*/ 3 w 819"/>
                  <a:gd name="T61" fmla="*/ 0 h 267"/>
                  <a:gd name="T62" fmla="*/ 3 w 819"/>
                  <a:gd name="T63" fmla="*/ 0 h 267"/>
                  <a:gd name="T64" fmla="*/ 3 w 819"/>
                  <a:gd name="T65" fmla="*/ 0 h 267"/>
                  <a:gd name="T66" fmla="*/ 3 w 819"/>
                  <a:gd name="T67" fmla="*/ 1 h 267"/>
                  <a:gd name="T68" fmla="*/ 3 w 819"/>
                  <a:gd name="T69" fmla="*/ 1 h 267"/>
                  <a:gd name="T70" fmla="*/ 3 w 819"/>
                  <a:gd name="T71" fmla="*/ 1 h 267"/>
                  <a:gd name="T72" fmla="*/ 3 w 819"/>
                  <a:gd name="T73" fmla="*/ 1 h 2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9"/>
                  <a:gd name="T112" fmla="*/ 0 h 267"/>
                  <a:gd name="T113" fmla="*/ 819 w 819"/>
                  <a:gd name="T114" fmla="*/ 267 h 2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9" h="267">
                    <a:moveTo>
                      <a:pt x="781" y="267"/>
                    </a:moveTo>
                    <a:lnTo>
                      <a:pt x="39" y="267"/>
                    </a:lnTo>
                    <a:lnTo>
                      <a:pt x="26" y="266"/>
                    </a:lnTo>
                    <a:lnTo>
                      <a:pt x="16" y="262"/>
                    </a:lnTo>
                    <a:lnTo>
                      <a:pt x="9" y="256"/>
                    </a:lnTo>
                    <a:lnTo>
                      <a:pt x="5" y="248"/>
                    </a:lnTo>
                    <a:lnTo>
                      <a:pt x="2" y="241"/>
                    </a:lnTo>
                    <a:lnTo>
                      <a:pt x="1" y="235"/>
                    </a:lnTo>
                    <a:lnTo>
                      <a:pt x="0" y="230"/>
                    </a:lnTo>
                    <a:lnTo>
                      <a:pt x="0" y="229"/>
                    </a:lnTo>
                    <a:lnTo>
                      <a:pt x="0" y="96"/>
                    </a:lnTo>
                    <a:lnTo>
                      <a:pt x="0" y="91"/>
                    </a:lnTo>
                    <a:lnTo>
                      <a:pt x="1" y="81"/>
                    </a:lnTo>
                    <a:lnTo>
                      <a:pt x="5" y="66"/>
                    </a:lnTo>
                    <a:lnTo>
                      <a:pt x="11" y="47"/>
                    </a:lnTo>
                    <a:lnTo>
                      <a:pt x="23" y="30"/>
                    </a:lnTo>
                    <a:lnTo>
                      <a:pt x="40" y="15"/>
                    </a:lnTo>
                    <a:lnTo>
                      <a:pt x="64" y="5"/>
                    </a:lnTo>
                    <a:lnTo>
                      <a:pt x="96" y="0"/>
                    </a:lnTo>
                    <a:lnTo>
                      <a:pt x="723" y="0"/>
                    </a:lnTo>
                    <a:lnTo>
                      <a:pt x="728" y="0"/>
                    </a:lnTo>
                    <a:lnTo>
                      <a:pt x="738" y="1"/>
                    </a:lnTo>
                    <a:lnTo>
                      <a:pt x="753" y="5"/>
                    </a:lnTo>
                    <a:lnTo>
                      <a:pt x="772" y="12"/>
                    </a:lnTo>
                    <a:lnTo>
                      <a:pt x="789" y="23"/>
                    </a:lnTo>
                    <a:lnTo>
                      <a:pt x="804" y="40"/>
                    </a:lnTo>
                    <a:lnTo>
                      <a:pt x="815" y="65"/>
                    </a:lnTo>
                    <a:lnTo>
                      <a:pt x="819" y="96"/>
                    </a:lnTo>
                    <a:lnTo>
                      <a:pt x="819" y="229"/>
                    </a:lnTo>
                    <a:lnTo>
                      <a:pt x="819" y="230"/>
                    </a:lnTo>
                    <a:lnTo>
                      <a:pt x="818" y="235"/>
                    </a:lnTo>
                    <a:lnTo>
                      <a:pt x="817" y="241"/>
                    </a:lnTo>
                    <a:lnTo>
                      <a:pt x="815" y="248"/>
                    </a:lnTo>
                    <a:lnTo>
                      <a:pt x="810" y="256"/>
                    </a:lnTo>
                    <a:lnTo>
                      <a:pt x="803" y="262"/>
                    </a:lnTo>
                    <a:lnTo>
                      <a:pt x="794" y="266"/>
                    </a:lnTo>
                    <a:lnTo>
                      <a:pt x="781" y="2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9" name="Freeform 84"/>
              <p:cNvSpPr>
                <a:spLocks/>
              </p:cNvSpPr>
              <p:nvPr/>
            </p:nvSpPr>
            <p:spPr bwMode="auto">
              <a:xfrm>
                <a:off x="1979" y="2450"/>
                <a:ext cx="328" cy="87"/>
              </a:xfrm>
              <a:custGeom>
                <a:avLst/>
                <a:gdLst>
                  <a:gd name="T0" fmla="*/ 3 w 819"/>
                  <a:gd name="T1" fmla="*/ 0 h 237"/>
                  <a:gd name="T2" fmla="*/ 0 w 819"/>
                  <a:gd name="T3" fmla="*/ 0 h 237"/>
                  <a:gd name="T4" fmla="*/ 0 w 819"/>
                  <a:gd name="T5" fmla="*/ 0 h 237"/>
                  <a:gd name="T6" fmla="*/ 0 w 819"/>
                  <a:gd name="T7" fmla="*/ 0 h 237"/>
                  <a:gd name="T8" fmla="*/ 0 w 819"/>
                  <a:gd name="T9" fmla="*/ 0 h 237"/>
                  <a:gd name="T10" fmla="*/ 0 w 819"/>
                  <a:gd name="T11" fmla="*/ 0 h 237"/>
                  <a:gd name="T12" fmla="*/ 0 w 819"/>
                  <a:gd name="T13" fmla="*/ 0 h 237"/>
                  <a:gd name="T14" fmla="*/ 0 w 819"/>
                  <a:gd name="T15" fmla="*/ 0 h 237"/>
                  <a:gd name="T16" fmla="*/ 0 w 819"/>
                  <a:gd name="T17" fmla="*/ 0 h 237"/>
                  <a:gd name="T18" fmla="*/ 0 w 819"/>
                  <a:gd name="T19" fmla="*/ 0 h 237"/>
                  <a:gd name="T20" fmla="*/ 0 w 819"/>
                  <a:gd name="T21" fmla="*/ 0 h 237"/>
                  <a:gd name="T22" fmla="*/ 0 w 819"/>
                  <a:gd name="T23" fmla="*/ 0 h 237"/>
                  <a:gd name="T24" fmla="*/ 0 w 819"/>
                  <a:gd name="T25" fmla="*/ 0 h 237"/>
                  <a:gd name="T26" fmla="*/ 0 w 819"/>
                  <a:gd name="T27" fmla="*/ 0 h 237"/>
                  <a:gd name="T28" fmla="*/ 0 w 819"/>
                  <a:gd name="T29" fmla="*/ 0 h 237"/>
                  <a:gd name="T30" fmla="*/ 0 w 819"/>
                  <a:gd name="T31" fmla="*/ 0 h 237"/>
                  <a:gd name="T32" fmla="*/ 0 w 819"/>
                  <a:gd name="T33" fmla="*/ 0 h 237"/>
                  <a:gd name="T34" fmla="*/ 0 w 819"/>
                  <a:gd name="T35" fmla="*/ 0 h 237"/>
                  <a:gd name="T36" fmla="*/ 0 w 819"/>
                  <a:gd name="T37" fmla="*/ 0 h 237"/>
                  <a:gd name="T38" fmla="*/ 3 w 819"/>
                  <a:gd name="T39" fmla="*/ 0 h 237"/>
                  <a:gd name="T40" fmla="*/ 3 w 819"/>
                  <a:gd name="T41" fmla="*/ 0 h 237"/>
                  <a:gd name="T42" fmla="*/ 3 w 819"/>
                  <a:gd name="T43" fmla="*/ 0 h 237"/>
                  <a:gd name="T44" fmla="*/ 3 w 819"/>
                  <a:gd name="T45" fmla="*/ 0 h 237"/>
                  <a:gd name="T46" fmla="*/ 3 w 819"/>
                  <a:gd name="T47" fmla="*/ 0 h 237"/>
                  <a:gd name="T48" fmla="*/ 3 w 819"/>
                  <a:gd name="T49" fmla="*/ 0 h 237"/>
                  <a:gd name="T50" fmla="*/ 3 w 819"/>
                  <a:gd name="T51" fmla="*/ 0 h 237"/>
                  <a:gd name="T52" fmla="*/ 3 w 819"/>
                  <a:gd name="T53" fmla="*/ 0 h 237"/>
                  <a:gd name="T54" fmla="*/ 3 w 819"/>
                  <a:gd name="T55" fmla="*/ 0 h 237"/>
                  <a:gd name="T56" fmla="*/ 3 w 819"/>
                  <a:gd name="T57" fmla="*/ 0 h 237"/>
                  <a:gd name="T58" fmla="*/ 3 w 819"/>
                  <a:gd name="T59" fmla="*/ 0 h 237"/>
                  <a:gd name="T60" fmla="*/ 3 w 819"/>
                  <a:gd name="T61" fmla="*/ 0 h 237"/>
                  <a:gd name="T62" fmla="*/ 3 w 819"/>
                  <a:gd name="T63" fmla="*/ 0 h 237"/>
                  <a:gd name="T64" fmla="*/ 3 w 819"/>
                  <a:gd name="T65" fmla="*/ 0 h 237"/>
                  <a:gd name="T66" fmla="*/ 3 w 819"/>
                  <a:gd name="T67" fmla="*/ 0 h 237"/>
                  <a:gd name="T68" fmla="*/ 3 w 819"/>
                  <a:gd name="T69" fmla="*/ 0 h 237"/>
                  <a:gd name="T70" fmla="*/ 3 w 819"/>
                  <a:gd name="T71" fmla="*/ 0 h 237"/>
                  <a:gd name="T72" fmla="*/ 3 w 819"/>
                  <a:gd name="T73" fmla="*/ 0 h 2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9"/>
                  <a:gd name="T112" fmla="*/ 0 h 237"/>
                  <a:gd name="T113" fmla="*/ 819 w 819"/>
                  <a:gd name="T114" fmla="*/ 237 h 2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9" h="237">
                    <a:moveTo>
                      <a:pt x="781" y="237"/>
                    </a:moveTo>
                    <a:lnTo>
                      <a:pt x="39" y="237"/>
                    </a:lnTo>
                    <a:lnTo>
                      <a:pt x="26" y="236"/>
                    </a:lnTo>
                    <a:lnTo>
                      <a:pt x="16" y="232"/>
                    </a:lnTo>
                    <a:lnTo>
                      <a:pt x="9" y="227"/>
                    </a:lnTo>
                    <a:lnTo>
                      <a:pt x="5" y="220"/>
                    </a:lnTo>
                    <a:lnTo>
                      <a:pt x="2" y="213"/>
                    </a:lnTo>
                    <a:lnTo>
                      <a:pt x="1" y="208"/>
                    </a:lnTo>
                    <a:lnTo>
                      <a:pt x="0" y="204"/>
                    </a:lnTo>
                    <a:lnTo>
                      <a:pt x="0" y="203"/>
                    </a:lnTo>
                    <a:lnTo>
                      <a:pt x="0" y="84"/>
                    </a:lnTo>
                    <a:lnTo>
                      <a:pt x="0" y="81"/>
                    </a:lnTo>
                    <a:lnTo>
                      <a:pt x="1" y="71"/>
                    </a:lnTo>
                    <a:lnTo>
                      <a:pt x="5" y="58"/>
                    </a:lnTo>
                    <a:lnTo>
                      <a:pt x="11" y="41"/>
                    </a:lnTo>
                    <a:lnTo>
                      <a:pt x="23" y="26"/>
                    </a:lnTo>
                    <a:lnTo>
                      <a:pt x="40" y="13"/>
                    </a:lnTo>
                    <a:lnTo>
                      <a:pt x="64" y="3"/>
                    </a:lnTo>
                    <a:lnTo>
                      <a:pt x="96" y="0"/>
                    </a:lnTo>
                    <a:lnTo>
                      <a:pt x="723" y="0"/>
                    </a:lnTo>
                    <a:lnTo>
                      <a:pt x="728" y="0"/>
                    </a:lnTo>
                    <a:lnTo>
                      <a:pt x="738" y="1"/>
                    </a:lnTo>
                    <a:lnTo>
                      <a:pt x="753" y="5"/>
                    </a:lnTo>
                    <a:lnTo>
                      <a:pt x="772" y="10"/>
                    </a:lnTo>
                    <a:lnTo>
                      <a:pt x="789" y="21"/>
                    </a:lnTo>
                    <a:lnTo>
                      <a:pt x="804" y="36"/>
                    </a:lnTo>
                    <a:lnTo>
                      <a:pt x="815" y="56"/>
                    </a:lnTo>
                    <a:lnTo>
                      <a:pt x="819" y="84"/>
                    </a:lnTo>
                    <a:lnTo>
                      <a:pt x="819" y="203"/>
                    </a:lnTo>
                    <a:lnTo>
                      <a:pt x="819" y="204"/>
                    </a:lnTo>
                    <a:lnTo>
                      <a:pt x="818" y="208"/>
                    </a:lnTo>
                    <a:lnTo>
                      <a:pt x="817" y="213"/>
                    </a:lnTo>
                    <a:lnTo>
                      <a:pt x="815" y="220"/>
                    </a:lnTo>
                    <a:lnTo>
                      <a:pt x="810" y="227"/>
                    </a:lnTo>
                    <a:lnTo>
                      <a:pt x="803" y="232"/>
                    </a:lnTo>
                    <a:lnTo>
                      <a:pt x="794" y="236"/>
                    </a:lnTo>
                    <a:lnTo>
                      <a:pt x="781" y="23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0" name="Freeform 85"/>
              <p:cNvSpPr>
                <a:spLocks noEditPoints="1"/>
              </p:cNvSpPr>
              <p:nvPr/>
            </p:nvSpPr>
            <p:spPr bwMode="auto">
              <a:xfrm>
                <a:off x="1973" y="2434"/>
                <a:ext cx="340" cy="109"/>
              </a:xfrm>
              <a:custGeom>
                <a:avLst/>
                <a:gdLst>
                  <a:gd name="T0" fmla="*/ 0 w 850"/>
                  <a:gd name="T1" fmla="*/ 0 h 298"/>
                  <a:gd name="T2" fmla="*/ 0 w 850"/>
                  <a:gd name="T3" fmla="*/ 0 h 298"/>
                  <a:gd name="T4" fmla="*/ 0 w 850"/>
                  <a:gd name="T5" fmla="*/ 0 h 298"/>
                  <a:gd name="T6" fmla="*/ 0 w 850"/>
                  <a:gd name="T7" fmla="*/ 0 h 298"/>
                  <a:gd name="T8" fmla="*/ 0 w 850"/>
                  <a:gd name="T9" fmla="*/ 0 h 298"/>
                  <a:gd name="T10" fmla="*/ 0 w 850"/>
                  <a:gd name="T11" fmla="*/ 1 h 298"/>
                  <a:gd name="T12" fmla="*/ 0 w 850"/>
                  <a:gd name="T13" fmla="*/ 1 h 298"/>
                  <a:gd name="T14" fmla="*/ 0 w 850"/>
                  <a:gd name="T15" fmla="*/ 1 h 298"/>
                  <a:gd name="T16" fmla="*/ 0 w 850"/>
                  <a:gd name="T17" fmla="*/ 1 h 298"/>
                  <a:gd name="T18" fmla="*/ 3 w 850"/>
                  <a:gd name="T19" fmla="*/ 1 h 298"/>
                  <a:gd name="T20" fmla="*/ 3 w 850"/>
                  <a:gd name="T21" fmla="*/ 1 h 298"/>
                  <a:gd name="T22" fmla="*/ 4 w 850"/>
                  <a:gd name="T23" fmla="*/ 1 h 298"/>
                  <a:gd name="T24" fmla="*/ 4 w 850"/>
                  <a:gd name="T25" fmla="*/ 0 h 298"/>
                  <a:gd name="T26" fmla="*/ 4 w 850"/>
                  <a:gd name="T27" fmla="*/ 0 h 298"/>
                  <a:gd name="T28" fmla="*/ 4 w 850"/>
                  <a:gd name="T29" fmla="*/ 0 h 298"/>
                  <a:gd name="T30" fmla="*/ 3 w 850"/>
                  <a:gd name="T31" fmla="*/ 0 h 298"/>
                  <a:gd name="T32" fmla="*/ 3 w 850"/>
                  <a:gd name="T33" fmla="*/ 0 h 298"/>
                  <a:gd name="T34" fmla="*/ 3 w 850"/>
                  <a:gd name="T35" fmla="*/ 0 h 298"/>
                  <a:gd name="T36" fmla="*/ 0 w 850"/>
                  <a:gd name="T37" fmla="*/ 0 h 298"/>
                  <a:gd name="T38" fmla="*/ 0 w 850"/>
                  <a:gd name="T39" fmla="*/ 0 h 298"/>
                  <a:gd name="T40" fmla="*/ 0 w 850"/>
                  <a:gd name="T41" fmla="*/ 0 h 298"/>
                  <a:gd name="T42" fmla="*/ 0 w 850"/>
                  <a:gd name="T43" fmla="*/ 0 h 298"/>
                  <a:gd name="T44" fmla="*/ 0 w 850"/>
                  <a:gd name="T45" fmla="*/ 0 h 298"/>
                  <a:gd name="T46" fmla="*/ 3 w 850"/>
                  <a:gd name="T47" fmla="*/ 0 h 298"/>
                  <a:gd name="T48" fmla="*/ 3 w 850"/>
                  <a:gd name="T49" fmla="*/ 0 h 298"/>
                  <a:gd name="T50" fmla="*/ 3 w 850"/>
                  <a:gd name="T51" fmla="*/ 0 h 298"/>
                  <a:gd name="T52" fmla="*/ 3 w 850"/>
                  <a:gd name="T53" fmla="*/ 0 h 298"/>
                  <a:gd name="T54" fmla="*/ 3 w 850"/>
                  <a:gd name="T55" fmla="*/ 0 h 298"/>
                  <a:gd name="T56" fmla="*/ 3 w 850"/>
                  <a:gd name="T57" fmla="*/ 0 h 298"/>
                  <a:gd name="T58" fmla="*/ 3 w 850"/>
                  <a:gd name="T59" fmla="*/ 1 h 298"/>
                  <a:gd name="T60" fmla="*/ 0 w 850"/>
                  <a:gd name="T61" fmla="*/ 1 h 298"/>
                  <a:gd name="T62" fmla="*/ 0 w 850"/>
                  <a:gd name="T63" fmla="*/ 0 h 298"/>
                  <a:gd name="T64" fmla="*/ 0 w 850"/>
                  <a:gd name="T65" fmla="*/ 0 h 2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0"/>
                  <a:gd name="T100" fmla="*/ 0 h 298"/>
                  <a:gd name="T101" fmla="*/ 850 w 850"/>
                  <a:gd name="T102" fmla="*/ 298 h 2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0" h="298">
                    <a:moveTo>
                      <a:pt x="111" y="0"/>
                    </a:moveTo>
                    <a:lnTo>
                      <a:pt x="81" y="3"/>
                    </a:lnTo>
                    <a:lnTo>
                      <a:pt x="56" y="12"/>
                    </a:lnTo>
                    <a:lnTo>
                      <a:pt x="37" y="25"/>
                    </a:lnTo>
                    <a:lnTo>
                      <a:pt x="23" y="42"/>
                    </a:lnTo>
                    <a:lnTo>
                      <a:pt x="11" y="59"/>
                    </a:lnTo>
                    <a:lnTo>
                      <a:pt x="5" y="77"/>
                    </a:lnTo>
                    <a:lnTo>
                      <a:pt x="1" y="95"/>
                    </a:lnTo>
                    <a:lnTo>
                      <a:pt x="0" y="111"/>
                    </a:lnTo>
                    <a:lnTo>
                      <a:pt x="0" y="244"/>
                    </a:lnTo>
                    <a:lnTo>
                      <a:pt x="1" y="252"/>
                    </a:lnTo>
                    <a:lnTo>
                      <a:pt x="2" y="262"/>
                    </a:lnTo>
                    <a:lnTo>
                      <a:pt x="7" y="271"/>
                    </a:lnTo>
                    <a:lnTo>
                      <a:pt x="11" y="280"/>
                    </a:lnTo>
                    <a:lnTo>
                      <a:pt x="20" y="287"/>
                    </a:lnTo>
                    <a:lnTo>
                      <a:pt x="29" y="293"/>
                    </a:lnTo>
                    <a:lnTo>
                      <a:pt x="40" y="297"/>
                    </a:lnTo>
                    <a:lnTo>
                      <a:pt x="54" y="298"/>
                    </a:lnTo>
                    <a:lnTo>
                      <a:pt x="796" y="298"/>
                    </a:lnTo>
                    <a:lnTo>
                      <a:pt x="810" y="297"/>
                    </a:lnTo>
                    <a:lnTo>
                      <a:pt x="821" y="293"/>
                    </a:lnTo>
                    <a:lnTo>
                      <a:pt x="831" y="287"/>
                    </a:lnTo>
                    <a:lnTo>
                      <a:pt x="838" y="280"/>
                    </a:lnTo>
                    <a:lnTo>
                      <a:pt x="843" y="271"/>
                    </a:lnTo>
                    <a:lnTo>
                      <a:pt x="847" y="262"/>
                    </a:lnTo>
                    <a:lnTo>
                      <a:pt x="849" y="252"/>
                    </a:lnTo>
                    <a:lnTo>
                      <a:pt x="850" y="244"/>
                    </a:lnTo>
                    <a:lnTo>
                      <a:pt x="850" y="111"/>
                    </a:lnTo>
                    <a:lnTo>
                      <a:pt x="847" y="81"/>
                    </a:lnTo>
                    <a:lnTo>
                      <a:pt x="839" y="56"/>
                    </a:lnTo>
                    <a:lnTo>
                      <a:pt x="825" y="37"/>
                    </a:lnTo>
                    <a:lnTo>
                      <a:pt x="809" y="22"/>
                    </a:lnTo>
                    <a:lnTo>
                      <a:pt x="791" y="12"/>
                    </a:lnTo>
                    <a:lnTo>
                      <a:pt x="773" y="5"/>
                    </a:lnTo>
                    <a:lnTo>
                      <a:pt x="755" y="1"/>
                    </a:lnTo>
                    <a:lnTo>
                      <a:pt x="738" y="0"/>
                    </a:lnTo>
                    <a:lnTo>
                      <a:pt x="111" y="0"/>
                    </a:lnTo>
                    <a:close/>
                    <a:moveTo>
                      <a:pt x="31" y="244"/>
                    </a:moveTo>
                    <a:lnTo>
                      <a:pt x="31" y="111"/>
                    </a:lnTo>
                    <a:lnTo>
                      <a:pt x="31" y="105"/>
                    </a:lnTo>
                    <a:lnTo>
                      <a:pt x="33" y="95"/>
                    </a:lnTo>
                    <a:lnTo>
                      <a:pt x="36" y="82"/>
                    </a:lnTo>
                    <a:lnTo>
                      <a:pt x="43" y="68"/>
                    </a:lnTo>
                    <a:lnTo>
                      <a:pt x="52" y="54"/>
                    </a:lnTo>
                    <a:lnTo>
                      <a:pt x="66" y="43"/>
                    </a:lnTo>
                    <a:lnTo>
                      <a:pt x="85" y="35"/>
                    </a:lnTo>
                    <a:lnTo>
                      <a:pt x="111" y="31"/>
                    </a:lnTo>
                    <a:lnTo>
                      <a:pt x="738" y="31"/>
                    </a:lnTo>
                    <a:lnTo>
                      <a:pt x="744" y="31"/>
                    </a:lnTo>
                    <a:lnTo>
                      <a:pt x="755" y="32"/>
                    </a:lnTo>
                    <a:lnTo>
                      <a:pt x="767" y="36"/>
                    </a:lnTo>
                    <a:lnTo>
                      <a:pt x="781" y="43"/>
                    </a:lnTo>
                    <a:lnTo>
                      <a:pt x="795" y="52"/>
                    </a:lnTo>
                    <a:lnTo>
                      <a:pt x="806" y="66"/>
                    </a:lnTo>
                    <a:lnTo>
                      <a:pt x="815" y="85"/>
                    </a:lnTo>
                    <a:lnTo>
                      <a:pt x="818" y="111"/>
                    </a:lnTo>
                    <a:lnTo>
                      <a:pt x="818" y="244"/>
                    </a:lnTo>
                    <a:lnTo>
                      <a:pt x="817" y="250"/>
                    </a:lnTo>
                    <a:lnTo>
                      <a:pt x="815" y="257"/>
                    </a:lnTo>
                    <a:lnTo>
                      <a:pt x="808" y="264"/>
                    </a:lnTo>
                    <a:lnTo>
                      <a:pt x="796" y="266"/>
                    </a:lnTo>
                    <a:lnTo>
                      <a:pt x="54" y="266"/>
                    </a:lnTo>
                    <a:lnTo>
                      <a:pt x="43" y="264"/>
                    </a:lnTo>
                    <a:lnTo>
                      <a:pt x="36" y="257"/>
                    </a:lnTo>
                    <a:lnTo>
                      <a:pt x="32" y="250"/>
                    </a:lnTo>
                    <a:lnTo>
                      <a:pt x="31" y="2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1" name="Freeform 86"/>
              <p:cNvSpPr>
                <a:spLocks/>
              </p:cNvSpPr>
              <p:nvPr/>
            </p:nvSpPr>
            <p:spPr bwMode="auto">
              <a:xfrm>
                <a:off x="1995" y="2523"/>
                <a:ext cx="296" cy="34"/>
              </a:xfrm>
              <a:custGeom>
                <a:avLst/>
                <a:gdLst>
                  <a:gd name="T0" fmla="*/ 3 w 742"/>
                  <a:gd name="T1" fmla="*/ 0 h 95"/>
                  <a:gd name="T2" fmla="*/ 3 w 742"/>
                  <a:gd name="T3" fmla="*/ 0 h 95"/>
                  <a:gd name="T4" fmla="*/ 3 w 742"/>
                  <a:gd name="T5" fmla="*/ 0 h 95"/>
                  <a:gd name="T6" fmla="*/ 3 w 742"/>
                  <a:gd name="T7" fmla="*/ 0 h 95"/>
                  <a:gd name="T8" fmla="*/ 3 w 742"/>
                  <a:gd name="T9" fmla="*/ 0 h 95"/>
                  <a:gd name="T10" fmla="*/ 3 w 742"/>
                  <a:gd name="T11" fmla="*/ 0 h 95"/>
                  <a:gd name="T12" fmla="*/ 3 w 742"/>
                  <a:gd name="T13" fmla="*/ 0 h 95"/>
                  <a:gd name="T14" fmla="*/ 3 w 742"/>
                  <a:gd name="T15" fmla="*/ 0 h 95"/>
                  <a:gd name="T16" fmla="*/ 3 w 742"/>
                  <a:gd name="T17" fmla="*/ 0 h 95"/>
                  <a:gd name="T18" fmla="*/ 3 w 742"/>
                  <a:gd name="T19" fmla="*/ 0 h 95"/>
                  <a:gd name="T20" fmla="*/ 0 w 742"/>
                  <a:gd name="T21" fmla="*/ 0 h 95"/>
                  <a:gd name="T22" fmla="*/ 0 w 742"/>
                  <a:gd name="T23" fmla="*/ 0 h 95"/>
                  <a:gd name="T24" fmla="*/ 0 w 742"/>
                  <a:gd name="T25" fmla="*/ 0 h 95"/>
                  <a:gd name="T26" fmla="*/ 0 w 742"/>
                  <a:gd name="T27" fmla="*/ 0 h 95"/>
                  <a:gd name="T28" fmla="*/ 0 w 742"/>
                  <a:gd name="T29" fmla="*/ 0 h 95"/>
                  <a:gd name="T30" fmla="*/ 0 w 742"/>
                  <a:gd name="T31" fmla="*/ 0 h 95"/>
                  <a:gd name="T32" fmla="*/ 0 w 742"/>
                  <a:gd name="T33" fmla="*/ 0 h 95"/>
                  <a:gd name="T34" fmla="*/ 0 w 742"/>
                  <a:gd name="T35" fmla="*/ 0 h 95"/>
                  <a:gd name="T36" fmla="*/ 0 w 742"/>
                  <a:gd name="T37" fmla="*/ 0 h 95"/>
                  <a:gd name="T38" fmla="*/ 0 w 742"/>
                  <a:gd name="T39" fmla="*/ 0 h 95"/>
                  <a:gd name="T40" fmla="*/ 0 w 742"/>
                  <a:gd name="T41" fmla="*/ 0 h 95"/>
                  <a:gd name="T42" fmla="*/ 0 w 742"/>
                  <a:gd name="T43" fmla="*/ 0 h 95"/>
                  <a:gd name="T44" fmla="*/ 0 w 742"/>
                  <a:gd name="T45" fmla="*/ 0 h 95"/>
                  <a:gd name="T46" fmla="*/ 0 w 742"/>
                  <a:gd name="T47" fmla="*/ 0 h 95"/>
                  <a:gd name="T48" fmla="*/ 0 w 742"/>
                  <a:gd name="T49" fmla="*/ 0 h 95"/>
                  <a:gd name="T50" fmla="*/ 0 w 742"/>
                  <a:gd name="T51" fmla="*/ 0 h 95"/>
                  <a:gd name="T52" fmla="*/ 0 w 742"/>
                  <a:gd name="T53" fmla="*/ 0 h 95"/>
                  <a:gd name="T54" fmla="*/ 0 w 742"/>
                  <a:gd name="T55" fmla="*/ 0 h 95"/>
                  <a:gd name="T56" fmla="*/ 3 w 742"/>
                  <a:gd name="T57" fmla="*/ 0 h 95"/>
                  <a:gd name="T58" fmla="*/ 3 w 742"/>
                  <a:gd name="T59" fmla="*/ 0 h 95"/>
                  <a:gd name="T60" fmla="*/ 3 w 742"/>
                  <a:gd name="T61" fmla="*/ 0 h 95"/>
                  <a:gd name="T62" fmla="*/ 3 w 742"/>
                  <a:gd name="T63" fmla="*/ 0 h 95"/>
                  <a:gd name="T64" fmla="*/ 3 w 742"/>
                  <a:gd name="T65" fmla="*/ 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2"/>
                  <a:gd name="T100" fmla="*/ 0 h 95"/>
                  <a:gd name="T101" fmla="*/ 742 w 742"/>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2" h="95">
                    <a:moveTo>
                      <a:pt x="742" y="19"/>
                    </a:moveTo>
                    <a:lnTo>
                      <a:pt x="742" y="57"/>
                    </a:lnTo>
                    <a:lnTo>
                      <a:pt x="741" y="69"/>
                    </a:lnTo>
                    <a:lnTo>
                      <a:pt x="736" y="79"/>
                    </a:lnTo>
                    <a:lnTo>
                      <a:pt x="731" y="86"/>
                    </a:lnTo>
                    <a:lnTo>
                      <a:pt x="724" y="90"/>
                    </a:lnTo>
                    <a:lnTo>
                      <a:pt x="716" y="92"/>
                    </a:lnTo>
                    <a:lnTo>
                      <a:pt x="710" y="94"/>
                    </a:lnTo>
                    <a:lnTo>
                      <a:pt x="705" y="95"/>
                    </a:lnTo>
                    <a:lnTo>
                      <a:pt x="704" y="95"/>
                    </a:lnTo>
                    <a:lnTo>
                      <a:pt x="38" y="95"/>
                    </a:lnTo>
                    <a:lnTo>
                      <a:pt x="25" y="94"/>
                    </a:lnTo>
                    <a:lnTo>
                      <a:pt x="16" y="89"/>
                    </a:lnTo>
                    <a:lnTo>
                      <a:pt x="9" y="83"/>
                    </a:lnTo>
                    <a:lnTo>
                      <a:pt x="5" y="75"/>
                    </a:lnTo>
                    <a:lnTo>
                      <a:pt x="2" y="68"/>
                    </a:lnTo>
                    <a:lnTo>
                      <a:pt x="1" y="62"/>
                    </a:lnTo>
                    <a:lnTo>
                      <a:pt x="0" y="58"/>
                    </a:lnTo>
                    <a:lnTo>
                      <a:pt x="0" y="57"/>
                    </a:lnTo>
                    <a:lnTo>
                      <a:pt x="0" y="19"/>
                    </a:lnTo>
                    <a:lnTo>
                      <a:pt x="0" y="15"/>
                    </a:lnTo>
                    <a:lnTo>
                      <a:pt x="2" y="9"/>
                    </a:lnTo>
                    <a:lnTo>
                      <a:pt x="8" y="3"/>
                    </a:lnTo>
                    <a:lnTo>
                      <a:pt x="19" y="0"/>
                    </a:lnTo>
                    <a:lnTo>
                      <a:pt x="27" y="0"/>
                    </a:lnTo>
                    <a:lnTo>
                      <a:pt x="25" y="0"/>
                    </a:lnTo>
                    <a:lnTo>
                      <a:pt x="21" y="0"/>
                    </a:lnTo>
                    <a:lnTo>
                      <a:pt x="19" y="0"/>
                    </a:lnTo>
                    <a:lnTo>
                      <a:pt x="723" y="0"/>
                    </a:lnTo>
                    <a:lnTo>
                      <a:pt x="726" y="0"/>
                    </a:lnTo>
                    <a:lnTo>
                      <a:pt x="733" y="3"/>
                    </a:lnTo>
                    <a:lnTo>
                      <a:pt x="739" y="8"/>
                    </a:lnTo>
                    <a:lnTo>
                      <a:pt x="74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2" name="Freeform 87"/>
              <p:cNvSpPr>
                <a:spLocks/>
              </p:cNvSpPr>
              <p:nvPr/>
            </p:nvSpPr>
            <p:spPr bwMode="auto">
              <a:xfrm>
                <a:off x="1999" y="2534"/>
                <a:ext cx="288" cy="20"/>
              </a:xfrm>
              <a:custGeom>
                <a:avLst/>
                <a:gdLst>
                  <a:gd name="T0" fmla="*/ 3 w 724"/>
                  <a:gd name="T1" fmla="*/ 0 h 57"/>
                  <a:gd name="T2" fmla="*/ 3 w 724"/>
                  <a:gd name="T3" fmla="*/ 0 h 57"/>
                  <a:gd name="T4" fmla="*/ 3 w 724"/>
                  <a:gd name="T5" fmla="*/ 0 h 57"/>
                  <a:gd name="T6" fmla="*/ 3 w 724"/>
                  <a:gd name="T7" fmla="*/ 0 h 57"/>
                  <a:gd name="T8" fmla="*/ 3 w 724"/>
                  <a:gd name="T9" fmla="*/ 0 h 57"/>
                  <a:gd name="T10" fmla="*/ 3 w 724"/>
                  <a:gd name="T11" fmla="*/ 0 h 57"/>
                  <a:gd name="T12" fmla="*/ 0 w 724"/>
                  <a:gd name="T13" fmla="*/ 0 h 57"/>
                  <a:gd name="T14" fmla="*/ 0 w 724"/>
                  <a:gd name="T15" fmla="*/ 0 h 57"/>
                  <a:gd name="T16" fmla="*/ 0 w 724"/>
                  <a:gd name="T17" fmla="*/ 0 h 57"/>
                  <a:gd name="T18" fmla="*/ 0 w 724"/>
                  <a:gd name="T19" fmla="*/ 0 h 57"/>
                  <a:gd name="T20" fmla="*/ 0 w 724"/>
                  <a:gd name="T21" fmla="*/ 0 h 57"/>
                  <a:gd name="T22" fmla="*/ 0 w 724"/>
                  <a:gd name="T23" fmla="*/ 0 h 57"/>
                  <a:gd name="T24" fmla="*/ 0 w 724"/>
                  <a:gd name="T25" fmla="*/ 0 h 57"/>
                  <a:gd name="T26" fmla="*/ 0 w 724"/>
                  <a:gd name="T27" fmla="*/ 0 h 57"/>
                  <a:gd name="T28" fmla="*/ 0 w 724"/>
                  <a:gd name="T29" fmla="*/ 0 h 57"/>
                  <a:gd name="T30" fmla="*/ 0 w 724"/>
                  <a:gd name="T31" fmla="*/ 0 h 57"/>
                  <a:gd name="T32" fmla="*/ 3 w 724"/>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4"/>
                  <a:gd name="T52" fmla="*/ 0 h 57"/>
                  <a:gd name="T53" fmla="*/ 724 w 724"/>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4" h="57">
                    <a:moveTo>
                      <a:pt x="724" y="57"/>
                    </a:moveTo>
                    <a:lnTo>
                      <a:pt x="724" y="19"/>
                    </a:lnTo>
                    <a:lnTo>
                      <a:pt x="721" y="8"/>
                    </a:lnTo>
                    <a:lnTo>
                      <a:pt x="715" y="3"/>
                    </a:lnTo>
                    <a:lnTo>
                      <a:pt x="709" y="0"/>
                    </a:lnTo>
                    <a:lnTo>
                      <a:pt x="705" y="0"/>
                    </a:lnTo>
                    <a:lnTo>
                      <a:pt x="19" y="0"/>
                    </a:lnTo>
                    <a:lnTo>
                      <a:pt x="21" y="0"/>
                    </a:lnTo>
                    <a:lnTo>
                      <a:pt x="26" y="0"/>
                    </a:lnTo>
                    <a:lnTo>
                      <a:pt x="27" y="0"/>
                    </a:lnTo>
                    <a:lnTo>
                      <a:pt x="19" y="0"/>
                    </a:lnTo>
                    <a:lnTo>
                      <a:pt x="8" y="3"/>
                    </a:lnTo>
                    <a:lnTo>
                      <a:pt x="2" y="10"/>
                    </a:lnTo>
                    <a:lnTo>
                      <a:pt x="0" y="15"/>
                    </a:lnTo>
                    <a:lnTo>
                      <a:pt x="0" y="19"/>
                    </a:lnTo>
                    <a:lnTo>
                      <a:pt x="0" y="57"/>
                    </a:lnTo>
                    <a:lnTo>
                      <a:pt x="724" y="5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3" name="Freeform 88"/>
              <p:cNvSpPr>
                <a:spLocks noEditPoints="1"/>
              </p:cNvSpPr>
              <p:nvPr/>
            </p:nvSpPr>
            <p:spPr bwMode="auto">
              <a:xfrm>
                <a:off x="1990" y="2518"/>
                <a:ext cx="306" cy="44"/>
              </a:xfrm>
              <a:custGeom>
                <a:avLst/>
                <a:gdLst>
                  <a:gd name="T0" fmla="*/ 0 w 769"/>
                  <a:gd name="T1" fmla="*/ 0 h 119"/>
                  <a:gd name="T2" fmla="*/ 0 w 769"/>
                  <a:gd name="T3" fmla="*/ 0 h 119"/>
                  <a:gd name="T4" fmla="*/ 0 w 769"/>
                  <a:gd name="T5" fmla="*/ 0 h 119"/>
                  <a:gd name="T6" fmla="*/ 0 w 769"/>
                  <a:gd name="T7" fmla="*/ 0 h 119"/>
                  <a:gd name="T8" fmla="*/ 0 w 769"/>
                  <a:gd name="T9" fmla="*/ 0 h 119"/>
                  <a:gd name="T10" fmla="*/ 0 w 769"/>
                  <a:gd name="T11" fmla="*/ 0 h 119"/>
                  <a:gd name="T12" fmla="*/ 0 w 769"/>
                  <a:gd name="T13" fmla="*/ 0 h 119"/>
                  <a:gd name="T14" fmla="*/ 3 w 769"/>
                  <a:gd name="T15" fmla="*/ 0 h 119"/>
                  <a:gd name="T16" fmla="*/ 3 w 769"/>
                  <a:gd name="T17" fmla="*/ 0 h 119"/>
                  <a:gd name="T18" fmla="*/ 3 w 769"/>
                  <a:gd name="T19" fmla="*/ 0 h 119"/>
                  <a:gd name="T20" fmla="*/ 3 w 769"/>
                  <a:gd name="T21" fmla="*/ 0 h 119"/>
                  <a:gd name="T22" fmla="*/ 3 w 769"/>
                  <a:gd name="T23" fmla="*/ 0 h 119"/>
                  <a:gd name="T24" fmla="*/ 3 w 769"/>
                  <a:gd name="T25" fmla="*/ 0 h 119"/>
                  <a:gd name="T26" fmla="*/ 3 w 769"/>
                  <a:gd name="T27" fmla="*/ 0 h 119"/>
                  <a:gd name="T28" fmla="*/ 3 w 769"/>
                  <a:gd name="T29" fmla="*/ 0 h 119"/>
                  <a:gd name="T30" fmla="*/ 3 w 769"/>
                  <a:gd name="T31" fmla="*/ 0 h 119"/>
                  <a:gd name="T32" fmla="*/ 2 w 769"/>
                  <a:gd name="T33" fmla="*/ 0 h 119"/>
                  <a:gd name="T34" fmla="*/ 2 w 769"/>
                  <a:gd name="T35" fmla="*/ 0 h 119"/>
                  <a:gd name="T36" fmla="*/ 1 w 769"/>
                  <a:gd name="T37" fmla="*/ 0 h 119"/>
                  <a:gd name="T38" fmla="*/ 1 w 769"/>
                  <a:gd name="T39" fmla="*/ 0 h 119"/>
                  <a:gd name="T40" fmla="*/ 0 w 769"/>
                  <a:gd name="T41" fmla="*/ 0 h 119"/>
                  <a:gd name="T42" fmla="*/ 0 w 769"/>
                  <a:gd name="T43" fmla="*/ 0 h 119"/>
                  <a:gd name="T44" fmla="*/ 3 w 769"/>
                  <a:gd name="T45" fmla="*/ 0 h 119"/>
                  <a:gd name="T46" fmla="*/ 3 w 769"/>
                  <a:gd name="T47" fmla="*/ 0 h 119"/>
                  <a:gd name="T48" fmla="*/ 3 w 769"/>
                  <a:gd name="T49" fmla="*/ 0 h 119"/>
                  <a:gd name="T50" fmla="*/ 3 w 769"/>
                  <a:gd name="T51" fmla="*/ 0 h 119"/>
                  <a:gd name="T52" fmla="*/ 3 w 769"/>
                  <a:gd name="T53" fmla="*/ 0 h 119"/>
                  <a:gd name="T54" fmla="*/ 0 w 769"/>
                  <a:gd name="T55" fmla="*/ 0 h 119"/>
                  <a:gd name="T56" fmla="*/ 0 w 769"/>
                  <a:gd name="T57" fmla="*/ 0 h 119"/>
                  <a:gd name="T58" fmla="*/ 0 w 769"/>
                  <a:gd name="T59" fmla="*/ 0 h 119"/>
                  <a:gd name="T60" fmla="*/ 0 w 769"/>
                  <a:gd name="T61" fmla="*/ 0 h 119"/>
                  <a:gd name="T62" fmla="*/ 0 w 769"/>
                  <a:gd name="T63" fmla="*/ 0 h 119"/>
                  <a:gd name="T64" fmla="*/ 0 w 769"/>
                  <a:gd name="T65" fmla="*/ 0 h 119"/>
                  <a:gd name="T66" fmla="*/ 0 w 769"/>
                  <a:gd name="T67" fmla="*/ 0 h 119"/>
                  <a:gd name="T68" fmla="*/ 1 w 769"/>
                  <a:gd name="T69" fmla="*/ 0 h 119"/>
                  <a:gd name="T70" fmla="*/ 1 w 769"/>
                  <a:gd name="T71" fmla="*/ 0 h 119"/>
                  <a:gd name="T72" fmla="*/ 2 w 769"/>
                  <a:gd name="T73" fmla="*/ 0 h 119"/>
                  <a:gd name="T74" fmla="*/ 2 w 769"/>
                  <a:gd name="T75" fmla="*/ 0 h 119"/>
                  <a:gd name="T76" fmla="*/ 2 w 769"/>
                  <a:gd name="T77" fmla="*/ 0 h 119"/>
                  <a:gd name="T78" fmla="*/ 3 w 769"/>
                  <a:gd name="T79" fmla="*/ 0 h 119"/>
                  <a:gd name="T80" fmla="*/ 3 w 769"/>
                  <a:gd name="T81" fmla="*/ 0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69"/>
                  <a:gd name="T124" fmla="*/ 0 h 119"/>
                  <a:gd name="T125" fmla="*/ 769 w 769"/>
                  <a:gd name="T126" fmla="*/ 119 h 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69" h="119">
                    <a:moveTo>
                      <a:pt x="41" y="0"/>
                    </a:moveTo>
                    <a:lnTo>
                      <a:pt x="33" y="0"/>
                    </a:lnTo>
                    <a:lnTo>
                      <a:pt x="18" y="3"/>
                    </a:lnTo>
                    <a:lnTo>
                      <a:pt x="8" y="10"/>
                    </a:lnTo>
                    <a:lnTo>
                      <a:pt x="3" y="20"/>
                    </a:lnTo>
                    <a:lnTo>
                      <a:pt x="0" y="31"/>
                    </a:lnTo>
                    <a:lnTo>
                      <a:pt x="0" y="69"/>
                    </a:lnTo>
                    <a:lnTo>
                      <a:pt x="1" y="77"/>
                    </a:lnTo>
                    <a:lnTo>
                      <a:pt x="3" y="85"/>
                    </a:lnTo>
                    <a:lnTo>
                      <a:pt x="7" y="94"/>
                    </a:lnTo>
                    <a:lnTo>
                      <a:pt x="12" y="102"/>
                    </a:lnTo>
                    <a:lnTo>
                      <a:pt x="19" y="109"/>
                    </a:lnTo>
                    <a:lnTo>
                      <a:pt x="28" y="115"/>
                    </a:lnTo>
                    <a:lnTo>
                      <a:pt x="39" y="118"/>
                    </a:lnTo>
                    <a:lnTo>
                      <a:pt x="52" y="119"/>
                    </a:lnTo>
                    <a:lnTo>
                      <a:pt x="718" y="119"/>
                    </a:lnTo>
                    <a:lnTo>
                      <a:pt x="726" y="118"/>
                    </a:lnTo>
                    <a:lnTo>
                      <a:pt x="734" y="117"/>
                    </a:lnTo>
                    <a:lnTo>
                      <a:pt x="743" y="114"/>
                    </a:lnTo>
                    <a:lnTo>
                      <a:pt x="751" y="108"/>
                    </a:lnTo>
                    <a:lnTo>
                      <a:pt x="758" y="101"/>
                    </a:lnTo>
                    <a:lnTo>
                      <a:pt x="764" y="93"/>
                    </a:lnTo>
                    <a:lnTo>
                      <a:pt x="768" y="81"/>
                    </a:lnTo>
                    <a:lnTo>
                      <a:pt x="769" y="69"/>
                    </a:lnTo>
                    <a:lnTo>
                      <a:pt x="769" y="31"/>
                    </a:lnTo>
                    <a:lnTo>
                      <a:pt x="765" y="16"/>
                    </a:lnTo>
                    <a:lnTo>
                      <a:pt x="758" y="7"/>
                    </a:lnTo>
                    <a:lnTo>
                      <a:pt x="747" y="1"/>
                    </a:lnTo>
                    <a:lnTo>
                      <a:pt x="737" y="0"/>
                    </a:lnTo>
                    <a:lnTo>
                      <a:pt x="728" y="0"/>
                    </a:lnTo>
                    <a:lnTo>
                      <a:pt x="708" y="0"/>
                    </a:lnTo>
                    <a:lnTo>
                      <a:pt x="674" y="0"/>
                    </a:lnTo>
                    <a:lnTo>
                      <a:pt x="631" y="0"/>
                    </a:lnTo>
                    <a:lnTo>
                      <a:pt x="579" y="0"/>
                    </a:lnTo>
                    <a:lnTo>
                      <a:pt x="521" y="0"/>
                    </a:lnTo>
                    <a:lnTo>
                      <a:pt x="459" y="0"/>
                    </a:lnTo>
                    <a:lnTo>
                      <a:pt x="395" y="0"/>
                    </a:lnTo>
                    <a:lnTo>
                      <a:pt x="331" y="0"/>
                    </a:lnTo>
                    <a:lnTo>
                      <a:pt x="269" y="0"/>
                    </a:lnTo>
                    <a:lnTo>
                      <a:pt x="210" y="0"/>
                    </a:lnTo>
                    <a:lnTo>
                      <a:pt x="157" y="0"/>
                    </a:lnTo>
                    <a:lnTo>
                      <a:pt x="111" y="0"/>
                    </a:lnTo>
                    <a:lnTo>
                      <a:pt x="75" y="0"/>
                    </a:lnTo>
                    <a:lnTo>
                      <a:pt x="51" y="0"/>
                    </a:lnTo>
                    <a:lnTo>
                      <a:pt x="41" y="0"/>
                    </a:lnTo>
                    <a:close/>
                    <a:moveTo>
                      <a:pt x="737" y="25"/>
                    </a:moveTo>
                    <a:lnTo>
                      <a:pt x="740" y="25"/>
                    </a:lnTo>
                    <a:lnTo>
                      <a:pt x="742" y="27"/>
                    </a:lnTo>
                    <a:lnTo>
                      <a:pt x="743" y="28"/>
                    </a:lnTo>
                    <a:lnTo>
                      <a:pt x="743" y="31"/>
                    </a:lnTo>
                    <a:lnTo>
                      <a:pt x="743" y="69"/>
                    </a:lnTo>
                    <a:lnTo>
                      <a:pt x="740" y="83"/>
                    </a:lnTo>
                    <a:lnTo>
                      <a:pt x="733" y="89"/>
                    </a:lnTo>
                    <a:lnTo>
                      <a:pt x="725" y="93"/>
                    </a:lnTo>
                    <a:lnTo>
                      <a:pt x="718" y="94"/>
                    </a:lnTo>
                    <a:lnTo>
                      <a:pt x="52" y="94"/>
                    </a:lnTo>
                    <a:lnTo>
                      <a:pt x="38" y="91"/>
                    </a:lnTo>
                    <a:lnTo>
                      <a:pt x="30" y="84"/>
                    </a:lnTo>
                    <a:lnTo>
                      <a:pt x="27" y="76"/>
                    </a:lnTo>
                    <a:lnTo>
                      <a:pt x="27" y="69"/>
                    </a:lnTo>
                    <a:lnTo>
                      <a:pt x="27" y="31"/>
                    </a:lnTo>
                    <a:lnTo>
                      <a:pt x="28" y="27"/>
                    </a:lnTo>
                    <a:lnTo>
                      <a:pt x="29" y="26"/>
                    </a:lnTo>
                    <a:lnTo>
                      <a:pt x="30" y="25"/>
                    </a:lnTo>
                    <a:lnTo>
                      <a:pt x="33" y="25"/>
                    </a:lnTo>
                    <a:lnTo>
                      <a:pt x="41" y="25"/>
                    </a:lnTo>
                    <a:lnTo>
                      <a:pt x="51" y="25"/>
                    </a:lnTo>
                    <a:lnTo>
                      <a:pt x="75" y="25"/>
                    </a:lnTo>
                    <a:lnTo>
                      <a:pt x="111" y="25"/>
                    </a:lnTo>
                    <a:lnTo>
                      <a:pt x="157" y="25"/>
                    </a:lnTo>
                    <a:lnTo>
                      <a:pt x="210" y="25"/>
                    </a:lnTo>
                    <a:lnTo>
                      <a:pt x="269" y="25"/>
                    </a:lnTo>
                    <a:lnTo>
                      <a:pt x="331" y="25"/>
                    </a:lnTo>
                    <a:lnTo>
                      <a:pt x="395" y="25"/>
                    </a:lnTo>
                    <a:lnTo>
                      <a:pt x="459" y="25"/>
                    </a:lnTo>
                    <a:lnTo>
                      <a:pt x="521" y="25"/>
                    </a:lnTo>
                    <a:lnTo>
                      <a:pt x="579" y="25"/>
                    </a:lnTo>
                    <a:lnTo>
                      <a:pt x="631" y="25"/>
                    </a:lnTo>
                    <a:lnTo>
                      <a:pt x="674" y="25"/>
                    </a:lnTo>
                    <a:lnTo>
                      <a:pt x="708" y="25"/>
                    </a:lnTo>
                    <a:lnTo>
                      <a:pt x="728" y="25"/>
                    </a:lnTo>
                    <a:lnTo>
                      <a:pt x="73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4" name="Freeform 89"/>
              <p:cNvSpPr>
                <a:spLocks noEditPoints="1"/>
              </p:cNvSpPr>
              <p:nvPr/>
            </p:nvSpPr>
            <p:spPr bwMode="auto">
              <a:xfrm>
                <a:off x="2030" y="2464"/>
                <a:ext cx="226" cy="38"/>
              </a:xfrm>
              <a:custGeom>
                <a:avLst/>
                <a:gdLst>
                  <a:gd name="T0" fmla="*/ 0 w 568"/>
                  <a:gd name="T1" fmla="*/ 0 h 103"/>
                  <a:gd name="T2" fmla="*/ 0 w 568"/>
                  <a:gd name="T3" fmla="*/ 0 h 103"/>
                  <a:gd name="T4" fmla="*/ 0 w 568"/>
                  <a:gd name="T5" fmla="*/ 0 h 103"/>
                  <a:gd name="T6" fmla="*/ 0 w 568"/>
                  <a:gd name="T7" fmla="*/ 0 h 103"/>
                  <a:gd name="T8" fmla="*/ 0 w 568"/>
                  <a:gd name="T9" fmla="*/ 0 h 103"/>
                  <a:gd name="T10" fmla="*/ 0 w 568"/>
                  <a:gd name="T11" fmla="*/ 0 h 103"/>
                  <a:gd name="T12" fmla="*/ 0 w 568"/>
                  <a:gd name="T13" fmla="*/ 0 h 103"/>
                  <a:gd name="T14" fmla="*/ 0 w 568"/>
                  <a:gd name="T15" fmla="*/ 0 h 103"/>
                  <a:gd name="T16" fmla="*/ 0 w 568"/>
                  <a:gd name="T17" fmla="*/ 0 h 103"/>
                  <a:gd name="T18" fmla="*/ 0 w 568"/>
                  <a:gd name="T19" fmla="*/ 0 h 103"/>
                  <a:gd name="T20" fmla="*/ 2 w 568"/>
                  <a:gd name="T21" fmla="*/ 0 h 103"/>
                  <a:gd name="T22" fmla="*/ 2 w 568"/>
                  <a:gd name="T23" fmla="*/ 0 h 103"/>
                  <a:gd name="T24" fmla="*/ 2 w 568"/>
                  <a:gd name="T25" fmla="*/ 0 h 103"/>
                  <a:gd name="T26" fmla="*/ 2 w 568"/>
                  <a:gd name="T27" fmla="*/ 0 h 103"/>
                  <a:gd name="T28" fmla="*/ 2 w 568"/>
                  <a:gd name="T29" fmla="*/ 0 h 103"/>
                  <a:gd name="T30" fmla="*/ 2 w 568"/>
                  <a:gd name="T31" fmla="*/ 0 h 103"/>
                  <a:gd name="T32" fmla="*/ 2 w 568"/>
                  <a:gd name="T33" fmla="*/ 0 h 103"/>
                  <a:gd name="T34" fmla="*/ 2 w 568"/>
                  <a:gd name="T35" fmla="*/ 0 h 103"/>
                  <a:gd name="T36" fmla="*/ 2 w 568"/>
                  <a:gd name="T37" fmla="*/ 0 h 103"/>
                  <a:gd name="T38" fmla="*/ 2 w 568"/>
                  <a:gd name="T39" fmla="*/ 0 h 103"/>
                  <a:gd name="T40" fmla="*/ 0 w 568"/>
                  <a:gd name="T41" fmla="*/ 0 h 103"/>
                  <a:gd name="T42" fmla="*/ 2 w 568"/>
                  <a:gd name="T43" fmla="*/ 0 h 103"/>
                  <a:gd name="T44" fmla="*/ 2 w 568"/>
                  <a:gd name="T45" fmla="*/ 0 h 103"/>
                  <a:gd name="T46" fmla="*/ 2 w 568"/>
                  <a:gd name="T47" fmla="*/ 0 h 103"/>
                  <a:gd name="T48" fmla="*/ 2 w 568"/>
                  <a:gd name="T49" fmla="*/ 0 h 103"/>
                  <a:gd name="T50" fmla="*/ 2 w 568"/>
                  <a:gd name="T51" fmla="*/ 0 h 103"/>
                  <a:gd name="T52" fmla="*/ 2 w 568"/>
                  <a:gd name="T53" fmla="*/ 0 h 103"/>
                  <a:gd name="T54" fmla="*/ 2 w 568"/>
                  <a:gd name="T55" fmla="*/ 0 h 103"/>
                  <a:gd name="T56" fmla="*/ 2 w 568"/>
                  <a:gd name="T57" fmla="*/ 0 h 103"/>
                  <a:gd name="T58" fmla="*/ 2 w 568"/>
                  <a:gd name="T59" fmla="*/ 0 h 103"/>
                  <a:gd name="T60" fmla="*/ 2 w 568"/>
                  <a:gd name="T61" fmla="*/ 0 h 103"/>
                  <a:gd name="T62" fmla="*/ 2 w 568"/>
                  <a:gd name="T63" fmla="*/ 0 h 103"/>
                  <a:gd name="T64" fmla="*/ 1 w 568"/>
                  <a:gd name="T65" fmla="*/ 0 h 103"/>
                  <a:gd name="T66" fmla="*/ 1 w 568"/>
                  <a:gd name="T67" fmla="*/ 0 h 103"/>
                  <a:gd name="T68" fmla="*/ 1 w 568"/>
                  <a:gd name="T69" fmla="*/ 0 h 103"/>
                  <a:gd name="T70" fmla="*/ 1 w 568"/>
                  <a:gd name="T71" fmla="*/ 0 h 103"/>
                  <a:gd name="T72" fmla="*/ 1 w 568"/>
                  <a:gd name="T73" fmla="*/ 0 h 103"/>
                  <a:gd name="T74" fmla="*/ 0 w 568"/>
                  <a:gd name="T75" fmla="*/ 0 h 103"/>
                  <a:gd name="T76" fmla="*/ 0 w 568"/>
                  <a:gd name="T77" fmla="*/ 0 h 103"/>
                  <a:gd name="T78" fmla="*/ 0 w 568"/>
                  <a:gd name="T79" fmla="*/ 0 h 103"/>
                  <a:gd name="T80" fmla="*/ 0 w 568"/>
                  <a:gd name="T81" fmla="*/ 0 h 103"/>
                  <a:gd name="T82" fmla="*/ 0 w 568"/>
                  <a:gd name="T83" fmla="*/ 0 h 103"/>
                  <a:gd name="T84" fmla="*/ 0 w 568"/>
                  <a:gd name="T85" fmla="*/ 0 h 103"/>
                  <a:gd name="T86" fmla="*/ 0 w 568"/>
                  <a:gd name="T87" fmla="*/ 0 h 103"/>
                  <a:gd name="T88" fmla="*/ 0 w 568"/>
                  <a:gd name="T89" fmla="*/ 0 h 103"/>
                  <a:gd name="T90" fmla="*/ 0 w 568"/>
                  <a:gd name="T91" fmla="*/ 0 h 103"/>
                  <a:gd name="T92" fmla="*/ 0 w 568"/>
                  <a:gd name="T93" fmla="*/ 0 h 103"/>
                  <a:gd name="T94" fmla="*/ 0 w 568"/>
                  <a:gd name="T95" fmla="*/ 0 h 103"/>
                  <a:gd name="T96" fmla="*/ 0 w 568"/>
                  <a:gd name="T97" fmla="*/ 0 h 103"/>
                  <a:gd name="T98" fmla="*/ 0 w 568"/>
                  <a:gd name="T99" fmla="*/ 0 h 103"/>
                  <a:gd name="T100" fmla="*/ 1 w 568"/>
                  <a:gd name="T101" fmla="*/ 0 h 103"/>
                  <a:gd name="T102" fmla="*/ 1 w 568"/>
                  <a:gd name="T103" fmla="*/ 0 h 103"/>
                  <a:gd name="T104" fmla="*/ 1 w 568"/>
                  <a:gd name="T105" fmla="*/ 0 h 103"/>
                  <a:gd name="T106" fmla="*/ 1 w 568"/>
                  <a:gd name="T107" fmla="*/ 0 h 103"/>
                  <a:gd name="T108" fmla="*/ 1 w 568"/>
                  <a:gd name="T109" fmla="*/ 0 h 103"/>
                  <a:gd name="T110" fmla="*/ 2 w 568"/>
                  <a:gd name="T111" fmla="*/ 0 h 103"/>
                  <a:gd name="T112" fmla="*/ 2 w 568"/>
                  <a:gd name="T113" fmla="*/ 0 h 103"/>
                  <a:gd name="T114" fmla="*/ 2 w 568"/>
                  <a:gd name="T115" fmla="*/ 0 h 103"/>
                  <a:gd name="T116" fmla="*/ 2 w 568"/>
                  <a:gd name="T117" fmla="*/ 0 h 103"/>
                  <a:gd name="T118" fmla="*/ 2 w 568"/>
                  <a:gd name="T119" fmla="*/ 0 h 103"/>
                  <a:gd name="T120" fmla="*/ 2 w 568"/>
                  <a:gd name="T121" fmla="*/ 0 h 103"/>
                  <a:gd name="T122" fmla="*/ 2 w 568"/>
                  <a:gd name="T123" fmla="*/ 0 h 1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8"/>
                  <a:gd name="T187" fmla="*/ 0 h 103"/>
                  <a:gd name="T188" fmla="*/ 568 w 568"/>
                  <a:gd name="T189" fmla="*/ 103 h 1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8" h="103">
                    <a:moveTo>
                      <a:pt x="8" y="0"/>
                    </a:moveTo>
                    <a:lnTo>
                      <a:pt x="4" y="1"/>
                    </a:lnTo>
                    <a:lnTo>
                      <a:pt x="2" y="2"/>
                    </a:lnTo>
                    <a:lnTo>
                      <a:pt x="1" y="5"/>
                    </a:lnTo>
                    <a:lnTo>
                      <a:pt x="0" y="8"/>
                    </a:lnTo>
                    <a:lnTo>
                      <a:pt x="0" y="95"/>
                    </a:lnTo>
                    <a:lnTo>
                      <a:pt x="1" y="97"/>
                    </a:lnTo>
                    <a:lnTo>
                      <a:pt x="2" y="100"/>
                    </a:lnTo>
                    <a:lnTo>
                      <a:pt x="4" y="102"/>
                    </a:lnTo>
                    <a:lnTo>
                      <a:pt x="8" y="103"/>
                    </a:lnTo>
                    <a:lnTo>
                      <a:pt x="559" y="103"/>
                    </a:lnTo>
                    <a:lnTo>
                      <a:pt x="563" y="102"/>
                    </a:lnTo>
                    <a:lnTo>
                      <a:pt x="565" y="100"/>
                    </a:lnTo>
                    <a:lnTo>
                      <a:pt x="566" y="97"/>
                    </a:lnTo>
                    <a:lnTo>
                      <a:pt x="568" y="95"/>
                    </a:lnTo>
                    <a:lnTo>
                      <a:pt x="568" y="8"/>
                    </a:lnTo>
                    <a:lnTo>
                      <a:pt x="566" y="5"/>
                    </a:lnTo>
                    <a:lnTo>
                      <a:pt x="565" y="2"/>
                    </a:lnTo>
                    <a:lnTo>
                      <a:pt x="563" y="1"/>
                    </a:lnTo>
                    <a:lnTo>
                      <a:pt x="559" y="0"/>
                    </a:lnTo>
                    <a:lnTo>
                      <a:pt x="8" y="0"/>
                    </a:lnTo>
                    <a:close/>
                    <a:moveTo>
                      <a:pt x="551" y="16"/>
                    </a:moveTo>
                    <a:lnTo>
                      <a:pt x="551" y="30"/>
                    </a:lnTo>
                    <a:lnTo>
                      <a:pt x="551" y="51"/>
                    </a:lnTo>
                    <a:lnTo>
                      <a:pt x="551" y="72"/>
                    </a:lnTo>
                    <a:lnTo>
                      <a:pt x="551" y="87"/>
                    </a:lnTo>
                    <a:lnTo>
                      <a:pt x="543" y="87"/>
                    </a:lnTo>
                    <a:lnTo>
                      <a:pt x="525" y="87"/>
                    </a:lnTo>
                    <a:lnTo>
                      <a:pt x="497" y="87"/>
                    </a:lnTo>
                    <a:lnTo>
                      <a:pt x="464" y="87"/>
                    </a:lnTo>
                    <a:lnTo>
                      <a:pt x="424" y="87"/>
                    </a:lnTo>
                    <a:lnTo>
                      <a:pt x="380" y="87"/>
                    </a:lnTo>
                    <a:lnTo>
                      <a:pt x="332" y="87"/>
                    </a:lnTo>
                    <a:lnTo>
                      <a:pt x="284" y="87"/>
                    </a:lnTo>
                    <a:lnTo>
                      <a:pt x="235" y="87"/>
                    </a:lnTo>
                    <a:lnTo>
                      <a:pt x="187" y="87"/>
                    </a:lnTo>
                    <a:lnTo>
                      <a:pt x="144" y="87"/>
                    </a:lnTo>
                    <a:lnTo>
                      <a:pt x="103" y="87"/>
                    </a:lnTo>
                    <a:lnTo>
                      <a:pt x="70" y="87"/>
                    </a:lnTo>
                    <a:lnTo>
                      <a:pt x="42" y="87"/>
                    </a:lnTo>
                    <a:lnTo>
                      <a:pt x="24" y="87"/>
                    </a:lnTo>
                    <a:lnTo>
                      <a:pt x="16" y="87"/>
                    </a:lnTo>
                    <a:lnTo>
                      <a:pt x="16" y="72"/>
                    </a:lnTo>
                    <a:lnTo>
                      <a:pt x="16" y="51"/>
                    </a:lnTo>
                    <a:lnTo>
                      <a:pt x="16" y="30"/>
                    </a:lnTo>
                    <a:lnTo>
                      <a:pt x="16" y="16"/>
                    </a:lnTo>
                    <a:lnTo>
                      <a:pt x="24" y="16"/>
                    </a:lnTo>
                    <a:lnTo>
                      <a:pt x="42" y="16"/>
                    </a:lnTo>
                    <a:lnTo>
                      <a:pt x="70" y="16"/>
                    </a:lnTo>
                    <a:lnTo>
                      <a:pt x="103" y="16"/>
                    </a:lnTo>
                    <a:lnTo>
                      <a:pt x="144" y="16"/>
                    </a:lnTo>
                    <a:lnTo>
                      <a:pt x="187" y="16"/>
                    </a:lnTo>
                    <a:lnTo>
                      <a:pt x="235" y="16"/>
                    </a:lnTo>
                    <a:lnTo>
                      <a:pt x="284" y="16"/>
                    </a:lnTo>
                    <a:lnTo>
                      <a:pt x="332" y="16"/>
                    </a:lnTo>
                    <a:lnTo>
                      <a:pt x="380" y="16"/>
                    </a:lnTo>
                    <a:lnTo>
                      <a:pt x="424" y="16"/>
                    </a:lnTo>
                    <a:lnTo>
                      <a:pt x="464" y="16"/>
                    </a:lnTo>
                    <a:lnTo>
                      <a:pt x="497" y="16"/>
                    </a:lnTo>
                    <a:lnTo>
                      <a:pt x="525" y="16"/>
                    </a:lnTo>
                    <a:lnTo>
                      <a:pt x="543" y="16"/>
                    </a:lnTo>
                    <a:lnTo>
                      <a:pt x="55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5" name="Freeform 90"/>
              <p:cNvSpPr>
                <a:spLocks/>
              </p:cNvSpPr>
              <p:nvPr/>
            </p:nvSpPr>
            <p:spPr bwMode="auto">
              <a:xfrm>
                <a:off x="2010" y="2461"/>
                <a:ext cx="46" cy="42"/>
              </a:xfrm>
              <a:custGeom>
                <a:avLst/>
                <a:gdLst>
                  <a:gd name="T0" fmla="*/ 0 w 114"/>
                  <a:gd name="T1" fmla="*/ 0 h 114"/>
                  <a:gd name="T2" fmla="*/ 0 w 114"/>
                  <a:gd name="T3" fmla="*/ 0 h 114"/>
                  <a:gd name="T4" fmla="*/ 0 w 114"/>
                  <a:gd name="T5" fmla="*/ 0 h 114"/>
                  <a:gd name="T6" fmla="*/ 0 w 114"/>
                  <a:gd name="T7" fmla="*/ 0 h 114"/>
                  <a:gd name="T8" fmla="*/ 0 w 114"/>
                  <a:gd name="T9" fmla="*/ 0 h 114"/>
                  <a:gd name="T10" fmla="*/ 0 w 114"/>
                  <a:gd name="T11" fmla="*/ 0 h 114"/>
                  <a:gd name="T12" fmla="*/ 0 w 114"/>
                  <a:gd name="T13" fmla="*/ 0 h 114"/>
                  <a:gd name="T14" fmla="*/ 0 w 114"/>
                  <a:gd name="T15" fmla="*/ 0 h 114"/>
                  <a:gd name="T16" fmla="*/ 0 w 114"/>
                  <a:gd name="T17" fmla="*/ 0 h 114"/>
                  <a:gd name="T18" fmla="*/ 0 w 114"/>
                  <a:gd name="T19" fmla="*/ 0 h 114"/>
                  <a:gd name="T20" fmla="*/ 0 w 114"/>
                  <a:gd name="T21" fmla="*/ 0 h 114"/>
                  <a:gd name="T22" fmla="*/ 0 w 114"/>
                  <a:gd name="T23" fmla="*/ 0 h 114"/>
                  <a:gd name="T24" fmla="*/ 0 w 114"/>
                  <a:gd name="T25" fmla="*/ 0 h 114"/>
                  <a:gd name="T26" fmla="*/ 0 w 114"/>
                  <a:gd name="T27" fmla="*/ 0 h 114"/>
                  <a:gd name="T28" fmla="*/ 0 w 114"/>
                  <a:gd name="T29" fmla="*/ 0 h 114"/>
                  <a:gd name="T30" fmla="*/ 0 w 114"/>
                  <a:gd name="T31" fmla="*/ 0 h 114"/>
                  <a:gd name="T32" fmla="*/ 0 w 114"/>
                  <a:gd name="T33" fmla="*/ 0 h 114"/>
                  <a:gd name="T34" fmla="*/ 0 w 114"/>
                  <a:gd name="T35" fmla="*/ 0 h 114"/>
                  <a:gd name="T36" fmla="*/ 0 w 114"/>
                  <a:gd name="T37" fmla="*/ 0 h 114"/>
                  <a:gd name="T38" fmla="*/ 0 w 114"/>
                  <a:gd name="T39" fmla="*/ 0 h 114"/>
                  <a:gd name="T40" fmla="*/ 0 w 114"/>
                  <a:gd name="T41" fmla="*/ 0 h 114"/>
                  <a:gd name="T42" fmla="*/ 0 w 114"/>
                  <a:gd name="T43" fmla="*/ 0 h 114"/>
                  <a:gd name="T44" fmla="*/ 0 w 114"/>
                  <a:gd name="T45" fmla="*/ 0 h 114"/>
                  <a:gd name="T46" fmla="*/ 0 w 114"/>
                  <a:gd name="T47" fmla="*/ 0 h 114"/>
                  <a:gd name="T48" fmla="*/ 0 w 114"/>
                  <a:gd name="T49" fmla="*/ 0 h 114"/>
                  <a:gd name="T50" fmla="*/ 0 w 114"/>
                  <a:gd name="T51" fmla="*/ 0 h 114"/>
                  <a:gd name="T52" fmla="*/ 0 w 114"/>
                  <a:gd name="T53" fmla="*/ 0 h 114"/>
                  <a:gd name="T54" fmla="*/ 0 w 114"/>
                  <a:gd name="T55" fmla="*/ 0 h 114"/>
                  <a:gd name="T56" fmla="*/ 0 w 114"/>
                  <a:gd name="T57" fmla="*/ 0 h 114"/>
                  <a:gd name="T58" fmla="*/ 0 w 114"/>
                  <a:gd name="T59" fmla="*/ 0 h 114"/>
                  <a:gd name="T60" fmla="*/ 0 w 114"/>
                  <a:gd name="T61" fmla="*/ 0 h 114"/>
                  <a:gd name="T62" fmla="*/ 0 w 114"/>
                  <a:gd name="T63" fmla="*/ 0 h 114"/>
                  <a:gd name="T64" fmla="*/ 0 w 114"/>
                  <a:gd name="T65" fmla="*/ 0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14"/>
                  <a:gd name="T101" fmla="*/ 114 w 114"/>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14">
                    <a:moveTo>
                      <a:pt x="114" y="57"/>
                    </a:moveTo>
                    <a:lnTo>
                      <a:pt x="113" y="68"/>
                    </a:lnTo>
                    <a:lnTo>
                      <a:pt x="110" y="80"/>
                    </a:lnTo>
                    <a:lnTo>
                      <a:pt x="105" y="89"/>
                    </a:lnTo>
                    <a:lnTo>
                      <a:pt x="98" y="97"/>
                    </a:lnTo>
                    <a:lnTo>
                      <a:pt x="89" y="105"/>
                    </a:lnTo>
                    <a:lnTo>
                      <a:pt x="80" y="110"/>
                    </a:lnTo>
                    <a:lnTo>
                      <a:pt x="68" y="113"/>
                    </a:lnTo>
                    <a:lnTo>
                      <a:pt x="57" y="114"/>
                    </a:lnTo>
                    <a:lnTo>
                      <a:pt x="45" y="113"/>
                    </a:lnTo>
                    <a:lnTo>
                      <a:pt x="35" y="110"/>
                    </a:lnTo>
                    <a:lnTo>
                      <a:pt x="25" y="105"/>
                    </a:lnTo>
                    <a:lnTo>
                      <a:pt x="16" y="97"/>
                    </a:lnTo>
                    <a:lnTo>
                      <a:pt x="9" y="89"/>
                    </a:lnTo>
                    <a:lnTo>
                      <a:pt x="5" y="80"/>
                    </a:lnTo>
                    <a:lnTo>
                      <a:pt x="1" y="68"/>
                    </a:lnTo>
                    <a:lnTo>
                      <a:pt x="0" y="57"/>
                    </a:lnTo>
                    <a:lnTo>
                      <a:pt x="1" y="45"/>
                    </a:lnTo>
                    <a:lnTo>
                      <a:pt x="5" y="35"/>
                    </a:lnTo>
                    <a:lnTo>
                      <a:pt x="9" y="26"/>
                    </a:lnTo>
                    <a:lnTo>
                      <a:pt x="16" y="16"/>
                    </a:lnTo>
                    <a:lnTo>
                      <a:pt x="25" y="9"/>
                    </a:lnTo>
                    <a:lnTo>
                      <a:pt x="35" y="5"/>
                    </a:lnTo>
                    <a:lnTo>
                      <a:pt x="45" y="1"/>
                    </a:lnTo>
                    <a:lnTo>
                      <a:pt x="57" y="0"/>
                    </a:lnTo>
                    <a:lnTo>
                      <a:pt x="68" y="1"/>
                    </a:lnTo>
                    <a:lnTo>
                      <a:pt x="80" y="5"/>
                    </a:lnTo>
                    <a:lnTo>
                      <a:pt x="89" y="9"/>
                    </a:lnTo>
                    <a:lnTo>
                      <a:pt x="98" y="16"/>
                    </a:lnTo>
                    <a:lnTo>
                      <a:pt x="105" y="26"/>
                    </a:lnTo>
                    <a:lnTo>
                      <a:pt x="110" y="35"/>
                    </a:lnTo>
                    <a:lnTo>
                      <a:pt x="113" y="45"/>
                    </a:lnTo>
                    <a:lnTo>
                      <a:pt x="114" y="57"/>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6" name="Freeform 91"/>
              <p:cNvSpPr>
                <a:spLocks/>
              </p:cNvSpPr>
              <p:nvPr/>
            </p:nvSpPr>
            <p:spPr bwMode="auto">
              <a:xfrm>
                <a:off x="2231" y="2461"/>
                <a:ext cx="45" cy="42"/>
              </a:xfrm>
              <a:custGeom>
                <a:avLst/>
                <a:gdLst>
                  <a:gd name="T0" fmla="*/ 0 w 114"/>
                  <a:gd name="T1" fmla="*/ 0 h 114"/>
                  <a:gd name="T2" fmla="*/ 0 w 114"/>
                  <a:gd name="T3" fmla="*/ 0 h 114"/>
                  <a:gd name="T4" fmla="*/ 0 w 114"/>
                  <a:gd name="T5" fmla="*/ 0 h 114"/>
                  <a:gd name="T6" fmla="*/ 0 w 114"/>
                  <a:gd name="T7" fmla="*/ 0 h 114"/>
                  <a:gd name="T8" fmla="*/ 0 w 114"/>
                  <a:gd name="T9" fmla="*/ 0 h 114"/>
                  <a:gd name="T10" fmla="*/ 0 w 114"/>
                  <a:gd name="T11" fmla="*/ 0 h 114"/>
                  <a:gd name="T12" fmla="*/ 0 w 114"/>
                  <a:gd name="T13" fmla="*/ 0 h 114"/>
                  <a:gd name="T14" fmla="*/ 0 w 114"/>
                  <a:gd name="T15" fmla="*/ 0 h 114"/>
                  <a:gd name="T16" fmla="*/ 0 w 114"/>
                  <a:gd name="T17" fmla="*/ 0 h 114"/>
                  <a:gd name="T18" fmla="*/ 0 w 114"/>
                  <a:gd name="T19" fmla="*/ 0 h 114"/>
                  <a:gd name="T20" fmla="*/ 0 w 114"/>
                  <a:gd name="T21" fmla="*/ 0 h 114"/>
                  <a:gd name="T22" fmla="*/ 0 w 114"/>
                  <a:gd name="T23" fmla="*/ 0 h 114"/>
                  <a:gd name="T24" fmla="*/ 0 w 114"/>
                  <a:gd name="T25" fmla="*/ 0 h 114"/>
                  <a:gd name="T26" fmla="*/ 0 w 114"/>
                  <a:gd name="T27" fmla="*/ 0 h 114"/>
                  <a:gd name="T28" fmla="*/ 0 w 114"/>
                  <a:gd name="T29" fmla="*/ 0 h 114"/>
                  <a:gd name="T30" fmla="*/ 0 w 114"/>
                  <a:gd name="T31" fmla="*/ 0 h 114"/>
                  <a:gd name="T32" fmla="*/ 0 w 114"/>
                  <a:gd name="T33" fmla="*/ 0 h 114"/>
                  <a:gd name="T34" fmla="*/ 0 w 114"/>
                  <a:gd name="T35" fmla="*/ 0 h 114"/>
                  <a:gd name="T36" fmla="*/ 0 w 114"/>
                  <a:gd name="T37" fmla="*/ 0 h 114"/>
                  <a:gd name="T38" fmla="*/ 0 w 114"/>
                  <a:gd name="T39" fmla="*/ 0 h 114"/>
                  <a:gd name="T40" fmla="*/ 0 w 114"/>
                  <a:gd name="T41" fmla="*/ 0 h 114"/>
                  <a:gd name="T42" fmla="*/ 0 w 114"/>
                  <a:gd name="T43" fmla="*/ 0 h 114"/>
                  <a:gd name="T44" fmla="*/ 0 w 114"/>
                  <a:gd name="T45" fmla="*/ 0 h 114"/>
                  <a:gd name="T46" fmla="*/ 0 w 114"/>
                  <a:gd name="T47" fmla="*/ 0 h 114"/>
                  <a:gd name="T48" fmla="*/ 0 w 114"/>
                  <a:gd name="T49" fmla="*/ 0 h 114"/>
                  <a:gd name="T50" fmla="*/ 0 w 114"/>
                  <a:gd name="T51" fmla="*/ 0 h 114"/>
                  <a:gd name="T52" fmla="*/ 0 w 114"/>
                  <a:gd name="T53" fmla="*/ 0 h 114"/>
                  <a:gd name="T54" fmla="*/ 0 w 114"/>
                  <a:gd name="T55" fmla="*/ 0 h 114"/>
                  <a:gd name="T56" fmla="*/ 0 w 114"/>
                  <a:gd name="T57" fmla="*/ 0 h 114"/>
                  <a:gd name="T58" fmla="*/ 0 w 114"/>
                  <a:gd name="T59" fmla="*/ 0 h 114"/>
                  <a:gd name="T60" fmla="*/ 0 w 114"/>
                  <a:gd name="T61" fmla="*/ 0 h 114"/>
                  <a:gd name="T62" fmla="*/ 0 w 114"/>
                  <a:gd name="T63" fmla="*/ 0 h 114"/>
                  <a:gd name="T64" fmla="*/ 0 w 114"/>
                  <a:gd name="T65" fmla="*/ 0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14"/>
                  <a:gd name="T101" fmla="*/ 114 w 114"/>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14">
                    <a:moveTo>
                      <a:pt x="114" y="57"/>
                    </a:moveTo>
                    <a:lnTo>
                      <a:pt x="113" y="68"/>
                    </a:lnTo>
                    <a:lnTo>
                      <a:pt x="109" y="80"/>
                    </a:lnTo>
                    <a:lnTo>
                      <a:pt x="105" y="89"/>
                    </a:lnTo>
                    <a:lnTo>
                      <a:pt x="98" y="97"/>
                    </a:lnTo>
                    <a:lnTo>
                      <a:pt x="89" y="105"/>
                    </a:lnTo>
                    <a:lnTo>
                      <a:pt x="80" y="110"/>
                    </a:lnTo>
                    <a:lnTo>
                      <a:pt x="68" y="113"/>
                    </a:lnTo>
                    <a:lnTo>
                      <a:pt x="56" y="114"/>
                    </a:lnTo>
                    <a:lnTo>
                      <a:pt x="45" y="113"/>
                    </a:lnTo>
                    <a:lnTo>
                      <a:pt x="35" y="110"/>
                    </a:lnTo>
                    <a:lnTo>
                      <a:pt x="25" y="105"/>
                    </a:lnTo>
                    <a:lnTo>
                      <a:pt x="16" y="97"/>
                    </a:lnTo>
                    <a:lnTo>
                      <a:pt x="9" y="89"/>
                    </a:lnTo>
                    <a:lnTo>
                      <a:pt x="5" y="80"/>
                    </a:lnTo>
                    <a:lnTo>
                      <a:pt x="1" y="68"/>
                    </a:lnTo>
                    <a:lnTo>
                      <a:pt x="0" y="57"/>
                    </a:lnTo>
                    <a:lnTo>
                      <a:pt x="1" y="45"/>
                    </a:lnTo>
                    <a:lnTo>
                      <a:pt x="5" y="35"/>
                    </a:lnTo>
                    <a:lnTo>
                      <a:pt x="9" y="26"/>
                    </a:lnTo>
                    <a:lnTo>
                      <a:pt x="16" y="16"/>
                    </a:lnTo>
                    <a:lnTo>
                      <a:pt x="25" y="9"/>
                    </a:lnTo>
                    <a:lnTo>
                      <a:pt x="35" y="5"/>
                    </a:lnTo>
                    <a:lnTo>
                      <a:pt x="45" y="1"/>
                    </a:lnTo>
                    <a:lnTo>
                      <a:pt x="56" y="0"/>
                    </a:lnTo>
                    <a:lnTo>
                      <a:pt x="68" y="1"/>
                    </a:lnTo>
                    <a:lnTo>
                      <a:pt x="80" y="5"/>
                    </a:lnTo>
                    <a:lnTo>
                      <a:pt x="89" y="9"/>
                    </a:lnTo>
                    <a:lnTo>
                      <a:pt x="98" y="16"/>
                    </a:lnTo>
                    <a:lnTo>
                      <a:pt x="105" y="26"/>
                    </a:lnTo>
                    <a:lnTo>
                      <a:pt x="109" y="35"/>
                    </a:lnTo>
                    <a:lnTo>
                      <a:pt x="113" y="45"/>
                    </a:lnTo>
                    <a:lnTo>
                      <a:pt x="114" y="57"/>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7" name="Freeform 92"/>
              <p:cNvSpPr>
                <a:spLocks noEditPoints="1"/>
              </p:cNvSpPr>
              <p:nvPr/>
            </p:nvSpPr>
            <p:spPr bwMode="auto">
              <a:xfrm>
                <a:off x="2007" y="2459"/>
                <a:ext cx="52" cy="47"/>
              </a:xfrm>
              <a:custGeom>
                <a:avLst/>
                <a:gdLst>
                  <a:gd name="T0" fmla="*/ 0 w 130"/>
                  <a:gd name="T1" fmla="*/ 0 h 130"/>
                  <a:gd name="T2" fmla="*/ 0 w 130"/>
                  <a:gd name="T3" fmla="*/ 0 h 130"/>
                  <a:gd name="T4" fmla="*/ 0 w 130"/>
                  <a:gd name="T5" fmla="*/ 0 h 130"/>
                  <a:gd name="T6" fmla="*/ 0 w 130"/>
                  <a:gd name="T7" fmla="*/ 0 h 130"/>
                  <a:gd name="T8" fmla="*/ 0 w 130"/>
                  <a:gd name="T9" fmla="*/ 0 h 130"/>
                  <a:gd name="T10" fmla="*/ 0 w 130"/>
                  <a:gd name="T11" fmla="*/ 0 h 130"/>
                  <a:gd name="T12" fmla="*/ 0 w 130"/>
                  <a:gd name="T13" fmla="*/ 0 h 130"/>
                  <a:gd name="T14" fmla="*/ 0 w 130"/>
                  <a:gd name="T15" fmla="*/ 0 h 130"/>
                  <a:gd name="T16" fmla="*/ 0 w 130"/>
                  <a:gd name="T17" fmla="*/ 0 h 130"/>
                  <a:gd name="T18" fmla="*/ 0 w 130"/>
                  <a:gd name="T19" fmla="*/ 0 h 130"/>
                  <a:gd name="T20" fmla="*/ 0 w 130"/>
                  <a:gd name="T21" fmla="*/ 0 h 130"/>
                  <a:gd name="T22" fmla="*/ 0 w 130"/>
                  <a:gd name="T23" fmla="*/ 0 h 130"/>
                  <a:gd name="T24" fmla="*/ 0 w 130"/>
                  <a:gd name="T25" fmla="*/ 0 h 130"/>
                  <a:gd name="T26" fmla="*/ 0 w 130"/>
                  <a:gd name="T27" fmla="*/ 0 h 130"/>
                  <a:gd name="T28" fmla="*/ 0 w 130"/>
                  <a:gd name="T29" fmla="*/ 0 h 130"/>
                  <a:gd name="T30" fmla="*/ 0 w 130"/>
                  <a:gd name="T31" fmla="*/ 0 h 130"/>
                  <a:gd name="T32" fmla="*/ 0 w 130"/>
                  <a:gd name="T33" fmla="*/ 0 h 130"/>
                  <a:gd name="T34" fmla="*/ 0 w 130"/>
                  <a:gd name="T35" fmla="*/ 0 h 130"/>
                  <a:gd name="T36" fmla="*/ 0 w 130"/>
                  <a:gd name="T37" fmla="*/ 0 h 130"/>
                  <a:gd name="T38" fmla="*/ 0 w 130"/>
                  <a:gd name="T39" fmla="*/ 0 h 130"/>
                  <a:gd name="T40" fmla="*/ 0 w 130"/>
                  <a:gd name="T41" fmla="*/ 0 h 130"/>
                  <a:gd name="T42" fmla="*/ 0 w 130"/>
                  <a:gd name="T43" fmla="*/ 0 h 130"/>
                  <a:gd name="T44" fmla="*/ 0 w 130"/>
                  <a:gd name="T45" fmla="*/ 0 h 130"/>
                  <a:gd name="T46" fmla="*/ 0 w 130"/>
                  <a:gd name="T47" fmla="*/ 0 h 130"/>
                  <a:gd name="T48" fmla="*/ 0 w 130"/>
                  <a:gd name="T49" fmla="*/ 0 h 130"/>
                  <a:gd name="T50" fmla="*/ 0 w 130"/>
                  <a:gd name="T51" fmla="*/ 0 h 130"/>
                  <a:gd name="T52" fmla="*/ 0 w 130"/>
                  <a:gd name="T53" fmla="*/ 0 h 130"/>
                  <a:gd name="T54" fmla="*/ 0 w 130"/>
                  <a:gd name="T55" fmla="*/ 0 h 130"/>
                  <a:gd name="T56" fmla="*/ 0 w 130"/>
                  <a:gd name="T57" fmla="*/ 0 h 130"/>
                  <a:gd name="T58" fmla="*/ 0 w 130"/>
                  <a:gd name="T59" fmla="*/ 0 h 130"/>
                  <a:gd name="T60" fmla="*/ 0 w 130"/>
                  <a:gd name="T61" fmla="*/ 0 h 130"/>
                  <a:gd name="T62" fmla="*/ 0 w 130"/>
                  <a:gd name="T63" fmla="*/ 0 h 130"/>
                  <a:gd name="T64" fmla="*/ 0 w 130"/>
                  <a:gd name="T65" fmla="*/ 0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130"/>
                  <a:gd name="T101" fmla="*/ 130 w 130"/>
                  <a:gd name="T102" fmla="*/ 130 h 1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130">
                    <a:moveTo>
                      <a:pt x="0" y="65"/>
                    </a:moveTo>
                    <a:lnTo>
                      <a:pt x="1" y="77"/>
                    </a:lnTo>
                    <a:lnTo>
                      <a:pt x="5" y="90"/>
                    </a:lnTo>
                    <a:lnTo>
                      <a:pt x="12" y="102"/>
                    </a:lnTo>
                    <a:lnTo>
                      <a:pt x="19" y="111"/>
                    </a:lnTo>
                    <a:lnTo>
                      <a:pt x="29" y="119"/>
                    </a:lnTo>
                    <a:lnTo>
                      <a:pt x="39" y="125"/>
                    </a:lnTo>
                    <a:lnTo>
                      <a:pt x="52" y="129"/>
                    </a:lnTo>
                    <a:lnTo>
                      <a:pt x="65" y="130"/>
                    </a:lnTo>
                    <a:lnTo>
                      <a:pt x="77" y="129"/>
                    </a:lnTo>
                    <a:lnTo>
                      <a:pt x="90" y="125"/>
                    </a:lnTo>
                    <a:lnTo>
                      <a:pt x="101" y="119"/>
                    </a:lnTo>
                    <a:lnTo>
                      <a:pt x="111" y="111"/>
                    </a:lnTo>
                    <a:lnTo>
                      <a:pt x="119" y="102"/>
                    </a:lnTo>
                    <a:lnTo>
                      <a:pt x="125" y="90"/>
                    </a:lnTo>
                    <a:lnTo>
                      <a:pt x="129" y="77"/>
                    </a:lnTo>
                    <a:lnTo>
                      <a:pt x="130" y="65"/>
                    </a:lnTo>
                    <a:lnTo>
                      <a:pt x="129" y="52"/>
                    </a:lnTo>
                    <a:lnTo>
                      <a:pt x="125" y="39"/>
                    </a:lnTo>
                    <a:lnTo>
                      <a:pt x="119" y="29"/>
                    </a:lnTo>
                    <a:lnTo>
                      <a:pt x="111" y="19"/>
                    </a:lnTo>
                    <a:lnTo>
                      <a:pt x="101" y="12"/>
                    </a:lnTo>
                    <a:lnTo>
                      <a:pt x="90" y="5"/>
                    </a:lnTo>
                    <a:lnTo>
                      <a:pt x="77" y="1"/>
                    </a:lnTo>
                    <a:lnTo>
                      <a:pt x="65" y="0"/>
                    </a:lnTo>
                    <a:lnTo>
                      <a:pt x="52" y="1"/>
                    </a:lnTo>
                    <a:lnTo>
                      <a:pt x="39" y="5"/>
                    </a:lnTo>
                    <a:lnTo>
                      <a:pt x="29" y="12"/>
                    </a:lnTo>
                    <a:lnTo>
                      <a:pt x="19" y="19"/>
                    </a:lnTo>
                    <a:lnTo>
                      <a:pt x="12" y="29"/>
                    </a:lnTo>
                    <a:lnTo>
                      <a:pt x="5" y="39"/>
                    </a:lnTo>
                    <a:lnTo>
                      <a:pt x="1" y="52"/>
                    </a:lnTo>
                    <a:lnTo>
                      <a:pt x="0" y="65"/>
                    </a:lnTo>
                    <a:close/>
                    <a:moveTo>
                      <a:pt x="15" y="65"/>
                    </a:moveTo>
                    <a:lnTo>
                      <a:pt x="16" y="55"/>
                    </a:lnTo>
                    <a:lnTo>
                      <a:pt x="19" y="46"/>
                    </a:lnTo>
                    <a:lnTo>
                      <a:pt x="24" y="38"/>
                    </a:lnTo>
                    <a:lnTo>
                      <a:pt x="30" y="30"/>
                    </a:lnTo>
                    <a:lnTo>
                      <a:pt x="37" y="24"/>
                    </a:lnTo>
                    <a:lnTo>
                      <a:pt x="46" y="20"/>
                    </a:lnTo>
                    <a:lnTo>
                      <a:pt x="55" y="17"/>
                    </a:lnTo>
                    <a:lnTo>
                      <a:pt x="65" y="16"/>
                    </a:lnTo>
                    <a:lnTo>
                      <a:pt x="75" y="17"/>
                    </a:lnTo>
                    <a:lnTo>
                      <a:pt x="84" y="20"/>
                    </a:lnTo>
                    <a:lnTo>
                      <a:pt x="92" y="24"/>
                    </a:lnTo>
                    <a:lnTo>
                      <a:pt x="100" y="30"/>
                    </a:lnTo>
                    <a:lnTo>
                      <a:pt x="106" y="38"/>
                    </a:lnTo>
                    <a:lnTo>
                      <a:pt x="111" y="46"/>
                    </a:lnTo>
                    <a:lnTo>
                      <a:pt x="113" y="55"/>
                    </a:lnTo>
                    <a:lnTo>
                      <a:pt x="114" y="65"/>
                    </a:lnTo>
                    <a:lnTo>
                      <a:pt x="113" y="75"/>
                    </a:lnTo>
                    <a:lnTo>
                      <a:pt x="111" y="84"/>
                    </a:lnTo>
                    <a:lnTo>
                      <a:pt x="106" y="92"/>
                    </a:lnTo>
                    <a:lnTo>
                      <a:pt x="100" y="99"/>
                    </a:lnTo>
                    <a:lnTo>
                      <a:pt x="92" y="106"/>
                    </a:lnTo>
                    <a:lnTo>
                      <a:pt x="84" y="111"/>
                    </a:lnTo>
                    <a:lnTo>
                      <a:pt x="75" y="113"/>
                    </a:lnTo>
                    <a:lnTo>
                      <a:pt x="65" y="114"/>
                    </a:lnTo>
                    <a:lnTo>
                      <a:pt x="55" y="113"/>
                    </a:lnTo>
                    <a:lnTo>
                      <a:pt x="46" y="111"/>
                    </a:lnTo>
                    <a:lnTo>
                      <a:pt x="37" y="106"/>
                    </a:lnTo>
                    <a:lnTo>
                      <a:pt x="30" y="99"/>
                    </a:lnTo>
                    <a:lnTo>
                      <a:pt x="24" y="92"/>
                    </a:lnTo>
                    <a:lnTo>
                      <a:pt x="19" y="84"/>
                    </a:lnTo>
                    <a:lnTo>
                      <a:pt x="16" y="75"/>
                    </a:lnTo>
                    <a:lnTo>
                      <a:pt x="15"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8" name="Freeform 93"/>
              <p:cNvSpPr>
                <a:spLocks noEditPoints="1"/>
              </p:cNvSpPr>
              <p:nvPr/>
            </p:nvSpPr>
            <p:spPr bwMode="auto">
              <a:xfrm>
                <a:off x="2227" y="2459"/>
                <a:ext cx="53" cy="47"/>
              </a:xfrm>
              <a:custGeom>
                <a:avLst/>
                <a:gdLst>
                  <a:gd name="T0" fmla="*/ 0 w 130"/>
                  <a:gd name="T1" fmla="*/ 0 h 130"/>
                  <a:gd name="T2" fmla="*/ 0 w 130"/>
                  <a:gd name="T3" fmla="*/ 0 h 130"/>
                  <a:gd name="T4" fmla="*/ 0 w 130"/>
                  <a:gd name="T5" fmla="*/ 0 h 130"/>
                  <a:gd name="T6" fmla="*/ 0 w 130"/>
                  <a:gd name="T7" fmla="*/ 0 h 130"/>
                  <a:gd name="T8" fmla="*/ 0 w 130"/>
                  <a:gd name="T9" fmla="*/ 0 h 130"/>
                  <a:gd name="T10" fmla="*/ 0 w 130"/>
                  <a:gd name="T11" fmla="*/ 0 h 130"/>
                  <a:gd name="T12" fmla="*/ 0 w 130"/>
                  <a:gd name="T13" fmla="*/ 0 h 130"/>
                  <a:gd name="T14" fmla="*/ 1 w 130"/>
                  <a:gd name="T15" fmla="*/ 0 h 130"/>
                  <a:gd name="T16" fmla="*/ 1 w 130"/>
                  <a:gd name="T17" fmla="*/ 0 h 130"/>
                  <a:gd name="T18" fmla="*/ 0 w 130"/>
                  <a:gd name="T19" fmla="*/ 0 h 130"/>
                  <a:gd name="T20" fmla="*/ 0 w 130"/>
                  <a:gd name="T21" fmla="*/ 0 h 130"/>
                  <a:gd name="T22" fmla="*/ 0 w 130"/>
                  <a:gd name="T23" fmla="*/ 0 h 130"/>
                  <a:gd name="T24" fmla="*/ 0 w 130"/>
                  <a:gd name="T25" fmla="*/ 0 h 130"/>
                  <a:gd name="T26" fmla="*/ 0 w 130"/>
                  <a:gd name="T27" fmla="*/ 0 h 130"/>
                  <a:gd name="T28" fmla="*/ 0 w 130"/>
                  <a:gd name="T29" fmla="*/ 0 h 130"/>
                  <a:gd name="T30" fmla="*/ 0 w 130"/>
                  <a:gd name="T31" fmla="*/ 0 h 130"/>
                  <a:gd name="T32" fmla="*/ 0 w 130"/>
                  <a:gd name="T33" fmla="*/ 0 h 130"/>
                  <a:gd name="T34" fmla="*/ 0 w 130"/>
                  <a:gd name="T35" fmla="*/ 0 h 130"/>
                  <a:gd name="T36" fmla="*/ 0 w 130"/>
                  <a:gd name="T37" fmla="*/ 0 h 130"/>
                  <a:gd name="T38" fmla="*/ 0 w 130"/>
                  <a:gd name="T39" fmla="*/ 0 h 130"/>
                  <a:gd name="T40" fmla="*/ 0 w 130"/>
                  <a:gd name="T41" fmla="*/ 0 h 130"/>
                  <a:gd name="T42" fmla="*/ 0 w 130"/>
                  <a:gd name="T43" fmla="*/ 0 h 130"/>
                  <a:gd name="T44" fmla="*/ 0 w 130"/>
                  <a:gd name="T45" fmla="*/ 0 h 130"/>
                  <a:gd name="T46" fmla="*/ 0 w 130"/>
                  <a:gd name="T47" fmla="*/ 0 h 130"/>
                  <a:gd name="T48" fmla="*/ 0 w 130"/>
                  <a:gd name="T49" fmla="*/ 0 h 130"/>
                  <a:gd name="T50" fmla="*/ 0 w 130"/>
                  <a:gd name="T51" fmla="*/ 0 h 130"/>
                  <a:gd name="T52" fmla="*/ 0 w 130"/>
                  <a:gd name="T53" fmla="*/ 0 h 130"/>
                  <a:gd name="T54" fmla="*/ 0 w 130"/>
                  <a:gd name="T55" fmla="*/ 0 h 130"/>
                  <a:gd name="T56" fmla="*/ 0 w 130"/>
                  <a:gd name="T57" fmla="*/ 0 h 130"/>
                  <a:gd name="T58" fmla="*/ 0 w 130"/>
                  <a:gd name="T59" fmla="*/ 0 h 130"/>
                  <a:gd name="T60" fmla="*/ 0 w 130"/>
                  <a:gd name="T61" fmla="*/ 0 h 130"/>
                  <a:gd name="T62" fmla="*/ 0 w 130"/>
                  <a:gd name="T63" fmla="*/ 0 h 130"/>
                  <a:gd name="T64" fmla="*/ 0 w 130"/>
                  <a:gd name="T65" fmla="*/ 0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130"/>
                  <a:gd name="T101" fmla="*/ 130 w 130"/>
                  <a:gd name="T102" fmla="*/ 130 h 1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130">
                    <a:moveTo>
                      <a:pt x="0" y="65"/>
                    </a:moveTo>
                    <a:lnTo>
                      <a:pt x="1" y="77"/>
                    </a:lnTo>
                    <a:lnTo>
                      <a:pt x="5" y="90"/>
                    </a:lnTo>
                    <a:lnTo>
                      <a:pt x="11" y="102"/>
                    </a:lnTo>
                    <a:lnTo>
                      <a:pt x="18" y="111"/>
                    </a:lnTo>
                    <a:lnTo>
                      <a:pt x="29" y="119"/>
                    </a:lnTo>
                    <a:lnTo>
                      <a:pt x="39" y="125"/>
                    </a:lnTo>
                    <a:lnTo>
                      <a:pt x="52" y="129"/>
                    </a:lnTo>
                    <a:lnTo>
                      <a:pt x="64" y="130"/>
                    </a:lnTo>
                    <a:lnTo>
                      <a:pt x="78" y="129"/>
                    </a:lnTo>
                    <a:lnTo>
                      <a:pt x="90" y="125"/>
                    </a:lnTo>
                    <a:lnTo>
                      <a:pt x="101" y="119"/>
                    </a:lnTo>
                    <a:lnTo>
                      <a:pt x="112" y="111"/>
                    </a:lnTo>
                    <a:lnTo>
                      <a:pt x="119" y="102"/>
                    </a:lnTo>
                    <a:lnTo>
                      <a:pt x="126" y="90"/>
                    </a:lnTo>
                    <a:lnTo>
                      <a:pt x="129" y="77"/>
                    </a:lnTo>
                    <a:lnTo>
                      <a:pt x="130" y="65"/>
                    </a:lnTo>
                    <a:lnTo>
                      <a:pt x="129" y="52"/>
                    </a:lnTo>
                    <a:lnTo>
                      <a:pt x="126" y="39"/>
                    </a:lnTo>
                    <a:lnTo>
                      <a:pt x="119" y="29"/>
                    </a:lnTo>
                    <a:lnTo>
                      <a:pt x="112" y="19"/>
                    </a:lnTo>
                    <a:lnTo>
                      <a:pt x="101" y="12"/>
                    </a:lnTo>
                    <a:lnTo>
                      <a:pt x="90" y="5"/>
                    </a:lnTo>
                    <a:lnTo>
                      <a:pt x="78" y="1"/>
                    </a:lnTo>
                    <a:lnTo>
                      <a:pt x="64" y="0"/>
                    </a:lnTo>
                    <a:lnTo>
                      <a:pt x="52" y="1"/>
                    </a:lnTo>
                    <a:lnTo>
                      <a:pt x="39" y="5"/>
                    </a:lnTo>
                    <a:lnTo>
                      <a:pt x="29" y="12"/>
                    </a:lnTo>
                    <a:lnTo>
                      <a:pt x="18" y="19"/>
                    </a:lnTo>
                    <a:lnTo>
                      <a:pt x="11" y="29"/>
                    </a:lnTo>
                    <a:lnTo>
                      <a:pt x="5" y="39"/>
                    </a:lnTo>
                    <a:lnTo>
                      <a:pt x="1" y="52"/>
                    </a:lnTo>
                    <a:lnTo>
                      <a:pt x="0" y="65"/>
                    </a:lnTo>
                    <a:close/>
                    <a:moveTo>
                      <a:pt x="16" y="65"/>
                    </a:moveTo>
                    <a:lnTo>
                      <a:pt x="17" y="55"/>
                    </a:lnTo>
                    <a:lnTo>
                      <a:pt x="20" y="46"/>
                    </a:lnTo>
                    <a:lnTo>
                      <a:pt x="24" y="38"/>
                    </a:lnTo>
                    <a:lnTo>
                      <a:pt x="30" y="30"/>
                    </a:lnTo>
                    <a:lnTo>
                      <a:pt x="38" y="24"/>
                    </a:lnTo>
                    <a:lnTo>
                      <a:pt x="46" y="20"/>
                    </a:lnTo>
                    <a:lnTo>
                      <a:pt x="55" y="17"/>
                    </a:lnTo>
                    <a:lnTo>
                      <a:pt x="64" y="16"/>
                    </a:lnTo>
                    <a:lnTo>
                      <a:pt x="75" y="17"/>
                    </a:lnTo>
                    <a:lnTo>
                      <a:pt x="84" y="20"/>
                    </a:lnTo>
                    <a:lnTo>
                      <a:pt x="92" y="24"/>
                    </a:lnTo>
                    <a:lnTo>
                      <a:pt x="100" y="30"/>
                    </a:lnTo>
                    <a:lnTo>
                      <a:pt x="106" y="38"/>
                    </a:lnTo>
                    <a:lnTo>
                      <a:pt x="111" y="46"/>
                    </a:lnTo>
                    <a:lnTo>
                      <a:pt x="113" y="55"/>
                    </a:lnTo>
                    <a:lnTo>
                      <a:pt x="114" y="65"/>
                    </a:lnTo>
                    <a:lnTo>
                      <a:pt x="113" y="75"/>
                    </a:lnTo>
                    <a:lnTo>
                      <a:pt x="111" y="84"/>
                    </a:lnTo>
                    <a:lnTo>
                      <a:pt x="106" y="92"/>
                    </a:lnTo>
                    <a:lnTo>
                      <a:pt x="100" y="99"/>
                    </a:lnTo>
                    <a:lnTo>
                      <a:pt x="92" y="106"/>
                    </a:lnTo>
                    <a:lnTo>
                      <a:pt x="84" y="111"/>
                    </a:lnTo>
                    <a:lnTo>
                      <a:pt x="75" y="113"/>
                    </a:lnTo>
                    <a:lnTo>
                      <a:pt x="64" y="114"/>
                    </a:lnTo>
                    <a:lnTo>
                      <a:pt x="55" y="113"/>
                    </a:lnTo>
                    <a:lnTo>
                      <a:pt x="46" y="111"/>
                    </a:lnTo>
                    <a:lnTo>
                      <a:pt x="38" y="106"/>
                    </a:lnTo>
                    <a:lnTo>
                      <a:pt x="30" y="99"/>
                    </a:lnTo>
                    <a:lnTo>
                      <a:pt x="24" y="92"/>
                    </a:lnTo>
                    <a:lnTo>
                      <a:pt x="20" y="84"/>
                    </a:lnTo>
                    <a:lnTo>
                      <a:pt x="17" y="75"/>
                    </a:lnTo>
                    <a:lnTo>
                      <a:pt x="16"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9" name="Freeform 94"/>
              <p:cNvSpPr>
                <a:spLocks/>
              </p:cNvSpPr>
              <p:nvPr/>
            </p:nvSpPr>
            <p:spPr bwMode="auto">
              <a:xfrm>
                <a:off x="2011" y="2357"/>
                <a:ext cx="263" cy="84"/>
              </a:xfrm>
              <a:custGeom>
                <a:avLst/>
                <a:gdLst>
                  <a:gd name="T0" fmla="*/ 0 w 657"/>
                  <a:gd name="T1" fmla="*/ 0 h 232"/>
                  <a:gd name="T2" fmla="*/ 0 w 657"/>
                  <a:gd name="T3" fmla="*/ 0 h 232"/>
                  <a:gd name="T4" fmla="*/ 0 w 657"/>
                  <a:gd name="T5" fmla="*/ 0 h 232"/>
                  <a:gd name="T6" fmla="*/ 0 w 657"/>
                  <a:gd name="T7" fmla="*/ 0 h 232"/>
                  <a:gd name="T8" fmla="*/ 0 w 657"/>
                  <a:gd name="T9" fmla="*/ 0 h 232"/>
                  <a:gd name="T10" fmla="*/ 0 w 657"/>
                  <a:gd name="T11" fmla="*/ 0 h 232"/>
                  <a:gd name="T12" fmla="*/ 0 w 657"/>
                  <a:gd name="T13" fmla="*/ 0 h 232"/>
                  <a:gd name="T14" fmla="*/ 0 w 657"/>
                  <a:gd name="T15" fmla="*/ 0 h 232"/>
                  <a:gd name="T16" fmla="*/ 0 w 657"/>
                  <a:gd name="T17" fmla="*/ 0 h 232"/>
                  <a:gd name="T18" fmla="*/ 0 w 657"/>
                  <a:gd name="T19" fmla="*/ 0 h 232"/>
                  <a:gd name="T20" fmla="*/ 0 w 657"/>
                  <a:gd name="T21" fmla="*/ 0 h 232"/>
                  <a:gd name="T22" fmla="*/ 0 w 657"/>
                  <a:gd name="T23" fmla="*/ 0 h 232"/>
                  <a:gd name="T24" fmla="*/ 1 w 657"/>
                  <a:gd name="T25" fmla="*/ 0 h 232"/>
                  <a:gd name="T26" fmla="*/ 1 w 657"/>
                  <a:gd name="T27" fmla="*/ 0 h 232"/>
                  <a:gd name="T28" fmla="*/ 1 w 657"/>
                  <a:gd name="T29" fmla="*/ 0 h 232"/>
                  <a:gd name="T30" fmla="*/ 1 w 657"/>
                  <a:gd name="T31" fmla="*/ 0 h 232"/>
                  <a:gd name="T32" fmla="*/ 2 w 657"/>
                  <a:gd name="T33" fmla="*/ 0 h 232"/>
                  <a:gd name="T34" fmla="*/ 2 w 657"/>
                  <a:gd name="T35" fmla="*/ 0 h 232"/>
                  <a:gd name="T36" fmla="*/ 2 w 657"/>
                  <a:gd name="T37" fmla="*/ 0 h 232"/>
                  <a:gd name="T38" fmla="*/ 2 w 657"/>
                  <a:gd name="T39" fmla="*/ 0 h 232"/>
                  <a:gd name="T40" fmla="*/ 2 w 657"/>
                  <a:gd name="T41" fmla="*/ 0 h 232"/>
                  <a:gd name="T42" fmla="*/ 2 w 657"/>
                  <a:gd name="T43" fmla="*/ 0 h 232"/>
                  <a:gd name="T44" fmla="*/ 2 w 657"/>
                  <a:gd name="T45" fmla="*/ 0 h 232"/>
                  <a:gd name="T46" fmla="*/ 2 w 657"/>
                  <a:gd name="T47" fmla="*/ 0 h 232"/>
                  <a:gd name="T48" fmla="*/ 2 w 657"/>
                  <a:gd name="T49" fmla="*/ 0 h 232"/>
                  <a:gd name="T50" fmla="*/ 2 w 657"/>
                  <a:gd name="T51" fmla="*/ 0 h 232"/>
                  <a:gd name="T52" fmla="*/ 2 w 657"/>
                  <a:gd name="T53" fmla="*/ 0 h 232"/>
                  <a:gd name="T54" fmla="*/ 2 w 657"/>
                  <a:gd name="T55" fmla="*/ 0 h 232"/>
                  <a:gd name="T56" fmla="*/ 2 w 657"/>
                  <a:gd name="T57" fmla="*/ 0 h 232"/>
                  <a:gd name="T58" fmla="*/ 2 w 657"/>
                  <a:gd name="T59" fmla="*/ 0 h 232"/>
                  <a:gd name="T60" fmla="*/ 2 w 657"/>
                  <a:gd name="T61" fmla="*/ 0 h 232"/>
                  <a:gd name="T62" fmla="*/ 0 w 657"/>
                  <a:gd name="T63" fmla="*/ 0 h 2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7"/>
                  <a:gd name="T97" fmla="*/ 0 h 232"/>
                  <a:gd name="T98" fmla="*/ 657 w 657"/>
                  <a:gd name="T99" fmla="*/ 232 h 2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7" h="232">
                    <a:moveTo>
                      <a:pt x="114" y="0"/>
                    </a:moveTo>
                    <a:lnTo>
                      <a:pt x="113" y="0"/>
                    </a:lnTo>
                    <a:lnTo>
                      <a:pt x="104" y="3"/>
                    </a:lnTo>
                    <a:lnTo>
                      <a:pt x="98" y="5"/>
                    </a:lnTo>
                    <a:lnTo>
                      <a:pt x="92" y="8"/>
                    </a:lnTo>
                    <a:lnTo>
                      <a:pt x="87" y="13"/>
                    </a:lnTo>
                    <a:lnTo>
                      <a:pt x="83" y="18"/>
                    </a:lnTo>
                    <a:lnTo>
                      <a:pt x="80" y="22"/>
                    </a:lnTo>
                    <a:lnTo>
                      <a:pt x="77" y="27"/>
                    </a:lnTo>
                    <a:lnTo>
                      <a:pt x="76" y="30"/>
                    </a:lnTo>
                    <a:lnTo>
                      <a:pt x="72" y="38"/>
                    </a:lnTo>
                    <a:lnTo>
                      <a:pt x="64" y="59"/>
                    </a:lnTo>
                    <a:lnTo>
                      <a:pt x="51" y="89"/>
                    </a:lnTo>
                    <a:lnTo>
                      <a:pt x="38" y="125"/>
                    </a:lnTo>
                    <a:lnTo>
                      <a:pt x="24" y="159"/>
                    </a:lnTo>
                    <a:lnTo>
                      <a:pt x="11" y="189"/>
                    </a:lnTo>
                    <a:lnTo>
                      <a:pt x="3" y="211"/>
                    </a:lnTo>
                    <a:lnTo>
                      <a:pt x="0" y="219"/>
                    </a:lnTo>
                    <a:lnTo>
                      <a:pt x="30" y="232"/>
                    </a:lnTo>
                    <a:lnTo>
                      <a:pt x="106" y="41"/>
                    </a:lnTo>
                    <a:lnTo>
                      <a:pt x="107" y="40"/>
                    </a:lnTo>
                    <a:lnTo>
                      <a:pt x="109" y="36"/>
                    </a:lnTo>
                    <a:lnTo>
                      <a:pt x="113" y="34"/>
                    </a:lnTo>
                    <a:lnTo>
                      <a:pt x="117" y="33"/>
                    </a:lnTo>
                    <a:lnTo>
                      <a:pt x="123" y="33"/>
                    </a:lnTo>
                    <a:lnTo>
                      <a:pt x="137" y="33"/>
                    </a:lnTo>
                    <a:lnTo>
                      <a:pt x="157" y="33"/>
                    </a:lnTo>
                    <a:lnTo>
                      <a:pt x="185" y="33"/>
                    </a:lnTo>
                    <a:lnTo>
                      <a:pt x="217" y="33"/>
                    </a:lnTo>
                    <a:lnTo>
                      <a:pt x="253" y="33"/>
                    </a:lnTo>
                    <a:lnTo>
                      <a:pt x="291" y="33"/>
                    </a:lnTo>
                    <a:lnTo>
                      <a:pt x="330" y="33"/>
                    </a:lnTo>
                    <a:lnTo>
                      <a:pt x="369" y="33"/>
                    </a:lnTo>
                    <a:lnTo>
                      <a:pt x="407" y="33"/>
                    </a:lnTo>
                    <a:lnTo>
                      <a:pt x="443" y="33"/>
                    </a:lnTo>
                    <a:lnTo>
                      <a:pt x="475" y="33"/>
                    </a:lnTo>
                    <a:lnTo>
                      <a:pt x="502" y="33"/>
                    </a:lnTo>
                    <a:lnTo>
                      <a:pt x="523" y="33"/>
                    </a:lnTo>
                    <a:lnTo>
                      <a:pt x="536" y="33"/>
                    </a:lnTo>
                    <a:lnTo>
                      <a:pt x="541" y="33"/>
                    </a:lnTo>
                    <a:lnTo>
                      <a:pt x="542" y="33"/>
                    </a:lnTo>
                    <a:lnTo>
                      <a:pt x="545" y="34"/>
                    </a:lnTo>
                    <a:lnTo>
                      <a:pt x="548" y="36"/>
                    </a:lnTo>
                    <a:lnTo>
                      <a:pt x="553" y="42"/>
                    </a:lnTo>
                    <a:lnTo>
                      <a:pt x="556" y="51"/>
                    </a:lnTo>
                    <a:lnTo>
                      <a:pt x="565" y="73"/>
                    </a:lnTo>
                    <a:lnTo>
                      <a:pt x="577" y="104"/>
                    </a:lnTo>
                    <a:lnTo>
                      <a:pt x="591" y="139"/>
                    </a:lnTo>
                    <a:lnTo>
                      <a:pt x="604" y="173"/>
                    </a:lnTo>
                    <a:lnTo>
                      <a:pt x="617" y="203"/>
                    </a:lnTo>
                    <a:lnTo>
                      <a:pt x="625" y="224"/>
                    </a:lnTo>
                    <a:lnTo>
                      <a:pt x="629" y="232"/>
                    </a:lnTo>
                    <a:lnTo>
                      <a:pt x="657" y="219"/>
                    </a:lnTo>
                    <a:lnTo>
                      <a:pt x="581" y="28"/>
                    </a:lnTo>
                    <a:lnTo>
                      <a:pt x="577" y="21"/>
                    </a:lnTo>
                    <a:lnTo>
                      <a:pt x="571" y="14"/>
                    </a:lnTo>
                    <a:lnTo>
                      <a:pt x="566" y="10"/>
                    </a:lnTo>
                    <a:lnTo>
                      <a:pt x="561" y="6"/>
                    </a:lnTo>
                    <a:lnTo>
                      <a:pt x="555" y="4"/>
                    </a:lnTo>
                    <a:lnTo>
                      <a:pt x="549" y="1"/>
                    </a:lnTo>
                    <a:lnTo>
                      <a:pt x="545" y="0"/>
                    </a:lnTo>
                    <a:lnTo>
                      <a:pt x="541" y="0"/>
                    </a:lnTo>
                    <a:lnTo>
                      <a:pt x="115" y="0"/>
                    </a:lnTo>
                    <a:lnTo>
                      <a:pt x="1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0" name="Freeform 95"/>
              <p:cNvSpPr>
                <a:spLocks/>
              </p:cNvSpPr>
              <p:nvPr/>
            </p:nvSpPr>
            <p:spPr bwMode="auto">
              <a:xfrm>
                <a:off x="2041" y="2383"/>
                <a:ext cx="205" cy="56"/>
              </a:xfrm>
              <a:custGeom>
                <a:avLst/>
                <a:gdLst>
                  <a:gd name="T0" fmla="*/ 2 w 514"/>
                  <a:gd name="T1" fmla="*/ 0 h 152"/>
                  <a:gd name="T2" fmla="*/ 2 w 514"/>
                  <a:gd name="T3" fmla="*/ 0 h 152"/>
                  <a:gd name="T4" fmla="*/ 0 w 514"/>
                  <a:gd name="T5" fmla="*/ 0 h 152"/>
                  <a:gd name="T6" fmla="*/ 0 w 514"/>
                  <a:gd name="T7" fmla="*/ 0 h 152"/>
                  <a:gd name="T8" fmla="*/ 2 w 514"/>
                  <a:gd name="T9" fmla="*/ 0 h 152"/>
                  <a:gd name="T10" fmla="*/ 0 60000 65536"/>
                  <a:gd name="T11" fmla="*/ 0 60000 65536"/>
                  <a:gd name="T12" fmla="*/ 0 60000 65536"/>
                  <a:gd name="T13" fmla="*/ 0 60000 65536"/>
                  <a:gd name="T14" fmla="*/ 0 60000 65536"/>
                  <a:gd name="T15" fmla="*/ 0 w 514"/>
                  <a:gd name="T16" fmla="*/ 0 h 152"/>
                  <a:gd name="T17" fmla="*/ 514 w 514"/>
                  <a:gd name="T18" fmla="*/ 152 h 152"/>
                </a:gdLst>
                <a:ahLst/>
                <a:cxnLst>
                  <a:cxn ang="T10">
                    <a:pos x="T0" y="T1"/>
                  </a:cxn>
                  <a:cxn ang="T11">
                    <a:pos x="T2" y="T3"/>
                  </a:cxn>
                  <a:cxn ang="T12">
                    <a:pos x="T4" y="T5"/>
                  </a:cxn>
                  <a:cxn ang="T13">
                    <a:pos x="T6" y="T7"/>
                  </a:cxn>
                  <a:cxn ang="T14">
                    <a:pos x="T8" y="T9"/>
                  </a:cxn>
                </a:cxnLst>
                <a:rect l="T15" t="T16" r="T17" b="T18"/>
                <a:pathLst>
                  <a:path w="514" h="152">
                    <a:moveTo>
                      <a:pt x="514" y="152"/>
                    </a:moveTo>
                    <a:lnTo>
                      <a:pt x="456" y="0"/>
                    </a:lnTo>
                    <a:lnTo>
                      <a:pt x="57" y="0"/>
                    </a:lnTo>
                    <a:lnTo>
                      <a:pt x="0" y="152"/>
                    </a:lnTo>
                    <a:lnTo>
                      <a:pt x="514" y="152"/>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1" name="Freeform 96"/>
              <p:cNvSpPr>
                <a:spLocks/>
              </p:cNvSpPr>
              <p:nvPr/>
            </p:nvSpPr>
            <p:spPr bwMode="auto">
              <a:xfrm>
                <a:off x="2061" y="2383"/>
                <a:ext cx="48" cy="56"/>
              </a:xfrm>
              <a:custGeom>
                <a:avLst/>
                <a:gdLst>
                  <a:gd name="T0" fmla="*/ 0 w 120"/>
                  <a:gd name="T1" fmla="*/ 0 h 152"/>
                  <a:gd name="T2" fmla="*/ 0 w 120"/>
                  <a:gd name="T3" fmla="*/ 0 h 152"/>
                  <a:gd name="T4" fmla="*/ 0 w 120"/>
                  <a:gd name="T5" fmla="*/ 0 h 152"/>
                  <a:gd name="T6" fmla="*/ 0 w 120"/>
                  <a:gd name="T7" fmla="*/ 0 h 152"/>
                  <a:gd name="T8" fmla="*/ 0 w 120"/>
                  <a:gd name="T9" fmla="*/ 0 h 152"/>
                  <a:gd name="T10" fmla="*/ 0 60000 65536"/>
                  <a:gd name="T11" fmla="*/ 0 60000 65536"/>
                  <a:gd name="T12" fmla="*/ 0 60000 65536"/>
                  <a:gd name="T13" fmla="*/ 0 60000 65536"/>
                  <a:gd name="T14" fmla="*/ 0 60000 65536"/>
                  <a:gd name="T15" fmla="*/ 0 w 120"/>
                  <a:gd name="T16" fmla="*/ 0 h 152"/>
                  <a:gd name="T17" fmla="*/ 120 w 120"/>
                  <a:gd name="T18" fmla="*/ 152 h 152"/>
                </a:gdLst>
                <a:ahLst/>
                <a:cxnLst>
                  <a:cxn ang="T10">
                    <a:pos x="T0" y="T1"/>
                  </a:cxn>
                  <a:cxn ang="T11">
                    <a:pos x="T2" y="T3"/>
                  </a:cxn>
                  <a:cxn ang="T12">
                    <a:pos x="T4" y="T5"/>
                  </a:cxn>
                  <a:cxn ang="T13">
                    <a:pos x="T6" y="T7"/>
                  </a:cxn>
                  <a:cxn ang="T14">
                    <a:pos x="T8" y="T9"/>
                  </a:cxn>
                </a:cxnLst>
                <a:rect l="T15" t="T16" r="T17" b="T18"/>
                <a:pathLst>
                  <a:path w="120" h="152">
                    <a:moveTo>
                      <a:pt x="96" y="152"/>
                    </a:moveTo>
                    <a:lnTo>
                      <a:pt x="0" y="152"/>
                    </a:lnTo>
                    <a:lnTo>
                      <a:pt x="44" y="0"/>
                    </a:lnTo>
                    <a:lnTo>
                      <a:pt x="120" y="0"/>
                    </a:lnTo>
                    <a:lnTo>
                      <a:pt x="96"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2" name="Freeform 97"/>
              <p:cNvSpPr>
                <a:spLocks/>
              </p:cNvSpPr>
              <p:nvPr/>
            </p:nvSpPr>
            <p:spPr bwMode="auto">
              <a:xfrm>
                <a:off x="2108" y="2383"/>
                <a:ext cx="21" cy="56"/>
              </a:xfrm>
              <a:custGeom>
                <a:avLst/>
                <a:gdLst>
                  <a:gd name="T0" fmla="*/ 0 w 53"/>
                  <a:gd name="T1" fmla="*/ 0 h 152"/>
                  <a:gd name="T2" fmla="*/ 0 w 53"/>
                  <a:gd name="T3" fmla="*/ 0 h 152"/>
                  <a:gd name="T4" fmla="*/ 0 w 53"/>
                  <a:gd name="T5" fmla="*/ 0 h 152"/>
                  <a:gd name="T6" fmla="*/ 0 w 53"/>
                  <a:gd name="T7" fmla="*/ 0 h 152"/>
                  <a:gd name="T8" fmla="*/ 0 w 53"/>
                  <a:gd name="T9" fmla="*/ 0 h 152"/>
                  <a:gd name="T10" fmla="*/ 0 60000 65536"/>
                  <a:gd name="T11" fmla="*/ 0 60000 65536"/>
                  <a:gd name="T12" fmla="*/ 0 60000 65536"/>
                  <a:gd name="T13" fmla="*/ 0 60000 65536"/>
                  <a:gd name="T14" fmla="*/ 0 60000 65536"/>
                  <a:gd name="T15" fmla="*/ 0 w 53"/>
                  <a:gd name="T16" fmla="*/ 0 h 152"/>
                  <a:gd name="T17" fmla="*/ 53 w 53"/>
                  <a:gd name="T18" fmla="*/ 152 h 152"/>
                </a:gdLst>
                <a:ahLst/>
                <a:cxnLst>
                  <a:cxn ang="T10">
                    <a:pos x="T0" y="T1"/>
                  </a:cxn>
                  <a:cxn ang="T11">
                    <a:pos x="T2" y="T3"/>
                  </a:cxn>
                  <a:cxn ang="T12">
                    <a:pos x="T4" y="T5"/>
                  </a:cxn>
                  <a:cxn ang="T13">
                    <a:pos x="T6" y="T7"/>
                  </a:cxn>
                  <a:cxn ang="T14">
                    <a:pos x="T8" y="T9"/>
                  </a:cxn>
                </a:cxnLst>
                <a:rect l="T15" t="T16" r="T17" b="T18"/>
                <a:pathLst>
                  <a:path w="53" h="152">
                    <a:moveTo>
                      <a:pt x="39" y="152"/>
                    </a:moveTo>
                    <a:lnTo>
                      <a:pt x="0" y="152"/>
                    </a:lnTo>
                    <a:lnTo>
                      <a:pt x="20" y="0"/>
                    </a:lnTo>
                    <a:lnTo>
                      <a:pt x="53" y="0"/>
                    </a:lnTo>
                    <a:lnTo>
                      <a:pt x="39"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3" name="Freeform 98"/>
              <p:cNvSpPr>
                <a:spLocks noEditPoints="1"/>
              </p:cNvSpPr>
              <p:nvPr/>
            </p:nvSpPr>
            <p:spPr bwMode="auto">
              <a:xfrm>
                <a:off x="2035" y="2379"/>
                <a:ext cx="215" cy="64"/>
              </a:xfrm>
              <a:custGeom>
                <a:avLst/>
                <a:gdLst>
                  <a:gd name="T0" fmla="*/ 0 w 538"/>
                  <a:gd name="T1" fmla="*/ 0 h 177"/>
                  <a:gd name="T2" fmla="*/ 0 w 538"/>
                  <a:gd name="T3" fmla="*/ 0 h 177"/>
                  <a:gd name="T4" fmla="*/ 0 w 538"/>
                  <a:gd name="T5" fmla="*/ 0 h 177"/>
                  <a:gd name="T6" fmla="*/ 0 w 538"/>
                  <a:gd name="T7" fmla="*/ 0 h 177"/>
                  <a:gd name="T8" fmla="*/ 0 w 538"/>
                  <a:gd name="T9" fmla="*/ 0 h 177"/>
                  <a:gd name="T10" fmla="*/ 0 w 538"/>
                  <a:gd name="T11" fmla="*/ 0 h 177"/>
                  <a:gd name="T12" fmla="*/ 0 w 538"/>
                  <a:gd name="T13" fmla="*/ 0 h 177"/>
                  <a:gd name="T14" fmla="*/ 2 w 538"/>
                  <a:gd name="T15" fmla="*/ 0 h 177"/>
                  <a:gd name="T16" fmla="*/ 2 w 538"/>
                  <a:gd name="T17" fmla="*/ 0 h 177"/>
                  <a:gd name="T18" fmla="*/ 2 w 538"/>
                  <a:gd name="T19" fmla="*/ 0 h 177"/>
                  <a:gd name="T20" fmla="*/ 2 w 538"/>
                  <a:gd name="T21" fmla="*/ 0 h 177"/>
                  <a:gd name="T22" fmla="*/ 2 w 538"/>
                  <a:gd name="T23" fmla="*/ 0 h 177"/>
                  <a:gd name="T24" fmla="*/ 2 w 538"/>
                  <a:gd name="T25" fmla="*/ 0 h 177"/>
                  <a:gd name="T26" fmla="*/ 2 w 538"/>
                  <a:gd name="T27" fmla="*/ 0 h 177"/>
                  <a:gd name="T28" fmla="*/ 2 w 538"/>
                  <a:gd name="T29" fmla="*/ 0 h 177"/>
                  <a:gd name="T30" fmla="*/ 2 w 538"/>
                  <a:gd name="T31" fmla="*/ 0 h 177"/>
                  <a:gd name="T32" fmla="*/ 2 w 538"/>
                  <a:gd name="T33" fmla="*/ 0 h 177"/>
                  <a:gd name="T34" fmla="*/ 2 w 538"/>
                  <a:gd name="T35" fmla="*/ 0 h 177"/>
                  <a:gd name="T36" fmla="*/ 2 w 538"/>
                  <a:gd name="T37" fmla="*/ 0 h 177"/>
                  <a:gd name="T38" fmla="*/ 2 w 538"/>
                  <a:gd name="T39" fmla="*/ 0 h 177"/>
                  <a:gd name="T40" fmla="*/ 2 w 538"/>
                  <a:gd name="T41" fmla="*/ 0 h 177"/>
                  <a:gd name="T42" fmla="*/ 2 w 538"/>
                  <a:gd name="T43" fmla="*/ 0 h 177"/>
                  <a:gd name="T44" fmla="*/ 1 w 538"/>
                  <a:gd name="T45" fmla="*/ 0 h 177"/>
                  <a:gd name="T46" fmla="*/ 1 w 538"/>
                  <a:gd name="T47" fmla="*/ 0 h 177"/>
                  <a:gd name="T48" fmla="*/ 0 w 538"/>
                  <a:gd name="T49" fmla="*/ 0 h 177"/>
                  <a:gd name="T50" fmla="*/ 0 w 538"/>
                  <a:gd name="T51" fmla="*/ 0 h 177"/>
                  <a:gd name="T52" fmla="*/ 0 w 538"/>
                  <a:gd name="T53" fmla="*/ 0 h 177"/>
                  <a:gd name="T54" fmla="*/ 0 w 538"/>
                  <a:gd name="T55" fmla="*/ 0 h 177"/>
                  <a:gd name="T56" fmla="*/ 0 w 538"/>
                  <a:gd name="T57" fmla="*/ 0 h 177"/>
                  <a:gd name="T58" fmla="*/ 0 w 538"/>
                  <a:gd name="T59" fmla="*/ 0 h 177"/>
                  <a:gd name="T60" fmla="*/ 0 w 538"/>
                  <a:gd name="T61" fmla="*/ 0 h 177"/>
                  <a:gd name="T62" fmla="*/ 0 w 538"/>
                  <a:gd name="T63" fmla="*/ 0 h 177"/>
                  <a:gd name="T64" fmla="*/ 1 w 538"/>
                  <a:gd name="T65" fmla="*/ 0 h 177"/>
                  <a:gd name="T66" fmla="*/ 1 w 538"/>
                  <a:gd name="T67" fmla="*/ 0 h 177"/>
                  <a:gd name="T68" fmla="*/ 1 w 538"/>
                  <a:gd name="T69" fmla="*/ 0 h 177"/>
                  <a:gd name="T70" fmla="*/ 2 w 538"/>
                  <a:gd name="T71" fmla="*/ 0 h 177"/>
                  <a:gd name="T72" fmla="*/ 2 w 538"/>
                  <a:gd name="T73" fmla="*/ 0 h 177"/>
                  <a:gd name="T74" fmla="*/ 2 w 538"/>
                  <a:gd name="T75" fmla="*/ 0 h 177"/>
                  <a:gd name="T76" fmla="*/ 2 w 538"/>
                  <a:gd name="T77" fmla="*/ 0 h 1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177"/>
                  <a:gd name="T119" fmla="*/ 538 w 538"/>
                  <a:gd name="T120" fmla="*/ 177 h 1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177">
                    <a:moveTo>
                      <a:pt x="69" y="0"/>
                    </a:moveTo>
                    <a:lnTo>
                      <a:pt x="65" y="2"/>
                    </a:lnTo>
                    <a:lnTo>
                      <a:pt x="62" y="3"/>
                    </a:lnTo>
                    <a:lnTo>
                      <a:pt x="59" y="5"/>
                    </a:lnTo>
                    <a:lnTo>
                      <a:pt x="57" y="8"/>
                    </a:lnTo>
                    <a:lnTo>
                      <a:pt x="1" y="161"/>
                    </a:lnTo>
                    <a:lnTo>
                      <a:pt x="0" y="163"/>
                    </a:lnTo>
                    <a:lnTo>
                      <a:pt x="0" y="166"/>
                    </a:lnTo>
                    <a:lnTo>
                      <a:pt x="1" y="169"/>
                    </a:lnTo>
                    <a:lnTo>
                      <a:pt x="2" y="171"/>
                    </a:lnTo>
                    <a:lnTo>
                      <a:pt x="4" y="173"/>
                    </a:lnTo>
                    <a:lnTo>
                      <a:pt x="6" y="176"/>
                    </a:lnTo>
                    <a:lnTo>
                      <a:pt x="9" y="177"/>
                    </a:lnTo>
                    <a:lnTo>
                      <a:pt x="12" y="177"/>
                    </a:lnTo>
                    <a:lnTo>
                      <a:pt x="526" y="177"/>
                    </a:lnTo>
                    <a:lnTo>
                      <a:pt x="528" y="177"/>
                    </a:lnTo>
                    <a:lnTo>
                      <a:pt x="531" y="176"/>
                    </a:lnTo>
                    <a:lnTo>
                      <a:pt x="533" y="173"/>
                    </a:lnTo>
                    <a:lnTo>
                      <a:pt x="535" y="171"/>
                    </a:lnTo>
                    <a:lnTo>
                      <a:pt x="536" y="169"/>
                    </a:lnTo>
                    <a:lnTo>
                      <a:pt x="538" y="166"/>
                    </a:lnTo>
                    <a:lnTo>
                      <a:pt x="538" y="163"/>
                    </a:lnTo>
                    <a:lnTo>
                      <a:pt x="538" y="161"/>
                    </a:lnTo>
                    <a:lnTo>
                      <a:pt x="480" y="8"/>
                    </a:lnTo>
                    <a:lnTo>
                      <a:pt x="478" y="5"/>
                    </a:lnTo>
                    <a:lnTo>
                      <a:pt x="475" y="3"/>
                    </a:lnTo>
                    <a:lnTo>
                      <a:pt x="472" y="2"/>
                    </a:lnTo>
                    <a:lnTo>
                      <a:pt x="468" y="0"/>
                    </a:lnTo>
                    <a:lnTo>
                      <a:pt x="69" y="0"/>
                    </a:lnTo>
                    <a:close/>
                    <a:moveTo>
                      <a:pt x="460" y="25"/>
                    </a:moveTo>
                    <a:lnTo>
                      <a:pt x="464" y="33"/>
                    </a:lnTo>
                    <a:lnTo>
                      <a:pt x="468" y="46"/>
                    </a:lnTo>
                    <a:lnTo>
                      <a:pt x="475" y="64"/>
                    </a:lnTo>
                    <a:lnTo>
                      <a:pt x="483" y="83"/>
                    </a:lnTo>
                    <a:lnTo>
                      <a:pt x="490" y="104"/>
                    </a:lnTo>
                    <a:lnTo>
                      <a:pt x="498" y="124"/>
                    </a:lnTo>
                    <a:lnTo>
                      <a:pt x="504" y="141"/>
                    </a:lnTo>
                    <a:lnTo>
                      <a:pt x="509" y="152"/>
                    </a:lnTo>
                    <a:lnTo>
                      <a:pt x="498" y="152"/>
                    </a:lnTo>
                    <a:lnTo>
                      <a:pt x="480" y="152"/>
                    </a:lnTo>
                    <a:lnTo>
                      <a:pt x="456" y="152"/>
                    </a:lnTo>
                    <a:lnTo>
                      <a:pt x="425" y="152"/>
                    </a:lnTo>
                    <a:lnTo>
                      <a:pt x="390" y="152"/>
                    </a:lnTo>
                    <a:lnTo>
                      <a:pt x="352" y="152"/>
                    </a:lnTo>
                    <a:lnTo>
                      <a:pt x="311" y="152"/>
                    </a:lnTo>
                    <a:lnTo>
                      <a:pt x="269" y="152"/>
                    </a:lnTo>
                    <a:lnTo>
                      <a:pt x="228" y="152"/>
                    </a:lnTo>
                    <a:lnTo>
                      <a:pt x="186" y="152"/>
                    </a:lnTo>
                    <a:lnTo>
                      <a:pt x="148" y="152"/>
                    </a:lnTo>
                    <a:lnTo>
                      <a:pt x="114" y="152"/>
                    </a:lnTo>
                    <a:lnTo>
                      <a:pt x="82" y="152"/>
                    </a:lnTo>
                    <a:lnTo>
                      <a:pt x="58" y="152"/>
                    </a:lnTo>
                    <a:lnTo>
                      <a:pt x="40" y="152"/>
                    </a:lnTo>
                    <a:lnTo>
                      <a:pt x="29" y="152"/>
                    </a:lnTo>
                    <a:lnTo>
                      <a:pt x="34" y="141"/>
                    </a:lnTo>
                    <a:lnTo>
                      <a:pt x="40" y="124"/>
                    </a:lnTo>
                    <a:lnTo>
                      <a:pt x="47" y="105"/>
                    </a:lnTo>
                    <a:lnTo>
                      <a:pt x="55" y="85"/>
                    </a:lnTo>
                    <a:lnTo>
                      <a:pt x="62" y="64"/>
                    </a:lnTo>
                    <a:lnTo>
                      <a:pt x="69" y="46"/>
                    </a:lnTo>
                    <a:lnTo>
                      <a:pt x="73" y="33"/>
                    </a:lnTo>
                    <a:lnTo>
                      <a:pt x="77" y="25"/>
                    </a:lnTo>
                    <a:lnTo>
                      <a:pt x="84" y="25"/>
                    </a:lnTo>
                    <a:lnTo>
                      <a:pt x="97" y="25"/>
                    </a:lnTo>
                    <a:lnTo>
                      <a:pt x="117" y="25"/>
                    </a:lnTo>
                    <a:lnTo>
                      <a:pt x="141" y="25"/>
                    </a:lnTo>
                    <a:lnTo>
                      <a:pt x="170" y="25"/>
                    </a:lnTo>
                    <a:lnTo>
                      <a:pt x="201" y="25"/>
                    </a:lnTo>
                    <a:lnTo>
                      <a:pt x="235" y="25"/>
                    </a:lnTo>
                    <a:lnTo>
                      <a:pt x="269" y="25"/>
                    </a:lnTo>
                    <a:lnTo>
                      <a:pt x="303" y="25"/>
                    </a:lnTo>
                    <a:lnTo>
                      <a:pt x="336" y="25"/>
                    </a:lnTo>
                    <a:lnTo>
                      <a:pt x="367" y="25"/>
                    </a:lnTo>
                    <a:lnTo>
                      <a:pt x="396" y="25"/>
                    </a:lnTo>
                    <a:lnTo>
                      <a:pt x="420" y="25"/>
                    </a:lnTo>
                    <a:lnTo>
                      <a:pt x="440" y="25"/>
                    </a:lnTo>
                    <a:lnTo>
                      <a:pt x="453" y="25"/>
                    </a:lnTo>
                    <a:lnTo>
                      <a:pt x="46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5612" name="Group 99"/>
            <p:cNvGrpSpPr>
              <a:grpSpLocks/>
            </p:cNvGrpSpPr>
            <p:nvPr/>
          </p:nvGrpSpPr>
          <p:grpSpPr bwMode="auto">
            <a:xfrm>
              <a:off x="3929" y="1965"/>
              <a:ext cx="732" cy="527"/>
              <a:chOff x="3071" y="1663"/>
              <a:chExt cx="416" cy="324"/>
            </a:xfrm>
          </p:grpSpPr>
          <p:sp>
            <p:nvSpPr>
              <p:cNvPr id="25694" name="Freeform 100"/>
              <p:cNvSpPr>
                <a:spLocks/>
              </p:cNvSpPr>
              <p:nvPr/>
            </p:nvSpPr>
            <p:spPr bwMode="auto">
              <a:xfrm>
                <a:off x="3418" y="1732"/>
                <a:ext cx="63" cy="36"/>
              </a:xfrm>
              <a:custGeom>
                <a:avLst/>
                <a:gdLst>
                  <a:gd name="T0" fmla="*/ 0 w 134"/>
                  <a:gd name="T1" fmla="*/ 1 h 76"/>
                  <a:gd name="T2" fmla="*/ 1 w 134"/>
                  <a:gd name="T3" fmla="*/ 1 h 76"/>
                  <a:gd name="T4" fmla="*/ 1 w 134"/>
                  <a:gd name="T5" fmla="*/ 1 h 76"/>
                  <a:gd name="T6" fmla="*/ 1 w 134"/>
                  <a:gd name="T7" fmla="*/ 0 h 76"/>
                  <a:gd name="T8" fmla="*/ 1 w 134"/>
                  <a:gd name="T9" fmla="*/ 0 h 76"/>
                  <a:gd name="T10" fmla="*/ 1 w 134"/>
                  <a:gd name="T11" fmla="*/ 0 h 76"/>
                  <a:gd name="T12" fmla="*/ 1 w 134"/>
                  <a:gd name="T13" fmla="*/ 0 h 76"/>
                  <a:gd name="T14" fmla="*/ 1 w 134"/>
                  <a:gd name="T15" fmla="*/ 0 h 76"/>
                  <a:gd name="T16" fmla="*/ 1 w 134"/>
                  <a:gd name="T17" fmla="*/ 0 h 76"/>
                  <a:gd name="T18" fmla="*/ 1 w 134"/>
                  <a:gd name="T19" fmla="*/ 0 h 76"/>
                  <a:gd name="T20" fmla="*/ 1 w 134"/>
                  <a:gd name="T21" fmla="*/ 0 h 76"/>
                  <a:gd name="T22" fmla="*/ 0 w 134"/>
                  <a:gd name="T23" fmla="*/ 0 h 76"/>
                  <a:gd name="T24" fmla="*/ 0 w 134"/>
                  <a:gd name="T25" fmla="*/ 0 h 76"/>
                  <a:gd name="T26" fmla="*/ 0 w 134"/>
                  <a:gd name="T27" fmla="*/ 1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76"/>
                  <a:gd name="T44" fmla="*/ 134 w 134"/>
                  <a:gd name="T45" fmla="*/ 76 h 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76">
                    <a:moveTo>
                      <a:pt x="0" y="76"/>
                    </a:moveTo>
                    <a:lnTo>
                      <a:pt x="114" y="76"/>
                    </a:lnTo>
                    <a:lnTo>
                      <a:pt x="126" y="73"/>
                    </a:lnTo>
                    <a:lnTo>
                      <a:pt x="131" y="67"/>
                    </a:lnTo>
                    <a:lnTo>
                      <a:pt x="134" y="60"/>
                    </a:lnTo>
                    <a:lnTo>
                      <a:pt x="134" y="58"/>
                    </a:lnTo>
                    <a:lnTo>
                      <a:pt x="134" y="20"/>
                    </a:lnTo>
                    <a:lnTo>
                      <a:pt x="130" y="8"/>
                    </a:lnTo>
                    <a:lnTo>
                      <a:pt x="124" y="2"/>
                    </a:lnTo>
                    <a:lnTo>
                      <a:pt x="118" y="0"/>
                    </a:lnTo>
                    <a:lnTo>
                      <a:pt x="114" y="0"/>
                    </a:lnTo>
                    <a:lnTo>
                      <a:pt x="38" y="0"/>
                    </a:lnTo>
                    <a:lnTo>
                      <a:pt x="0" y="38"/>
                    </a:lnTo>
                    <a:lnTo>
                      <a:pt x="0" y="76"/>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5" name="Freeform 101"/>
              <p:cNvSpPr>
                <a:spLocks/>
              </p:cNvSpPr>
              <p:nvPr/>
            </p:nvSpPr>
            <p:spPr bwMode="auto">
              <a:xfrm>
                <a:off x="3077" y="1732"/>
                <a:ext cx="64" cy="36"/>
              </a:xfrm>
              <a:custGeom>
                <a:avLst/>
                <a:gdLst>
                  <a:gd name="T0" fmla="*/ 1 w 133"/>
                  <a:gd name="T1" fmla="*/ 1 h 76"/>
                  <a:gd name="T2" fmla="*/ 0 w 133"/>
                  <a:gd name="T3" fmla="*/ 1 h 76"/>
                  <a:gd name="T4" fmla="*/ 0 w 133"/>
                  <a:gd name="T5" fmla="*/ 1 h 76"/>
                  <a:gd name="T6" fmla="*/ 0 w 133"/>
                  <a:gd name="T7" fmla="*/ 0 h 76"/>
                  <a:gd name="T8" fmla="*/ 0 w 133"/>
                  <a:gd name="T9" fmla="*/ 0 h 76"/>
                  <a:gd name="T10" fmla="*/ 0 w 133"/>
                  <a:gd name="T11" fmla="*/ 0 h 76"/>
                  <a:gd name="T12" fmla="*/ 0 w 133"/>
                  <a:gd name="T13" fmla="*/ 0 h 76"/>
                  <a:gd name="T14" fmla="*/ 0 w 133"/>
                  <a:gd name="T15" fmla="*/ 0 h 76"/>
                  <a:gd name="T16" fmla="*/ 0 w 133"/>
                  <a:gd name="T17" fmla="*/ 0 h 76"/>
                  <a:gd name="T18" fmla="*/ 0 w 133"/>
                  <a:gd name="T19" fmla="*/ 0 h 76"/>
                  <a:gd name="T20" fmla="*/ 0 w 133"/>
                  <a:gd name="T21" fmla="*/ 0 h 76"/>
                  <a:gd name="T22" fmla="*/ 1 w 133"/>
                  <a:gd name="T23" fmla="*/ 0 h 76"/>
                  <a:gd name="T24" fmla="*/ 1 w 133"/>
                  <a:gd name="T25" fmla="*/ 0 h 76"/>
                  <a:gd name="T26" fmla="*/ 1 w 133"/>
                  <a:gd name="T27" fmla="*/ 1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
                  <a:gd name="T43" fmla="*/ 0 h 76"/>
                  <a:gd name="T44" fmla="*/ 133 w 133"/>
                  <a:gd name="T45" fmla="*/ 76 h 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 h="76">
                    <a:moveTo>
                      <a:pt x="133" y="76"/>
                    </a:moveTo>
                    <a:lnTo>
                      <a:pt x="18" y="76"/>
                    </a:lnTo>
                    <a:lnTo>
                      <a:pt x="8" y="73"/>
                    </a:lnTo>
                    <a:lnTo>
                      <a:pt x="2" y="67"/>
                    </a:lnTo>
                    <a:lnTo>
                      <a:pt x="0" y="60"/>
                    </a:lnTo>
                    <a:lnTo>
                      <a:pt x="0" y="58"/>
                    </a:lnTo>
                    <a:lnTo>
                      <a:pt x="0" y="20"/>
                    </a:lnTo>
                    <a:lnTo>
                      <a:pt x="3" y="8"/>
                    </a:lnTo>
                    <a:lnTo>
                      <a:pt x="9" y="2"/>
                    </a:lnTo>
                    <a:lnTo>
                      <a:pt x="16" y="0"/>
                    </a:lnTo>
                    <a:lnTo>
                      <a:pt x="18" y="0"/>
                    </a:lnTo>
                    <a:lnTo>
                      <a:pt x="95" y="0"/>
                    </a:lnTo>
                    <a:lnTo>
                      <a:pt x="133" y="38"/>
                    </a:lnTo>
                    <a:lnTo>
                      <a:pt x="133" y="76"/>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6" name="Freeform 102"/>
              <p:cNvSpPr>
                <a:spLocks/>
              </p:cNvSpPr>
              <p:nvPr/>
            </p:nvSpPr>
            <p:spPr bwMode="auto">
              <a:xfrm>
                <a:off x="3418" y="1732"/>
                <a:ext cx="63" cy="36"/>
              </a:xfrm>
              <a:custGeom>
                <a:avLst/>
                <a:gdLst>
                  <a:gd name="T0" fmla="*/ 0 w 134"/>
                  <a:gd name="T1" fmla="*/ 1 h 76"/>
                  <a:gd name="T2" fmla="*/ 1 w 134"/>
                  <a:gd name="T3" fmla="*/ 1 h 76"/>
                  <a:gd name="T4" fmla="*/ 1 w 134"/>
                  <a:gd name="T5" fmla="*/ 1 h 76"/>
                  <a:gd name="T6" fmla="*/ 1 w 134"/>
                  <a:gd name="T7" fmla="*/ 0 h 76"/>
                  <a:gd name="T8" fmla="*/ 1 w 134"/>
                  <a:gd name="T9" fmla="*/ 0 h 76"/>
                  <a:gd name="T10" fmla="*/ 1 w 134"/>
                  <a:gd name="T11" fmla="*/ 0 h 76"/>
                  <a:gd name="T12" fmla="*/ 1 w 134"/>
                  <a:gd name="T13" fmla="*/ 0 h 76"/>
                  <a:gd name="T14" fmla="*/ 1 w 134"/>
                  <a:gd name="T15" fmla="*/ 0 h 76"/>
                  <a:gd name="T16" fmla="*/ 1 w 134"/>
                  <a:gd name="T17" fmla="*/ 0 h 76"/>
                  <a:gd name="T18" fmla="*/ 1 w 134"/>
                  <a:gd name="T19" fmla="*/ 0 h 76"/>
                  <a:gd name="T20" fmla="*/ 1 w 134"/>
                  <a:gd name="T21" fmla="*/ 0 h 76"/>
                  <a:gd name="T22" fmla="*/ 0 w 134"/>
                  <a:gd name="T23" fmla="*/ 0 h 76"/>
                  <a:gd name="T24" fmla="*/ 0 w 134"/>
                  <a:gd name="T25" fmla="*/ 0 h 76"/>
                  <a:gd name="T26" fmla="*/ 0 w 134"/>
                  <a:gd name="T27" fmla="*/ 1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76"/>
                  <a:gd name="T44" fmla="*/ 134 w 134"/>
                  <a:gd name="T45" fmla="*/ 76 h 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76">
                    <a:moveTo>
                      <a:pt x="0" y="76"/>
                    </a:moveTo>
                    <a:lnTo>
                      <a:pt x="114" y="76"/>
                    </a:lnTo>
                    <a:lnTo>
                      <a:pt x="126" y="73"/>
                    </a:lnTo>
                    <a:lnTo>
                      <a:pt x="131" y="67"/>
                    </a:lnTo>
                    <a:lnTo>
                      <a:pt x="134" y="60"/>
                    </a:lnTo>
                    <a:lnTo>
                      <a:pt x="134" y="58"/>
                    </a:lnTo>
                    <a:lnTo>
                      <a:pt x="134" y="20"/>
                    </a:lnTo>
                    <a:lnTo>
                      <a:pt x="130" y="8"/>
                    </a:lnTo>
                    <a:lnTo>
                      <a:pt x="124" y="2"/>
                    </a:lnTo>
                    <a:lnTo>
                      <a:pt x="118" y="0"/>
                    </a:lnTo>
                    <a:lnTo>
                      <a:pt x="114" y="0"/>
                    </a:lnTo>
                    <a:lnTo>
                      <a:pt x="38" y="0"/>
                    </a:lnTo>
                    <a:lnTo>
                      <a:pt x="0" y="38"/>
                    </a:lnTo>
                    <a:lnTo>
                      <a:pt x="0" y="76"/>
                    </a:lnTo>
                    <a:close/>
                  </a:path>
                </a:pathLst>
              </a:custGeom>
              <a:solidFill>
                <a:srgbClr val="C1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7" name="Freeform 103"/>
              <p:cNvSpPr>
                <a:spLocks noEditPoints="1"/>
              </p:cNvSpPr>
              <p:nvPr/>
            </p:nvSpPr>
            <p:spPr bwMode="auto">
              <a:xfrm>
                <a:off x="3413" y="1727"/>
                <a:ext cx="74" cy="46"/>
              </a:xfrm>
              <a:custGeom>
                <a:avLst/>
                <a:gdLst>
                  <a:gd name="T0" fmla="*/ 0 w 158"/>
                  <a:gd name="T1" fmla="*/ 0 h 101"/>
                  <a:gd name="T2" fmla="*/ 0 w 158"/>
                  <a:gd name="T3" fmla="*/ 0 h 101"/>
                  <a:gd name="T4" fmla="*/ 0 w 158"/>
                  <a:gd name="T5" fmla="*/ 0 h 101"/>
                  <a:gd name="T6" fmla="*/ 0 w 158"/>
                  <a:gd name="T7" fmla="*/ 1 h 101"/>
                  <a:gd name="T8" fmla="*/ 1 w 158"/>
                  <a:gd name="T9" fmla="*/ 1 h 101"/>
                  <a:gd name="T10" fmla="*/ 1 w 158"/>
                  <a:gd name="T11" fmla="*/ 1 h 101"/>
                  <a:gd name="T12" fmla="*/ 1 w 158"/>
                  <a:gd name="T13" fmla="*/ 1 h 101"/>
                  <a:gd name="T14" fmla="*/ 1 w 158"/>
                  <a:gd name="T15" fmla="*/ 0 h 101"/>
                  <a:gd name="T16" fmla="*/ 1 w 158"/>
                  <a:gd name="T17" fmla="*/ 0 h 101"/>
                  <a:gd name="T18" fmla="*/ 1 w 158"/>
                  <a:gd name="T19" fmla="*/ 0 h 101"/>
                  <a:gd name="T20" fmla="*/ 1 w 158"/>
                  <a:gd name="T21" fmla="*/ 0 h 101"/>
                  <a:gd name="T22" fmla="*/ 1 w 158"/>
                  <a:gd name="T23" fmla="*/ 0 h 101"/>
                  <a:gd name="T24" fmla="*/ 1 w 158"/>
                  <a:gd name="T25" fmla="*/ 0 h 101"/>
                  <a:gd name="T26" fmla="*/ 1 w 158"/>
                  <a:gd name="T27" fmla="*/ 0 h 101"/>
                  <a:gd name="T28" fmla="*/ 0 w 158"/>
                  <a:gd name="T29" fmla="*/ 0 h 101"/>
                  <a:gd name="T30" fmla="*/ 1 w 158"/>
                  <a:gd name="T31" fmla="*/ 0 h 101"/>
                  <a:gd name="T32" fmla="*/ 1 w 158"/>
                  <a:gd name="T33" fmla="*/ 0 h 101"/>
                  <a:gd name="T34" fmla="*/ 1 w 158"/>
                  <a:gd name="T35" fmla="*/ 0 h 101"/>
                  <a:gd name="T36" fmla="*/ 1 w 158"/>
                  <a:gd name="T37" fmla="*/ 0 h 101"/>
                  <a:gd name="T38" fmla="*/ 1 w 158"/>
                  <a:gd name="T39" fmla="*/ 0 h 101"/>
                  <a:gd name="T40" fmla="*/ 1 w 158"/>
                  <a:gd name="T41" fmla="*/ 0 h 101"/>
                  <a:gd name="T42" fmla="*/ 1 w 158"/>
                  <a:gd name="T43" fmla="*/ 0 h 101"/>
                  <a:gd name="T44" fmla="*/ 1 w 158"/>
                  <a:gd name="T45" fmla="*/ 0 h 101"/>
                  <a:gd name="T46" fmla="*/ 1 w 158"/>
                  <a:gd name="T47" fmla="*/ 0 h 101"/>
                  <a:gd name="T48" fmla="*/ 1 w 158"/>
                  <a:gd name="T49" fmla="*/ 0 h 101"/>
                  <a:gd name="T50" fmla="*/ 1 w 158"/>
                  <a:gd name="T51" fmla="*/ 0 h 101"/>
                  <a:gd name="T52" fmla="*/ 1 w 158"/>
                  <a:gd name="T53" fmla="*/ 0 h 101"/>
                  <a:gd name="T54" fmla="*/ 1 w 158"/>
                  <a:gd name="T55" fmla="*/ 0 h 101"/>
                  <a:gd name="T56" fmla="*/ 1 w 158"/>
                  <a:gd name="T57" fmla="*/ 0 h 101"/>
                  <a:gd name="T58" fmla="*/ 0 w 158"/>
                  <a:gd name="T59" fmla="*/ 0 h 101"/>
                  <a:gd name="T60" fmla="*/ 0 w 158"/>
                  <a:gd name="T61" fmla="*/ 0 h 101"/>
                  <a:gd name="T62" fmla="*/ 0 w 158"/>
                  <a:gd name="T63" fmla="*/ 0 h 101"/>
                  <a:gd name="T64" fmla="*/ 0 w 158"/>
                  <a:gd name="T65" fmla="*/ 0 h 101"/>
                  <a:gd name="T66" fmla="*/ 0 w 158"/>
                  <a:gd name="T67" fmla="*/ 0 h 101"/>
                  <a:gd name="T68" fmla="*/ 0 w 158"/>
                  <a:gd name="T69" fmla="*/ 0 h 101"/>
                  <a:gd name="T70" fmla="*/ 0 w 158"/>
                  <a:gd name="T71" fmla="*/ 0 h 101"/>
                  <a:gd name="T72" fmla="*/ 0 w 158"/>
                  <a:gd name="T73" fmla="*/ 0 h 101"/>
                  <a:gd name="T74" fmla="*/ 0 w 158"/>
                  <a:gd name="T75" fmla="*/ 0 h 101"/>
                  <a:gd name="T76" fmla="*/ 0 w 158"/>
                  <a:gd name="T77" fmla="*/ 0 h 101"/>
                  <a:gd name="T78" fmla="*/ 0 w 158"/>
                  <a:gd name="T79" fmla="*/ 0 h 101"/>
                  <a:gd name="T80" fmla="*/ 0 w 158"/>
                  <a:gd name="T81" fmla="*/ 0 h 101"/>
                  <a:gd name="T82" fmla="*/ 0 w 158"/>
                  <a:gd name="T83" fmla="*/ 0 h 101"/>
                  <a:gd name="T84" fmla="*/ 0 w 158"/>
                  <a:gd name="T85" fmla="*/ 0 h 101"/>
                  <a:gd name="T86" fmla="*/ 1 w 158"/>
                  <a:gd name="T87" fmla="*/ 0 h 101"/>
                  <a:gd name="T88" fmla="*/ 1 w 158"/>
                  <a:gd name="T89" fmla="*/ 0 h 101"/>
                  <a:gd name="T90" fmla="*/ 1 w 158"/>
                  <a:gd name="T91" fmla="*/ 0 h 101"/>
                  <a:gd name="T92" fmla="*/ 1 w 158"/>
                  <a:gd name="T93" fmla="*/ 0 h 101"/>
                  <a:gd name="T94" fmla="*/ 1 w 158"/>
                  <a:gd name="T95" fmla="*/ 0 h 101"/>
                  <a:gd name="T96" fmla="*/ 1 w 158"/>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01"/>
                  <a:gd name="T149" fmla="*/ 158 w 158"/>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01">
                    <a:moveTo>
                      <a:pt x="51" y="0"/>
                    </a:moveTo>
                    <a:lnTo>
                      <a:pt x="46" y="0"/>
                    </a:lnTo>
                    <a:lnTo>
                      <a:pt x="0" y="45"/>
                    </a:lnTo>
                    <a:lnTo>
                      <a:pt x="0" y="101"/>
                    </a:lnTo>
                    <a:lnTo>
                      <a:pt x="127" y="101"/>
                    </a:lnTo>
                    <a:lnTo>
                      <a:pt x="142" y="97"/>
                    </a:lnTo>
                    <a:lnTo>
                      <a:pt x="151" y="90"/>
                    </a:lnTo>
                    <a:lnTo>
                      <a:pt x="157" y="80"/>
                    </a:lnTo>
                    <a:lnTo>
                      <a:pt x="158" y="70"/>
                    </a:lnTo>
                    <a:lnTo>
                      <a:pt x="158" y="32"/>
                    </a:lnTo>
                    <a:lnTo>
                      <a:pt x="155" y="17"/>
                    </a:lnTo>
                    <a:lnTo>
                      <a:pt x="148" y="7"/>
                    </a:lnTo>
                    <a:lnTo>
                      <a:pt x="137" y="2"/>
                    </a:lnTo>
                    <a:lnTo>
                      <a:pt x="127" y="0"/>
                    </a:lnTo>
                    <a:lnTo>
                      <a:pt x="51" y="0"/>
                    </a:lnTo>
                    <a:close/>
                    <a:moveTo>
                      <a:pt x="127" y="25"/>
                    </a:moveTo>
                    <a:lnTo>
                      <a:pt x="131" y="26"/>
                    </a:lnTo>
                    <a:lnTo>
                      <a:pt x="133" y="27"/>
                    </a:lnTo>
                    <a:lnTo>
                      <a:pt x="134" y="29"/>
                    </a:lnTo>
                    <a:lnTo>
                      <a:pt x="134" y="32"/>
                    </a:lnTo>
                    <a:lnTo>
                      <a:pt x="134" y="70"/>
                    </a:lnTo>
                    <a:lnTo>
                      <a:pt x="133" y="73"/>
                    </a:lnTo>
                    <a:lnTo>
                      <a:pt x="132" y="75"/>
                    </a:lnTo>
                    <a:lnTo>
                      <a:pt x="129" y="76"/>
                    </a:lnTo>
                    <a:lnTo>
                      <a:pt x="127" y="76"/>
                    </a:lnTo>
                    <a:lnTo>
                      <a:pt x="124" y="76"/>
                    </a:lnTo>
                    <a:lnTo>
                      <a:pt x="113" y="76"/>
                    </a:lnTo>
                    <a:lnTo>
                      <a:pt x="99" y="76"/>
                    </a:lnTo>
                    <a:lnTo>
                      <a:pt x="83" y="76"/>
                    </a:lnTo>
                    <a:lnTo>
                      <a:pt x="66" y="76"/>
                    </a:lnTo>
                    <a:lnTo>
                      <a:pt x="49" y="76"/>
                    </a:lnTo>
                    <a:lnTo>
                      <a:pt x="35" y="76"/>
                    </a:lnTo>
                    <a:lnTo>
                      <a:pt x="25" y="76"/>
                    </a:lnTo>
                    <a:lnTo>
                      <a:pt x="25" y="70"/>
                    </a:lnTo>
                    <a:lnTo>
                      <a:pt x="25" y="64"/>
                    </a:lnTo>
                    <a:lnTo>
                      <a:pt x="25" y="59"/>
                    </a:lnTo>
                    <a:lnTo>
                      <a:pt x="25" y="56"/>
                    </a:lnTo>
                    <a:lnTo>
                      <a:pt x="31" y="49"/>
                    </a:lnTo>
                    <a:lnTo>
                      <a:pt x="41" y="40"/>
                    </a:lnTo>
                    <a:lnTo>
                      <a:pt x="50" y="30"/>
                    </a:lnTo>
                    <a:lnTo>
                      <a:pt x="56" y="25"/>
                    </a:lnTo>
                    <a:lnTo>
                      <a:pt x="61" y="25"/>
                    </a:lnTo>
                    <a:lnTo>
                      <a:pt x="71" y="25"/>
                    </a:lnTo>
                    <a:lnTo>
                      <a:pt x="82" y="25"/>
                    </a:lnTo>
                    <a:lnTo>
                      <a:pt x="95" y="25"/>
                    </a:lnTo>
                    <a:lnTo>
                      <a:pt x="106" y="25"/>
                    </a:lnTo>
                    <a:lnTo>
                      <a:pt x="117" y="25"/>
                    </a:lnTo>
                    <a:lnTo>
                      <a:pt x="125" y="25"/>
                    </a:lnTo>
                    <a:lnTo>
                      <a:pt x="12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8" name="Freeform 104"/>
              <p:cNvSpPr>
                <a:spLocks/>
              </p:cNvSpPr>
              <p:nvPr/>
            </p:nvSpPr>
            <p:spPr bwMode="auto">
              <a:xfrm>
                <a:off x="3077" y="1732"/>
                <a:ext cx="64" cy="36"/>
              </a:xfrm>
              <a:custGeom>
                <a:avLst/>
                <a:gdLst>
                  <a:gd name="T0" fmla="*/ 1 w 133"/>
                  <a:gd name="T1" fmla="*/ 1 h 76"/>
                  <a:gd name="T2" fmla="*/ 0 w 133"/>
                  <a:gd name="T3" fmla="*/ 1 h 76"/>
                  <a:gd name="T4" fmla="*/ 0 w 133"/>
                  <a:gd name="T5" fmla="*/ 1 h 76"/>
                  <a:gd name="T6" fmla="*/ 0 w 133"/>
                  <a:gd name="T7" fmla="*/ 0 h 76"/>
                  <a:gd name="T8" fmla="*/ 0 w 133"/>
                  <a:gd name="T9" fmla="*/ 0 h 76"/>
                  <a:gd name="T10" fmla="*/ 0 w 133"/>
                  <a:gd name="T11" fmla="*/ 0 h 76"/>
                  <a:gd name="T12" fmla="*/ 0 w 133"/>
                  <a:gd name="T13" fmla="*/ 0 h 76"/>
                  <a:gd name="T14" fmla="*/ 0 w 133"/>
                  <a:gd name="T15" fmla="*/ 0 h 76"/>
                  <a:gd name="T16" fmla="*/ 0 w 133"/>
                  <a:gd name="T17" fmla="*/ 0 h 76"/>
                  <a:gd name="T18" fmla="*/ 0 w 133"/>
                  <a:gd name="T19" fmla="*/ 0 h 76"/>
                  <a:gd name="T20" fmla="*/ 0 w 133"/>
                  <a:gd name="T21" fmla="*/ 0 h 76"/>
                  <a:gd name="T22" fmla="*/ 1 w 133"/>
                  <a:gd name="T23" fmla="*/ 0 h 76"/>
                  <a:gd name="T24" fmla="*/ 1 w 133"/>
                  <a:gd name="T25" fmla="*/ 0 h 76"/>
                  <a:gd name="T26" fmla="*/ 1 w 133"/>
                  <a:gd name="T27" fmla="*/ 1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
                  <a:gd name="T43" fmla="*/ 0 h 76"/>
                  <a:gd name="T44" fmla="*/ 133 w 133"/>
                  <a:gd name="T45" fmla="*/ 76 h 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 h="76">
                    <a:moveTo>
                      <a:pt x="133" y="76"/>
                    </a:moveTo>
                    <a:lnTo>
                      <a:pt x="18" y="76"/>
                    </a:lnTo>
                    <a:lnTo>
                      <a:pt x="8" y="73"/>
                    </a:lnTo>
                    <a:lnTo>
                      <a:pt x="2" y="67"/>
                    </a:lnTo>
                    <a:lnTo>
                      <a:pt x="0" y="60"/>
                    </a:lnTo>
                    <a:lnTo>
                      <a:pt x="0" y="58"/>
                    </a:lnTo>
                    <a:lnTo>
                      <a:pt x="0" y="20"/>
                    </a:lnTo>
                    <a:lnTo>
                      <a:pt x="3" y="8"/>
                    </a:lnTo>
                    <a:lnTo>
                      <a:pt x="9" y="2"/>
                    </a:lnTo>
                    <a:lnTo>
                      <a:pt x="16" y="0"/>
                    </a:lnTo>
                    <a:lnTo>
                      <a:pt x="18" y="0"/>
                    </a:lnTo>
                    <a:lnTo>
                      <a:pt x="95" y="0"/>
                    </a:lnTo>
                    <a:lnTo>
                      <a:pt x="133" y="38"/>
                    </a:lnTo>
                    <a:lnTo>
                      <a:pt x="133" y="76"/>
                    </a:lnTo>
                    <a:close/>
                  </a:path>
                </a:pathLst>
              </a:custGeom>
              <a:solidFill>
                <a:srgbClr val="C1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9" name="Freeform 105"/>
              <p:cNvSpPr>
                <a:spLocks noEditPoints="1"/>
              </p:cNvSpPr>
              <p:nvPr/>
            </p:nvSpPr>
            <p:spPr bwMode="auto">
              <a:xfrm>
                <a:off x="3071" y="1727"/>
                <a:ext cx="74" cy="46"/>
              </a:xfrm>
              <a:custGeom>
                <a:avLst/>
                <a:gdLst>
                  <a:gd name="T0" fmla="*/ 1 w 157"/>
                  <a:gd name="T1" fmla="*/ 0 h 101"/>
                  <a:gd name="T2" fmla="*/ 0 w 157"/>
                  <a:gd name="T3" fmla="*/ 0 h 101"/>
                  <a:gd name="T4" fmla="*/ 0 w 157"/>
                  <a:gd name="T5" fmla="*/ 0 h 101"/>
                  <a:gd name="T6" fmla="*/ 0 w 157"/>
                  <a:gd name="T7" fmla="*/ 0 h 101"/>
                  <a:gd name="T8" fmla="*/ 0 w 157"/>
                  <a:gd name="T9" fmla="*/ 0 h 101"/>
                  <a:gd name="T10" fmla="*/ 0 w 157"/>
                  <a:gd name="T11" fmla="*/ 0 h 101"/>
                  <a:gd name="T12" fmla="*/ 0 w 157"/>
                  <a:gd name="T13" fmla="*/ 0 h 101"/>
                  <a:gd name="T14" fmla="*/ 0 w 157"/>
                  <a:gd name="T15" fmla="*/ 0 h 101"/>
                  <a:gd name="T16" fmla="*/ 0 w 157"/>
                  <a:gd name="T17" fmla="*/ 1 h 101"/>
                  <a:gd name="T18" fmla="*/ 0 w 157"/>
                  <a:gd name="T19" fmla="*/ 1 h 101"/>
                  <a:gd name="T20" fmla="*/ 0 w 157"/>
                  <a:gd name="T21" fmla="*/ 1 h 101"/>
                  <a:gd name="T22" fmla="*/ 2 w 157"/>
                  <a:gd name="T23" fmla="*/ 1 h 101"/>
                  <a:gd name="T24" fmla="*/ 2 w 157"/>
                  <a:gd name="T25" fmla="*/ 0 h 101"/>
                  <a:gd name="T26" fmla="*/ 1 w 157"/>
                  <a:gd name="T27" fmla="*/ 0 h 101"/>
                  <a:gd name="T28" fmla="*/ 1 w 157"/>
                  <a:gd name="T29" fmla="*/ 0 h 101"/>
                  <a:gd name="T30" fmla="*/ 0 w 157"/>
                  <a:gd name="T31" fmla="*/ 0 h 101"/>
                  <a:gd name="T32" fmla="*/ 0 w 157"/>
                  <a:gd name="T33" fmla="*/ 0 h 101"/>
                  <a:gd name="T34" fmla="*/ 0 w 157"/>
                  <a:gd name="T35" fmla="*/ 0 h 101"/>
                  <a:gd name="T36" fmla="*/ 0 w 157"/>
                  <a:gd name="T37" fmla="*/ 0 h 101"/>
                  <a:gd name="T38" fmla="*/ 0 w 157"/>
                  <a:gd name="T39" fmla="*/ 0 h 101"/>
                  <a:gd name="T40" fmla="*/ 0 w 157"/>
                  <a:gd name="T41" fmla="*/ 0 h 101"/>
                  <a:gd name="T42" fmla="*/ 0 w 157"/>
                  <a:gd name="T43" fmla="*/ 0 h 101"/>
                  <a:gd name="T44" fmla="*/ 0 w 157"/>
                  <a:gd name="T45" fmla="*/ 0 h 101"/>
                  <a:gd name="T46" fmla="*/ 0 w 157"/>
                  <a:gd name="T47" fmla="*/ 0 h 101"/>
                  <a:gd name="T48" fmla="*/ 0 w 157"/>
                  <a:gd name="T49" fmla="*/ 0 h 101"/>
                  <a:gd name="T50" fmla="*/ 1 w 157"/>
                  <a:gd name="T51" fmla="*/ 0 h 101"/>
                  <a:gd name="T52" fmla="*/ 1 w 157"/>
                  <a:gd name="T53" fmla="*/ 0 h 101"/>
                  <a:gd name="T54" fmla="*/ 1 w 157"/>
                  <a:gd name="T55" fmla="*/ 0 h 101"/>
                  <a:gd name="T56" fmla="*/ 1 w 157"/>
                  <a:gd name="T57" fmla="*/ 0 h 101"/>
                  <a:gd name="T58" fmla="*/ 1 w 157"/>
                  <a:gd name="T59" fmla="*/ 0 h 101"/>
                  <a:gd name="T60" fmla="*/ 1 w 157"/>
                  <a:gd name="T61" fmla="*/ 0 h 101"/>
                  <a:gd name="T62" fmla="*/ 1 w 157"/>
                  <a:gd name="T63" fmla="*/ 0 h 101"/>
                  <a:gd name="T64" fmla="*/ 1 w 157"/>
                  <a:gd name="T65" fmla="*/ 0 h 101"/>
                  <a:gd name="T66" fmla="*/ 1 w 157"/>
                  <a:gd name="T67" fmla="*/ 0 h 101"/>
                  <a:gd name="T68" fmla="*/ 1 w 157"/>
                  <a:gd name="T69" fmla="*/ 0 h 101"/>
                  <a:gd name="T70" fmla="*/ 1 w 157"/>
                  <a:gd name="T71" fmla="*/ 0 h 101"/>
                  <a:gd name="T72" fmla="*/ 1 w 157"/>
                  <a:gd name="T73" fmla="*/ 0 h 101"/>
                  <a:gd name="T74" fmla="*/ 1 w 157"/>
                  <a:gd name="T75" fmla="*/ 0 h 101"/>
                  <a:gd name="T76" fmla="*/ 1 w 157"/>
                  <a:gd name="T77" fmla="*/ 0 h 101"/>
                  <a:gd name="T78" fmla="*/ 1 w 157"/>
                  <a:gd name="T79" fmla="*/ 0 h 101"/>
                  <a:gd name="T80" fmla="*/ 1 w 157"/>
                  <a:gd name="T81" fmla="*/ 0 h 101"/>
                  <a:gd name="T82" fmla="*/ 0 w 157"/>
                  <a:gd name="T83" fmla="*/ 0 h 101"/>
                  <a:gd name="T84" fmla="*/ 0 w 157"/>
                  <a:gd name="T85" fmla="*/ 0 h 101"/>
                  <a:gd name="T86" fmla="*/ 0 w 157"/>
                  <a:gd name="T87" fmla="*/ 0 h 101"/>
                  <a:gd name="T88" fmla="*/ 0 w 157"/>
                  <a:gd name="T89" fmla="*/ 0 h 101"/>
                  <a:gd name="T90" fmla="*/ 0 w 157"/>
                  <a:gd name="T91" fmla="*/ 0 h 101"/>
                  <a:gd name="T92" fmla="*/ 0 w 157"/>
                  <a:gd name="T93" fmla="*/ 0 h 101"/>
                  <a:gd name="T94" fmla="*/ 0 w 157"/>
                  <a:gd name="T95" fmla="*/ 0 h 101"/>
                  <a:gd name="T96" fmla="*/ 0 w 157"/>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7"/>
                  <a:gd name="T148" fmla="*/ 0 h 101"/>
                  <a:gd name="T149" fmla="*/ 157 w 157"/>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7" h="101">
                    <a:moveTo>
                      <a:pt x="107" y="0"/>
                    </a:moveTo>
                    <a:lnTo>
                      <a:pt x="30" y="0"/>
                    </a:lnTo>
                    <a:lnTo>
                      <a:pt x="21" y="2"/>
                    </a:lnTo>
                    <a:lnTo>
                      <a:pt x="10" y="7"/>
                    </a:lnTo>
                    <a:lnTo>
                      <a:pt x="3" y="17"/>
                    </a:lnTo>
                    <a:lnTo>
                      <a:pt x="0" y="32"/>
                    </a:lnTo>
                    <a:lnTo>
                      <a:pt x="0" y="70"/>
                    </a:lnTo>
                    <a:lnTo>
                      <a:pt x="1" y="80"/>
                    </a:lnTo>
                    <a:lnTo>
                      <a:pt x="7" y="90"/>
                    </a:lnTo>
                    <a:lnTo>
                      <a:pt x="16" y="97"/>
                    </a:lnTo>
                    <a:lnTo>
                      <a:pt x="30" y="101"/>
                    </a:lnTo>
                    <a:lnTo>
                      <a:pt x="157" y="101"/>
                    </a:lnTo>
                    <a:lnTo>
                      <a:pt x="157" y="45"/>
                    </a:lnTo>
                    <a:lnTo>
                      <a:pt x="112" y="0"/>
                    </a:lnTo>
                    <a:lnTo>
                      <a:pt x="107" y="0"/>
                    </a:lnTo>
                    <a:close/>
                    <a:moveTo>
                      <a:pt x="23" y="70"/>
                    </a:moveTo>
                    <a:lnTo>
                      <a:pt x="23" y="32"/>
                    </a:lnTo>
                    <a:lnTo>
                      <a:pt x="23" y="29"/>
                    </a:lnTo>
                    <a:lnTo>
                      <a:pt x="24" y="27"/>
                    </a:lnTo>
                    <a:lnTo>
                      <a:pt x="26" y="26"/>
                    </a:lnTo>
                    <a:lnTo>
                      <a:pt x="31" y="25"/>
                    </a:lnTo>
                    <a:lnTo>
                      <a:pt x="33" y="25"/>
                    </a:lnTo>
                    <a:lnTo>
                      <a:pt x="41" y="25"/>
                    </a:lnTo>
                    <a:lnTo>
                      <a:pt x="51" y="25"/>
                    </a:lnTo>
                    <a:lnTo>
                      <a:pt x="63" y="25"/>
                    </a:lnTo>
                    <a:lnTo>
                      <a:pt x="76" y="25"/>
                    </a:lnTo>
                    <a:lnTo>
                      <a:pt x="88" y="25"/>
                    </a:lnTo>
                    <a:lnTo>
                      <a:pt x="96" y="25"/>
                    </a:lnTo>
                    <a:lnTo>
                      <a:pt x="101" y="25"/>
                    </a:lnTo>
                    <a:lnTo>
                      <a:pt x="108" y="30"/>
                    </a:lnTo>
                    <a:lnTo>
                      <a:pt x="118" y="40"/>
                    </a:lnTo>
                    <a:lnTo>
                      <a:pt x="127" y="49"/>
                    </a:lnTo>
                    <a:lnTo>
                      <a:pt x="132" y="56"/>
                    </a:lnTo>
                    <a:lnTo>
                      <a:pt x="132" y="59"/>
                    </a:lnTo>
                    <a:lnTo>
                      <a:pt x="132" y="64"/>
                    </a:lnTo>
                    <a:lnTo>
                      <a:pt x="132" y="70"/>
                    </a:lnTo>
                    <a:lnTo>
                      <a:pt x="132" y="76"/>
                    </a:lnTo>
                    <a:lnTo>
                      <a:pt x="123" y="76"/>
                    </a:lnTo>
                    <a:lnTo>
                      <a:pt x="108" y="76"/>
                    </a:lnTo>
                    <a:lnTo>
                      <a:pt x="92" y="76"/>
                    </a:lnTo>
                    <a:lnTo>
                      <a:pt x="75" y="76"/>
                    </a:lnTo>
                    <a:lnTo>
                      <a:pt x="58" y="76"/>
                    </a:lnTo>
                    <a:lnTo>
                      <a:pt x="44" y="76"/>
                    </a:lnTo>
                    <a:lnTo>
                      <a:pt x="33" y="76"/>
                    </a:lnTo>
                    <a:lnTo>
                      <a:pt x="30" y="76"/>
                    </a:lnTo>
                    <a:lnTo>
                      <a:pt x="29" y="76"/>
                    </a:lnTo>
                    <a:lnTo>
                      <a:pt x="26" y="75"/>
                    </a:lnTo>
                    <a:lnTo>
                      <a:pt x="24" y="73"/>
                    </a:lnTo>
                    <a:lnTo>
                      <a:pt x="23"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0" name="Freeform 106"/>
              <p:cNvSpPr>
                <a:spLocks/>
              </p:cNvSpPr>
              <p:nvPr/>
            </p:nvSpPr>
            <p:spPr bwMode="auto">
              <a:xfrm>
                <a:off x="3131" y="1671"/>
                <a:ext cx="296" cy="97"/>
              </a:xfrm>
              <a:custGeom>
                <a:avLst/>
                <a:gdLst>
                  <a:gd name="T0" fmla="*/ 0 w 627"/>
                  <a:gd name="T1" fmla="*/ 2 h 209"/>
                  <a:gd name="T2" fmla="*/ 1 w 627"/>
                  <a:gd name="T3" fmla="*/ 0 h 209"/>
                  <a:gd name="T4" fmla="*/ 1 w 627"/>
                  <a:gd name="T5" fmla="*/ 0 h 209"/>
                  <a:gd name="T6" fmla="*/ 1 w 627"/>
                  <a:gd name="T7" fmla="*/ 0 h 209"/>
                  <a:gd name="T8" fmla="*/ 1 w 627"/>
                  <a:gd name="T9" fmla="*/ 0 h 209"/>
                  <a:gd name="T10" fmla="*/ 1 w 627"/>
                  <a:gd name="T11" fmla="*/ 0 h 209"/>
                  <a:gd name="T12" fmla="*/ 6 w 627"/>
                  <a:gd name="T13" fmla="*/ 0 h 209"/>
                  <a:gd name="T14" fmla="*/ 6 w 627"/>
                  <a:gd name="T15" fmla="*/ 0 h 209"/>
                  <a:gd name="T16" fmla="*/ 6 w 627"/>
                  <a:gd name="T17" fmla="*/ 0 h 209"/>
                  <a:gd name="T18" fmla="*/ 6 w 627"/>
                  <a:gd name="T19" fmla="*/ 0 h 209"/>
                  <a:gd name="T20" fmla="*/ 6 w 627"/>
                  <a:gd name="T21" fmla="*/ 0 h 209"/>
                  <a:gd name="T22" fmla="*/ 7 w 627"/>
                  <a:gd name="T23" fmla="*/ 2 h 209"/>
                  <a:gd name="T24" fmla="*/ 0 w 627"/>
                  <a:gd name="T25" fmla="*/ 2 h 2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7"/>
                  <a:gd name="T40" fmla="*/ 0 h 209"/>
                  <a:gd name="T41" fmla="*/ 627 w 627"/>
                  <a:gd name="T42" fmla="*/ 209 h 2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7" h="209">
                    <a:moveTo>
                      <a:pt x="0" y="209"/>
                    </a:moveTo>
                    <a:lnTo>
                      <a:pt x="76" y="19"/>
                    </a:lnTo>
                    <a:lnTo>
                      <a:pt x="77" y="17"/>
                    </a:lnTo>
                    <a:lnTo>
                      <a:pt x="81" y="11"/>
                    </a:lnTo>
                    <a:lnTo>
                      <a:pt x="88" y="4"/>
                    </a:lnTo>
                    <a:lnTo>
                      <a:pt x="100" y="0"/>
                    </a:lnTo>
                    <a:lnTo>
                      <a:pt x="526" y="0"/>
                    </a:lnTo>
                    <a:lnTo>
                      <a:pt x="528" y="0"/>
                    </a:lnTo>
                    <a:lnTo>
                      <a:pt x="535" y="3"/>
                    </a:lnTo>
                    <a:lnTo>
                      <a:pt x="543" y="9"/>
                    </a:lnTo>
                    <a:lnTo>
                      <a:pt x="551" y="19"/>
                    </a:lnTo>
                    <a:lnTo>
                      <a:pt x="627" y="209"/>
                    </a:lnTo>
                    <a:lnTo>
                      <a:pt x="0" y="209"/>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1" name="Freeform 107"/>
              <p:cNvSpPr>
                <a:spLocks/>
              </p:cNvSpPr>
              <p:nvPr/>
            </p:nvSpPr>
            <p:spPr bwMode="auto">
              <a:xfrm>
                <a:off x="3366" y="1913"/>
                <a:ext cx="76" cy="74"/>
              </a:xfrm>
              <a:custGeom>
                <a:avLst/>
                <a:gdLst>
                  <a:gd name="T0" fmla="*/ 2 w 159"/>
                  <a:gd name="T1" fmla="*/ 0 h 159"/>
                  <a:gd name="T2" fmla="*/ 0 w 159"/>
                  <a:gd name="T3" fmla="*/ 0 h 159"/>
                  <a:gd name="T4" fmla="*/ 0 w 159"/>
                  <a:gd name="T5" fmla="*/ 1 h 159"/>
                  <a:gd name="T6" fmla="*/ 0 w 159"/>
                  <a:gd name="T7" fmla="*/ 1 h 159"/>
                  <a:gd name="T8" fmla="*/ 0 w 159"/>
                  <a:gd name="T9" fmla="*/ 1 h 159"/>
                  <a:gd name="T10" fmla="*/ 0 w 159"/>
                  <a:gd name="T11" fmla="*/ 1 h 159"/>
                  <a:gd name="T12" fmla="*/ 0 w 159"/>
                  <a:gd name="T13" fmla="*/ 1 h 159"/>
                  <a:gd name="T14" fmla="*/ 0 w 159"/>
                  <a:gd name="T15" fmla="*/ 1 h 159"/>
                  <a:gd name="T16" fmla="*/ 0 w 159"/>
                  <a:gd name="T17" fmla="*/ 1 h 159"/>
                  <a:gd name="T18" fmla="*/ 0 w 159"/>
                  <a:gd name="T19" fmla="*/ 1 h 159"/>
                  <a:gd name="T20" fmla="*/ 0 w 159"/>
                  <a:gd name="T21" fmla="*/ 1 h 159"/>
                  <a:gd name="T22" fmla="*/ 1 w 159"/>
                  <a:gd name="T23" fmla="*/ 1 h 159"/>
                  <a:gd name="T24" fmla="*/ 1 w 159"/>
                  <a:gd name="T25" fmla="*/ 1 h 159"/>
                  <a:gd name="T26" fmla="*/ 1 w 159"/>
                  <a:gd name="T27" fmla="*/ 1 h 159"/>
                  <a:gd name="T28" fmla="*/ 1 w 159"/>
                  <a:gd name="T29" fmla="*/ 1 h 159"/>
                  <a:gd name="T30" fmla="*/ 1 w 159"/>
                  <a:gd name="T31" fmla="*/ 1 h 159"/>
                  <a:gd name="T32" fmla="*/ 2 w 159"/>
                  <a:gd name="T33" fmla="*/ 1 h 159"/>
                  <a:gd name="T34" fmla="*/ 2 w 159"/>
                  <a:gd name="T35" fmla="*/ 1 h 159"/>
                  <a:gd name="T36" fmla="*/ 2 w 159"/>
                  <a:gd name="T37" fmla="*/ 1 h 159"/>
                  <a:gd name="T38" fmla="*/ 2 w 159"/>
                  <a:gd name="T39" fmla="*/ 1 h 159"/>
                  <a:gd name="T40" fmla="*/ 2 w 159"/>
                  <a:gd name="T41" fmla="*/ 0 h 159"/>
                  <a:gd name="T42" fmla="*/ 2 w 159"/>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159"/>
                  <a:gd name="T68" fmla="*/ 159 w 159"/>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159">
                    <a:moveTo>
                      <a:pt x="146" y="0"/>
                    </a:moveTo>
                    <a:lnTo>
                      <a:pt x="0" y="0"/>
                    </a:lnTo>
                    <a:lnTo>
                      <a:pt x="0" y="108"/>
                    </a:lnTo>
                    <a:lnTo>
                      <a:pt x="1" y="116"/>
                    </a:lnTo>
                    <a:lnTo>
                      <a:pt x="2" y="125"/>
                    </a:lnTo>
                    <a:lnTo>
                      <a:pt x="6" y="134"/>
                    </a:lnTo>
                    <a:lnTo>
                      <a:pt x="11" y="142"/>
                    </a:lnTo>
                    <a:lnTo>
                      <a:pt x="18" y="149"/>
                    </a:lnTo>
                    <a:lnTo>
                      <a:pt x="27" y="154"/>
                    </a:lnTo>
                    <a:lnTo>
                      <a:pt x="38" y="158"/>
                    </a:lnTo>
                    <a:lnTo>
                      <a:pt x="50" y="159"/>
                    </a:lnTo>
                    <a:lnTo>
                      <a:pt x="108" y="159"/>
                    </a:lnTo>
                    <a:lnTo>
                      <a:pt x="116" y="158"/>
                    </a:lnTo>
                    <a:lnTo>
                      <a:pt x="124" y="157"/>
                    </a:lnTo>
                    <a:lnTo>
                      <a:pt x="133" y="153"/>
                    </a:lnTo>
                    <a:lnTo>
                      <a:pt x="141" y="148"/>
                    </a:lnTo>
                    <a:lnTo>
                      <a:pt x="148" y="141"/>
                    </a:lnTo>
                    <a:lnTo>
                      <a:pt x="154" y="131"/>
                    </a:lnTo>
                    <a:lnTo>
                      <a:pt x="158" y="121"/>
                    </a:lnTo>
                    <a:lnTo>
                      <a:pt x="159" y="108"/>
                    </a:lnTo>
                    <a:lnTo>
                      <a:pt x="159" y="0"/>
                    </a:lnTo>
                    <a:lnTo>
                      <a:pt x="1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2" name="Freeform 108"/>
              <p:cNvSpPr>
                <a:spLocks/>
              </p:cNvSpPr>
              <p:nvPr/>
            </p:nvSpPr>
            <p:spPr bwMode="auto">
              <a:xfrm>
                <a:off x="3116" y="1913"/>
                <a:ext cx="74" cy="74"/>
              </a:xfrm>
              <a:custGeom>
                <a:avLst/>
                <a:gdLst>
                  <a:gd name="T0" fmla="*/ 1 w 158"/>
                  <a:gd name="T1" fmla="*/ 0 h 159"/>
                  <a:gd name="T2" fmla="*/ 0 w 158"/>
                  <a:gd name="T3" fmla="*/ 0 h 159"/>
                  <a:gd name="T4" fmla="*/ 0 w 158"/>
                  <a:gd name="T5" fmla="*/ 1 h 159"/>
                  <a:gd name="T6" fmla="*/ 0 w 158"/>
                  <a:gd name="T7" fmla="*/ 1 h 159"/>
                  <a:gd name="T8" fmla="*/ 0 w 158"/>
                  <a:gd name="T9" fmla="*/ 1 h 159"/>
                  <a:gd name="T10" fmla="*/ 0 w 158"/>
                  <a:gd name="T11" fmla="*/ 1 h 159"/>
                  <a:gd name="T12" fmla="*/ 0 w 158"/>
                  <a:gd name="T13" fmla="*/ 1 h 159"/>
                  <a:gd name="T14" fmla="*/ 0 w 158"/>
                  <a:gd name="T15" fmla="*/ 1 h 159"/>
                  <a:gd name="T16" fmla="*/ 0 w 158"/>
                  <a:gd name="T17" fmla="*/ 1 h 159"/>
                  <a:gd name="T18" fmla="*/ 0 w 158"/>
                  <a:gd name="T19" fmla="*/ 1 h 159"/>
                  <a:gd name="T20" fmla="*/ 0 w 158"/>
                  <a:gd name="T21" fmla="*/ 1 h 159"/>
                  <a:gd name="T22" fmla="*/ 1 w 158"/>
                  <a:gd name="T23" fmla="*/ 1 h 159"/>
                  <a:gd name="T24" fmla="*/ 1 w 158"/>
                  <a:gd name="T25" fmla="*/ 1 h 159"/>
                  <a:gd name="T26" fmla="*/ 1 w 158"/>
                  <a:gd name="T27" fmla="*/ 1 h 159"/>
                  <a:gd name="T28" fmla="*/ 1 w 158"/>
                  <a:gd name="T29" fmla="*/ 1 h 159"/>
                  <a:gd name="T30" fmla="*/ 1 w 158"/>
                  <a:gd name="T31" fmla="*/ 1 h 159"/>
                  <a:gd name="T32" fmla="*/ 1 w 158"/>
                  <a:gd name="T33" fmla="*/ 1 h 159"/>
                  <a:gd name="T34" fmla="*/ 1 w 158"/>
                  <a:gd name="T35" fmla="*/ 1 h 159"/>
                  <a:gd name="T36" fmla="*/ 1 w 158"/>
                  <a:gd name="T37" fmla="*/ 1 h 159"/>
                  <a:gd name="T38" fmla="*/ 1 w 158"/>
                  <a:gd name="T39" fmla="*/ 1 h 159"/>
                  <a:gd name="T40" fmla="*/ 1 w 158"/>
                  <a:gd name="T41" fmla="*/ 0 h 159"/>
                  <a:gd name="T42" fmla="*/ 1 w 158"/>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59"/>
                  <a:gd name="T68" fmla="*/ 158 w 158"/>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59">
                    <a:moveTo>
                      <a:pt x="146" y="0"/>
                    </a:moveTo>
                    <a:lnTo>
                      <a:pt x="0" y="0"/>
                    </a:lnTo>
                    <a:lnTo>
                      <a:pt x="0" y="108"/>
                    </a:lnTo>
                    <a:lnTo>
                      <a:pt x="2" y="116"/>
                    </a:lnTo>
                    <a:lnTo>
                      <a:pt x="3" y="125"/>
                    </a:lnTo>
                    <a:lnTo>
                      <a:pt x="6" y="134"/>
                    </a:lnTo>
                    <a:lnTo>
                      <a:pt x="12" y="142"/>
                    </a:lnTo>
                    <a:lnTo>
                      <a:pt x="19" y="149"/>
                    </a:lnTo>
                    <a:lnTo>
                      <a:pt x="27" y="154"/>
                    </a:lnTo>
                    <a:lnTo>
                      <a:pt x="38" y="158"/>
                    </a:lnTo>
                    <a:lnTo>
                      <a:pt x="51" y="159"/>
                    </a:lnTo>
                    <a:lnTo>
                      <a:pt x="108" y="159"/>
                    </a:lnTo>
                    <a:lnTo>
                      <a:pt x="116" y="158"/>
                    </a:lnTo>
                    <a:lnTo>
                      <a:pt x="124" y="157"/>
                    </a:lnTo>
                    <a:lnTo>
                      <a:pt x="133" y="153"/>
                    </a:lnTo>
                    <a:lnTo>
                      <a:pt x="141" y="148"/>
                    </a:lnTo>
                    <a:lnTo>
                      <a:pt x="148" y="141"/>
                    </a:lnTo>
                    <a:lnTo>
                      <a:pt x="154" y="131"/>
                    </a:lnTo>
                    <a:lnTo>
                      <a:pt x="157" y="121"/>
                    </a:lnTo>
                    <a:lnTo>
                      <a:pt x="158" y="108"/>
                    </a:lnTo>
                    <a:lnTo>
                      <a:pt x="158" y="0"/>
                    </a:lnTo>
                    <a:lnTo>
                      <a:pt x="1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3" name="Freeform 109"/>
              <p:cNvSpPr>
                <a:spLocks/>
              </p:cNvSpPr>
              <p:nvPr/>
            </p:nvSpPr>
            <p:spPr bwMode="auto">
              <a:xfrm>
                <a:off x="3085" y="1768"/>
                <a:ext cx="388" cy="125"/>
              </a:xfrm>
              <a:custGeom>
                <a:avLst/>
                <a:gdLst>
                  <a:gd name="T0" fmla="*/ 9 w 819"/>
                  <a:gd name="T1" fmla="*/ 3 h 267"/>
                  <a:gd name="T2" fmla="*/ 0 w 819"/>
                  <a:gd name="T3" fmla="*/ 3 h 267"/>
                  <a:gd name="T4" fmla="*/ 0 w 819"/>
                  <a:gd name="T5" fmla="*/ 3 h 267"/>
                  <a:gd name="T6" fmla="*/ 0 w 819"/>
                  <a:gd name="T7" fmla="*/ 3 h 267"/>
                  <a:gd name="T8" fmla="*/ 0 w 819"/>
                  <a:gd name="T9" fmla="*/ 3 h 267"/>
                  <a:gd name="T10" fmla="*/ 0 w 819"/>
                  <a:gd name="T11" fmla="*/ 3 h 267"/>
                  <a:gd name="T12" fmla="*/ 0 w 819"/>
                  <a:gd name="T13" fmla="*/ 3 h 267"/>
                  <a:gd name="T14" fmla="*/ 0 w 819"/>
                  <a:gd name="T15" fmla="*/ 2 h 267"/>
                  <a:gd name="T16" fmla="*/ 0 w 819"/>
                  <a:gd name="T17" fmla="*/ 2 h 267"/>
                  <a:gd name="T18" fmla="*/ 0 w 819"/>
                  <a:gd name="T19" fmla="*/ 2 h 267"/>
                  <a:gd name="T20" fmla="*/ 0 w 819"/>
                  <a:gd name="T21" fmla="*/ 1 h 267"/>
                  <a:gd name="T22" fmla="*/ 0 w 819"/>
                  <a:gd name="T23" fmla="*/ 1 h 267"/>
                  <a:gd name="T24" fmla="*/ 0 w 819"/>
                  <a:gd name="T25" fmla="*/ 1 h 267"/>
                  <a:gd name="T26" fmla="*/ 0 w 819"/>
                  <a:gd name="T27" fmla="*/ 0 h 267"/>
                  <a:gd name="T28" fmla="*/ 0 w 819"/>
                  <a:gd name="T29" fmla="*/ 0 h 267"/>
                  <a:gd name="T30" fmla="*/ 0 w 819"/>
                  <a:gd name="T31" fmla="*/ 0 h 267"/>
                  <a:gd name="T32" fmla="*/ 0 w 819"/>
                  <a:gd name="T33" fmla="*/ 0 h 267"/>
                  <a:gd name="T34" fmla="*/ 0 w 819"/>
                  <a:gd name="T35" fmla="*/ 0 h 267"/>
                  <a:gd name="T36" fmla="*/ 1 w 819"/>
                  <a:gd name="T37" fmla="*/ 0 h 267"/>
                  <a:gd name="T38" fmla="*/ 8 w 819"/>
                  <a:gd name="T39" fmla="*/ 0 h 267"/>
                  <a:gd name="T40" fmla="*/ 8 w 819"/>
                  <a:gd name="T41" fmla="*/ 0 h 267"/>
                  <a:gd name="T42" fmla="*/ 9 w 819"/>
                  <a:gd name="T43" fmla="*/ 0 h 267"/>
                  <a:gd name="T44" fmla="*/ 9 w 819"/>
                  <a:gd name="T45" fmla="*/ 0 h 267"/>
                  <a:gd name="T46" fmla="*/ 9 w 819"/>
                  <a:gd name="T47" fmla="*/ 0 h 267"/>
                  <a:gd name="T48" fmla="*/ 9 w 819"/>
                  <a:gd name="T49" fmla="*/ 0 h 267"/>
                  <a:gd name="T50" fmla="*/ 9 w 819"/>
                  <a:gd name="T51" fmla="*/ 0 h 267"/>
                  <a:gd name="T52" fmla="*/ 9 w 819"/>
                  <a:gd name="T53" fmla="*/ 0 h 267"/>
                  <a:gd name="T54" fmla="*/ 9 w 819"/>
                  <a:gd name="T55" fmla="*/ 1 h 267"/>
                  <a:gd name="T56" fmla="*/ 9 w 819"/>
                  <a:gd name="T57" fmla="*/ 2 h 267"/>
                  <a:gd name="T58" fmla="*/ 9 w 819"/>
                  <a:gd name="T59" fmla="*/ 2 h 267"/>
                  <a:gd name="T60" fmla="*/ 9 w 819"/>
                  <a:gd name="T61" fmla="*/ 2 h 267"/>
                  <a:gd name="T62" fmla="*/ 9 w 819"/>
                  <a:gd name="T63" fmla="*/ 3 h 267"/>
                  <a:gd name="T64" fmla="*/ 9 w 819"/>
                  <a:gd name="T65" fmla="*/ 3 h 267"/>
                  <a:gd name="T66" fmla="*/ 9 w 819"/>
                  <a:gd name="T67" fmla="*/ 3 h 267"/>
                  <a:gd name="T68" fmla="*/ 9 w 819"/>
                  <a:gd name="T69" fmla="*/ 3 h 267"/>
                  <a:gd name="T70" fmla="*/ 9 w 819"/>
                  <a:gd name="T71" fmla="*/ 3 h 267"/>
                  <a:gd name="T72" fmla="*/ 9 w 819"/>
                  <a:gd name="T73" fmla="*/ 3 h 2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9"/>
                  <a:gd name="T112" fmla="*/ 0 h 267"/>
                  <a:gd name="T113" fmla="*/ 819 w 819"/>
                  <a:gd name="T114" fmla="*/ 267 h 2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9" h="267">
                    <a:moveTo>
                      <a:pt x="781" y="267"/>
                    </a:moveTo>
                    <a:lnTo>
                      <a:pt x="39" y="267"/>
                    </a:lnTo>
                    <a:lnTo>
                      <a:pt x="26" y="266"/>
                    </a:lnTo>
                    <a:lnTo>
                      <a:pt x="16" y="262"/>
                    </a:lnTo>
                    <a:lnTo>
                      <a:pt x="9" y="256"/>
                    </a:lnTo>
                    <a:lnTo>
                      <a:pt x="5" y="248"/>
                    </a:lnTo>
                    <a:lnTo>
                      <a:pt x="2" y="241"/>
                    </a:lnTo>
                    <a:lnTo>
                      <a:pt x="1" y="235"/>
                    </a:lnTo>
                    <a:lnTo>
                      <a:pt x="0" y="230"/>
                    </a:lnTo>
                    <a:lnTo>
                      <a:pt x="0" y="229"/>
                    </a:lnTo>
                    <a:lnTo>
                      <a:pt x="0" y="96"/>
                    </a:lnTo>
                    <a:lnTo>
                      <a:pt x="0" y="91"/>
                    </a:lnTo>
                    <a:lnTo>
                      <a:pt x="1" y="81"/>
                    </a:lnTo>
                    <a:lnTo>
                      <a:pt x="5" y="66"/>
                    </a:lnTo>
                    <a:lnTo>
                      <a:pt x="11" y="47"/>
                    </a:lnTo>
                    <a:lnTo>
                      <a:pt x="23" y="30"/>
                    </a:lnTo>
                    <a:lnTo>
                      <a:pt x="40" y="15"/>
                    </a:lnTo>
                    <a:lnTo>
                      <a:pt x="64" y="5"/>
                    </a:lnTo>
                    <a:lnTo>
                      <a:pt x="96" y="0"/>
                    </a:lnTo>
                    <a:lnTo>
                      <a:pt x="723" y="0"/>
                    </a:lnTo>
                    <a:lnTo>
                      <a:pt x="728" y="0"/>
                    </a:lnTo>
                    <a:lnTo>
                      <a:pt x="738" y="1"/>
                    </a:lnTo>
                    <a:lnTo>
                      <a:pt x="753" y="5"/>
                    </a:lnTo>
                    <a:lnTo>
                      <a:pt x="772" y="12"/>
                    </a:lnTo>
                    <a:lnTo>
                      <a:pt x="789" y="23"/>
                    </a:lnTo>
                    <a:lnTo>
                      <a:pt x="804" y="40"/>
                    </a:lnTo>
                    <a:lnTo>
                      <a:pt x="815" y="65"/>
                    </a:lnTo>
                    <a:lnTo>
                      <a:pt x="819" y="96"/>
                    </a:lnTo>
                    <a:lnTo>
                      <a:pt x="819" y="229"/>
                    </a:lnTo>
                    <a:lnTo>
                      <a:pt x="819" y="230"/>
                    </a:lnTo>
                    <a:lnTo>
                      <a:pt x="818" y="235"/>
                    </a:lnTo>
                    <a:lnTo>
                      <a:pt x="817" y="241"/>
                    </a:lnTo>
                    <a:lnTo>
                      <a:pt x="815" y="248"/>
                    </a:lnTo>
                    <a:lnTo>
                      <a:pt x="810" y="256"/>
                    </a:lnTo>
                    <a:lnTo>
                      <a:pt x="803" y="262"/>
                    </a:lnTo>
                    <a:lnTo>
                      <a:pt x="794" y="266"/>
                    </a:lnTo>
                    <a:lnTo>
                      <a:pt x="781" y="2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4" name="Freeform 110"/>
              <p:cNvSpPr>
                <a:spLocks/>
              </p:cNvSpPr>
              <p:nvPr/>
            </p:nvSpPr>
            <p:spPr bwMode="auto">
              <a:xfrm>
                <a:off x="3085" y="1782"/>
                <a:ext cx="388" cy="111"/>
              </a:xfrm>
              <a:custGeom>
                <a:avLst/>
                <a:gdLst>
                  <a:gd name="T0" fmla="*/ 9 w 819"/>
                  <a:gd name="T1" fmla="*/ 2 h 237"/>
                  <a:gd name="T2" fmla="*/ 0 w 819"/>
                  <a:gd name="T3" fmla="*/ 2 h 237"/>
                  <a:gd name="T4" fmla="*/ 0 w 819"/>
                  <a:gd name="T5" fmla="*/ 2 h 237"/>
                  <a:gd name="T6" fmla="*/ 0 w 819"/>
                  <a:gd name="T7" fmla="*/ 2 h 237"/>
                  <a:gd name="T8" fmla="*/ 0 w 819"/>
                  <a:gd name="T9" fmla="*/ 2 h 237"/>
                  <a:gd name="T10" fmla="*/ 0 w 819"/>
                  <a:gd name="T11" fmla="*/ 2 h 237"/>
                  <a:gd name="T12" fmla="*/ 0 w 819"/>
                  <a:gd name="T13" fmla="*/ 2 h 237"/>
                  <a:gd name="T14" fmla="*/ 0 w 819"/>
                  <a:gd name="T15" fmla="*/ 2 h 237"/>
                  <a:gd name="T16" fmla="*/ 0 w 819"/>
                  <a:gd name="T17" fmla="*/ 2 h 237"/>
                  <a:gd name="T18" fmla="*/ 0 w 819"/>
                  <a:gd name="T19" fmla="*/ 2 h 237"/>
                  <a:gd name="T20" fmla="*/ 0 w 819"/>
                  <a:gd name="T21" fmla="*/ 1 h 237"/>
                  <a:gd name="T22" fmla="*/ 0 w 819"/>
                  <a:gd name="T23" fmla="*/ 1 h 237"/>
                  <a:gd name="T24" fmla="*/ 0 w 819"/>
                  <a:gd name="T25" fmla="*/ 0 h 237"/>
                  <a:gd name="T26" fmla="*/ 0 w 819"/>
                  <a:gd name="T27" fmla="*/ 0 h 237"/>
                  <a:gd name="T28" fmla="*/ 0 w 819"/>
                  <a:gd name="T29" fmla="*/ 0 h 237"/>
                  <a:gd name="T30" fmla="*/ 0 w 819"/>
                  <a:gd name="T31" fmla="*/ 0 h 237"/>
                  <a:gd name="T32" fmla="*/ 0 w 819"/>
                  <a:gd name="T33" fmla="*/ 0 h 237"/>
                  <a:gd name="T34" fmla="*/ 0 w 819"/>
                  <a:gd name="T35" fmla="*/ 0 h 237"/>
                  <a:gd name="T36" fmla="*/ 1 w 819"/>
                  <a:gd name="T37" fmla="*/ 0 h 237"/>
                  <a:gd name="T38" fmla="*/ 8 w 819"/>
                  <a:gd name="T39" fmla="*/ 0 h 237"/>
                  <a:gd name="T40" fmla="*/ 8 w 819"/>
                  <a:gd name="T41" fmla="*/ 0 h 237"/>
                  <a:gd name="T42" fmla="*/ 9 w 819"/>
                  <a:gd name="T43" fmla="*/ 0 h 237"/>
                  <a:gd name="T44" fmla="*/ 9 w 819"/>
                  <a:gd name="T45" fmla="*/ 0 h 237"/>
                  <a:gd name="T46" fmla="*/ 9 w 819"/>
                  <a:gd name="T47" fmla="*/ 0 h 237"/>
                  <a:gd name="T48" fmla="*/ 9 w 819"/>
                  <a:gd name="T49" fmla="*/ 0 h 237"/>
                  <a:gd name="T50" fmla="*/ 9 w 819"/>
                  <a:gd name="T51" fmla="*/ 0 h 237"/>
                  <a:gd name="T52" fmla="*/ 9 w 819"/>
                  <a:gd name="T53" fmla="*/ 0 h 237"/>
                  <a:gd name="T54" fmla="*/ 9 w 819"/>
                  <a:gd name="T55" fmla="*/ 1 h 237"/>
                  <a:gd name="T56" fmla="*/ 9 w 819"/>
                  <a:gd name="T57" fmla="*/ 2 h 237"/>
                  <a:gd name="T58" fmla="*/ 9 w 819"/>
                  <a:gd name="T59" fmla="*/ 2 h 237"/>
                  <a:gd name="T60" fmla="*/ 9 w 819"/>
                  <a:gd name="T61" fmla="*/ 2 h 237"/>
                  <a:gd name="T62" fmla="*/ 9 w 819"/>
                  <a:gd name="T63" fmla="*/ 2 h 237"/>
                  <a:gd name="T64" fmla="*/ 9 w 819"/>
                  <a:gd name="T65" fmla="*/ 2 h 237"/>
                  <a:gd name="T66" fmla="*/ 9 w 819"/>
                  <a:gd name="T67" fmla="*/ 2 h 237"/>
                  <a:gd name="T68" fmla="*/ 9 w 819"/>
                  <a:gd name="T69" fmla="*/ 2 h 237"/>
                  <a:gd name="T70" fmla="*/ 9 w 819"/>
                  <a:gd name="T71" fmla="*/ 2 h 237"/>
                  <a:gd name="T72" fmla="*/ 9 w 819"/>
                  <a:gd name="T73" fmla="*/ 2 h 2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9"/>
                  <a:gd name="T112" fmla="*/ 0 h 237"/>
                  <a:gd name="T113" fmla="*/ 819 w 819"/>
                  <a:gd name="T114" fmla="*/ 237 h 2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9" h="237">
                    <a:moveTo>
                      <a:pt x="781" y="237"/>
                    </a:moveTo>
                    <a:lnTo>
                      <a:pt x="39" y="237"/>
                    </a:lnTo>
                    <a:lnTo>
                      <a:pt x="26" y="236"/>
                    </a:lnTo>
                    <a:lnTo>
                      <a:pt x="16" y="232"/>
                    </a:lnTo>
                    <a:lnTo>
                      <a:pt x="9" y="227"/>
                    </a:lnTo>
                    <a:lnTo>
                      <a:pt x="5" y="220"/>
                    </a:lnTo>
                    <a:lnTo>
                      <a:pt x="2" y="213"/>
                    </a:lnTo>
                    <a:lnTo>
                      <a:pt x="1" y="208"/>
                    </a:lnTo>
                    <a:lnTo>
                      <a:pt x="0" y="204"/>
                    </a:lnTo>
                    <a:lnTo>
                      <a:pt x="0" y="203"/>
                    </a:lnTo>
                    <a:lnTo>
                      <a:pt x="0" y="84"/>
                    </a:lnTo>
                    <a:lnTo>
                      <a:pt x="0" y="81"/>
                    </a:lnTo>
                    <a:lnTo>
                      <a:pt x="1" y="71"/>
                    </a:lnTo>
                    <a:lnTo>
                      <a:pt x="5" y="58"/>
                    </a:lnTo>
                    <a:lnTo>
                      <a:pt x="11" y="41"/>
                    </a:lnTo>
                    <a:lnTo>
                      <a:pt x="23" y="26"/>
                    </a:lnTo>
                    <a:lnTo>
                      <a:pt x="40" y="13"/>
                    </a:lnTo>
                    <a:lnTo>
                      <a:pt x="64" y="3"/>
                    </a:lnTo>
                    <a:lnTo>
                      <a:pt x="96" y="0"/>
                    </a:lnTo>
                    <a:lnTo>
                      <a:pt x="723" y="0"/>
                    </a:lnTo>
                    <a:lnTo>
                      <a:pt x="728" y="0"/>
                    </a:lnTo>
                    <a:lnTo>
                      <a:pt x="738" y="1"/>
                    </a:lnTo>
                    <a:lnTo>
                      <a:pt x="753" y="5"/>
                    </a:lnTo>
                    <a:lnTo>
                      <a:pt x="772" y="10"/>
                    </a:lnTo>
                    <a:lnTo>
                      <a:pt x="789" y="21"/>
                    </a:lnTo>
                    <a:lnTo>
                      <a:pt x="804" y="36"/>
                    </a:lnTo>
                    <a:lnTo>
                      <a:pt x="815" y="56"/>
                    </a:lnTo>
                    <a:lnTo>
                      <a:pt x="819" y="84"/>
                    </a:lnTo>
                    <a:lnTo>
                      <a:pt x="819" y="203"/>
                    </a:lnTo>
                    <a:lnTo>
                      <a:pt x="819" y="204"/>
                    </a:lnTo>
                    <a:lnTo>
                      <a:pt x="818" y="208"/>
                    </a:lnTo>
                    <a:lnTo>
                      <a:pt x="817" y="213"/>
                    </a:lnTo>
                    <a:lnTo>
                      <a:pt x="815" y="220"/>
                    </a:lnTo>
                    <a:lnTo>
                      <a:pt x="810" y="227"/>
                    </a:lnTo>
                    <a:lnTo>
                      <a:pt x="803" y="232"/>
                    </a:lnTo>
                    <a:lnTo>
                      <a:pt x="794" y="236"/>
                    </a:lnTo>
                    <a:lnTo>
                      <a:pt x="781" y="237"/>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5" name="Freeform 111"/>
              <p:cNvSpPr>
                <a:spLocks noEditPoints="1"/>
              </p:cNvSpPr>
              <p:nvPr/>
            </p:nvSpPr>
            <p:spPr bwMode="auto">
              <a:xfrm>
                <a:off x="3078" y="1761"/>
                <a:ext cx="402" cy="139"/>
              </a:xfrm>
              <a:custGeom>
                <a:avLst/>
                <a:gdLst>
                  <a:gd name="T0" fmla="*/ 1 w 850"/>
                  <a:gd name="T1" fmla="*/ 0 h 298"/>
                  <a:gd name="T2" fmla="*/ 0 w 850"/>
                  <a:gd name="T3" fmla="*/ 0 h 298"/>
                  <a:gd name="T4" fmla="*/ 0 w 850"/>
                  <a:gd name="T5" fmla="*/ 0 h 298"/>
                  <a:gd name="T6" fmla="*/ 0 w 850"/>
                  <a:gd name="T7" fmla="*/ 1 h 298"/>
                  <a:gd name="T8" fmla="*/ 0 w 850"/>
                  <a:gd name="T9" fmla="*/ 3 h 298"/>
                  <a:gd name="T10" fmla="*/ 0 w 850"/>
                  <a:gd name="T11" fmla="*/ 3 h 298"/>
                  <a:gd name="T12" fmla="*/ 0 w 850"/>
                  <a:gd name="T13" fmla="*/ 3 h 298"/>
                  <a:gd name="T14" fmla="*/ 0 w 850"/>
                  <a:gd name="T15" fmla="*/ 3 h 298"/>
                  <a:gd name="T16" fmla="*/ 0 w 850"/>
                  <a:gd name="T17" fmla="*/ 3 h 298"/>
                  <a:gd name="T18" fmla="*/ 9 w 850"/>
                  <a:gd name="T19" fmla="*/ 3 h 298"/>
                  <a:gd name="T20" fmla="*/ 9 w 850"/>
                  <a:gd name="T21" fmla="*/ 3 h 298"/>
                  <a:gd name="T22" fmla="*/ 9 w 850"/>
                  <a:gd name="T23" fmla="*/ 3 h 298"/>
                  <a:gd name="T24" fmla="*/ 9 w 850"/>
                  <a:gd name="T25" fmla="*/ 3 h 298"/>
                  <a:gd name="T26" fmla="*/ 9 w 850"/>
                  <a:gd name="T27" fmla="*/ 1 h 298"/>
                  <a:gd name="T28" fmla="*/ 9 w 850"/>
                  <a:gd name="T29" fmla="*/ 0 h 298"/>
                  <a:gd name="T30" fmla="*/ 9 w 850"/>
                  <a:gd name="T31" fmla="*/ 0 h 298"/>
                  <a:gd name="T32" fmla="*/ 9 w 850"/>
                  <a:gd name="T33" fmla="*/ 0 h 298"/>
                  <a:gd name="T34" fmla="*/ 8 w 850"/>
                  <a:gd name="T35" fmla="*/ 0 h 298"/>
                  <a:gd name="T36" fmla="*/ 0 w 850"/>
                  <a:gd name="T37" fmla="*/ 3 h 298"/>
                  <a:gd name="T38" fmla="*/ 0 w 850"/>
                  <a:gd name="T39" fmla="*/ 1 h 298"/>
                  <a:gd name="T40" fmla="*/ 0 w 850"/>
                  <a:gd name="T41" fmla="*/ 1 h 298"/>
                  <a:gd name="T42" fmla="*/ 0 w 850"/>
                  <a:gd name="T43" fmla="*/ 0 h 298"/>
                  <a:gd name="T44" fmla="*/ 1 w 850"/>
                  <a:gd name="T45" fmla="*/ 0 h 298"/>
                  <a:gd name="T46" fmla="*/ 8 w 850"/>
                  <a:gd name="T47" fmla="*/ 0 h 298"/>
                  <a:gd name="T48" fmla="*/ 9 w 850"/>
                  <a:gd name="T49" fmla="*/ 0 h 298"/>
                  <a:gd name="T50" fmla="*/ 9 w 850"/>
                  <a:gd name="T51" fmla="*/ 0 h 298"/>
                  <a:gd name="T52" fmla="*/ 9 w 850"/>
                  <a:gd name="T53" fmla="*/ 0 h 298"/>
                  <a:gd name="T54" fmla="*/ 9 w 850"/>
                  <a:gd name="T55" fmla="*/ 1 h 298"/>
                  <a:gd name="T56" fmla="*/ 9 w 850"/>
                  <a:gd name="T57" fmla="*/ 3 h 298"/>
                  <a:gd name="T58" fmla="*/ 9 w 850"/>
                  <a:gd name="T59" fmla="*/ 3 h 298"/>
                  <a:gd name="T60" fmla="*/ 0 w 850"/>
                  <a:gd name="T61" fmla="*/ 3 h 298"/>
                  <a:gd name="T62" fmla="*/ 0 w 850"/>
                  <a:gd name="T63" fmla="*/ 3 h 298"/>
                  <a:gd name="T64" fmla="*/ 0 w 850"/>
                  <a:gd name="T65" fmla="*/ 3 h 2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0"/>
                  <a:gd name="T100" fmla="*/ 0 h 298"/>
                  <a:gd name="T101" fmla="*/ 850 w 850"/>
                  <a:gd name="T102" fmla="*/ 298 h 2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0" h="298">
                    <a:moveTo>
                      <a:pt x="111" y="0"/>
                    </a:moveTo>
                    <a:lnTo>
                      <a:pt x="81" y="3"/>
                    </a:lnTo>
                    <a:lnTo>
                      <a:pt x="56" y="12"/>
                    </a:lnTo>
                    <a:lnTo>
                      <a:pt x="37" y="25"/>
                    </a:lnTo>
                    <a:lnTo>
                      <a:pt x="23" y="42"/>
                    </a:lnTo>
                    <a:lnTo>
                      <a:pt x="11" y="59"/>
                    </a:lnTo>
                    <a:lnTo>
                      <a:pt x="5" y="77"/>
                    </a:lnTo>
                    <a:lnTo>
                      <a:pt x="1" y="95"/>
                    </a:lnTo>
                    <a:lnTo>
                      <a:pt x="0" y="111"/>
                    </a:lnTo>
                    <a:lnTo>
                      <a:pt x="0" y="244"/>
                    </a:lnTo>
                    <a:lnTo>
                      <a:pt x="1" y="252"/>
                    </a:lnTo>
                    <a:lnTo>
                      <a:pt x="2" y="262"/>
                    </a:lnTo>
                    <a:lnTo>
                      <a:pt x="7" y="271"/>
                    </a:lnTo>
                    <a:lnTo>
                      <a:pt x="11" y="280"/>
                    </a:lnTo>
                    <a:lnTo>
                      <a:pt x="20" y="287"/>
                    </a:lnTo>
                    <a:lnTo>
                      <a:pt x="29" y="293"/>
                    </a:lnTo>
                    <a:lnTo>
                      <a:pt x="40" y="297"/>
                    </a:lnTo>
                    <a:lnTo>
                      <a:pt x="54" y="298"/>
                    </a:lnTo>
                    <a:lnTo>
                      <a:pt x="796" y="298"/>
                    </a:lnTo>
                    <a:lnTo>
                      <a:pt x="810" y="297"/>
                    </a:lnTo>
                    <a:lnTo>
                      <a:pt x="821" y="293"/>
                    </a:lnTo>
                    <a:lnTo>
                      <a:pt x="831" y="287"/>
                    </a:lnTo>
                    <a:lnTo>
                      <a:pt x="838" y="280"/>
                    </a:lnTo>
                    <a:lnTo>
                      <a:pt x="843" y="271"/>
                    </a:lnTo>
                    <a:lnTo>
                      <a:pt x="847" y="262"/>
                    </a:lnTo>
                    <a:lnTo>
                      <a:pt x="849" y="252"/>
                    </a:lnTo>
                    <a:lnTo>
                      <a:pt x="850" y="244"/>
                    </a:lnTo>
                    <a:lnTo>
                      <a:pt x="850" y="111"/>
                    </a:lnTo>
                    <a:lnTo>
                      <a:pt x="847" y="81"/>
                    </a:lnTo>
                    <a:lnTo>
                      <a:pt x="839" y="56"/>
                    </a:lnTo>
                    <a:lnTo>
                      <a:pt x="825" y="37"/>
                    </a:lnTo>
                    <a:lnTo>
                      <a:pt x="809" y="22"/>
                    </a:lnTo>
                    <a:lnTo>
                      <a:pt x="791" y="12"/>
                    </a:lnTo>
                    <a:lnTo>
                      <a:pt x="773" y="5"/>
                    </a:lnTo>
                    <a:lnTo>
                      <a:pt x="755" y="1"/>
                    </a:lnTo>
                    <a:lnTo>
                      <a:pt x="738" y="0"/>
                    </a:lnTo>
                    <a:lnTo>
                      <a:pt x="111" y="0"/>
                    </a:lnTo>
                    <a:close/>
                    <a:moveTo>
                      <a:pt x="31" y="244"/>
                    </a:moveTo>
                    <a:lnTo>
                      <a:pt x="31" y="111"/>
                    </a:lnTo>
                    <a:lnTo>
                      <a:pt x="31" y="105"/>
                    </a:lnTo>
                    <a:lnTo>
                      <a:pt x="33" y="95"/>
                    </a:lnTo>
                    <a:lnTo>
                      <a:pt x="36" y="82"/>
                    </a:lnTo>
                    <a:lnTo>
                      <a:pt x="43" y="68"/>
                    </a:lnTo>
                    <a:lnTo>
                      <a:pt x="52" y="54"/>
                    </a:lnTo>
                    <a:lnTo>
                      <a:pt x="66" y="43"/>
                    </a:lnTo>
                    <a:lnTo>
                      <a:pt x="85" y="35"/>
                    </a:lnTo>
                    <a:lnTo>
                      <a:pt x="111" y="31"/>
                    </a:lnTo>
                    <a:lnTo>
                      <a:pt x="738" y="31"/>
                    </a:lnTo>
                    <a:lnTo>
                      <a:pt x="744" y="31"/>
                    </a:lnTo>
                    <a:lnTo>
                      <a:pt x="755" y="32"/>
                    </a:lnTo>
                    <a:lnTo>
                      <a:pt x="767" y="36"/>
                    </a:lnTo>
                    <a:lnTo>
                      <a:pt x="781" y="43"/>
                    </a:lnTo>
                    <a:lnTo>
                      <a:pt x="795" y="52"/>
                    </a:lnTo>
                    <a:lnTo>
                      <a:pt x="806" y="66"/>
                    </a:lnTo>
                    <a:lnTo>
                      <a:pt x="815" y="85"/>
                    </a:lnTo>
                    <a:lnTo>
                      <a:pt x="818" y="111"/>
                    </a:lnTo>
                    <a:lnTo>
                      <a:pt x="818" y="244"/>
                    </a:lnTo>
                    <a:lnTo>
                      <a:pt x="817" y="250"/>
                    </a:lnTo>
                    <a:lnTo>
                      <a:pt x="815" y="257"/>
                    </a:lnTo>
                    <a:lnTo>
                      <a:pt x="808" y="264"/>
                    </a:lnTo>
                    <a:lnTo>
                      <a:pt x="796" y="266"/>
                    </a:lnTo>
                    <a:lnTo>
                      <a:pt x="54" y="266"/>
                    </a:lnTo>
                    <a:lnTo>
                      <a:pt x="43" y="264"/>
                    </a:lnTo>
                    <a:lnTo>
                      <a:pt x="36" y="257"/>
                    </a:lnTo>
                    <a:lnTo>
                      <a:pt x="32" y="250"/>
                    </a:lnTo>
                    <a:lnTo>
                      <a:pt x="31" y="2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6" name="Freeform 112"/>
              <p:cNvSpPr>
                <a:spLocks/>
              </p:cNvSpPr>
              <p:nvPr/>
            </p:nvSpPr>
            <p:spPr bwMode="auto">
              <a:xfrm>
                <a:off x="3104" y="1875"/>
                <a:ext cx="350" cy="43"/>
              </a:xfrm>
              <a:custGeom>
                <a:avLst/>
                <a:gdLst>
                  <a:gd name="T0" fmla="*/ 8 w 742"/>
                  <a:gd name="T1" fmla="*/ 0 h 95"/>
                  <a:gd name="T2" fmla="*/ 8 w 742"/>
                  <a:gd name="T3" fmla="*/ 0 h 95"/>
                  <a:gd name="T4" fmla="*/ 8 w 742"/>
                  <a:gd name="T5" fmla="*/ 0 h 95"/>
                  <a:gd name="T6" fmla="*/ 8 w 742"/>
                  <a:gd name="T7" fmla="*/ 0 h 95"/>
                  <a:gd name="T8" fmla="*/ 8 w 742"/>
                  <a:gd name="T9" fmla="*/ 1 h 95"/>
                  <a:gd name="T10" fmla="*/ 8 w 742"/>
                  <a:gd name="T11" fmla="*/ 1 h 95"/>
                  <a:gd name="T12" fmla="*/ 8 w 742"/>
                  <a:gd name="T13" fmla="*/ 1 h 95"/>
                  <a:gd name="T14" fmla="*/ 8 w 742"/>
                  <a:gd name="T15" fmla="*/ 1 h 95"/>
                  <a:gd name="T16" fmla="*/ 8 w 742"/>
                  <a:gd name="T17" fmla="*/ 1 h 95"/>
                  <a:gd name="T18" fmla="*/ 8 w 742"/>
                  <a:gd name="T19" fmla="*/ 1 h 95"/>
                  <a:gd name="T20" fmla="*/ 0 w 742"/>
                  <a:gd name="T21" fmla="*/ 1 h 95"/>
                  <a:gd name="T22" fmla="*/ 0 w 742"/>
                  <a:gd name="T23" fmla="*/ 1 h 95"/>
                  <a:gd name="T24" fmla="*/ 0 w 742"/>
                  <a:gd name="T25" fmla="*/ 1 h 95"/>
                  <a:gd name="T26" fmla="*/ 0 w 742"/>
                  <a:gd name="T27" fmla="*/ 1 h 95"/>
                  <a:gd name="T28" fmla="*/ 0 w 742"/>
                  <a:gd name="T29" fmla="*/ 0 h 95"/>
                  <a:gd name="T30" fmla="*/ 0 w 742"/>
                  <a:gd name="T31" fmla="*/ 0 h 95"/>
                  <a:gd name="T32" fmla="*/ 0 w 742"/>
                  <a:gd name="T33" fmla="*/ 0 h 95"/>
                  <a:gd name="T34" fmla="*/ 0 w 742"/>
                  <a:gd name="T35" fmla="*/ 0 h 95"/>
                  <a:gd name="T36" fmla="*/ 0 w 742"/>
                  <a:gd name="T37" fmla="*/ 0 h 95"/>
                  <a:gd name="T38" fmla="*/ 0 w 742"/>
                  <a:gd name="T39" fmla="*/ 0 h 95"/>
                  <a:gd name="T40" fmla="*/ 0 w 742"/>
                  <a:gd name="T41" fmla="*/ 0 h 95"/>
                  <a:gd name="T42" fmla="*/ 0 w 742"/>
                  <a:gd name="T43" fmla="*/ 0 h 95"/>
                  <a:gd name="T44" fmla="*/ 0 w 742"/>
                  <a:gd name="T45" fmla="*/ 0 h 95"/>
                  <a:gd name="T46" fmla="*/ 0 w 742"/>
                  <a:gd name="T47" fmla="*/ 0 h 95"/>
                  <a:gd name="T48" fmla="*/ 0 w 742"/>
                  <a:gd name="T49" fmla="*/ 0 h 95"/>
                  <a:gd name="T50" fmla="*/ 0 w 742"/>
                  <a:gd name="T51" fmla="*/ 0 h 95"/>
                  <a:gd name="T52" fmla="*/ 0 w 742"/>
                  <a:gd name="T53" fmla="*/ 0 h 95"/>
                  <a:gd name="T54" fmla="*/ 0 w 742"/>
                  <a:gd name="T55" fmla="*/ 0 h 95"/>
                  <a:gd name="T56" fmla="*/ 8 w 742"/>
                  <a:gd name="T57" fmla="*/ 0 h 95"/>
                  <a:gd name="T58" fmla="*/ 8 w 742"/>
                  <a:gd name="T59" fmla="*/ 0 h 95"/>
                  <a:gd name="T60" fmla="*/ 8 w 742"/>
                  <a:gd name="T61" fmla="*/ 0 h 95"/>
                  <a:gd name="T62" fmla="*/ 8 w 742"/>
                  <a:gd name="T63" fmla="*/ 0 h 95"/>
                  <a:gd name="T64" fmla="*/ 8 w 742"/>
                  <a:gd name="T65" fmla="*/ 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2"/>
                  <a:gd name="T100" fmla="*/ 0 h 95"/>
                  <a:gd name="T101" fmla="*/ 742 w 742"/>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2" h="95">
                    <a:moveTo>
                      <a:pt x="742" y="19"/>
                    </a:moveTo>
                    <a:lnTo>
                      <a:pt x="742" y="57"/>
                    </a:lnTo>
                    <a:lnTo>
                      <a:pt x="741" y="69"/>
                    </a:lnTo>
                    <a:lnTo>
                      <a:pt x="736" y="79"/>
                    </a:lnTo>
                    <a:lnTo>
                      <a:pt x="731" y="86"/>
                    </a:lnTo>
                    <a:lnTo>
                      <a:pt x="724" y="90"/>
                    </a:lnTo>
                    <a:lnTo>
                      <a:pt x="716" y="92"/>
                    </a:lnTo>
                    <a:lnTo>
                      <a:pt x="710" y="94"/>
                    </a:lnTo>
                    <a:lnTo>
                      <a:pt x="705" y="95"/>
                    </a:lnTo>
                    <a:lnTo>
                      <a:pt x="704" y="95"/>
                    </a:lnTo>
                    <a:lnTo>
                      <a:pt x="38" y="95"/>
                    </a:lnTo>
                    <a:lnTo>
                      <a:pt x="25" y="94"/>
                    </a:lnTo>
                    <a:lnTo>
                      <a:pt x="16" y="89"/>
                    </a:lnTo>
                    <a:lnTo>
                      <a:pt x="9" y="83"/>
                    </a:lnTo>
                    <a:lnTo>
                      <a:pt x="5" y="75"/>
                    </a:lnTo>
                    <a:lnTo>
                      <a:pt x="2" y="68"/>
                    </a:lnTo>
                    <a:lnTo>
                      <a:pt x="1" y="62"/>
                    </a:lnTo>
                    <a:lnTo>
                      <a:pt x="0" y="58"/>
                    </a:lnTo>
                    <a:lnTo>
                      <a:pt x="0" y="57"/>
                    </a:lnTo>
                    <a:lnTo>
                      <a:pt x="0" y="19"/>
                    </a:lnTo>
                    <a:lnTo>
                      <a:pt x="0" y="15"/>
                    </a:lnTo>
                    <a:lnTo>
                      <a:pt x="2" y="9"/>
                    </a:lnTo>
                    <a:lnTo>
                      <a:pt x="8" y="3"/>
                    </a:lnTo>
                    <a:lnTo>
                      <a:pt x="19" y="0"/>
                    </a:lnTo>
                    <a:lnTo>
                      <a:pt x="27" y="0"/>
                    </a:lnTo>
                    <a:lnTo>
                      <a:pt x="25" y="0"/>
                    </a:lnTo>
                    <a:lnTo>
                      <a:pt x="21" y="0"/>
                    </a:lnTo>
                    <a:lnTo>
                      <a:pt x="19" y="0"/>
                    </a:lnTo>
                    <a:lnTo>
                      <a:pt x="723" y="0"/>
                    </a:lnTo>
                    <a:lnTo>
                      <a:pt x="726" y="0"/>
                    </a:lnTo>
                    <a:lnTo>
                      <a:pt x="733" y="3"/>
                    </a:lnTo>
                    <a:lnTo>
                      <a:pt x="739" y="8"/>
                    </a:lnTo>
                    <a:lnTo>
                      <a:pt x="74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7" name="Freeform 113"/>
              <p:cNvSpPr>
                <a:spLocks/>
              </p:cNvSpPr>
              <p:nvPr/>
            </p:nvSpPr>
            <p:spPr bwMode="auto">
              <a:xfrm>
                <a:off x="3109" y="1889"/>
                <a:ext cx="340" cy="25"/>
              </a:xfrm>
              <a:custGeom>
                <a:avLst/>
                <a:gdLst>
                  <a:gd name="T0" fmla="*/ 8 w 724"/>
                  <a:gd name="T1" fmla="*/ 0 h 57"/>
                  <a:gd name="T2" fmla="*/ 8 w 724"/>
                  <a:gd name="T3" fmla="*/ 0 h 57"/>
                  <a:gd name="T4" fmla="*/ 8 w 724"/>
                  <a:gd name="T5" fmla="*/ 0 h 57"/>
                  <a:gd name="T6" fmla="*/ 8 w 724"/>
                  <a:gd name="T7" fmla="*/ 0 h 57"/>
                  <a:gd name="T8" fmla="*/ 8 w 724"/>
                  <a:gd name="T9" fmla="*/ 0 h 57"/>
                  <a:gd name="T10" fmla="*/ 8 w 724"/>
                  <a:gd name="T11" fmla="*/ 0 h 57"/>
                  <a:gd name="T12" fmla="*/ 0 w 724"/>
                  <a:gd name="T13" fmla="*/ 0 h 57"/>
                  <a:gd name="T14" fmla="*/ 0 w 724"/>
                  <a:gd name="T15" fmla="*/ 0 h 57"/>
                  <a:gd name="T16" fmla="*/ 0 w 724"/>
                  <a:gd name="T17" fmla="*/ 0 h 57"/>
                  <a:gd name="T18" fmla="*/ 0 w 724"/>
                  <a:gd name="T19" fmla="*/ 0 h 57"/>
                  <a:gd name="T20" fmla="*/ 0 w 724"/>
                  <a:gd name="T21" fmla="*/ 0 h 57"/>
                  <a:gd name="T22" fmla="*/ 0 w 724"/>
                  <a:gd name="T23" fmla="*/ 0 h 57"/>
                  <a:gd name="T24" fmla="*/ 0 w 724"/>
                  <a:gd name="T25" fmla="*/ 0 h 57"/>
                  <a:gd name="T26" fmla="*/ 0 w 724"/>
                  <a:gd name="T27" fmla="*/ 0 h 57"/>
                  <a:gd name="T28" fmla="*/ 0 w 724"/>
                  <a:gd name="T29" fmla="*/ 0 h 57"/>
                  <a:gd name="T30" fmla="*/ 0 w 724"/>
                  <a:gd name="T31" fmla="*/ 0 h 57"/>
                  <a:gd name="T32" fmla="*/ 8 w 724"/>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4"/>
                  <a:gd name="T52" fmla="*/ 0 h 57"/>
                  <a:gd name="T53" fmla="*/ 724 w 724"/>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4" h="57">
                    <a:moveTo>
                      <a:pt x="724" y="57"/>
                    </a:moveTo>
                    <a:lnTo>
                      <a:pt x="724" y="19"/>
                    </a:lnTo>
                    <a:lnTo>
                      <a:pt x="721" y="8"/>
                    </a:lnTo>
                    <a:lnTo>
                      <a:pt x="715" y="3"/>
                    </a:lnTo>
                    <a:lnTo>
                      <a:pt x="709" y="0"/>
                    </a:lnTo>
                    <a:lnTo>
                      <a:pt x="705" y="0"/>
                    </a:lnTo>
                    <a:lnTo>
                      <a:pt x="19" y="0"/>
                    </a:lnTo>
                    <a:lnTo>
                      <a:pt x="21" y="0"/>
                    </a:lnTo>
                    <a:lnTo>
                      <a:pt x="26" y="0"/>
                    </a:lnTo>
                    <a:lnTo>
                      <a:pt x="27" y="0"/>
                    </a:lnTo>
                    <a:lnTo>
                      <a:pt x="19" y="0"/>
                    </a:lnTo>
                    <a:lnTo>
                      <a:pt x="8" y="3"/>
                    </a:lnTo>
                    <a:lnTo>
                      <a:pt x="2" y="10"/>
                    </a:lnTo>
                    <a:lnTo>
                      <a:pt x="0" y="15"/>
                    </a:lnTo>
                    <a:lnTo>
                      <a:pt x="0" y="19"/>
                    </a:lnTo>
                    <a:lnTo>
                      <a:pt x="0" y="57"/>
                    </a:lnTo>
                    <a:lnTo>
                      <a:pt x="724" y="57"/>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8" name="Freeform 114"/>
              <p:cNvSpPr>
                <a:spLocks noEditPoints="1"/>
              </p:cNvSpPr>
              <p:nvPr/>
            </p:nvSpPr>
            <p:spPr bwMode="auto">
              <a:xfrm>
                <a:off x="3098" y="1868"/>
                <a:ext cx="362" cy="56"/>
              </a:xfrm>
              <a:custGeom>
                <a:avLst/>
                <a:gdLst>
                  <a:gd name="T0" fmla="*/ 0 w 769"/>
                  <a:gd name="T1" fmla="*/ 0 h 119"/>
                  <a:gd name="T2" fmla="*/ 0 w 769"/>
                  <a:gd name="T3" fmla="*/ 0 h 119"/>
                  <a:gd name="T4" fmla="*/ 0 w 769"/>
                  <a:gd name="T5" fmla="*/ 0 h 119"/>
                  <a:gd name="T6" fmla="*/ 0 w 769"/>
                  <a:gd name="T7" fmla="*/ 1 h 119"/>
                  <a:gd name="T8" fmla="*/ 0 w 769"/>
                  <a:gd name="T9" fmla="*/ 1 h 119"/>
                  <a:gd name="T10" fmla="*/ 0 w 769"/>
                  <a:gd name="T11" fmla="*/ 1 h 119"/>
                  <a:gd name="T12" fmla="*/ 0 w 769"/>
                  <a:gd name="T13" fmla="*/ 1 h 119"/>
                  <a:gd name="T14" fmla="*/ 8 w 769"/>
                  <a:gd name="T15" fmla="*/ 1 h 119"/>
                  <a:gd name="T16" fmla="*/ 8 w 769"/>
                  <a:gd name="T17" fmla="*/ 1 h 119"/>
                  <a:gd name="T18" fmla="*/ 8 w 769"/>
                  <a:gd name="T19" fmla="*/ 1 h 119"/>
                  <a:gd name="T20" fmla="*/ 8 w 769"/>
                  <a:gd name="T21" fmla="*/ 1 h 119"/>
                  <a:gd name="T22" fmla="*/ 8 w 769"/>
                  <a:gd name="T23" fmla="*/ 0 h 119"/>
                  <a:gd name="T24" fmla="*/ 8 w 769"/>
                  <a:gd name="T25" fmla="*/ 0 h 119"/>
                  <a:gd name="T26" fmla="*/ 8 w 769"/>
                  <a:gd name="T27" fmla="*/ 0 h 119"/>
                  <a:gd name="T28" fmla="*/ 8 w 769"/>
                  <a:gd name="T29" fmla="*/ 0 h 119"/>
                  <a:gd name="T30" fmla="*/ 8 w 769"/>
                  <a:gd name="T31" fmla="*/ 0 h 119"/>
                  <a:gd name="T32" fmla="*/ 7 w 769"/>
                  <a:gd name="T33" fmla="*/ 0 h 119"/>
                  <a:gd name="T34" fmla="*/ 5 w 769"/>
                  <a:gd name="T35" fmla="*/ 0 h 119"/>
                  <a:gd name="T36" fmla="*/ 4 w 769"/>
                  <a:gd name="T37" fmla="*/ 0 h 119"/>
                  <a:gd name="T38" fmla="*/ 2 w 769"/>
                  <a:gd name="T39" fmla="*/ 0 h 119"/>
                  <a:gd name="T40" fmla="*/ 1 w 769"/>
                  <a:gd name="T41" fmla="*/ 0 h 119"/>
                  <a:gd name="T42" fmla="*/ 0 w 769"/>
                  <a:gd name="T43" fmla="*/ 0 h 119"/>
                  <a:gd name="T44" fmla="*/ 8 w 769"/>
                  <a:gd name="T45" fmla="*/ 0 h 119"/>
                  <a:gd name="T46" fmla="*/ 8 w 769"/>
                  <a:gd name="T47" fmla="*/ 0 h 119"/>
                  <a:gd name="T48" fmla="*/ 8 w 769"/>
                  <a:gd name="T49" fmla="*/ 0 h 119"/>
                  <a:gd name="T50" fmla="*/ 8 w 769"/>
                  <a:gd name="T51" fmla="*/ 1 h 119"/>
                  <a:gd name="T52" fmla="*/ 8 w 769"/>
                  <a:gd name="T53" fmla="*/ 1 h 119"/>
                  <a:gd name="T54" fmla="*/ 0 w 769"/>
                  <a:gd name="T55" fmla="*/ 1 h 119"/>
                  <a:gd name="T56" fmla="*/ 0 w 769"/>
                  <a:gd name="T57" fmla="*/ 1 h 119"/>
                  <a:gd name="T58" fmla="*/ 0 w 769"/>
                  <a:gd name="T59" fmla="*/ 0 h 119"/>
                  <a:gd name="T60" fmla="*/ 0 w 769"/>
                  <a:gd name="T61" fmla="*/ 0 h 119"/>
                  <a:gd name="T62" fmla="*/ 0 w 769"/>
                  <a:gd name="T63" fmla="*/ 0 h 119"/>
                  <a:gd name="T64" fmla="*/ 0 w 769"/>
                  <a:gd name="T65" fmla="*/ 0 h 119"/>
                  <a:gd name="T66" fmla="*/ 1 w 769"/>
                  <a:gd name="T67" fmla="*/ 0 h 119"/>
                  <a:gd name="T68" fmla="*/ 2 w 769"/>
                  <a:gd name="T69" fmla="*/ 0 h 119"/>
                  <a:gd name="T70" fmla="*/ 3 w 769"/>
                  <a:gd name="T71" fmla="*/ 0 h 119"/>
                  <a:gd name="T72" fmla="*/ 4 w 769"/>
                  <a:gd name="T73" fmla="*/ 0 h 119"/>
                  <a:gd name="T74" fmla="*/ 6 w 769"/>
                  <a:gd name="T75" fmla="*/ 0 h 119"/>
                  <a:gd name="T76" fmla="*/ 7 w 769"/>
                  <a:gd name="T77" fmla="*/ 0 h 119"/>
                  <a:gd name="T78" fmla="*/ 8 w 769"/>
                  <a:gd name="T79" fmla="*/ 0 h 119"/>
                  <a:gd name="T80" fmla="*/ 8 w 769"/>
                  <a:gd name="T81" fmla="*/ 0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69"/>
                  <a:gd name="T124" fmla="*/ 0 h 119"/>
                  <a:gd name="T125" fmla="*/ 769 w 769"/>
                  <a:gd name="T126" fmla="*/ 119 h 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69" h="119">
                    <a:moveTo>
                      <a:pt x="41" y="0"/>
                    </a:moveTo>
                    <a:lnTo>
                      <a:pt x="33" y="0"/>
                    </a:lnTo>
                    <a:lnTo>
                      <a:pt x="18" y="3"/>
                    </a:lnTo>
                    <a:lnTo>
                      <a:pt x="8" y="10"/>
                    </a:lnTo>
                    <a:lnTo>
                      <a:pt x="3" y="20"/>
                    </a:lnTo>
                    <a:lnTo>
                      <a:pt x="0" y="31"/>
                    </a:lnTo>
                    <a:lnTo>
                      <a:pt x="0" y="69"/>
                    </a:lnTo>
                    <a:lnTo>
                      <a:pt x="1" y="77"/>
                    </a:lnTo>
                    <a:lnTo>
                      <a:pt x="3" y="85"/>
                    </a:lnTo>
                    <a:lnTo>
                      <a:pt x="7" y="94"/>
                    </a:lnTo>
                    <a:lnTo>
                      <a:pt x="12" y="102"/>
                    </a:lnTo>
                    <a:lnTo>
                      <a:pt x="19" y="109"/>
                    </a:lnTo>
                    <a:lnTo>
                      <a:pt x="28" y="115"/>
                    </a:lnTo>
                    <a:lnTo>
                      <a:pt x="39" y="118"/>
                    </a:lnTo>
                    <a:lnTo>
                      <a:pt x="52" y="119"/>
                    </a:lnTo>
                    <a:lnTo>
                      <a:pt x="718" y="119"/>
                    </a:lnTo>
                    <a:lnTo>
                      <a:pt x="726" y="118"/>
                    </a:lnTo>
                    <a:lnTo>
                      <a:pt x="734" y="117"/>
                    </a:lnTo>
                    <a:lnTo>
                      <a:pt x="743" y="114"/>
                    </a:lnTo>
                    <a:lnTo>
                      <a:pt x="751" y="108"/>
                    </a:lnTo>
                    <a:lnTo>
                      <a:pt x="758" y="101"/>
                    </a:lnTo>
                    <a:lnTo>
                      <a:pt x="764" y="93"/>
                    </a:lnTo>
                    <a:lnTo>
                      <a:pt x="768" y="81"/>
                    </a:lnTo>
                    <a:lnTo>
                      <a:pt x="769" y="69"/>
                    </a:lnTo>
                    <a:lnTo>
                      <a:pt x="769" y="31"/>
                    </a:lnTo>
                    <a:lnTo>
                      <a:pt x="765" y="16"/>
                    </a:lnTo>
                    <a:lnTo>
                      <a:pt x="758" y="7"/>
                    </a:lnTo>
                    <a:lnTo>
                      <a:pt x="747" y="1"/>
                    </a:lnTo>
                    <a:lnTo>
                      <a:pt x="737" y="0"/>
                    </a:lnTo>
                    <a:lnTo>
                      <a:pt x="728" y="0"/>
                    </a:lnTo>
                    <a:lnTo>
                      <a:pt x="708" y="0"/>
                    </a:lnTo>
                    <a:lnTo>
                      <a:pt x="674" y="0"/>
                    </a:lnTo>
                    <a:lnTo>
                      <a:pt x="631" y="0"/>
                    </a:lnTo>
                    <a:lnTo>
                      <a:pt x="579" y="0"/>
                    </a:lnTo>
                    <a:lnTo>
                      <a:pt x="521" y="0"/>
                    </a:lnTo>
                    <a:lnTo>
                      <a:pt x="459" y="0"/>
                    </a:lnTo>
                    <a:lnTo>
                      <a:pt x="395" y="0"/>
                    </a:lnTo>
                    <a:lnTo>
                      <a:pt x="331" y="0"/>
                    </a:lnTo>
                    <a:lnTo>
                      <a:pt x="269" y="0"/>
                    </a:lnTo>
                    <a:lnTo>
                      <a:pt x="210" y="0"/>
                    </a:lnTo>
                    <a:lnTo>
                      <a:pt x="157" y="0"/>
                    </a:lnTo>
                    <a:lnTo>
                      <a:pt x="111" y="0"/>
                    </a:lnTo>
                    <a:lnTo>
                      <a:pt x="75" y="0"/>
                    </a:lnTo>
                    <a:lnTo>
                      <a:pt x="51" y="0"/>
                    </a:lnTo>
                    <a:lnTo>
                      <a:pt x="41" y="0"/>
                    </a:lnTo>
                    <a:close/>
                    <a:moveTo>
                      <a:pt x="737" y="25"/>
                    </a:moveTo>
                    <a:lnTo>
                      <a:pt x="740" y="25"/>
                    </a:lnTo>
                    <a:lnTo>
                      <a:pt x="742" y="27"/>
                    </a:lnTo>
                    <a:lnTo>
                      <a:pt x="743" y="28"/>
                    </a:lnTo>
                    <a:lnTo>
                      <a:pt x="743" y="31"/>
                    </a:lnTo>
                    <a:lnTo>
                      <a:pt x="743" y="69"/>
                    </a:lnTo>
                    <a:lnTo>
                      <a:pt x="740" y="83"/>
                    </a:lnTo>
                    <a:lnTo>
                      <a:pt x="733" y="89"/>
                    </a:lnTo>
                    <a:lnTo>
                      <a:pt x="725" y="93"/>
                    </a:lnTo>
                    <a:lnTo>
                      <a:pt x="718" y="94"/>
                    </a:lnTo>
                    <a:lnTo>
                      <a:pt x="52" y="94"/>
                    </a:lnTo>
                    <a:lnTo>
                      <a:pt x="38" y="91"/>
                    </a:lnTo>
                    <a:lnTo>
                      <a:pt x="30" y="84"/>
                    </a:lnTo>
                    <a:lnTo>
                      <a:pt x="27" y="76"/>
                    </a:lnTo>
                    <a:lnTo>
                      <a:pt x="27" y="69"/>
                    </a:lnTo>
                    <a:lnTo>
                      <a:pt x="27" y="31"/>
                    </a:lnTo>
                    <a:lnTo>
                      <a:pt x="28" y="27"/>
                    </a:lnTo>
                    <a:lnTo>
                      <a:pt x="29" y="26"/>
                    </a:lnTo>
                    <a:lnTo>
                      <a:pt x="30" y="25"/>
                    </a:lnTo>
                    <a:lnTo>
                      <a:pt x="33" y="25"/>
                    </a:lnTo>
                    <a:lnTo>
                      <a:pt x="41" y="25"/>
                    </a:lnTo>
                    <a:lnTo>
                      <a:pt x="51" y="25"/>
                    </a:lnTo>
                    <a:lnTo>
                      <a:pt x="75" y="25"/>
                    </a:lnTo>
                    <a:lnTo>
                      <a:pt x="111" y="25"/>
                    </a:lnTo>
                    <a:lnTo>
                      <a:pt x="157" y="25"/>
                    </a:lnTo>
                    <a:lnTo>
                      <a:pt x="210" y="25"/>
                    </a:lnTo>
                    <a:lnTo>
                      <a:pt x="269" y="25"/>
                    </a:lnTo>
                    <a:lnTo>
                      <a:pt x="331" y="25"/>
                    </a:lnTo>
                    <a:lnTo>
                      <a:pt x="395" y="25"/>
                    </a:lnTo>
                    <a:lnTo>
                      <a:pt x="459" y="25"/>
                    </a:lnTo>
                    <a:lnTo>
                      <a:pt x="521" y="25"/>
                    </a:lnTo>
                    <a:lnTo>
                      <a:pt x="579" y="25"/>
                    </a:lnTo>
                    <a:lnTo>
                      <a:pt x="631" y="25"/>
                    </a:lnTo>
                    <a:lnTo>
                      <a:pt x="674" y="25"/>
                    </a:lnTo>
                    <a:lnTo>
                      <a:pt x="708" y="25"/>
                    </a:lnTo>
                    <a:lnTo>
                      <a:pt x="728" y="25"/>
                    </a:lnTo>
                    <a:lnTo>
                      <a:pt x="73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9" name="Freeform 115"/>
              <p:cNvSpPr>
                <a:spLocks noEditPoints="1"/>
              </p:cNvSpPr>
              <p:nvPr/>
            </p:nvSpPr>
            <p:spPr bwMode="auto">
              <a:xfrm>
                <a:off x="3145" y="1799"/>
                <a:ext cx="268" cy="49"/>
              </a:xfrm>
              <a:custGeom>
                <a:avLst/>
                <a:gdLst>
                  <a:gd name="T0" fmla="*/ 0 w 568"/>
                  <a:gd name="T1" fmla="*/ 0 h 103"/>
                  <a:gd name="T2" fmla="*/ 0 w 568"/>
                  <a:gd name="T3" fmla="*/ 0 h 103"/>
                  <a:gd name="T4" fmla="*/ 0 w 568"/>
                  <a:gd name="T5" fmla="*/ 0 h 103"/>
                  <a:gd name="T6" fmla="*/ 0 w 568"/>
                  <a:gd name="T7" fmla="*/ 0 h 103"/>
                  <a:gd name="T8" fmla="*/ 0 w 568"/>
                  <a:gd name="T9" fmla="*/ 0 h 103"/>
                  <a:gd name="T10" fmla="*/ 0 w 568"/>
                  <a:gd name="T11" fmla="*/ 1 h 103"/>
                  <a:gd name="T12" fmla="*/ 0 w 568"/>
                  <a:gd name="T13" fmla="*/ 1 h 103"/>
                  <a:gd name="T14" fmla="*/ 0 w 568"/>
                  <a:gd name="T15" fmla="*/ 1 h 103"/>
                  <a:gd name="T16" fmla="*/ 0 w 568"/>
                  <a:gd name="T17" fmla="*/ 1 h 103"/>
                  <a:gd name="T18" fmla="*/ 0 w 568"/>
                  <a:gd name="T19" fmla="*/ 1 h 103"/>
                  <a:gd name="T20" fmla="*/ 6 w 568"/>
                  <a:gd name="T21" fmla="*/ 1 h 103"/>
                  <a:gd name="T22" fmla="*/ 6 w 568"/>
                  <a:gd name="T23" fmla="*/ 1 h 103"/>
                  <a:gd name="T24" fmla="*/ 6 w 568"/>
                  <a:gd name="T25" fmla="*/ 1 h 103"/>
                  <a:gd name="T26" fmla="*/ 6 w 568"/>
                  <a:gd name="T27" fmla="*/ 1 h 103"/>
                  <a:gd name="T28" fmla="*/ 6 w 568"/>
                  <a:gd name="T29" fmla="*/ 1 h 103"/>
                  <a:gd name="T30" fmla="*/ 6 w 568"/>
                  <a:gd name="T31" fmla="*/ 0 h 103"/>
                  <a:gd name="T32" fmla="*/ 6 w 568"/>
                  <a:gd name="T33" fmla="*/ 0 h 103"/>
                  <a:gd name="T34" fmla="*/ 6 w 568"/>
                  <a:gd name="T35" fmla="*/ 0 h 103"/>
                  <a:gd name="T36" fmla="*/ 6 w 568"/>
                  <a:gd name="T37" fmla="*/ 0 h 103"/>
                  <a:gd name="T38" fmla="*/ 6 w 568"/>
                  <a:gd name="T39" fmla="*/ 0 h 103"/>
                  <a:gd name="T40" fmla="*/ 0 w 568"/>
                  <a:gd name="T41" fmla="*/ 0 h 103"/>
                  <a:gd name="T42" fmla="*/ 6 w 568"/>
                  <a:gd name="T43" fmla="*/ 0 h 103"/>
                  <a:gd name="T44" fmla="*/ 6 w 568"/>
                  <a:gd name="T45" fmla="*/ 0 h 103"/>
                  <a:gd name="T46" fmla="*/ 6 w 568"/>
                  <a:gd name="T47" fmla="*/ 0 h 103"/>
                  <a:gd name="T48" fmla="*/ 6 w 568"/>
                  <a:gd name="T49" fmla="*/ 1 h 103"/>
                  <a:gd name="T50" fmla="*/ 6 w 568"/>
                  <a:gd name="T51" fmla="*/ 1 h 103"/>
                  <a:gd name="T52" fmla="*/ 6 w 568"/>
                  <a:gd name="T53" fmla="*/ 1 h 103"/>
                  <a:gd name="T54" fmla="*/ 6 w 568"/>
                  <a:gd name="T55" fmla="*/ 1 h 103"/>
                  <a:gd name="T56" fmla="*/ 6 w 568"/>
                  <a:gd name="T57" fmla="*/ 1 h 103"/>
                  <a:gd name="T58" fmla="*/ 5 w 568"/>
                  <a:gd name="T59" fmla="*/ 1 h 103"/>
                  <a:gd name="T60" fmla="*/ 5 w 568"/>
                  <a:gd name="T61" fmla="*/ 1 h 103"/>
                  <a:gd name="T62" fmla="*/ 4 w 568"/>
                  <a:gd name="T63" fmla="*/ 1 h 103"/>
                  <a:gd name="T64" fmla="*/ 4 w 568"/>
                  <a:gd name="T65" fmla="*/ 1 h 103"/>
                  <a:gd name="T66" fmla="*/ 3 w 568"/>
                  <a:gd name="T67" fmla="*/ 1 h 103"/>
                  <a:gd name="T68" fmla="*/ 3 w 568"/>
                  <a:gd name="T69" fmla="*/ 1 h 103"/>
                  <a:gd name="T70" fmla="*/ 2 w 568"/>
                  <a:gd name="T71" fmla="*/ 1 h 103"/>
                  <a:gd name="T72" fmla="*/ 1 w 568"/>
                  <a:gd name="T73" fmla="*/ 1 h 103"/>
                  <a:gd name="T74" fmla="*/ 1 w 568"/>
                  <a:gd name="T75" fmla="*/ 1 h 103"/>
                  <a:gd name="T76" fmla="*/ 1 w 568"/>
                  <a:gd name="T77" fmla="*/ 1 h 103"/>
                  <a:gd name="T78" fmla="*/ 0 w 568"/>
                  <a:gd name="T79" fmla="*/ 1 h 103"/>
                  <a:gd name="T80" fmla="*/ 0 w 568"/>
                  <a:gd name="T81" fmla="*/ 1 h 103"/>
                  <a:gd name="T82" fmla="*/ 0 w 568"/>
                  <a:gd name="T83" fmla="*/ 1 h 103"/>
                  <a:gd name="T84" fmla="*/ 0 w 568"/>
                  <a:gd name="T85" fmla="*/ 1 h 103"/>
                  <a:gd name="T86" fmla="*/ 0 w 568"/>
                  <a:gd name="T87" fmla="*/ 0 h 103"/>
                  <a:gd name="T88" fmla="*/ 0 w 568"/>
                  <a:gd name="T89" fmla="*/ 0 h 103"/>
                  <a:gd name="T90" fmla="*/ 0 w 568"/>
                  <a:gd name="T91" fmla="*/ 0 h 103"/>
                  <a:gd name="T92" fmla="*/ 0 w 568"/>
                  <a:gd name="T93" fmla="*/ 0 h 103"/>
                  <a:gd name="T94" fmla="*/ 0 w 568"/>
                  <a:gd name="T95" fmla="*/ 0 h 103"/>
                  <a:gd name="T96" fmla="*/ 1 w 568"/>
                  <a:gd name="T97" fmla="*/ 0 h 103"/>
                  <a:gd name="T98" fmla="*/ 1 w 568"/>
                  <a:gd name="T99" fmla="*/ 0 h 103"/>
                  <a:gd name="T100" fmla="*/ 1 w 568"/>
                  <a:gd name="T101" fmla="*/ 0 h 103"/>
                  <a:gd name="T102" fmla="*/ 2 w 568"/>
                  <a:gd name="T103" fmla="*/ 0 h 103"/>
                  <a:gd name="T104" fmla="*/ 3 w 568"/>
                  <a:gd name="T105" fmla="*/ 0 h 103"/>
                  <a:gd name="T106" fmla="*/ 3 w 568"/>
                  <a:gd name="T107" fmla="*/ 0 h 103"/>
                  <a:gd name="T108" fmla="*/ 4 w 568"/>
                  <a:gd name="T109" fmla="*/ 0 h 103"/>
                  <a:gd name="T110" fmla="*/ 4 w 568"/>
                  <a:gd name="T111" fmla="*/ 0 h 103"/>
                  <a:gd name="T112" fmla="*/ 5 w 568"/>
                  <a:gd name="T113" fmla="*/ 0 h 103"/>
                  <a:gd name="T114" fmla="*/ 5 w 568"/>
                  <a:gd name="T115" fmla="*/ 0 h 103"/>
                  <a:gd name="T116" fmla="*/ 6 w 568"/>
                  <a:gd name="T117" fmla="*/ 0 h 103"/>
                  <a:gd name="T118" fmla="*/ 6 w 568"/>
                  <a:gd name="T119" fmla="*/ 0 h 103"/>
                  <a:gd name="T120" fmla="*/ 6 w 568"/>
                  <a:gd name="T121" fmla="*/ 0 h 103"/>
                  <a:gd name="T122" fmla="*/ 6 w 568"/>
                  <a:gd name="T123" fmla="*/ 0 h 1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8"/>
                  <a:gd name="T187" fmla="*/ 0 h 103"/>
                  <a:gd name="T188" fmla="*/ 568 w 568"/>
                  <a:gd name="T189" fmla="*/ 103 h 1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8" h="103">
                    <a:moveTo>
                      <a:pt x="8" y="0"/>
                    </a:moveTo>
                    <a:lnTo>
                      <a:pt x="4" y="1"/>
                    </a:lnTo>
                    <a:lnTo>
                      <a:pt x="2" y="2"/>
                    </a:lnTo>
                    <a:lnTo>
                      <a:pt x="1" y="5"/>
                    </a:lnTo>
                    <a:lnTo>
                      <a:pt x="0" y="8"/>
                    </a:lnTo>
                    <a:lnTo>
                      <a:pt x="0" y="95"/>
                    </a:lnTo>
                    <a:lnTo>
                      <a:pt x="1" y="97"/>
                    </a:lnTo>
                    <a:lnTo>
                      <a:pt x="2" y="100"/>
                    </a:lnTo>
                    <a:lnTo>
                      <a:pt x="4" y="102"/>
                    </a:lnTo>
                    <a:lnTo>
                      <a:pt x="8" y="103"/>
                    </a:lnTo>
                    <a:lnTo>
                      <a:pt x="559" y="103"/>
                    </a:lnTo>
                    <a:lnTo>
                      <a:pt x="563" y="102"/>
                    </a:lnTo>
                    <a:lnTo>
                      <a:pt x="565" y="100"/>
                    </a:lnTo>
                    <a:lnTo>
                      <a:pt x="566" y="97"/>
                    </a:lnTo>
                    <a:lnTo>
                      <a:pt x="568" y="95"/>
                    </a:lnTo>
                    <a:lnTo>
                      <a:pt x="568" y="8"/>
                    </a:lnTo>
                    <a:lnTo>
                      <a:pt x="566" y="5"/>
                    </a:lnTo>
                    <a:lnTo>
                      <a:pt x="565" y="2"/>
                    </a:lnTo>
                    <a:lnTo>
                      <a:pt x="563" y="1"/>
                    </a:lnTo>
                    <a:lnTo>
                      <a:pt x="559" y="0"/>
                    </a:lnTo>
                    <a:lnTo>
                      <a:pt x="8" y="0"/>
                    </a:lnTo>
                    <a:close/>
                    <a:moveTo>
                      <a:pt x="551" y="16"/>
                    </a:moveTo>
                    <a:lnTo>
                      <a:pt x="551" y="30"/>
                    </a:lnTo>
                    <a:lnTo>
                      <a:pt x="551" y="51"/>
                    </a:lnTo>
                    <a:lnTo>
                      <a:pt x="551" y="72"/>
                    </a:lnTo>
                    <a:lnTo>
                      <a:pt x="551" y="87"/>
                    </a:lnTo>
                    <a:lnTo>
                      <a:pt x="543" y="87"/>
                    </a:lnTo>
                    <a:lnTo>
                      <a:pt x="525" y="87"/>
                    </a:lnTo>
                    <a:lnTo>
                      <a:pt x="497" y="87"/>
                    </a:lnTo>
                    <a:lnTo>
                      <a:pt x="464" y="87"/>
                    </a:lnTo>
                    <a:lnTo>
                      <a:pt x="424" y="87"/>
                    </a:lnTo>
                    <a:lnTo>
                      <a:pt x="380" y="87"/>
                    </a:lnTo>
                    <a:lnTo>
                      <a:pt x="332" y="87"/>
                    </a:lnTo>
                    <a:lnTo>
                      <a:pt x="284" y="87"/>
                    </a:lnTo>
                    <a:lnTo>
                      <a:pt x="235" y="87"/>
                    </a:lnTo>
                    <a:lnTo>
                      <a:pt x="187" y="87"/>
                    </a:lnTo>
                    <a:lnTo>
                      <a:pt x="144" y="87"/>
                    </a:lnTo>
                    <a:lnTo>
                      <a:pt x="103" y="87"/>
                    </a:lnTo>
                    <a:lnTo>
                      <a:pt x="70" y="87"/>
                    </a:lnTo>
                    <a:lnTo>
                      <a:pt x="42" y="87"/>
                    </a:lnTo>
                    <a:lnTo>
                      <a:pt x="24" y="87"/>
                    </a:lnTo>
                    <a:lnTo>
                      <a:pt x="16" y="87"/>
                    </a:lnTo>
                    <a:lnTo>
                      <a:pt x="16" y="72"/>
                    </a:lnTo>
                    <a:lnTo>
                      <a:pt x="16" y="51"/>
                    </a:lnTo>
                    <a:lnTo>
                      <a:pt x="16" y="30"/>
                    </a:lnTo>
                    <a:lnTo>
                      <a:pt x="16" y="16"/>
                    </a:lnTo>
                    <a:lnTo>
                      <a:pt x="24" y="16"/>
                    </a:lnTo>
                    <a:lnTo>
                      <a:pt x="42" y="16"/>
                    </a:lnTo>
                    <a:lnTo>
                      <a:pt x="70" y="16"/>
                    </a:lnTo>
                    <a:lnTo>
                      <a:pt x="103" y="16"/>
                    </a:lnTo>
                    <a:lnTo>
                      <a:pt x="144" y="16"/>
                    </a:lnTo>
                    <a:lnTo>
                      <a:pt x="187" y="16"/>
                    </a:lnTo>
                    <a:lnTo>
                      <a:pt x="235" y="16"/>
                    </a:lnTo>
                    <a:lnTo>
                      <a:pt x="284" y="16"/>
                    </a:lnTo>
                    <a:lnTo>
                      <a:pt x="332" y="16"/>
                    </a:lnTo>
                    <a:lnTo>
                      <a:pt x="380" y="16"/>
                    </a:lnTo>
                    <a:lnTo>
                      <a:pt x="424" y="16"/>
                    </a:lnTo>
                    <a:lnTo>
                      <a:pt x="464" y="16"/>
                    </a:lnTo>
                    <a:lnTo>
                      <a:pt x="497" y="16"/>
                    </a:lnTo>
                    <a:lnTo>
                      <a:pt x="525" y="16"/>
                    </a:lnTo>
                    <a:lnTo>
                      <a:pt x="543" y="16"/>
                    </a:lnTo>
                    <a:lnTo>
                      <a:pt x="55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0" name="Freeform 116"/>
              <p:cNvSpPr>
                <a:spLocks/>
              </p:cNvSpPr>
              <p:nvPr/>
            </p:nvSpPr>
            <p:spPr bwMode="auto">
              <a:xfrm>
                <a:off x="3122" y="1796"/>
                <a:ext cx="54" cy="53"/>
              </a:xfrm>
              <a:custGeom>
                <a:avLst/>
                <a:gdLst>
                  <a:gd name="T0" fmla="*/ 1 w 114"/>
                  <a:gd name="T1" fmla="*/ 0 h 114"/>
                  <a:gd name="T2" fmla="*/ 1 w 114"/>
                  <a:gd name="T3" fmla="*/ 0 h 114"/>
                  <a:gd name="T4" fmla="*/ 1 w 114"/>
                  <a:gd name="T5" fmla="*/ 1 h 114"/>
                  <a:gd name="T6" fmla="*/ 1 w 114"/>
                  <a:gd name="T7" fmla="*/ 1 h 114"/>
                  <a:gd name="T8" fmla="*/ 1 w 114"/>
                  <a:gd name="T9" fmla="*/ 1 h 114"/>
                  <a:gd name="T10" fmla="*/ 1 w 114"/>
                  <a:gd name="T11" fmla="*/ 1 h 114"/>
                  <a:gd name="T12" fmla="*/ 1 w 114"/>
                  <a:gd name="T13" fmla="*/ 1 h 114"/>
                  <a:gd name="T14" fmla="*/ 0 w 114"/>
                  <a:gd name="T15" fmla="*/ 1 h 114"/>
                  <a:gd name="T16" fmla="*/ 0 w 114"/>
                  <a:gd name="T17" fmla="*/ 1 h 114"/>
                  <a:gd name="T18" fmla="*/ 0 w 114"/>
                  <a:gd name="T19" fmla="*/ 1 h 114"/>
                  <a:gd name="T20" fmla="*/ 0 w 114"/>
                  <a:gd name="T21" fmla="*/ 1 h 114"/>
                  <a:gd name="T22" fmla="*/ 0 w 114"/>
                  <a:gd name="T23" fmla="*/ 1 h 114"/>
                  <a:gd name="T24" fmla="*/ 0 w 114"/>
                  <a:gd name="T25" fmla="*/ 1 h 114"/>
                  <a:gd name="T26" fmla="*/ 0 w 114"/>
                  <a:gd name="T27" fmla="*/ 1 h 114"/>
                  <a:gd name="T28" fmla="*/ 0 w 114"/>
                  <a:gd name="T29" fmla="*/ 1 h 114"/>
                  <a:gd name="T30" fmla="*/ 0 w 114"/>
                  <a:gd name="T31" fmla="*/ 0 h 114"/>
                  <a:gd name="T32" fmla="*/ 0 w 114"/>
                  <a:gd name="T33" fmla="*/ 0 h 114"/>
                  <a:gd name="T34" fmla="*/ 0 w 114"/>
                  <a:gd name="T35" fmla="*/ 0 h 114"/>
                  <a:gd name="T36" fmla="*/ 0 w 114"/>
                  <a:gd name="T37" fmla="*/ 0 h 114"/>
                  <a:gd name="T38" fmla="*/ 0 w 114"/>
                  <a:gd name="T39" fmla="*/ 0 h 114"/>
                  <a:gd name="T40" fmla="*/ 0 w 114"/>
                  <a:gd name="T41" fmla="*/ 0 h 114"/>
                  <a:gd name="T42" fmla="*/ 0 w 114"/>
                  <a:gd name="T43" fmla="*/ 0 h 114"/>
                  <a:gd name="T44" fmla="*/ 0 w 114"/>
                  <a:gd name="T45" fmla="*/ 0 h 114"/>
                  <a:gd name="T46" fmla="*/ 0 w 114"/>
                  <a:gd name="T47" fmla="*/ 0 h 114"/>
                  <a:gd name="T48" fmla="*/ 0 w 114"/>
                  <a:gd name="T49" fmla="*/ 0 h 114"/>
                  <a:gd name="T50" fmla="*/ 0 w 114"/>
                  <a:gd name="T51" fmla="*/ 0 h 114"/>
                  <a:gd name="T52" fmla="*/ 1 w 114"/>
                  <a:gd name="T53" fmla="*/ 0 h 114"/>
                  <a:gd name="T54" fmla="*/ 1 w 114"/>
                  <a:gd name="T55" fmla="*/ 0 h 114"/>
                  <a:gd name="T56" fmla="*/ 1 w 114"/>
                  <a:gd name="T57" fmla="*/ 0 h 114"/>
                  <a:gd name="T58" fmla="*/ 1 w 114"/>
                  <a:gd name="T59" fmla="*/ 0 h 114"/>
                  <a:gd name="T60" fmla="*/ 1 w 114"/>
                  <a:gd name="T61" fmla="*/ 0 h 114"/>
                  <a:gd name="T62" fmla="*/ 1 w 114"/>
                  <a:gd name="T63" fmla="*/ 0 h 114"/>
                  <a:gd name="T64" fmla="*/ 1 w 114"/>
                  <a:gd name="T65" fmla="*/ 0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14"/>
                  <a:gd name="T101" fmla="*/ 114 w 114"/>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14">
                    <a:moveTo>
                      <a:pt x="114" y="57"/>
                    </a:moveTo>
                    <a:lnTo>
                      <a:pt x="113" y="68"/>
                    </a:lnTo>
                    <a:lnTo>
                      <a:pt x="110" y="80"/>
                    </a:lnTo>
                    <a:lnTo>
                      <a:pt x="105" y="89"/>
                    </a:lnTo>
                    <a:lnTo>
                      <a:pt x="98" y="97"/>
                    </a:lnTo>
                    <a:lnTo>
                      <a:pt x="89" y="105"/>
                    </a:lnTo>
                    <a:lnTo>
                      <a:pt x="80" y="110"/>
                    </a:lnTo>
                    <a:lnTo>
                      <a:pt x="68" y="113"/>
                    </a:lnTo>
                    <a:lnTo>
                      <a:pt x="57" y="114"/>
                    </a:lnTo>
                    <a:lnTo>
                      <a:pt x="45" y="113"/>
                    </a:lnTo>
                    <a:lnTo>
                      <a:pt x="35" y="110"/>
                    </a:lnTo>
                    <a:lnTo>
                      <a:pt x="25" y="105"/>
                    </a:lnTo>
                    <a:lnTo>
                      <a:pt x="16" y="97"/>
                    </a:lnTo>
                    <a:lnTo>
                      <a:pt x="9" y="89"/>
                    </a:lnTo>
                    <a:lnTo>
                      <a:pt x="5" y="80"/>
                    </a:lnTo>
                    <a:lnTo>
                      <a:pt x="1" y="68"/>
                    </a:lnTo>
                    <a:lnTo>
                      <a:pt x="0" y="57"/>
                    </a:lnTo>
                    <a:lnTo>
                      <a:pt x="1" y="45"/>
                    </a:lnTo>
                    <a:lnTo>
                      <a:pt x="5" y="35"/>
                    </a:lnTo>
                    <a:lnTo>
                      <a:pt x="9" y="26"/>
                    </a:lnTo>
                    <a:lnTo>
                      <a:pt x="16" y="16"/>
                    </a:lnTo>
                    <a:lnTo>
                      <a:pt x="25" y="9"/>
                    </a:lnTo>
                    <a:lnTo>
                      <a:pt x="35" y="5"/>
                    </a:lnTo>
                    <a:lnTo>
                      <a:pt x="45" y="1"/>
                    </a:lnTo>
                    <a:lnTo>
                      <a:pt x="57" y="0"/>
                    </a:lnTo>
                    <a:lnTo>
                      <a:pt x="68" y="1"/>
                    </a:lnTo>
                    <a:lnTo>
                      <a:pt x="80" y="5"/>
                    </a:lnTo>
                    <a:lnTo>
                      <a:pt x="89" y="9"/>
                    </a:lnTo>
                    <a:lnTo>
                      <a:pt x="98" y="16"/>
                    </a:lnTo>
                    <a:lnTo>
                      <a:pt x="105" y="26"/>
                    </a:lnTo>
                    <a:lnTo>
                      <a:pt x="110" y="35"/>
                    </a:lnTo>
                    <a:lnTo>
                      <a:pt x="113" y="45"/>
                    </a:lnTo>
                    <a:lnTo>
                      <a:pt x="114" y="57"/>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1" name="Freeform 117"/>
              <p:cNvSpPr>
                <a:spLocks/>
              </p:cNvSpPr>
              <p:nvPr/>
            </p:nvSpPr>
            <p:spPr bwMode="auto">
              <a:xfrm>
                <a:off x="3383" y="1796"/>
                <a:ext cx="53" cy="53"/>
              </a:xfrm>
              <a:custGeom>
                <a:avLst/>
                <a:gdLst>
                  <a:gd name="T0" fmla="*/ 1 w 114"/>
                  <a:gd name="T1" fmla="*/ 0 h 114"/>
                  <a:gd name="T2" fmla="*/ 1 w 114"/>
                  <a:gd name="T3" fmla="*/ 0 h 114"/>
                  <a:gd name="T4" fmla="*/ 1 w 114"/>
                  <a:gd name="T5" fmla="*/ 1 h 114"/>
                  <a:gd name="T6" fmla="*/ 1 w 114"/>
                  <a:gd name="T7" fmla="*/ 1 h 114"/>
                  <a:gd name="T8" fmla="*/ 1 w 114"/>
                  <a:gd name="T9" fmla="*/ 1 h 114"/>
                  <a:gd name="T10" fmla="*/ 1 w 114"/>
                  <a:gd name="T11" fmla="*/ 1 h 114"/>
                  <a:gd name="T12" fmla="*/ 1 w 114"/>
                  <a:gd name="T13" fmla="*/ 1 h 114"/>
                  <a:gd name="T14" fmla="*/ 0 w 114"/>
                  <a:gd name="T15" fmla="*/ 1 h 114"/>
                  <a:gd name="T16" fmla="*/ 0 w 114"/>
                  <a:gd name="T17" fmla="*/ 1 h 114"/>
                  <a:gd name="T18" fmla="*/ 0 w 114"/>
                  <a:gd name="T19" fmla="*/ 1 h 114"/>
                  <a:gd name="T20" fmla="*/ 0 w 114"/>
                  <a:gd name="T21" fmla="*/ 1 h 114"/>
                  <a:gd name="T22" fmla="*/ 0 w 114"/>
                  <a:gd name="T23" fmla="*/ 1 h 114"/>
                  <a:gd name="T24" fmla="*/ 0 w 114"/>
                  <a:gd name="T25" fmla="*/ 1 h 114"/>
                  <a:gd name="T26" fmla="*/ 0 w 114"/>
                  <a:gd name="T27" fmla="*/ 1 h 114"/>
                  <a:gd name="T28" fmla="*/ 0 w 114"/>
                  <a:gd name="T29" fmla="*/ 1 h 114"/>
                  <a:gd name="T30" fmla="*/ 0 w 114"/>
                  <a:gd name="T31" fmla="*/ 0 h 114"/>
                  <a:gd name="T32" fmla="*/ 0 w 114"/>
                  <a:gd name="T33" fmla="*/ 0 h 114"/>
                  <a:gd name="T34" fmla="*/ 0 w 114"/>
                  <a:gd name="T35" fmla="*/ 0 h 114"/>
                  <a:gd name="T36" fmla="*/ 0 w 114"/>
                  <a:gd name="T37" fmla="*/ 0 h 114"/>
                  <a:gd name="T38" fmla="*/ 0 w 114"/>
                  <a:gd name="T39" fmla="*/ 0 h 114"/>
                  <a:gd name="T40" fmla="*/ 0 w 114"/>
                  <a:gd name="T41" fmla="*/ 0 h 114"/>
                  <a:gd name="T42" fmla="*/ 0 w 114"/>
                  <a:gd name="T43" fmla="*/ 0 h 114"/>
                  <a:gd name="T44" fmla="*/ 0 w 114"/>
                  <a:gd name="T45" fmla="*/ 0 h 114"/>
                  <a:gd name="T46" fmla="*/ 0 w 114"/>
                  <a:gd name="T47" fmla="*/ 0 h 114"/>
                  <a:gd name="T48" fmla="*/ 0 w 114"/>
                  <a:gd name="T49" fmla="*/ 0 h 114"/>
                  <a:gd name="T50" fmla="*/ 0 w 114"/>
                  <a:gd name="T51" fmla="*/ 0 h 114"/>
                  <a:gd name="T52" fmla="*/ 1 w 114"/>
                  <a:gd name="T53" fmla="*/ 0 h 114"/>
                  <a:gd name="T54" fmla="*/ 1 w 114"/>
                  <a:gd name="T55" fmla="*/ 0 h 114"/>
                  <a:gd name="T56" fmla="*/ 1 w 114"/>
                  <a:gd name="T57" fmla="*/ 0 h 114"/>
                  <a:gd name="T58" fmla="*/ 1 w 114"/>
                  <a:gd name="T59" fmla="*/ 0 h 114"/>
                  <a:gd name="T60" fmla="*/ 1 w 114"/>
                  <a:gd name="T61" fmla="*/ 0 h 114"/>
                  <a:gd name="T62" fmla="*/ 1 w 114"/>
                  <a:gd name="T63" fmla="*/ 0 h 114"/>
                  <a:gd name="T64" fmla="*/ 1 w 114"/>
                  <a:gd name="T65" fmla="*/ 0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14"/>
                  <a:gd name="T101" fmla="*/ 114 w 114"/>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14">
                    <a:moveTo>
                      <a:pt x="114" y="57"/>
                    </a:moveTo>
                    <a:lnTo>
                      <a:pt x="113" y="68"/>
                    </a:lnTo>
                    <a:lnTo>
                      <a:pt x="109" y="80"/>
                    </a:lnTo>
                    <a:lnTo>
                      <a:pt x="105" y="89"/>
                    </a:lnTo>
                    <a:lnTo>
                      <a:pt x="98" y="97"/>
                    </a:lnTo>
                    <a:lnTo>
                      <a:pt x="89" y="105"/>
                    </a:lnTo>
                    <a:lnTo>
                      <a:pt x="80" y="110"/>
                    </a:lnTo>
                    <a:lnTo>
                      <a:pt x="68" y="113"/>
                    </a:lnTo>
                    <a:lnTo>
                      <a:pt x="56" y="114"/>
                    </a:lnTo>
                    <a:lnTo>
                      <a:pt x="45" y="113"/>
                    </a:lnTo>
                    <a:lnTo>
                      <a:pt x="35" y="110"/>
                    </a:lnTo>
                    <a:lnTo>
                      <a:pt x="25" y="105"/>
                    </a:lnTo>
                    <a:lnTo>
                      <a:pt x="16" y="97"/>
                    </a:lnTo>
                    <a:lnTo>
                      <a:pt x="9" y="89"/>
                    </a:lnTo>
                    <a:lnTo>
                      <a:pt x="5" y="80"/>
                    </a:lnTo>
                    <a:lnTo>
                      <a:pt x="1" y="68"/>
                    </a:lnTo>
                    <a:lnTo>
                      <a:pt x="0" y="57"/>
                    </a:lnTo>
                    <a:lnTo>
                      <a:pt x="1" y="45"/>
                    </a:lnTo>
                    <a:lnTo>
                      <a:pt x="5" y="35"/>
                    </a:lnTo>
                    <a:lnTo>
                      <a:pt x="9" y="26"/>
                    </a:lnTo>
                    <a:lnTo>
                      <a:pt x="16" y="16"/>
                    </a:lnTo>
                    <a:lnTo>
                      <a:pt x="25" y="9"/>
                    </a:lnTo>
                    <a:lnTo>
                      <a:pt x="35" y="5"/>
                    </a:lnTo>
                    <a:lnTo>
                      <a:pt x="45" y="1"/>
                    </a:lnTo>
                    <a:lnTo>
                      <a:pt x="56" y="0"/>
                    </a:lnTo>
                    <a:lnTo>
                      <a:pt x="68" y="1"/>
                    </a:lnTo>
                    <a:lnTo>
                      <a:pt x="80" y="5"/>
                    </a:lnTo>
                    <a:lnTo>
                      <a:pt x="89" y="9"/>
                    </a:lnTo>
                    <a:lnTo>
                      <a:pt x="98" y="16"/>
                    </a:lnTo>
                    <a:lnTo>
                      <a:pt x="105" y="26"/>
                    </a:lnTo>
                    <a:lnTo>
                      <a:pt x="109" y="35"/>
                    </a:lnTo>
                    <a:lnTo>
                      <a:pt x="113" y="45"/>
                    </a:lnTo>
                    <a:lnTo>
                      <a:pt x="114" y="57"/>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2" name="Freeform 118"/>
              <p:cNvSpPr>
                <a:spLocks noEditPoints="1"/>
              </p:cNvSpPr>
              <p:nvPr/>
            </p:nvSpPr>
            <p:spPr bwMode="auto">
              <a:xfrm>
                <a:off x="3118" y="1793"/>
                <a:ext cx="62" cy="60"/>
              </a:xfrm>
              <a:custGeom>
                <a:avLst/>
                <a:gdLst>
                  <a:gd name="T0" fmla="*/ 0 w 130"/>
                  <a:gd name="T1" fmla="*/ 1 h 130"/>
                  <a:gd name="T2" fmla="*/ 0 w 130"/>
                  <a:gd name="T3" fmla="*/ 1 h 130"/>
                  <a:gd name="T4" fmla="*/ 0 w 130"/>
                  <a:gd name="T5" fmla="*/ 1 h 130"/>
                  <a:gd name="T6" fmla="*/ 0 w 130"/>
                  <a:gd name="T7" fmla="*/ 1 h 130"/>
                  <a:gd name="T8" fmla="*/ 1 w 130"/>
                  <a:gd name="T9" fmla="*/ 1 h 130"/>
                  <a:gd name="T10" fmla="*/ 1 w 130"/>
                  <a:gd name="T11" fmla="*/ 1 h 130"/>
                  <a:gd name="T12" fmla="*/ 1 w 130"/>
                  <a:gd name="T13" fmla="*/ 1 h 130"/>
                  <a:gd name="T14" fmla="*/ 1 w 130"/>
                  <a:gd name="T15" fmla="*/ 1 h 130"/>
                  <a:gd name="T16" fmla="*/ 1 w 130"/>
                  <a:gd name="T17" fmla="*/ 0 h 130"/>
                  <a:gd name="T18" fmla="*/ 1 w 130"/>
                  <a:gd name="T19" fmla="*/ 0 h 130"/>
                  <a:gd name="T20" fmla="*/ 1 w 130"/>
                  <a:gd name="T21" fmla="*/ 0 h 130"/>
                  <a:gd name="T22" fmla="*/ 1 w 130"/>
                  <a:gd name="T23" fmla="*/ 0 h 130"/>
                  <a:gd name="T24" fmla="*/ 0 w 130"/>
                  <a:gd name="T25" fmla="*/ 0 h 130"/>
                  <a:gd name="T26" fmla="*/ 0 w 130"/>
                  <a:gd name="T27" fmla="*/ 0 h 130"/>
                  <a:gd name="T28" fmla="*/ 0 w 130"/>
                  <a:gd name="T29" fmla="*/ 0 h 130"/>
                  <a:gd name="T30" fmla="*/ 0 w 130"/>
                  <a:gd name="T31" fmla="*/ 0 h 130"/>
                  <a:gd name="T32" fmla="*/ 0 w 130"/>
                  <a:gd name="T33" fmla="*/ 0 h 130"/>
                  <a:gd name="T34" fmla="*/ 0 w 130"/>
                  <a:gd name="T35" fmla="*/ 0 h 130"/>
                  <a:gd name="T36" fmla="*/ 0 w 130"/>
                  <a:gd name="T37" fmla="*/ 0 h 130"/>
                  <a:gd name="T38" fmla="*/ 0 w 130"/>
                  <a:gd name="T39" fmla="*/ 0 h 130"/>
                  <a:gd name="T40" fmla="*/ 0 w 130"/>
                  <a:gd name="T41" fmla="*/ 0 h 130"/>
                  <a:gd name="T42" fmla="*/ 1 w 130"/>
                  <a:gd name="T43" fmla="*/ 0 h 130"/>
                  <a:gd name="T44" fmla="*/ 1 w 130"/>
                  <a:gd name="T45" fmla="*/ 0 h 130"/>
                  <a:gd name="T46" fmla="*/ 1 w 130"/>
                  <a:gd name="T47" fmla="*/ 0 h 130"/>
                  <a:gd name="T48" fmla="*/ 1 w 130"/>
                  <a:gd name="T49" fmla="*/ 0 h 130"/>
                  <a:gd name="T50" fmla="*/ 1 w 130"/>
                  <a:gd name="T51" fmla="*/ 1 h 130"/>
                  <a:gd name="T52" fmla="*/ 1 w 130"/>
                  <a:gd name="T53" fmla="*/ 1 h 130"/>
                  <a:gd name="T54" fmla="*/ 1 w 130"/>
                  <a:gd name="T55" fmla="*/ 1 h 130"/>
                  <a:gd name="T56" fmla="*/ 0 w 130"/>
                  <a:gd name="T57" fmla="*/ 1 h 130"/>
                  <a:gd name="T58" fmla="*/ 0 w 130"/>
                  <a:gd name="T59" fmla="*/ 1 h 130"/>
                  <a:gd name="T60" fmla="*/ 0 w 130"/>
                  <a:gd name="T61" fmla="*/ 1 h 130"/>
                  <a:gd name="T62" fmla="*/ 0 w 130"/>
                  <a:gd name="T63" fmla="*/ 1 h 130"/>
                  <a:gd name="T64" fmla="*/ 0 w 130"/>
                  <a:gd name="T65" fmla="*/ 0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130"/>
                  <a:gd name="T101" fmla="*/ 130 w 130"/>
                  <a:gd name="T102" fmla="*/ 130 h 1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130">
                    <a:moveTo>
                      <a:pt x="0" y="65"/>
                    </a:moveTo>
                    <a:lnTo>
                      <a:pt x="1" y="77"/>
                    </a:lnTo>
                    <a:lnTo>
                      <a:pt x="5" y="90"/>
                    </a:lnTo>
                    <a:lnTo>
                      <a:pt x="12" y="102"/>
                    </a:lnTo>
                    <a:lnTo>
                      <a:pt x="19" y="111"/>
                    </a:lnTo>
                    <a:lnTo>
                      <a:pt x="29" y="119"/>
                    </a:lnTo>
                    <a:lnTo>
                      <a:pt x="39" y="125"/>
                    </a:lnTo>
                    <a:lnTo>
                      <a:pt x="52" y="129"/>
                    </a:lnTo>
                    <a:lnTo>
                      <a:pt x="65" y="130"/>
                    </a:lnTo>
                    <a:lnTo>
                      <a:pt x="77" y="129"/>
                    </a:lnTo>
                    <a:lnTo>
                      <a:pt x="90" y="125"/>
                    </a:lnTo>
                    <a:lnTo>
                      <a:pt x="101" y="119"/>
                    </a:lnTo>
                    <a:lnTo>
                      <a:pt x="111" y="111"/>
                    </a:lnTo>
                    <a:lnTo>
                      <a:pt x="119" y="102"/>
                    </a:lnTo>
                    <a:lnTo>
                      <a:pt x="125" y="90"/>
                    </a:lnTo>
                    <a:lnTo>
                      <a:pt x="129" y="77"/>
                    </a:lnTo>
                    <a:lnTo>
                      <a:pt x="130" y="65"/>
                    </a:lnTo>
                    <a:lnTo>
                      <a:pt x="129" y="52"/>
                    </a:lnTo>
                    <a:lnTo>
                      <a:pt x="125" y="39"/>
                    </a:lnTo>
                    <a:lnTo>
                      <a:pt x="119" y="29"/>
                    </a:lnTo>
                    <a:lnTo>
                      <a:pt x="111" y="19"/>
                    </a:lnTo>
                    <a:lnTo>
                      <a:pt x="101" y="12"/>
                    </a:lnTo>
                    <a:lnTo>
                      <a:pt x="90" y="5"/>
                    </a:lnTo>
                    <a:lnTo>
                      <a:pt x="77" y="1"/>
                    </a:lnTo>
                    <a:lnTo>
                      <a:pt x="65" y="0"/>
                    </a:lnTo>
                    <a:lnTo>
                      <a:pt x="52" y="1"/>
                    </a:lnTo>
                    <a:lnTo>
                      <a:pt x="39" y="5"/>
                    </a:lnTo>
                    <a:lnTo>
                      <a:pt x="29" y="12"/>
                    </a:lnTo>
                    <a:lnTo>
                      <a:pt x="19" y="19"/>
                    </a:lnTo>
                    <a:lnTo>
                      <a:pt x="12" y="29"/>
                    </a:lnTo>
                    <a:lnTo>
                      <a:pt x="5" y="39"/>
                    </a:lnTo>
                    <a:lnTo>
                      <a:pt x="1" y="52"/>
                    </a:lnTo>
                    <a:lnTo>
                      <a:pt x="0" y="65"/>
                    </a:lnTo>
                    <a:close/>
                    <a:moveTo>
                      <a:pt x="15" y="65"/>
                    </a:moveTo>
                    <a:lnTo>
                      <a:pt x="16" y="55"/>
                    </a:lnTo>
                    <a:lnTo>
                      <a:pt x="19" y="46"/>
                    </a:lnTo>
                    <a:lnTo>
                      <a:pt x="24" y="38"/>
                    </a:lnTo>
                    <a:lnTo>
                      <a:pt x="30" y="30"/>
                    </a:lnTo>
                    <a:lnTo>
                      <a:pt x="37" y="24"/>
                    </a:lnTo>
                    <a:lnTo>
                      <a:pt x="46" y="20"/>
                    </a:lnTo>
                    <a:lnTo>
                      <a:pt x="55" y="17"/>
                    </a:lnTo>
                    <a:lnTo>
                      <a:pt x="65" y="16"/>
                    </a:lnTo>
                    <a:lnTo>
                      <a:pt x="75" y="17"/>
                    </a:lnTo>
                    <a:lnTo>
                      <a:pt x="84" y="20"/>
                    </a:lnTo>
                    <a:lnTo>
                      <a:pt x="92" y="24"/>
                    </a:lnTo>
                    <a:lnTo>
                      <a:pt x="100" y="30"/>
                    </a:lnTo>
                    <a:lnTo>
                      <a:pt x="106" y="38"/>
                    </a:lnTo>
                    <a:lnTo>
                      <a:pt x="111" y="46"/>
                    </a:lnTo>
                    <a:lnTo>
                      <a:pt x="113" y="55"/>
                    </a:lnTo>
                    <a:lnTo>
                      <a:pt x="114" y="65"/>
                    </a:lnTo>
                    <a:lnTo>
                      <a:pt x="113" y="75"/>
                    </a:lnTo>
                    <a:lnTo>
                      <a:pt x="111" y="84"/>
                    </a:lnTo>
                    <a:lnTo>
                      <a:pt x="106" y="92"/>
                    </a:lnTo>
                    <a:lnTo>
                      <a:pt x="100" y="99"/>
                    </a:lnTo>
                    <a:lnTo>
                      <a:pt x="92" y="106"/>
                    </a:lnTo>
                    <a:lnTo>
                      <a:pt x="84" y="111"/>
                    </a:lnTo>
                    <a:lnTo>
                      <a:pt x="75" y="113"/>
                    </a:lnTo>
                    <a:lnTo>
                      <a:pt x="65" y="114"/>
                    </a:lnTo>
                    <a:lnTo>
                      <a:pt x="55" y="113"/>
                    </a:lnTo>
                    <a:lnTo>
                      <a:pt x="46" y="111"/>
                    </a:lnTo>
                    <a:lnTo>
                      <a:pt x="37" y="106"/>
                    </a:lnTo>
                    <a:lnTo>
                      <a:pt x="30" y="99"/>
                    </a:lnTo>
                    <a:lnTo>
                      <a:pt x="24" y="92"/>
                    </a:lnTo>
                    <a:lnTo>
                      <a:pt x="19" y="84"/>
                    </a:lnTo>
                    <a:lnTo>
                      <a:pt x="16" y="75"/>
                    </a:lnTo>
                    <a:lnTo>
                      <a:pt x="15"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3" name="Freeform 119"/>
              <p:cNvSpPr>
                <a:spLocks noEditPoints="1"/>
              </p:cNvSpPr>
              <p:nvPr/>
            </p:nvSpPr>
            <p:spPr bwMode="auto">
              <a:xfrm>
                <a:off x="3378" y="1793"/>
                <a:ext cx="63" cy="60"/>
              </a:xfrm>
              <a:custGeom>
                <a:avLst/>
                <a:gdLst>
                  <a:gd name="T0" fmla="*/ 0 w 130"/>
                  <a:gd name="T1" fmla="*/ 1 h 130"/>
                  <a:gd name="T2" fmla="*/ 0 w 130"/>
                  <a:gd name="T3" fmla="*/ 1 h 130"/>
                  <a:gd name="T4" fmla="*/ 0 w 130"/>
                  <a:gd name="T5" fmla="*/ 1 h 130"/>
                  <a:gd name="T6" fmla="*/ 0 w 130"/>
                  <a:gd name="T7" fmla="*/ 1 h 130"/>
                  <a:gd name="T8" fmla="*/ 1 w 130"/>
                  <a:gd name="T9" fmla="*/ 1 h 130"/>
                  <a:gd name="T10" fmla="*/ 1 w 130"/>
                  <a:gd name="T11" fmla="*/ 1 h 130"/>
                  <a:gd name="T12" fmla="*/ 1 w 130"/>
                  <a:gd name="T13" fmla="*/ 1 h 130"/>
                  <a:gd name="T14" fmla="*/ 1 w 130"/>
                  <a:gd name="T15" fmla="*/ 1 h 130"/>
                  <a:gd name="T16" fmla="*/ 1 w 130"/>
                  <a:gd name="T17" fmla="*/ 0 h 130"/>
                  <a:gd name="T18" fmla="*/ 1 w 130"/>
                  <a:gd name="T19" fmla="*/ 0 h 130"/>
                  <a:gd name="T20" fmla="*/ 1 w 130"/>
                  <a:gd name="T21" fmla="*/ 0 h 130"/>
                  <a:gd name="T22" fmla="*/ 1 w 130"/>
                  <a:gd name="T23" fmla="*/ 0 h 130"/>
                  <a:gd name="T24" fmla="*/ 0 w 130"/>
                  <a:gd name="T25" fmla="*/ 0 h 130"/>
                  <a:gd name="T26" fmla="*/ 0 w 130"/>
                  <a:gd name="T27" fmla="*/ 0 h 130"/>
                  <a:gd name="T28" fmla="*/ 0 w 130"/>
                  <a:gd name="T29" fmla="*/ 0 h 130"/>
                  <a:gd name="T30" fmla="*/ 0 w 130"/>
                  <a:gd name="T31" fmla="*/ 0 h 130"/>
                  <a:gd name="T32" fmla="*/ 0 w 130"/>
                  <a:gd name="T33" fmla="*/ 0 h 130"/>
                  <a:gd name="T34" fmla="*/ 0 w 130"/>
                  <a:gd name="T35" fmla="*/ 0 h 130"/>
                  <a:gd name="T36" fmla="*/ 0 w 130"/>
                  <a:gd name="T37" fmla="*/ 0 h 130"/>
                  <a:gd name="T38" fmla="*/ 0 w 130"/>
                  <a:gd name="T39" fmla="*/ 0 h 130"/>
                  <a:gd name="T40" fmla="*/ 0 w 130"/>
                  <a:gd name="T41" fmla="*/ 0 h 130"/>
                  <a:gd name="T42" fmla="*/ 1 w 130"/>
                  <a:gd name="T43" fmla="*/ 0 h 130"/>
                  <a:gd name="T44" fmla="*/ 1 w 130"/>
                  <a:gd name="T45" fmla="*/ 0 h 130"/>
                  <a:gd name="T46" fmla="*/ 1 w 130"/>
                  <a:gd name="T47" fmla="*/ 0 h 130"/>
                  <a:gd name="T48" fmla="*/ 1 w 130"/>
                  <a:gd name="T49" fmla="*/ 0 h 130"/>
                  <a:gd name="T50" fmla="*/ 1 w 130"/>
                  <a:gd name="T51" fmla="*/ 1 h 130"/>
                  <a:gd name="T52" fmla="*/ 1 w 130"/>
                  <a:gd name="T53" fmla="*/ 1 h 130"/>
                  <a:gd name="T54" fmla="*/ 1 w 130"/>
                  <a:gd name="T55" fmla="*/ 1 h 130"/>
                  <a:gd name="T56" fmla="*/ 0 w 130"/>
                  <a:gd name="T57" fmla="*/ 1 h 130"/>
                  <a:gd name="T58" fmla="*/ 0 w 130"/>
                  <a:gd name="T59" fmla="*/ 1 h 130"/>
                  <a:gd name="T60" fmla="*/ 0 w 130"/>
                  <a:gd name="T61" fmla="*/ 1 h 130"/>
                  <a:gd name="T62" fmla="*/ 0 w 130"/>
                  <a:gd name="T63" fmla="*/ 1 h 130"/>
                  <a:gd name="T64" fmla="*/ 0 w 130"/>
                  <a:gd name="T65" fmla="*/ 0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130"/>
                  <a:gd name="T101" fmla="*/ 130 w 130"/>
                  <a:gd name="T102" fmla="*/ 130 h 1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130">
                    <a:moveTo>
                      <a:pt x="0" y="65"/>
                    </a:moveTo>
                    <a:lnTo>
                      <a:pt x="1" y="77"/>
                    </a:lnTo>
                    <a:lnTo>
                      <a:pt x="5" y="90"/>
                    </a:lnTo>
                    <a:lnTo>
                      <a:pt x="11" y="102"/>
                    </a:lnTo>
                    <a:lnTo>
                      <a:pt x="18" y="111"/>
                    </a:lnTo>
                    <a:lnTo>
                      <a:pt x="29" y="119"/>
                    </a:lnTo>
                    <a:lnTo>
                      <a:pt x="39" y="125"/>
                    </a:lnTo>
                    <a:lnTo>
                      <a:pt x="52" y="129"/>
                    </a:lnTo>
                    <a:lnTo>
                      <a:pt x="64" y="130"/>
                    </a:lnTo>
                    <a:lnTo>
                      <a:pt x="78" y="129"/>
                    </a:lnTo>
                    <a:lnTo>
                      <a:pt x="90" y="125"/>
                    </a:lnTo>
                    <a:lnTo>
                      <a:pt x="101" y="119"/>
                    </a:lnTo>
                    <a:lnTo>
                      <a:pt x="112" y="111"/>
                    </a:lnTo>
                    <a:lnTo>
                      <a:pt x="119" y="102"/>
                    </a:lnTo>
                    <a:lnTo>
                      <a:pt x="126" y="90"/>
                    </a:lnTo>
                    <a:lnTo>
                      <a:pt x="129" y="77"/>
                    </a:lnTo>
                    <a:lnTo>
                      <a:pt x="130" y="65"/>
                    </a:lnTo>
                    <a:lnTo>
                      <a:pt x="129" y="52"/>
                    </a:lnTo>
                    <a:lnTo>
                      <a:pt x="126" y="39"/>
                    </a:lnTo>
                    <a:lnTo>
                      <a:pt x="119" y="29"/>
                    </a:lnTo>
                    <a:lnTo>
                      <a:pt x="112" y="19"/>
                    </a:lnTo>
                    <a:lnTo>
                      <a:pt x="101" y="12"/>
                    </a:lnTo>
                    <a:lnTo>
                      <a:pt x="90" y="5"/>
                    </a:lnTo>
                    <a:lnTo>
                      <a:pt x="78" y="1"/>
                    </a:lnTo>
                    <a:lnTo>
                      <a:pt x="64" y="0"/>
                    </a:lnTo>
                    <a:lnTo>
                      <a:pt x="52" y="1"/>
                    </a:lnTo>
                    <a:lnTo>
                      <a:pt x="39" y="5"/>
                    </a:lnTo>
                    <a:lnTo>
                      <a:pt x="29" y="12"/>
                    </a:lnTo>
                    <a:lnTo>
                      <a:pt x="18" y="19"/>
                    </a:lnTo>
                    <a:lnTo>
                      <a:pt x="11" y="29"/>
                    </a:lnTo>
                    <a:lnTo>
                      <a:pt x="5" y="39"/>
                    </a:lnTo>
                    <a:lnTo>
                      <a:pt x="1" y="52"/>
                    </a:lnTo>
                    <a:lnTo>
                      <a:pt x="0" y="65"/>
                    </a:lnTo>
                    <a:close/>
                    <a:moveTo>
                      <a:pt x="16" y="65"/>
                    </a:moveTo>
                    <a:lnTo>
                      <a:pt x="17" y="55"/>
                    </a:lnTo>
                    <a:lnTo>
                      <a:pt x="20" y="46"/>
                    </a:lnTo>
                    <a:lnTo>
                      <a:pt x="24" y="38"/>
                    </a:lnTo>
                    <a:lnTo>
                      <a:pt x="30" y="30"/>
                    </a:lnTo>
                    <a:lnTo>
                      <a:pt x="38" y="24"/>
                    </a:lnTo>
                    <a:lnTo>
                      <a:pt x="46" y="20"/>
                    </a:lnTo>
                    <a:lnTo>
                      <a:pt x="55" y="17"/>
                    </a:lnTo>
                    <a:lnTo>
                      <a:pt x="64" y="16"/>
                    </a:lnTo>
                    <a:lnTo>
                      <a:pt x="75" y="17"/>
                    </a:lnTo>
                    <a:lnTo>
                      <a:pt x="84" y="20"/>
                    </a:lnTo>
                    <a:lnTo>
                      <a:pt x="92" y="24"/>
                    </a:lnTo>
                    <a:lnTo>
                      <a:pt x="100" y="30"/>
                    </a:lnTo>
                    <a:lnTo>
                      <a:pt x="106" y="38"/>
                    </a:lnTo>
                    <a:lnTo>
                      <a:pt x="111" y="46"/>
                    </a:lnTo>
                    <a:lnTo>
                      <a:pt x="113" y="55"/>
                    </a:lnTo>
                    <a:lnTo>
                      <a:pt x="114" y="65"/>
                    </a:lnTo>
                    <a:lnTo>
                      <a:pt x="113" y="75"/>
                    </a:lnTo>
                    <a:lnTo>
                      <a:pt x="111" y="84"/>
                    </a:lnTo>
                    <a:lnTo>
                      <a:pt x="106" y="92"/>
                    </a:lnTo>
                    <a:lnTo>
                      <a:pt x="100" y="99"/>
                    </a:lnTo>
                    <a:lnTo>
                      <a:pt x="92" y="106"/>
                    </a:lnTo>
                    <a:lnTo>
                      <a:pt x="84" y="111"/>
                    </a:lnTo>
                    <a:lnTo>
                      <a:pt x="75" y="113"/>
                    </a:lnTo>
                    <a:lnTo>
                      <a:pt x="64" y="114"/>
                    </a:lnTo>
                    <a:lnTo>
                      <a:pt x="55" y="113"/>
                    </a:lnTo>
                    <a:lnTo>
                      <a:pt x="46" y="111"/>
                    </a:lnTo>
                    <a:lnTo>
                      <a:pt x="38" y="106"/>
                    </a:lnTo>
                    <a:lnTo>
                      <a:pt x="30" y="99"/>
                    </a:lnTo>
                    <a:lnTo>
                      <a:pt x="24" y="92"/>
                    </a:lnTo>
                    <a:lnTo>
                      <a:pt x="20" y="84"/>
                    </a:lnTo>
                    <a:lnTo>
                      <a:pt x="17" y="75"/>
                    </a:lnTo>
                    <a:lnTo>
                      <a:pt x="16"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4" name="Freeform 120"/>
              <p:cNvSpPr>
                <a:spLocks/>
              </p:cNvSpPr>
              <p:nvPr/>
            </p:nvSpPr>
            <p:spPr bwMode="auto">
              <a:xfrm>
                <a:off x="3123" y="1663"/>
                <a:ext cx="311" cy="107"/>
              </a:xfrm>
              <a:custGeom>
                <a:avLst/>
                <a:gdLst>
                  <a:gd name="T0" fmla="*/ 1 w 657"/>
                  <a:gd name="T1" fmla="*/ 0 h 232"/>
                  <a:gd name="T2" fmla="*/ 1 w 657"/>
                  <a:gd name="T3" fmla="*/ 0 h 232"/>
                  <a:gd name="T4" fmla="*/ 1 w 657"/>
                  <a:gd name="T5" fmla="*/ 0 h 232"/>
                  <a:gd name="T6" fmla="*/ 1 w 657"/>
                  <a:gd name="T7" fmla="*/ 0 h 232"/>
                  <a:gd name="T8" fmla="*/ 1 w 657"/>
                  <a:gd name="T9" fmla="*/ 0 h 232"/>
                  <a:gd name="T10" fmla="*/ 0 w 657"/>
                  <a:gd name="T11" fmla="*/ 0 h 232"/>
                  <a:gd name="T12" fmla="*/ 0 w 657"/>
                  <a:gd name="T13" fmla="*/ 1 h 232"/>
                  <a:gd name="T14" fmla="*/ 0 w 657"/>
                  <a:gd name="T15" fmla="*/ 2 h 232"/>
                  <a:gd name="T16" fmla="*/ 0 w 657"/>
                  <a:gd name="T17" fmla="*/ 2 h 232"/>
                  <a:gd name="T18" fmla="*/ 1 w 657"/>
                  <a:gd name="T19" fmla="*/ 0 h 232"/>
                  <a:gd name="T20" fmla="*/ 1 w 657"/>
                  <a:gd name="T21" fmla="*/ 0 h 232"/>
                  <a:gd name="T22" fmla="*/ 1 w 657"/>
                  <a:gd name="T23" fmla="*/ 0 h 232"/>
                  <a:gd name="T24" fmla="*/ 1 w 657"/>
                  <a:gd name="T25" fmla="*/ 0 h 232"/>
                  <a:gd name="T26" fmla="*/ 2 w 657"/>
                  <a:gd name="T27" fmla="*/ 0 h 232"/>
                  <a:gd name="T28" fmla="*/ 3 w 657"/>
                  <a:gd name="T29" fmla="*/ 0 h 232"/>
                  <a:gd name="T30" fmla="*/ 4 w 657"/>
                  <a:gd name="T31" fmla="*/ 0 h 232"/>
                  <a:gd name="T32" fmla="*/ 4 w 657"/>
                  <a:gd name="T33" fmla="*/ 0 h 232"/>
                  <a:gd name="T34" fmla="*/ 5 w 657"/>
                  <a:gd name="T35" fmla="*/ 0 h 232"/>
                  <a:gd name="T36" fmla="*/ 6 w 657"/>
                  <a:gd name="T37" fmla="*/ 0 h 232"/>
                  <a:gd name="T38" fmla="*/ 6 w 657"/>
                  <a:gd name="T39" fmla="*/ 0 h 232"/>
                  <a:gd name="T40" fmla="*/ 6 w 657"/>
                  <a:gd name="T41" fmla="*/ 0 h 232"/>
                  <a:gd name="T42" fmla="*/ 6 w 657"/>
                  <a:gd name="T43" fmla="*/ 0 h 232"/>
                  <a:gd name="T44" fmla="*/ 6 w 657"/>
                  <a:gd name="T45" fmla="*/ 0 h 232"/>
                  <a:gd name="T46" fmla="*/ 7 w 657"/>
                  <a:gd name="T47" fmla="*/ 1 h 232"/>
                  <a:gd name="T48" fmla="*/ 7 w 657"/>
                  <a:gd name="T49" fmla="*/ 2 h 232"/>
                  <a:gd name="T50" fmla="*/ 7 w 657"/>
                  <a:gd name="T51" fmla="*/ 2 h 232"/>
                  <a:gd name="T52" fmla="*/ 7 w 657"/>
                  <a:gd name="T53" fmla="*/ 0 h 232"/>
                  <a:gd name="T54" fmla="*/ 7 w 657"/>
                  <a:gd name="T55" fmla="*/ 0 h 232"/>
                  <a:gd name="T56" fmla="*/ 6 w 657"/>
                  <a:gd name="T57" fmla="*/ 0 h 232"/>
                  <a:gd name="T58" fmla="*/ 6 w 657"/>
                  <a:gd name="T59" fmla="*/ 0 h 232"/>
                  <a:gd name="T60" fmla="*/ 6 w 657"/>
                  <a:gd name="T61" fmla="*/ 0 h 232"/>
                  <a:gd name="T62" fmla="*/ 1 w 657"/>
                  <a:gd name="T63" fmla="*/ 0 h 2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7"/>
                  <a:gd name="T97" fmla="*/ 0 h 232"/>
                  <a:gd name="T98" fmla="*/ 657 w 657"/>
                  <a:gd name="T99" fmla="*/ 232 h 2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7" h="232">
                    <a:moveTo>
                      <a:pt x="114" y="0"/>
                    </a:moveTo>
                    <a:lnTo>
                      <a:pt x="113" y="0"/>
                    </a:lnTo>
                    <a:lnTo>
                      <a:pt x="104" y="3"/>
                    </a:lnTo>
                    <a:lnTo>
                      <a:pt x="98" y="5"/>
                    </a:lnTo>
                    <a:lnTo>
                      <a:pt x="92" y="8"/>
                    </a:lnTo>
                    <a:lnTo>
                      <a:pt x="87" y="13"/>
                    </a:lnTo>
                    <a:lnTo>
                      <a:pt x="83" y="18"/>
                    </a:lnTo>
                    <a:lnTo>
                      <a:pt x="80" y="22"/>
                    </a:lnTo>
                    <a:lnTo>
                      <a:pt x="77" y="27"/>
                    </a:lnTo>
                    <a:lnTo>
                      <a:pt x="76" y="30"/>
                    </a:lnTo>
                    <a:lnTo>
                      <a:pt x="72" y="38"/>
                    </a:lnTo>
                    <a:lnTo>
                      <a:pt x="64" y="59"/>
                    </a:lnTo>
                    <a:lnTo>
                      <a:pt x="51" y="89"/>
                    </a:lnTo>
                    <a:lnTo>
                      <a:pt x="38" y="125"/>
                    </a:lnTo>
                    <a:lnTo>
                      <a:pt x="24" y="159"/>
                    </a:lnTo>
                    <a:lnTo>
                      <a:pt x="11" y="189"/>
                    </a:lnTo>
                    <a:lnTo>
                      <a:pt x="3" y="211"/>
                    </a:lnTo>
                    <a:lnTo>
                      <a:pt x="0" y="219"/>
                    </a:lnTo>
                    <a:lnTo>
                      <a:pt x="30" y="232"/>
                    </a:lnTo>
                    <a:lnTo>
                      <a:pt x="106" y="41"/>
                    </a:lnTo>
                    <a:lnTo>
                      <a:pt x="107" y="40"/>
                    </a:lnTo>
                    <a:lnTo>
                      <a:pt x="109" y="36"/>
                    </a:lnTo>
                    <a:lnTo>
                      <a:pt x="113" y="34"/>
                    </a:lnTo>
                    <a:lnTo>
                      <a:pt x="117" y="33"/>
                    </a:lnTo>
                    <a:lnTo>
                      <a:pt x="123" y="33"/>
                    </a:lnTo>
                    <a:lnTo>
                      <a:pt x="137" y="33"/>
                    </a:lnTo>
                    <a:lnTo>
                      <a:pt x="157" y="33"/>
                    </a:lnTo>
                    <a:lnTo>
                      <a:pt x="185" y="33"/>
                    </a:lnTo>
                    <a:lnTo>
                      <a:pt x="217" y="33"/>
                    </a:lnTo>
                    <a:lnTo>
                      <a:pt x="253" y="33"/>
                    </a:lnTo>
                    <a:lnTo>
                      <a:pt x="291" y="33"/>
                    </a:lnTo>
                    <a:lnTo>
                      <a:pt x="330" y="33"/>
                    </a:lnTo>
                    <a:lnTo>
                      <a:pt x="369" y="33"/>
                    </a:lnTo>
                    <a:lnTo>
                      <a:pt x="407" y="33"/>
                    </a:lnTo>
                    <a:lnTo>
                      <a:pt x="443" y="33"/>
                    </a:lnTo>
                    <a:lnTo>
                      <a:pt x="475" y="33"/>
                    </a:lnTo>
                    <a:lnTo>
                      <a:pt x="502" y="33"/>
                    </a:lnTo>
                    <a:lnTo>
                      <a:pt x="523" y="33"/>
                    </a:lnTo>
                    <a:lnTo>
                      <a:pt x="536" y="33"/>
                    </a:lnTo>
                    <a:lnTo>
                      <a:pt x="541" y="33"/>
                    </a:lnTo>
                    <a:lnTo>
                      <a:pt x="542" y="33"/>
                    </a:lnTo>
                    <a:lnTo>
                      <a:pt x="545" y="34"/>
                    </a:lnTo>
                    <a:lnTo>
                      <a:pt x="548" y="36"/>
                    </a:lnTo>
                    <a:lnTo>
                      <a:pt x="553" y="42"/>
                    </a:lnTo>
                    <a:lnTo>
                      <a:pt x="556" y="51"/>
                    </a:lnTo>
                    <a:lnTo>
                      <a:pt x="565" y="73"/>
                    </a:lnTo>
                    <a:lnTo>
                      <a:pt x="577" y="104"/>
                    </a:lnTo>
                    <a:lnTo>
                      <a:pt x="591" y="139"/>
                    </a:lnTo>
                    <a:lnTo>
                      <a:pt x="604" y="173"/>
                    </a:lnTo>
                    <a:lnTo>
                      <a:pt x="617" y="203"/>
                    </a:lnTo>
                    <a:lnTo>
                      <a:pt x="625" y="224"/>
                    </a:lnTo>
                    <a:lnTo>
                      <a:pt x="629" y="232"/>
                    </a:lnTo>
                    <a:lnTo>
                      <a:pt x="657" y="219"/>
                    </a:lnTo>
                    <a:lnTo>
                      <a:pt x="581" y="28"/>
                    </a:lnTo>
                    <a:lnTo>
                      <a:pt x="577" y="21"/>
                    </a:lnTo>
                    <a:lnTo>
                      <a:pt x="571" y="14"/>
                    </a:lnTo>
                    <a:lnTo>
                      <a:pt x="566" y="10"/>
                    </a:lnTo>
                    <a:lnTo>
                      <a:pt x="561" y="6"/>
                    </a:lnTo>
                    <a:lnTo>
                      <a:pt x="555" y="4"/>
                    </a:lnTo>
                    <a:lnTo>
                      <a:pt x="549" y="1"/>
                    </a:lnTo>
                    <a:lnTo>
                      <a:pt x="545" y="0"/>
                    </a:lnTo>
                    <a:lnTo>
                      <a:pt x="541" y="0"/>
                    </a:lnTo>
                    <a:lnTo>
                      <a:pt x="115" y="0"/>
                    </a:lnTo>
                    <a:lnTo>
                      <a:pt x="1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5" name="Freeform 121"/>
              <p:cNvSpPr>
                <a:spLocks/>
              </p:cNvSpPr>
              <p:nvPr/>
            </p:nvSpPr>
            <p:spPr bwMode="auto">
              <a:xfrm>
                <a:off x="3158" y="1696"/>
                <a:ext cx="243" cy="72"/>
              </a:xfrm>
              <a:custGeom>
                <a:avLst/>
                <a:gdLst>
                  <a:gd name="T0" fmla="*/ 6 w 514"/>
                  <a:gd name="T1" fmla="*/ 2 h 152"/>
                  <a:gd name="T2" fmla="*/ 5 w 514"/>
                  <a:gd name="T3" fmla="*/ 0 h 152"/>
                  <a:gd name="T4" fmla="*/ 0 w 514"/>
                  <a:gd name="T5" fmla="*/ 0 h 152"/>
                  <a:gd name="T6" fmla="*/ 0 w 514"/>
                  <a:gd name="T7" fmla="*/ 2 h 152"/>
                  <a:gd name="T8" fmla="*/ 6 w 514"/>
                  <a:gd name="T9" fmla="*/ 2 h 152"/>
                  <a:gd name="T10" fmla="*/ 0 60000 65536"/>
                  <a:gd name="T11" fmla="*/ 0 60000 65536"/>
                  <a:gd name="T12" fmla="*/ 0 60000 65536"/>
                  <a:gd name="T13" fmla="*/ 0 60000 65536"/>
                  <a:gd name="T14" fmla="*/ 0 60000 65536"/>
                  <a:gd name="T15" fmla="*/ 0 w 514"/>
                  <a:gd name="T16" fmla="*/ 0 h 152"/>
                  <a:gd name="T17" fmla="*/ 514 w 514"/>
                  <a:gd name="T18" fmla="*/ 152 h 152"/>
                </a:gdLst>
                <a:ahLst/>
                <a:cxnLst>
                  <a:cxn ang="T10">
                    <a:pos x="T0" y="T1"/>
                  </a:cxn>
                  <a:cxn ang="T11">
                    <a:pos x="T2" y="T3"/>
                  </a:cxn>
                  <a:cxn ang="T12">
                    <a:pos x="T4" y="T5"/>
                  </a:cxn>
                  <a:cxn ang="T13">
                    <a:pos x="T6" y="T7"/>
                  </a:cxn>
                  <a:cxn ang="T14">
                    <a:pos x="T8" y="T9"/>
                  </a:cxn>
                </a:cxnLst>
                <a:rect l="T15" t="T16" r="T17" b="T18"/>
                <a:pathLst>
                  <a:path w="514" h="152">
                    <a:moveTo>
                      <a:pt x="514" y="152"/>
                    </a:moveTo>
                    <a:lnTo>
                      <a:pt x="456" y="0"/>
                    </a:lnTo>
                    <a:lnTo>
                      <a:pt x="57" y="0"/>
                    </a:lnTo>
                    <a:lnTo>
                      <a:pt x="0" y="152"/>
                    </a:lnTo>
                    <a:lnTo>
                      <a:pt x="514" y="152"/>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6" name="Freeform 122"/>
              <p:cNvSpPr>
                <a:spLocks/>
              </p:cNvSpPr>
              <p:nvPr/>
            </p:nvSpPr>
            <p:spPr bwMode="auto">
              <a:xfrm>
                <a:off x="3182" y="1696"/>
                <a:ext cx="57" cy="72"/>
              </a:xfrm>
              <a:custGeom>
                <a:avLst/>
                <a:gdLst>
                  <a:gd name="T0" fmla="*/ 1 w 120"/>
                  <a:gd name="T1" fmla="*/ 2 h 152"/>
                  <a:gd name="T2" fmla="*/ 0 w 120"/>
                  <a:gd name="T3" fmla="*/ 2 h 152"/>
                  <a:gd name="T4" fmla="*/ 0 w 120"/>
                  <a:gd name="T5" fmla="*/ 0 h 152"/>
                  <a:gd name="T6" fmla="*/ 1 w 120"/>
                  <a:gd name="T7" fmla="*/ 0 h 152"/>
                  <a:gd name="T8" fmla="*/ 1 w 120"/>
                  <a:gd name="T9" fmla="*/ 2 h 152"/>
                  <a:gd name="T10" fmla="*/ 0 60000 65536"/>
                  <a:gd name="T11" fmla="*/ 0 60000 65536"/>
                  <a:gd name="T12" fmla="*/ 0 60000 65536"/>
                  <a:gd name="T13" fmla="*/ 0 60000 65536"/>
                  <a:gd name="T14" fmla="*/ 0 60000 65536"/>
                  <a:gd name="T15" fmla="*/ 0 w 120"/>
                  <a:gd name="T16" fmla="*/ 0 h 152"/>
                  <a:gd name="T17" fmla="*/ 120 w 120"/>
                  <a:gd name="T18" fmla="*/ 152 h 152"/>
                </a:gdLst>
                <a:ahLst/>
                <a:cxnLst>
                  <a:cxn ang="T10">
                    <a:pos x="T0" y="T1"/>
                  </a:cxn>
                  <a:cxn ang="T11">
                    <a:pos x="T2" y="T3"/>
                  </a:cxn>
                  <a:cxn ang="T12">
                    <a:pos x="T4" y="T5"/>
                  </a:cxn>
                  <a:cxn ang="T13">
                    <a:pos x="T6" y="T7"/>
                  </a:cxn>
                  <a:cxn ang="T14">
                    <a:pos x="T8" y="T9"/>
                  </a:cxn>
                </a:cxnLst>
                <a:rect l="T15" t="T16" r="T17" b="T18"/>
                <a:pathLst>
                  <a:path w="120" h="152">
                    <a:moveTo>
                      <a:pt x="96" y="152"/>
                    </a:moveTo>
                    <a:lnTo>
                      <a:pt x="0" y="152"/>
                    </a:lnTo>
                    <a:lnTo>
                      <a:pt x="44" y="0"/>
                    </a:lnTo>
                    <a:lnTo>
                      <a:pt x="120" y="0"/>
                    </a:lnTo>
                    <a:lnTo>
                      <a:pt x="96"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7" name="Freeform 123"/>
              <p:cNvSpPr>
                <a:spLocks/>
              </p:cNvSpPr>
              <p:nvPr/>
            </p:nvSpPr>
            <p:spPr bwMode="auto">
              <a:xfrm>
                <a:off x="3238" y="1696"/>
                <a:ext cx="24" cy="72"/>
              </a:xfrm>
              <a:custGeom>
                <a:avLst/>
                <a:gdLst>
                  <a:gd name="T0" fmla="*/ 0 w 53"/>
                  <a:gd name="T1" fmla="*/ 2 h 152"/>
                  <a:gd name="T2" fmla="*/ 0 w 53"/>
                  <a:gd name="T3" fmla="*/ 2 h 152"/>
                  <a:gd name="T4" fmla="*/ 0 w 53"/>
                  <a:gd name="T5" fmla="*/ 0 h 152"/>
                  <a:gd name="T6" fmla="*/ 0 w 53"/>
                  <a:gd name="T7" fmla="*/ 0 h 152"/>
                  <a:gd name="T8" fmla="*/ 0 w 53"/>
                  <a:gd name="T9" fmla="*/ 2 h 152"/>
                  <a:gd name="T10" fmla="*/ 0 60000 65536"/>
                  <a:gd name="T11" fmla="*/ 0 60000 65536"/>
                  <a:gd name="T12" fmla="*/ 0 60000 65536"/>
                  <a:gd name="T13" fmla="*/ 0 60000 65536"/>
                  <a:gd name="T14" fmla="*/ 0 60000 65536"/>
                  <a:gd name="T15" fmla="*/ 0 w 53"/>
                  <a:gd name="T16" fmla="*/ 0 h 152"/>
                  <a:gd name="T17" fmla="*/ 53 w 53"/>
                  <a:gd name="T18" fmla="*/ 152 h 152"/>
                </a:gdLst>
                <a:ahLst/>
                <a:cxnLst>
                  <a:cxn ang="T10">
                    <a:pos x="T0" y="T1"/>
                  </a:cxn>
                  <a:cxn ang="T11">
                    <a:pos x="T2" y="T3"/>
                  </a:cxn>
                  <a:cxn ang="T12">
                    <a:pos x="T4" y="T5"/>
                  </a:cxn>
                  <a:cxn ang="T13">
                    <a:pos x="T6" y="T7"/>
                  </a:cxn>
                  <a:cxn ang="T14">
                    <a:pos x="T8" y="T9"/>
                  </a:cxn>
                </a:cxnLst>
                <a:rect l="T15" t="T16" r="T17" b="T18"/>
                <a:pathLst>
                  <a:path w="53" h="152">
                    <a:moveTo>
                      <a:pt x="39" y="152"/>
                    </a:moveTo>
                    <a:lnTo>
                      <a:pt x="0" y="152"/>
                    </a:lnTo>
                    <a:lnTo>
                      <a:pt x="20" y="0"/>
                    </a:lnTo>
                    <a:lnTo>
                      <a:pt x="53" y="0"/>
                    </a:lnTo>
                    <a:lnTo>
                      <a:pt x="39"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8" name="Freeform 124"/>
              <p:cNvSpPr>
                <a:spLocks noEditPoints="1"/>
              </p:cNvSpPr>
              <p:nvPr/>
            </p:nvSpPr>
            <p:spPr bwMode="auto">
              <a:xfrm>
                <a:off x="3151" y="1691"/>
                <a:ext cx="254" cy="82"/>
              </a:xfrm>
              <a:custGeom>
                <a:avLst/>
                <a:gdLst>
                  <a:gd name="T0" fmla="*/ 0 w 538"/>
                  <a:gd name="T1" fmla="*/ 0 h 177"/>
                  <a:gd name="T2" fmla="*/ 0 w 538"/>
                  <a:gd name="T3" fmla="*/ 0 h 177"/>
                  <a:gd name="T4" fmla="*/ 0 w 538"/>
                  <a:gd name="T5" fmla="*/ 1 h 177"/>
                  <a:gd name="T6" fmla="*/ 0 w 538"/>
                  <a:gd name="T7" fmla="*/ 2 h 177"/>
                  <a:gd name="T8" fmla="*/ 0 w 538"/>
                  <a:gd name="T9" fmla="*/ 2 h 177"/>
                  <a:gd name="T10" fmla="*/ 0 w 538"/>
                  <a:gd name="T11" fmla="*/ 2 h 177"/>
                  <a:gd name="T12" fmla="*/ 0 w 538"/>
                  <a:gd name="T13" fmla="*/ 2 h 177"/>
                  <a:gd name="T14" fmla="*/ 6 w 538"/>
                  <a:gd name="T15" fmla="*/ 2 h 177"/>
                  <a:gd name="T16" fmla="*/ 6 w 538"/>
                  <a:gd name="T17" fmla="*/ 2 h 177"/>
                  <a:gd name="T18" fmla="*/ 6 w 538"/>
                  <a:gd name="T19" fmla="*/ 2 h 177"/>
                  <a:gd name="T20" fmla="*/ 6 w 538"/>
                  <a:gd name="T21" fmla="*/ 1 h 177"/>
                  <a:gd name="T22" fmla="*/ 5 w 538"/>
                  <a:gd name="T23" fmla="*/ 0 h 177"/>
                  <a:gd name="T24" fmla="*/ 5 w 538"/>
                  <a:gd name="T25" fmla="*/ 0 h 177"/>
                  <a:gd name="T26" fmla="*/ 5 w 538"/>
                  <a:gd name="T27" fmla="*/ 0 h 177"/>
                  <a:gd name="T28" fmla="*/ 5 w 538"/>
                  <a:gd name="T29" fmla="*/ 0 h 177"/>
                  <a:gd name="T30" fmla="*/ 5 w 538"/>
                  <a:gd name="T31" fmla="*/ 0 h 177"/>
                  <a:gd name="T32" fmla="*/ 5 w 538"/>
                  <a:gd name="T33" fmla="*/ 1 h 177"/>
                  <a:gd name="T34" fmla="*/ 6 w 538"/>
                  <a:gd name="T35" fmla="*/ 1 h 177"/>
                  <a:gd name="T36" fmla="*/ 6 w 538"/>
                  <a:gd name="T37" fmla="*/ 1 h 177"/>
                  <a:gd name="T38" fmla="*/ 5 w 538"/>
                  <a:gd name="T39" fmla="*/ 1 h 177"/>
                  <a:gd name="T40" fmla="*/ 5 w 538"/>
                  <a:gd name="T41" fmla="*/ 1 h 177"/>
                  <a:gd name="T42" fmla="*/ 4 w 538"/>
                  <a:gd name="T43" fmla="*/ 1 h 177"/>
                  <a:gd name="T44" fmla="*/ 3 w 538"/>
                  <a:gd name="T45" fmla="*/ 1 h 177"/>
                  <a:gd name="T46" fmla="*/ 2 w 538"/>
                  <a:gd name="T47" fmla="*/ 1 h 177"/>
                  <a:gd name="T48" fmla="*/ 1 w 538"/>
                  <a:gd name="T49" fmla="*/ 1 h 177"/>
                  <a:gd name="T50" fmla="*/ 0 w 538"/>
                  <a:gd name="T51" fmla="*/ 1 h 177"/>
                  <a:gd name="T52" fmla="*/ 0 w 538"/>
                  <a:gd name="T53" fmla="*/ 1 h 177"/>
                  <a:gd name="T54" fmla="*/ 0 w 538"/>
                  <a:gd name="T55" fmla="*/ 1 h 177"/>
                  <a:gd name="T56" fmla="*/ 0 w 538"/>
                  <a:gd name="T57" fmla="*/ 1 h 177"/>
                  <a:gd name="T58" fmla="*/ 1 w 538"/>
                  <a:gd name="T59" fmla="*/ 0 h 177"/>
                  <a:gd name="T60" fmla="*/ 1 w 538"/>
                  <a:gd name="T61" fmla="*/ 0 h 177"/>
                  <a:gd name="T62" fmla="*/ 1 w 538"/>
                  <a:gd name="T63" fmla="*/ 0 h 177"/>
                  <a:gd name="T64" fmla="*/ 1 w 538"/>
                  <a:gd name="T65" fmla="*/ 0 h 177"/>
                  <a:gd name="T66" fmla="*/ 2 w 538"/>
                  <a:gd name="T67" fmla="*/ 0 h 177"/>
                  <a:gd name="T68" fmla="*/ 3 w 538"/>
                  <a:gd name="T69" fmla="*/ 0 h 177"/>
                  <a:gd name="T70" fmla="*/ 4 w 538"/>
                  <a:gd name="T71" fmla="*/ 0 h 177"/>
                  <a:gd name="T72" fmla="*/ 4 w 538"/>
                  <a:gd name="T73" fmla="*/ 0 h 177"/>
                  <a:gd name="T74" fmla="*/ 5 w 538"/>
                  <a:gd name="T75" fmla="*/ 0 h 177"/>
                  <a:gd name="T76" fmla="*/ 5 w 538"/>
                  <a:gd name="T77" fmla="*/ 0 h 1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177"/>
                  <a:gd name="T119" fmla="*/ 538 w 538"/>
                  <a:gd name="T120" fmla="*/ 177 h 1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177">
                    <a:moveTo>
                      <a:pt x="69" y="0"/>
                    </a:moveTo>
                    <a:lnTo>
                      <a:pt x="65" y="2"/>
                    </a:lnTo>
                    <a:lnTo>
                      <a:pt x="62" y="3"/>
                    </a:lnTo>
                    <a:lnTo>
                      <a:pt x="59" y="5"/>
                    </a:lnTo>
                    <a:lnTo>
                      <a:pt x="57" y="8"/>
                    </a:lnTo>
                    <a:lnTo>
                      <a:pt x="1" y="161"/>
                    </a:lnTo>
                    <a:lnTo>
                      <a:pt x="0" y="163"/>
                    </a:lnTo>
                    <a:lnTo>
                      <a:pt x="0" y="166"/>
                    </a:lnTo>
                    <a:lnTo>
                      <a:pt x="1" y="169"/>
                    </a:lnTo>
                    <a:lnTo>
                      <a:pt x="2" y="171"/>
                    </a:lnTo>
                    <a:lnTo>
                      <a:pt x="4" y="173"/>
                    </a:lnTo>
                    <a:lnTo>
                      <a:pt x="6" y="176"/>
                    </a:lnTo>
                    <a:lnTo>
                      <a:pt x="9" y="177"/>
                    </a:lnTo>
                    <a:lnTo>
                      <a:pt x="12" y="177"/>
                    </a:lnTo>
                    <a:lnTo>
                      <a:pt x="526" y="177"/>
                    </a:lnTo>
                    <a:lnTo>
                      <a:pt x="528" y="177"/>
                    </a:lnTo>
                    <a:lnTo>
                      <a:pt x="531" y="176"/>
                    </a:lnTo>
                    <a:lnTo>
                      <a:pt x="533" y="173"/>
                    </a:lnTo>
                    <a:lnTo>
                      <a:pt x="535" y="171"/>
                    </a:lnTo>
                    <a:lnTo>
                      <a:pt x="536" y="169"/>
                    </a:lnTo>
                    <a:lnTo>
                      <a:pt x="538" y="166"/>
                    </a:lnTo>
                    <a:lnTo>
                      <a:pt x="538" y="163"/>
                    </a:lnTo>
                    <a:lnTo>
                      <a:pt x="538" y="161"/>
                    </a:lnTo>
                    <a:lnTo>
                      <a:pt x="480" y="8"/>
                    </a:lnTo>
                    <a:lnTo>
                      <a:pt x="478" y="5"/>
                    </a:lnTo>
                    <a:lnTo>
                      <a:pt x="475" y="3"/>
                    </a:lnTo>
                    <a:lnTo>
                      <a:pt x="472" y="2"/>
                    </a:lnTo>
                    <a:lnTo>
                      <a:pt x="468" y="0"/>
                    </a:lnTo>
                    <a:lnTo>
                      <a:pt x="69" y="0"/>
                    </a:lnTo>
                    <a:close/>
                    <a:moveTo>
                      <a:pt x="460" y="25"/>
                    </a:moveTo>
                    <a:lnTo>
                      <a:pt x="464" y="33"/>
                    </a:lnTo>
                    <a:lnTo>
                      <a:pt x="468" y="46"/>
                    </a:lnTo>
                    <a:lnTo>
                      <a:pt x="475" y="64"/>
                    </a:lnTo>
                    <a:lnTo>
                      <a:pt x="483" y="83"/>
                    </a:lnTo>
                    <a:lnTo>
                      <a:pt x="490" y="104"/>
                    </a:lnTo>
                    <a:lnTo>
                      <a:pt x="498" y="124"/>
                    </a:lnTo>
                    <a:lnTo>
                      <a:pt x="504" y="141"/>
                    </a:lnTo>
                    <a:lnTo>
                      <a:pt x="509" y="152"/>
                    </a:lnTo>
                    <a:lnTo>
                      <a:pt x="498" y="152"/>
                    </a:lnTo>
                    <a:lnTo>
                      <a:pt x="480" y="152"/>
                    </a:lnTo>
                    <a:lnTo>
                      <a:pt x="456" y="152"/>
                    </a:lnTo>
                    <a:lnTo>
                      <a:pt x="425" y="152"/>
                    </a:lnTo>
                    <a:lnTo>
                      <a:pt x="390" y="152"/>
                    </a:lnTo>
                    <a:lnTo>
                      <a:pt x="352" y="152"/>
                    </a:lnTo>
                    <a:lnTo>
                      <a:pt x="311" y="152"/>
                    </a:lnTo>
                    <a:lnTo>
                      <a:pt x="269" y="152"/>
                    </a:lnTo>
                    <a:lnTo>
                      <a:pt x="228" y="152"/>
                    </a:lnTo>
                    <a:lnTo>
                      <a:pt x="186" y="152"/>
                    </a:lnTo>
                    <a:lnTo>
                      <a:pt x="148" y="152"/>
                    </a:lnTo>
                    <a:lnTo>
                      <a:pt x="114" y="152"/>
                    </a:lnTo>
                    <a:lnTo>
                      <a:pt x="82" y="152"/>
                    </a:lnTo>
                    <a:lnTo>
                      <a:pt x="58" y="152"/>
                    </a:lnTo>
                    <a:lnTo>
                      <a:pt x="40" y="152"/>
                    </a:lnTo>
                    <a:lnTo>
                      <a:pt x="29" y="152"/>
                    </a:lnTo>
                    <a:lnTo>
                      <a:pt x="34" y="141"/>
                    </a:lnTo>
                    <a:lnTo>
                      <a:pt x="40" y="124"/>
                    </a:lnTo>
                    <a:lnTo>
                      <a:pt x="47" y="105"/>
                    </a:lnTo>
                    <a:lnTo>
                      <a:pt x="55" y="85"/>
                    </a:lnTo>
                    <a:lnTo>
                      <a:pt x="62" y="64"/>
                    </a:lnTo>
                    <a:lnTo>
                      <a:pt x="69" y="46"/>
                    </a:lnTo>
                    <a:lnTo>
                      <a:pt x="73" y="33"/>
                    </a:lnTo>
                    <a:lnTo>
                      <a:pt x="77" y="25"/>
                    </a:lnTo>
                    <a:lnTo>
                      <a:pt x="84" y="25"/>
                    </a:lnTo>
                    <a:lnTo>
                      <a:pt x="97" y="25"/>
                    </a:lnTo>
                    <a:lnTo>
                      <a:pt x="117" y="25"/>
                    </a:lnTo>
                    <a:lnTo>
                      <a:pt x="141" y="25"/>
                    </a:lnTo>
                    <a:lnTo>
                      <a:pt x="170" y="25"/>
                    </a:lnTo>
                    <a:lnTo>
                      <a:pt x="201" y="25"/>
                    </a:lnTo>
                    <a:lnTo>
                      <a:pt x="235" y="25"/>
                    </a:lnTo>
                    <a:lnTo>
                      <a:pt x="269" y="25"/>
                    </a:lnTo>
                    <a:lnTo>
                      <a:pt x="303" y="25"/>
                    </a:lnTo>
                    <a:lnTo>
                      <a:pt x="336" y="25"/>
                    </a:lnTo>
                    <a:lnTo>
                      <a:pt x="367" y="25"/>
                    </a:lnTo>
                    <a:lnTo>
                      <a:pt x="396" y="25"/>
                    </a:lnTo>
                    <a:lnTo>
                      <a:pt x="420" y="25"/>
                    </a:lnTo>
                    <a:lnTo>
                      <a:pt x="440" y="25"/>
                    </a:lnTo>
                    <a:lnTo>
                      <a:pt x="453" y="25"/>
                    </a:lnTo>
                    <a:lnTo>
                      <a:pt x="46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5613" name="Rectangle 125"/>
            <p:cNvSpPr>
              <a:spLocks noChangeArrowheads="1"/>
            </p:cNvSpPr>
            <p:nvPr/>
          </p:nvSpPr>
          <p:spPr bwMode="auto">
            <a:xfrm>
              <a:off x="4754" y="2416"/>
              <a:ext cx="960" cy="14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FontTx/>
                <a:buNone/>
              </a:pPr>
              <a:endParaRPr lang="en-US" altLang="en-US" sz="2000" b="0">
                <a:solidFill>
                  <a:schemeClr val="tx1"/>
                </a:solidFill>
              </a:endParaRPr>
            </a:p>
          </p:txBody>
        </p:sp>
        <p:grpSp>
          <p:nvGrpSpPr>
            <p:cNvPr id="25614" name="Group 126"/>
            <p:cNvGrpSpPr>
              <a:grpSpLocks/>
            </p:cNvGrpSpPr>
            <p:nvPr/>
          </p:nvGrpSpPr>
          <p:grpSpPr bwMode="auto">
            <a:xfrm>
              <a:off x="4696" y="1189"/>
              <a:ext cx="591" cy="1217"/>
              <a:chOff x="3216" y="2507"/>
              <a:chExt cx="126" cy="360"/>
            </a:xfrm>
          </p:grpSpPr>
          <p:sp>
            <p:nvSpPr>
              <p:cNvPr id="25692" name="Freeform 127"/>
              <p:cNvSpPr>
                <a:spLocks/>
              </p:cNvSpPr>
              <p:nvPr/>
            </p:nvSpPr>
            <p:spPr bwMode="auto">
              <a:xfrm>
                <a:off x="3216" y="2507"/>
                <a:ext cx="126" cy="300"/>
              </a:xfrm>
              <a:custGeom>
                <a:avLst/>
                <a:gdLst>
                  <a:gd name="T0" fmla="*/ 0 w 126"/>
                  <a:gd name="T1" fmla="*/ 150 h 300"/>
                  <a:gd name="T2" fmla="*/ 0 w 126"/>
                  <a:gd name="T3" fmla="*/ 150 h 300"/>
                  <a:gd name="T4" fmla="*/ 0 w 126"/>
                  <a:gd name="T5" fmla="*/ 180 h 300"/>
                  <a:gd name="T6" fmla="*/ 4 w 126"/>
                  <a:gd name="T7" fmla="*/ 208 h 300"/>
                  <a:gd name="T8" fmla="*/ 10 w 126"/>
                  <a:gd name="T9" fmla="*/ 234 h 300"/>
                  <a:gd name="T10" fmla="*/ 18 w 126"/>
                  <a:gd name="T11" fmla="*/ 256 h 300"/>
                  <a:gd name="T12" fmla="*/ 28 w 126"/>
                  <a:gd name="T13" fmla="*/ 274 h 300"/>
                  <a:gd name="T14" fmla="*/ 38 w 126"/>
                  <a:gd name="T15" fmla="*/ 288 h 300"/>
                  <a:gd name="T16" fmla="*/ 44 w 126"/>
                  <a:gd name="T17" fmla="*/ 292 h 300"/>
                  <a:gd name="T18" fmla="*/ 50 w 126"/>
                  <a:gd name="T19" fmla="*/ 296 h 300"/>
                  <a:gd name="T20" fmla="*/ 56 w 126"/>
                  <a:gd name="T21" fmla="*/ 298 h 300"/>
                  <a:gd name="T22" fmla="*/ 62 w 126"/>
                  <a:gd name="T23" fmla="*/ 300 h 300"/>
                  <a:gd name="T24" fmla="*/ 62 w 126"/>
                  <a:gd name="T25" fmla="*/ 300 h 300"/>
                  <a:gd name="T26" fmla="*/ 68 w 126"/>
                  <a:gd name="T27" fmla="*/ 298 h 300"/>
                  <a:gd name="T28" fmla="*/ 76 w 126"/>
                  <a:gd name="T29" fmla="*/ 296 h 300"/>
                  <a:gd name="T30" fmla="*/ 82 w 126"/>
                  <a:gd name="T31" fmla="*/ 292 h 300"/>
                  <a:gd name="T32" fmla="*/ 86 w 126"/>
                  <a:gd name="T33" fmla="*/ 288 h 300"/>
                  <a:gd name="T34" fmla="*/ 98 w 126"/>
                  <a:gd name="T35" fmla="*/ 274 h 300"/>
                  <a:gd name="T36" fmla="*/ 106 w 126"/>
                  <a:gd name="T37" fmla="*/ 256 h 300"/>
                  <a:gd name="T38" fmla="*/ 114 w 126"/>
                  <a:gd name="T39" fmla="*/ 234 h 300"/>
                  <a:gd name="T40" fmla="*/ 120 w 126"/>
                  <a:gd name="T41" fmla="*/ 208 h 300"/>
                  <a:gd name="T42" fmla="*/ 124 w 126"/>
                  <a:gd name="T43" fmla="*/ 180 h 300"/>
                  <a:gd name="T44" fmla="*/ 126 w 126"/>
                  <a:gd name="T45" fmla="*/ 150 h 300"/>
                  <a:gd name="T46" fmla="*/ 126 w 126"/>
                  <a:gd name="T47" fmla="*/ 150 h 300"/>
                  <a:gd name="T48" fmla="*/ 124 w 126"/>
                  <a:gd name="T49" fmla="*/ 120 h 300"/>
                  <a:gd name="T50" fmla="*/ 120 w 126"/>
                  <a:gd name="T51" fmla="*/ 92 h 300"/>
                  <a:gd name="T52" fmla="*/ 114 w 126"/>
                  <a:gd name="T53" fmla="*/ 66 h 300"/>
                  <a:gd name="T54" fmla="*/ 106 w 126"/>
                  <a:gd name="T55" fmla="*/ 44 h 300"/>
                  <a:gd name="T56" fmla="*/ 98 w 126"/>
                  <a:gd name="T57" fmla="*/ 26 h 300"/>
                  <a:gd name="T58" fmla="*/ 86 w 126"/>
                  <a:gd name="T59" fmla="*/ 12 h 300"/>
                  <a:gd name="T60" fmla="*/ 82 w 126"/>
                  <a:gd name="T61" fmla="*/ 6 h 300"/>
                  <a:gd name="T62" fmla="*/ 76 w 126"/>
                  <a:gd name="T63" fmla="*/ 2 h 300"/>
                  <a:gd name="T64" fmla="*/ 68 w 126"/>
                  <a:gd name="T65" fmla="*/ 0 h 300"/>
                  <a:gd name="T66" fmla="*/ 62 w 126"/>
                  <a:gd name="T67" fmla="*/ 0 h 300"/>
                  <a:gd name="T68" fmla="*/ 62 w 126"/>
                  <a:gd name="T69" fmla="*/ 0 h 300"/>
                  <a:gd name="T70" fmla="*/ 56 w 126"/>
                  <a:gd name="T71" fmla="*/ 0 h 300"/>
                  <a:gd name="T72" fmla="*/ 50 w 126"/>
                  <a:gd name="T73" fmla="*/ 2 h 300"/>
                  <a:gd name="T74" fmla="*/ 44 w 126"/>
                  <a:gd name="T75" fmla="*/ 6 h 300"/>
                  <a:gd name="T76" fmla="*/ 38 w 126"/>
                  <a:gd name="T77" fmla="*/ 12 h 300"/>
                  <a:gd name="T78" fmla="*/ 28 w 126"/>
                  <a:gd name="T79" fmla="*/ 26 h 300"/>
                  <a:gd name="T80" fmla="*/ 18 w 126"/>
                  <a:gd name="T81" fmla="*/ 44 h 300"/>
                  <a:gd name="T82" fmla="*/ 10 w 126"/>
                  <a:gd name="T83" fmla="*/ 66 h 300"/>
                  <a:gd name="T84" fmla="*/ 4 w 126"/>
                  <a:gd name="T85" fmla="*/ 92 h 300"/>
                  <a:gd name="T86" fmla="*/ 0 w 126"/>
                  <a:gd name="T87" fmla="*/ 120 h 300"/>
                  <a:gd name="T88" fmla="*/ 0 w 126"/>
                  <a:gd name="T89" fmla="*/ 150 h 300"/>
                  <a:gd name="T90" fmla="*/ 0 w 126"/>
                  <a:gd name="T91" fmla="*/ 150 h 3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6"/>
                  <a:gd name="T139" fmla="*/ 0 h 300"/>
                  <a:gd name="T140" fmla="*/ 126 w 126"/>
                  <a:gd name="T141" fmla="*/ 300 h 3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6" h="300">
                    <a:moveTo>
                      <a:pt x="0" y="150"/>
                    </a:moveTo>
                    <a:lnTo>
                      <a:pt x="0" y="150"/>
                    </a:lnTo>
                    <a:lnTo>
                      <a:pt x="0" y="180"/>
                    </a:lnTo>
                    <a:lnTo>
                      <a:pt x="4" y="208"/>
                    </a:lnTo>
                    <a:lnTo>
                      <a:pt x="10" y="234"/>
                    </a:lnTo>
                    <a:lnTo>
                      <a:pt x="18" y="256"/>
                    </a:lnTo>
                    <a:lnTo>
                      <a:pt x="28" y="274"/>
                    </a:lnTo>
                    <a:lnTo>
                      <a:pt x="38" y="288"/>
                    </a:lnTo>
                    <a:lnTo>
                      <a:pt x="44" y="292"/>
                    </a:lnTo>
                    <a:lnTo>
                      <a:pt x="50" y="296"/>
                    </a:lnTo>
                    <a:lnTo>
                      <a:pt x="56" y="298"/>
                    </a:lnTo>
                    <a:lnTo>
                      <a:pt x="62" y="300"/>
                    </a:lnTo>
                    <a:lnTo>
                      <a:pt x="68" y="298"/>
                    </a:lnTo>
                    <a:lnTo>
                      <a:pt x="76" y="296"/>
                    </a:lnTo>
                    <a:lnTo>
                      <a:pt x="82" y="292"/>
                    </a:lnTo>
                    <a:lnTo>
                      <a:pt x="86" y="288"/>
                    </a:lnTo>
                    <a:lnTo>
                      <a:pt x="98" y="274"/>
                    </a:lnTo>
                    <a:lnTo>
                      <a:pt x="106" y="256"/>
                    </a:lnTo>
                    <a:lnTo>
                      <a:pt x="114" y="234"/>
                    </a:lnTo>
                    <a:lnTo>
                      <a:pt x="120" y="208"/>
                    </a:lnTo>
                    <a:lnTo>
                      <a:pt x="124" y="180"/>
                    </a:lnTo>
                    <a:lnTo>
                      <a:pt x="126" y="150"/>
                    </a:lnTo>
                    <a:lnTo>
                      <a:pt x="124" y="120"/>
                    </a:lnTo>
                    <a:lnTo>
                      <a:pt x="120" y="92"/>
                    </a:lnTo>
                    <a:lnTo>
                      <a:pt x="114" y="66"/>
                    </a:lnTo>
                    <a:lnTo>
                      <a:pt x="106" y="44"/>
                    </a:lnTo>
                    <a:lnTo>
                      <a:pt x="98" y="26"/>
                    </a:lnTo>
                    <a:lnTo>
                      <a:pt x="86" y="12"/>
                    </a:lnTo>
                    <a:lnTo>
                      <a:pt x="82" y="6"/>
                    </a:lnTo>
                    <a:lnTo>
                      <a:pt x="76" y="2"/>
                    </a:lnTo>
                    <a:lnTo>
                      <a:pt x="68" y="0"/>
                    </a:lnTo>
                    <a:lnTo>
                      <a:pt x="62" y="0"/>
                    </a:lnTo>
                    <a:lnTo>
                      <a:pt x="56" y="0"/>
                    </a:lnTo>
                    <a:lnTo>
                      <a:pt x="50" y="2"/>
                    </a:lnTo>
                    <a:lnTo>
                      <a:pt x="44" y="6"/>
                    </a:lnTo>
                    <a:lnTo>
                      <a:pt x="38" y="12"/>
                    </a:lnTo>
                    <a:lnTo>
                      <a:pt x="28" y="26"/>
                    </a:lnTo>
                    <a:lnTo>
                      <a:pt x="18" y="44"/>
                    </a:lnTo>
                    <a:lnTo>
                      <a:pt x="10" y="66"/>
                    </a:lnTo>
                    <a:lnTo>
                      <a:pt x="4" y="92"/>
                    </a:lnTo>
                    <a:lnTo>
                      <a:pt x="0" y="120"/>
                    </a:lnTo>
                    <a:lnTo>
                      <a:pt x="0" y="150"/>
                    </a:lnTo>
                    <a:close/>
                  </a:path>
                </a:pathLst>
              </a:custGeom>
              <a:solidFill>
                <a:srgbClr val="6B9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3" name="Freeform 128"/>
              <p:cNvSpPr>
                <a:spLocks/>
              </p:cNvSpPr>
              <p:nvPr/>
            </p:nvSpPr>
            <p:spPr bwMode="auto">
              <a:xfrm>
                <a:off x="3254" y="2623"/>
                <a:ext cx="58" cy="244"/>
              </a:xfrm>
              <a:custGeom>
                <a:avLst/>
                <a:gdLst>
                  <a:gd name="T0" fmla="*/ 0 w 58"/>
                  <a:gd name="T1" fmla="*/ 16 h 244"/>
                  <a:gd name="T2" fmla="*/ 0 w 58"/>
                  <a:gd name="T3" fmla="*/ 16 h 244"/>
                  <a:gd name="T4" fmla="*/ 2 w 58"/>
                  <a:gd name="T5" fmla="*/ 14 h 244"/>
                  <a:gd name="T6" fmla="*/ 4 w 58"/>
                  <a:gd name="T7" fmla="*/ 16 h 244"/>
                  <a:gd name="T8" fmla="*/ 22 w 58"/>
                  <a:gd name="T9" fmla="*/ 46 h 244"/>
                  <a:gd name="T10" fmla="*/ 22 w 58"/>
                  <a:gd name="T11" fmla="*/ 4 h 244"/>
                  <a:gd name="T12" fmla="*/ 22 w 58"/>
                  <a:gd name="T13" fmla="*/ 4 h 244"/>
                  <a:gd name="T14" fmla="*/ 24 w 58"/>
                  <a:gd name="T15" fmla="*/ 2 h 244"/>
                  <a:gd name="T16" fmla="*/ 26 w 58"/>
                  <a:gd name="T17" fmla="*/ 0 h 244"/>
                  <a:gd name="T18" fmla="*/ 26 w 58"/>
                  <a:gd name="T19" fmla="*/ 0 h 244"/>
                  <a:gd name="T20" fmla="*/ 28 w 58"/>
                  <a:gd name="T21" fmla="*/ 2 h 244"/>
                  <a:gd name="T22" fmla="*/ 28 w 58"/>
                  <a:gd name="T23" fmla="*/ 4 h 244"/>
                  <a:gd name="T24" fmla="*/ 28 w 58"/>
                  <a:gd name="T25" fmla="*/ 116 h 244"/>
                  <a:gd name="T26" fmla="*/ 52 w 58"/>
                  <a:gd name="T27" fmla="*/ 68 h 244"/>
                  <a:gd name="T28" fmla="*/ 52 w 58"/>
                  <a:gd name="T29" fmla="*/ 68 h 244"/>
                  <a:gd name="T30" fmla="*/ 54 w 58"/>
                  <a:gd name="T31" fmla="*/ 66 h 244"/>
                  <a:gd name="T32" fmla="*/ 56 w 58"/>
                  <a:gd name="T33" fmla="*/ 66 h 244"/>
                  <a:gd name="T34" fmla="*/ 56 w 58"/>
                  <a:gd name="T35" fmla="*/ 66 h 244"/>
                  <a:gd name="T36" fmla="*/ 58 w 58"/>
                  <a:gd name="T37" fmla="*/ 68 h 244"/>
                  <a:gd name="T38" fmla="*/ 56 w 58"/>
                  <a:gd name="T39" fmla="*/ 72 h 244"/>
                  <a:gd name="T40" fmla="*/ 28 w 58"/>
                  <a:gd name="T41" fmla="*/ 126 h 244"/>
                  <a:gd name="T42" fmla="*/ 28 w 58"/>
                  <a:gd name="T43" fmla="*/ 126 h 244"/>
                  <a:gd name="T44" fmla="*/ 28 w 58"/>
                  <a:gd name="T45" fmla="*/ 128 h 244"/>
                  <a:gd name="T46" fmla="*/ 28 w 58"/>
                  <a:gd name="T47" fmla="*/ 240 h 244"/>
                  <a:gd name="T48" fmla="*/ 28 w 58"/>
                  <a:gd name="T49" fmla="*/ 240 h 244"/>
                  <a:gd name="T50" fmla="*/ 28 w 58"/>
                  <a:gd name="T51" fmla="*/ 242 h 244"/>
                  <a:gd name="T52" fmla="*/ 26 w 58"/>
                  <a:gd name="T53" fmla="*/ 244 h 244"/>
                  <a:gd name="T54" fmla="*/ 26 w 58"/>
                  <a:gd name="T55" fmla="*/ 244 h 244"/>
                  <a:gd name="T56" fmla="*/ 24 w 58"/>
                  <a:gd name="T57" fmla="*/ 242 h 244"/>
                  <a:gd name="T58" fmla="*/ 22 w 58"/>
                  <a:gd name="T59" fmla="*/ 240 h 244"/>
                  <a:gd name="T60" fmla="*/ 22 w 58"/>
                  <a:gd name="T61" fmla="*/ 58 h 244"/>
                  <a:gd name="T62" fmla="*/ 0 w 58"/>
                  <a:gd name="T63" fmla="*/ 20 h 244"/>
                  <a:gd name="T64" fmla="*/ 0 w 58"/>
                  <a:gd name="T65" fmla="*/ 20 h 244"/>
                  <a:gd name="T66" fmla="*/ 0 w 58"/>
                  <a:gd name="T67" fmla="*/ 18 h 244"/>
                  <a:gd name="T68" fmla="*/ 0 w 58"/>
                  <a:gd name="T69" fmla="*/ 16 h 244"/>
                  <a:gd name="T70" fmla="*/ 0 w 58"/>
                  <a:gd name="T71" fmla="*/ 16 h 2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
                  <a:gd name="T109" fmla="*/ 0 h 244"/>
                  <a:gd name="T110" fmla="*/ 58 w 58"/>
                  <a:gd name="T111" fmla="*/ 244 h 2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 h="244">
                    <a:moveTo>
                      <a:pt x="0" y="16"/>
                    </a:moveTo>
                    <a:lnTo>
                      <a:pt x="0" y="16"/>
                    </a:lnTo>
                    <a:lnTo>
                      <a:pt x="2" y="14"/>
                    </a:lnTo>
                    <a:lnTo>
                      <a:pt x="4" y="16"/>
                    </a:lnTo>
                    <a:lnTo>
                      <a:pt x="22" y="46"/>
                    </a:lnTo>
                    <a:lnTo>
                      <a:pt x="22" y="4"/>
                    </a:lnTo>
                    <a:lnTo>
                      <a:pt x="24" y="2"/>
                    </a:lnTo>
                    <a:lnTo>
                      <a:pt x="26" y="0"/>
                    </a:lnTo>
                    <a:lnTo>
                      <a:pt x="28" y="2"/>
                    </a:lnTo>
                    <a:lnTo>
                      <a:pt x="28" y="4"/>
                    </a:lnTo>
                    <a:lnTo>
                      <a:pt x="28" y="116"/>
                    </a:lnTo>
                    <a:lnTo>
                      <a:pt x="52" y="68"/>
                    </a:lnTo>
                    <a:lnTo>
                      <a:pt x="54" y="66"/>
                    </a:lnTo>
                    <a:lnTo>
                      <a:pt x="56" y="66"/>
                    </a:lnTo>
                    <a:lnTo>
                      <a:pt x="58" y="68"/>
                    </a:lnTo>
                    <a:lnTo>
                      <a:pt x="56" y="72"/>
                    </a:lnTo>
                    <a:lnTo>
                      <a:pt x="28" y="126"/>
                    </a:lnTo>
                    <a:lnTo>
                      <a:pt x="28" y="128"/>
                    </a:lnTo>
                    <a:lnTo>
                      <a:pt x="28" y="240"/>
                    </a:lnTo>
                    <a:lnTo>
                      <a:pt x="28" y="242"/>
                    </a:lnTo>
                    <a:lnTo>
                      <a:pt x="26" y="244"/>
                    </a:lnTo>
                    <a:lnTo>
                      <a:pt x="24" y="242"/>
                    </a:lnTo>
                    <a:lnTo>
                      <a:pt x="22" y="240"/>
                    </a:lnTo>
                    <a:lnTo>
                      <a:pt x="22" y="58"/>
                    </a:lnTo>
                    <a:lnTo>
                      <a:pt x="0" y="20"/>
                    </a:lnTo>
                    <a:lnTo>
                      <a:pt x="0" y="18"/>
                    </a:lnTo>
                    <a:lnTo>
                      <a:pt x="0" y="16"/>
                    </a:lnTo>
                    <a:close/>
                  </a:path>
                </a:pathLst>
              </a:custGeom>
              <a:solidFill>
                <a:srgbClr val="3040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5615" name="Group 129"/>
            <p:cNvGrpSpPr>
              <a:grpSpLocks/>
            </p:cNvGrpSpPr>
            <p:nvPr/>
          </p:nvGrpSpPr>
          <p:grpSpPr bwMode="auto">
            <a:xfrm>
              <a:off x="5496" y="1859"/>
              <a:ext cx="264" cy="541"/>
              <a:chOff x="2552" y="1811"/>
              <a:chExt cx="414" cy="1204"/>
            </a:xfrm>
          </p:grpSpPr>
          <p:sp>
            <p:nvSpPr>
              <p:cNvPr id="25631" name="Freeform 130"/>
              <p:cNvSpPr>
                <a:spLocks/>
              </p:cNvSpPr>
              <p:nvPr/>
            </p:nvSpPr>
            <p:spPr bwMode="auto">
              <a:xfrm>
                <a:off x="2650" y="2053"/>
                <a:ext cx="44" cy="50"/>
              </a:xfrm>
              <a:custGeom>
                <a:avLst/>
                <a:gdLst>
                  <a:gd name="T0" fmla="*/ 40 w 44"/>
                  <a:gd name="T1" fmla="*/ 8 h 50"/>
                  <a:gd name="T2" fmla="*/ 40 w 44"/>
                  <a:gd name="T3" fmla="*/ 8 h 50"/>
                  <a:gd name="T4" fmla="*/ 40 w 44"/>
                  <a:gd name="T5" fmla="*/ 16 h 50"/>
                  <a:gd name="T6" fmla="*/ 40 w 44"/>
                  <a:gd name="T7" fmla="*/ 20 h 50"/>
                  <a:gd name="T8" fmla="*/ 40 w 44"/>
                  <a:gd name="T9" fmla="*/ 26 h 50"/>
                  <a:gd name="T10" fmla="*/ 40 w 44"/>
                  <a:gd name="T11" fmla="*/ 26 h 50"/>
                  <a:gd name="T12" fmla="*/ 36 w 44"/>
                  <a:gd name="T13" fmla="*/ 34 h 50"/>
                  <a:gd name="T14" fmla="*/ 28 w 44"/>
                  <a:gd name="T15" fmla="*/ 40 h 50"/>
                  <a:gd name="T16" fmla="*/ 18 w 44"/>
                  <a:gd name="T17" fmla="*/ 46 h 50"/>
                  <a:gd name="T18" fmla="*/ 10 w 44"/>
                  <a:gd name="T19" fmla="*/ 50 h 50"/>
                  <a:gd name="T20" fmla="*/ 10 w 44"/>
                  <a:gd name="T21" fmla="*/ 50 h 50"/>
                  <a:gd name="T22" fmla="*/ 4 w 44"/>
                  <a:gd name="T23" fmla="*/ 50 h 50"/>
                  <a:gd name="T24" fmla="*/ 0 w 44"/>
                  <a:gd name="T25" fmla="*/ 50 h 50"/>
                  <a:gd name="T26" fmla="*/ 0 w 44"/>
                  <a:gd name="T27" fmla="*/ 50 h 50"/>
                  <a:gd name="T28" fmla="*/ 0 w 44"/>
                  <a:gd name="T29" fmla="*/ 50 h 50"/>
                  <a:gd name="T30" fmla="*/ 2 w 44"/>
                  <a:gd name="T31" fmla="*/ 48 h 50"/>
                  <a:gd name="T32" fmla="*/ 4 w 44"/>
                  <a:gd name="T33" fmla="*/ 46 h 50"/>
                  <a:gd name="T34" fmla="*/ 4 w 44"/>
                  <a:gd name="T35" fmla="*/ 42 h 50"/>
                  <a:gd name="T36" fmla="*/ 4 w 44"/>
                  <a:gd name="T37" fmla="*/ 42 h 50"/>
                  <a:gd name="T38" fmla="*/ 4 w 44"/>
                  <a:gd name="T39" fmla="*/ 36 h 50"/>
                  <a:gd name="T40" fmla="*/ 6 w 44"/>
                  <a:gd name="T41" fmla="*/ 28 h 50"/>
                  <a:gd name="T42" fmla="*/ 8 w 44"/>
                  <a:gd name="T43" fmla="*/ 20 h 50"/>
                  <a:gd name="T44" fmla="*/ 8 w 44"/>
                  <a:gd name="T45" fmla="*/ 20 h 50"/>
                  <a:gd name="T46" fmla="*/ 24 w 44"/>
                  <a:gd name="T47" fmla="*/ 8 h 50"/>
                  <a:gd name="T48" fmla="*/ 38 w 44"/>
                  <a:gd name="T49" fmla="*/ 2 h 50"/>
                  <a:gd name="T50" fmla="*/ 42 w 44"/>
                  <a:gd name="T51" fmla="*/ 0 h 50"/>
                  <a:gd name="T52" fmla="*/ 44 w 44"/>
                  <a:gd name="T53" fmla="*/ 0 h 50"/>
                  <a:gd name="T54" fmla="*/ 44 w 44"/>
                  <a:gd name="T55" fmla="*/ 0 h 50"/>
                  <a:gd name="T56" fmla="*/ 44 w 44"/>
                  <a:gd name="T57" fmla="*/ 10 h 50"/>
                  <a:gd name="T58" fmla="*/ 44 w 44"/>
                  <a:gd name="T59" fmla="*/ 10 h 50"/>
                  <a:gd name="T60" fmla="*/ 40 w 44"/>
                  <a:gd name="T61" fmla="*/ 10 h 50"/>
                  <a:gd name="T62" fmla="*/ 40 w 44"/>
                  <a:gd name="T63" fmla="*/ 8 h 50"/>
                  <a:gd name="T64" fmla="*/ 40 w 44"/>
                  <a:gd name="T65" fmla="*/ 8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50"/>
                  <a:gd name="T101" fmla="*/ 44 w 44"/>
                  <a:gd name="T102" fmla="*/ 50 h 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50">
                    <a:moveTo>
                      <a:pt x="40" y="8"/>
                    </a:moveTo>
                    <a:lnTo>
                      <a:pt x="40" y="8"/>
                    </a:lnTo>
                    <a:lnTo>
                      <a:pt x="40" y="16"/>
                    </a:lnTo>
                    <a:lnTo>
                      <a:pt x="40" y="20"/>
                    </a:lnTo>
                    <a:lnTo>
                      <a:pt x="40" y="26"/>
                    </a:lnTo>
                    <a:lnTo>
                      <a:pt x="36" y="34"/>
                    </a:lnTo>
                    <a:lnTo>
                      <a:pt x="28" y="40"/>
                    </a:lnTo>
                    <a:lnTo>
                      <a:pt x="18" y="46"/>
                    </a:lnTo>
                    <a:lnTo>
                      <a:pt x="10" y="50"/>
                    </a:lnTo>
                    <a:lnTo>
                      <a:pt x="4" y="50"/>
                    </a:lnTo>
                    <a:lnTo>
                      <a:pt x="0" y="50"/>
                    </a:lnTo>
                    <a:lnTo>
                      <a:pt x="2" y="48"/>
                    </a:lnTo>
                    <a:lnTo>
                      <a:pt x="4" y="46"/>
                    </a:lnTo>
                    <a:lnTo>
                      <a:pt x="4" y="42"/>
                    </a:lnTo>
                    <a:lnTo>
                      <a:pt x="4" y="36"/>
                    </a:lnTo>
                    <a:lnTo>
                      <a:pt x="6" y="28"/>
                    </a:lnTo>
                    <a:lnTo>
                      <a:pt x="8" y="20"/>
                    </a:lnTo>
                    <a:lnTo>
                      <a:pt x="24" y="8"/>
                    </a:lnTo>
                    <a:lnTo>
                      <a:pt x="38" y="2"/>
                    </a:lnTo>
                    <a:lnTo>
                      <a:pt x="42" y="0"/>
                    </a:lnTo>
                    <a:lnTo>
                      <a:pt x="44" y="0"/>
                    </a:lnTo>
                    <a:lnTo>
                      <a:pt x="44" y="10"/>
                    </a:lnTo>
                    <a:lnTo>
                      <a:pt x="40" y="10"/>
                    </a:lnTo>
                    <a:lnTo>
                      <a:pt x="40" y="8"/>
                    </a:lnTo>
                    <a:close/>
                  </a:path>
                </a:pathLst>
              </a:custGeom>
              <a:solidFill>
                <a:srgbClr val="B851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2" name="Freeform 131"/>
              <p:cNvSpPr>
                <a:spLocks/>
              </p:cNvSpPr>
              <p:nvPr/>
            </p:nvSpPr>
            <p:spPr bwMode="auto">
              <a:xfrm>
                <a:off x="2638" y="2683"/>
                <a:ext cx="62" cy="160"/>
              </a:xfrm>
              <a:custGeom>
                <a:avLst/>
                <a:gdLst>
                  <a:gd name="T0" fmla="*/ 48 w 62"/>
                  <a:gd name="T1" fmla="*/ 2 h 160"/>
                  <a:gd name="T2" fmla="*/ 48 w 62"/>
                  <a:gd name="T3" fmla="*/ 2 h 160"/>
                  <a:gd name="T4" fmla="*/ 50 w 62"/>
                  <a:gd name="T5" fmla="*/ 2 h 160"/>
                  <a:gd name="T6" fmla="*/ 52 w 62"/>
                  <a:gd name="T7" fmla="*/ 8 h 160"/>
                  <a:gd name="T8" fmla="*/ 54 w 62"/>
                  <a:gd name="T9" fmla="*/ 18 h 160"/>
                  <a:gd name="T10" fmla="*/ 54 w 62"/>
                  <a:gd name="T11" fmla="*/ 36 h 160"/>
                  <a:gd name="T12" fmla="*/ 54 w 62"/>
                  <a:gd name="T13" fmla="*/ 36 h 160"/>
                  <a:gd name="T14" fmla="*/ 54 w 62"/>
                  <a:gd name="T15" fmla="*/ 58 h 160"/>
                  <a:gd name="T16" fmla="*/ 54 w 62"/>
                  <a:gd name="T17" fmla="*/ 74 h 160"/>
                  <a:gd name="T18" fmla="*/ 58 w 62"/>
                  <a:gd name="T19" fmla="*/ 98 h 160"/>
                  <a:gd name="T20" fmla="*/ 58 w 62"/>
                  <a:gd name="T21" fmla="*/ 98 h 160"/>
                  <a:gd name="T22" fmla="*/ 62 w 62"/>
                  <a:gd name="T23" fmla="*/ 118 h 160"/>
                  <a:gd name="T24" fmla="*/ 62 w 62"/>
                  <a:gd name="T25" fmla="*/ 128 h 160"/>
                  <a:gd name="T26" fmla="*/ 60 w 62"/>
                  <a:gd name="T27" fmla="*/ 140 h 160"/>
                  <a:gd name="T28" fmla="*/ 60 w 62"/>
                  <a:gd name="T29" fmla="*/ 140 h 160"/>
                  <a:gd name="T30" fmla="*/ 56 w 62"/>
                  <a:gd name="T31" fmla="*/ 150 h 160"/>
                  <a:gd name="T32" fmla="*/ 50 w 62"/>
                  <a:gd name="T33" fmla="*/ 156 h 160"/>
                  <a:gd name="T34" fmla="*/ 44 w 62"/>
                  <a:gd name="T35" fmla="*/ 160 h 160"/>
                  <a:gd name="T36" fmla="*/ 34 w 62"/>
                  <a:gd name="T37" fmla="*/ 160 h 160"/>
                  <a:gd name="T38" fmla="*/ 34 w 62"/>
                  <a:gd name="T39" fmla="*/ 160 h 160"/>
                  <a:gd name="T40" fmla="*/ 26 w 62"/>
                  <a:gd name="T41" fmla="*/ 158 h 160"/>
                  <a:gd name="T42" fmla="*/ 16 w 62"/>
                  <a:gd name="T43" fmla="*/ 152 h 160"/>
                  <a:gd name="T44" fmla="*/ 10 w 62"/>
                  <a:gd name="T45" fmla="*/ 142 h 160"/>
                  <a:gd name="T46" fmla="*/ 6 w 62"/>
                  <a:gd name="T47" fmla="*/ 132 h 160"/>
                  <a:gd name="T48" fmla="*/ 6 w 62"/>
                  <a:gd name="T49" fmla="*/ 132 h 160"/>
                  <a:gd name="T50" fmla="*/ 4 w 62"/>
                  <a:gd name="T51" fmla="*/ 106 h 160"/>
                  <a:gd name="T52" fmla="*/ 2 w 62"/>
                  <a:gd name="T53" fmla="*/ 86 h 160"/>
                  <a:gd name="T54" fmla="*/ 2 w 62"/>
                  <a:gd name="T55" fmla="*/ 86 h 160"/>
                  <a:gd name="T56" fmla="*/ 2 w 62"/>
                  <a:gd name="T57" fmla="*/ 66 h 160"/>
                  <a:gd name="T58" fmla="*/ 4 w 62"/>
                  <a:gd name="T59" fmla="*/ 48 h 160"/>
                  <a:gd name="T60" fmla="*/ 4 w 62"/>
                  <a:gd name="T61" fmla="*/ 48 h 160"/>
                  <a:gd name="T62" fmla="*/ 4 w 62"/>
                  <a:gd name="T63" fmla="*/ 40 h 160"/>
                  <a:gd name="T64" fmla="*/ 4 w 62"/>
                  <a:gd name="T65" fmla="*/ 34 h 160"/>
                  <a:gd name="T66" fmla="*/ 0 w 62"/>
                  <a:gd name="T67" fmla="*/ 20 h 160"/>
                  <a:gd name="T68" fmla="*/ 0 w 62"/>
                  <a:gd name="T69" fmla="*/ 20 h 160"/>
                  <a:gd name="T70" fmla="*/ 2 w 62"/>
                  <a:gd name="T71" fmla="*/ 10 h 160"/>
                  <a:gd name="T72" fmla="*/ 2 w 62"/>
                  <a:gd name="T73" fmla="*/ 6 h 160"/>
                  <a:gd name="T74" fmla="*/ 6 w 62"/>
                  <a:gd name="T75" fmla="*/ 6 h 160"/>
                  <a:gd name="T76" fmla="*/ 6 w 62"/>
                  <a:gd name="T77" fmla="*/ 6 h 160"/>
                  <a:gd name="T78" fmla="*/ 26 w 62"/>
                  <a:gd name="T79" fmla="*/ 0 h 160"/>
                  <a:gd name="T80" fmla="*/ 40 w 62"/>
                  <a:gd name="T81" fmla="*/ 0 h 160"/>
                  <a:gd name="T82" fmla="*/ 46 w 62"/>
                  <a:gd name="T83" fmla="*/ 0 h 160"/>
                  <a:gd name="T84" fmla="*/ 48 w 62"/>
                  <a:gd name="T85" fmla="*/ 2 h 160"/>
                  <a:gd name="T86" fmla="*/ 48 w 62"/>
                  <a:gd name="T87" fmla="*/ 2 h 1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
                  <a:gd name="T133" fmla="*/ 0 h 160"/>
                  <a:gd name="T134" fmla="*/ 62 w 62"/>
                  <a:gd name="T135" fmla="*/ 160 h 1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 h="160">
                    <a:moveTo>
                      <a:pt x="48" y="2"/>
                    </a:moveTo>
                    <a:lnTo>
                      <a:pt x="48" y="2"/>
                    </a:lnTo>
                    <a:lnTo>
                      <a:pt x="50" y="2"/>
                    </a:lnTo>
                    <a:lnTo>
                      <a:pt x="52" y="8"/>
                    </a:lnTo>
                    <a:lnTo>
                      <a:pt x="54" y="18"/>
                    </a:lnTo>
                    <a:lnTo>
                      <a:pt x="54" y="36"/>
                    </a:lnTo>
                    <a:lnTo>
                      <a:pt x="54" y="58"/>
                    </a:lnTo>
                    <a:lnTo>
                      <a:pt x="54" y="74"/>
                    </a:lnTo>
                    <a:lnTo>
                      <a:pt x="58" y="98"/>
                    </a:lnTo>
                    <a:lnTo>
                      <a:pt x="62" y="118"/>
                    </a:lnTo>
                    <a:lnTo>
                      <a:pt x="62" y="128"/>
                    </a:lnTo>
                    <a:lnTo>
                      <a:pt x="60" y="140"/>
                    </a:lnTo>
                    <a:lnTo>
                      <a:pt x="56" y="150"/>
                    </a:lnTo>
                    <a:lnTo>
                      <a:pt x="50" y="156"/>
                    </a:lnTo>
                    <a:lnTo>
                      <a:pt x="44" y="160"/>
                    </a:lnTo>
                    <a:lnTo>
                      <a:pt x="34" y="160"/>
                    </a:lnTo>
                    <a:lnTo>
                      <a:pt x="26" y="158"/>
                    </a:lnTo>
                    <a:lnTo>
                      <a:pt x="16" y="152"/>
                    </a:lnTo>
                    <a:lnTo>
                      <a:pt x="10" y="142"/>
                    </a:lnTo>
                    <a:lnTo>
                      <a:pt x="6" y="132"/>
                    </a:lnTo>
                    <a:lnTo>
                      <a:pt x="4" y="106"/>
                    </a:lnTo>
                    <a:lnTo>
                      <a:pt x="2" y="86"/>
                    </a:lnTo>
                    <a:lnTo>
                      <a:pt x="2" y="66"/>
                    </a:lnTo>
                    <a:lnTo>
                      <a:pt x="4" y="48"/>
                    </a:lnTo>
                    <a:lnTo>
                      <a:pt x="4" y="40"/>
                    </a:lnTo>
                    <a:lnTo>
                      <a:pt x="4" y="34"/>
                    </a:lnTo>
                    <a:lnTo>
                      <a:pt x="0" y="20"/>
                    </a:lnTo>
                    <a:lnTo>
                      <a:pt x="2" y="10"/>
                    </a:lnTo>
                    <a:lnTo>
                      <a:pt x="2" y="6"/>
                    </a:lnTo>
                    <a:lnTo>
                      <a:pt x="6" y="6"/>
                    </a:lnTo>
                    <a:lnTo>
                      <a:pt x="26" y="0"/>
                    </a:lnTo>
                    <a:lnTo>
                      <a:pt x="40" y="0"/>
                    </a:lnTo>
                    <a:lnTo>
                      <a:pt x="46" y="0"/>
                    </a:lnTo>
                    <a:lnTo>
                      <a:pt x="4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3" name="Freeform 132"/>
              <p:cNvSpPr>
                <a:spLocks/>
              </p:cNvSpPr>
              <p:nvPr/>
            </p:nvSpPr>
            <p:spPr bwMode="auto">
              <a:xfrm>
                <a:off x="2758" y="2497"/>
                <a:ext cx="106" cy="436"/>
              </a:xfrm>
              <a:custGeom>
                <a:avLst/>
                <a:gdLst>
                  <a:gd name="T0" fmla="*/ 106 w 106"/>
                  <a:gd name="T1" fmla="*/ 0 h 436"/>
                  <a:gd name="T2" fmla="*/ 106 w 106"/>
                  <a:gd name="T3" fmla="*/ 0 h 436"/>
                  <a:gd name="T4" fmla="*/ 100 w 106"/>
                  <a:gd name="T5" fmla="*/ 30 h 436"/>
                  <a:gd name="T6" fmla="*/ 94 w 106"/>
                  <a:gd name="T7" fmla="*/ 56 h 436"/>
                  <a:gd name="T8" fmla="*/ 88 w 106"/>
                  <a:gd name="T9" fmla="*/ 80 h 436"/>
                  <a:gd name="T10" fmla="*/ 88 w 106"/>
                  <a:gd name="T11" fmla="*/ 80 h 436"/>
                  <a:gd name="T12" fmla="*/ 84 w 106"/>
                  <a:gd name="T13" fmla="*/ 90 h 436"/>
                  <a:gd name="T14" fmla="*/ 84 w 106"/>
                  <a:gd name="T15" fmla="*/ 100 h 436"/>
                  <a:gd name="T16" fmla="*/ 82 w 106"/>
                  <a:gd name="T17" fmla="*/ 124 h 436"/>
                  <a:gd name="T18" fmla="*/ 84 w 106"/>
                  <a:gd name="T19" fmla="*/ 146 h 436"/>
                  <a:gd name="T20" fmla="*/ 86 w 106"/>
                  <a:gd name="T21" fmla="*/ 170 h 436"/>
                  <a:gd name="T22" fmla="*/ 86 w 106"/>
                  <a:gd name="T23" fmla="*/ 170 h 436"/>
                  <a:gd name="T24" fmla="*/ 88 w 106"/>
                  <a:gd name="T25" fmla="*/ 192 h 436"/>
                  <a:gd name="T26" fmla="*/ 90 w 106"/>
                  <a:gd name="T27" fmla="*/ 214 h 436"/>
                  <a:gd name="T28" fmla="*/ 88 w 106"/>
                  <a:gd name="T29" fmla="*/ 226 h 436"/>
                  <a:gd name="T30" fmla="*/ 86 w 106"/>
                  <a:gd name="T31" fmla="*/ 238 h 436"/>
                  <a:gd name="T32" fmla="*/ 82 w 106"/>
                  <a:gd name="T33" fmla="*/ 252 h 436"/>
                  <a:gd name="T34" fmla="*/ 78 w 106"/>
                  <a:gd name="T35" fmla="*/ 266 h 436"/>
                  <a:gd name="T36" fmla="*/ 78 w 106"/>
                  <a:gd name="T37" fmla="*/ 266 h 436"/>
                  <a:gd name="T38" fmla="*/ 70 w 106"/>
                  <a:gd name="T39" fmla="*/ 282 h 436"/>
                  <a:gd name="T40" fmla="*/ 64 w 106"/>
                  <a:gd name="T41" fmla="*/ 302 h 436"/>
                  <a:gd name="T42" fmla="*/ 52 w 106"/>
                  <a:gd name="T43" fmla="*/ 346 h 436"/>
                  <a:gd name="T44" fmla="*/ 36 w 106"/>
                  <a:gd name="T45" fmla="*/ 408 h 436"/>
                  <a:gd name="T46" fmla="*/ 36 w 106"/>
                  <a:gd name="T47" fmla="*/ 408 h 436"/>
                  <a:gd name="T48" fmla="*/ 32 w 106"/>
                  <a:gd name="T49" fmla="*/ 428 h 436"/>
                  <a:gd name="T50" fmla="*/ 32 w 106"/>
                  <a:gd name="T51" fmla="*/ 436 h 436"/>
                  <a:gd name="T52" fmla="*/ 0 w 106"/>
                  <a:gd name="T53" fmla="*/ 434 h 436"/>
                  <a:gd name="T54" fmla="*/ 0 w 106"/>
                  <a:gd name="T55" fmla="*/ 434 h 436"/>
                  <a:gd name="T56" fmla="*/ 0 w 106"/>
                  <a:gd name="T57" fmla="*/ 420 h 436"/>
                  <a:gd name="T58" fmla="*/ 0 w 106"/>
                  <a:gd name="T59" fmla="*/ 402 h 436"/>
                  <a:gd name="T60" fmla="*/ 4 w 106"/>
                  <a:gd name="T61" fmla="*/ 378 h 436"/>
                  <a:gd name="T62" fmla="*/ 4 w 106"/>
                  <a:gd name="T63" fmla="*/ 378 h 436"/>
                  <a:gd name="T64" fmla="*/ 8 w 106"/>
                  <a:gd name="T65" fmla="*/ 352 h 436"/>
                  <a:gd name="T66" fmla="*/ 10 w 106"/>
                  <a:gd name="T67" fmla="*/ 330 h 436"/>
                  <a:gd name="T68" fmla="*/ 10 w 106"/>
                  <a:gd name="T69" fmla="*/ 292 h 436"/>
                  <a:gd name="T70" fmla="*/ 10 w 106"/>
                  <a:gd name="T71" fmla="*/ 292 h 436"/>
                  <a:gd name="T72" fmla="*/ 6 w 106"/>
                  <a:gd name="T73" fmla="*/ 264 h 436"/>
                  <a:gd name="T74" fmla="*/ 4 w 106"/>
                  <a:gd name="T75" fmla="*/ 240 h 436"/>
                  <a:gd name="T76" fmla="*/ 4 w 106"/>
                  <a:gd name="T77" fmla="*/ 228 h 436"/>
                  <a:gd name="T78" fmla="*/ 6 w 106"/>
                  <a:gd name="T79" fmla="*/ 218 h 436"/>
                  <a:gd name="T80" fmla="*/ 6 w 106"/>
                  <a:gd name="T81" fmla="*/ 218 h 436"/>
                  <a:gd name="T82" fmla="*/ 14 w 106"/>
                  <a:gd name="T83" fmla="*/ 184 h 436"/>
                  <a:gd name="T84" fmla="*/ 16 w 106"/>
                  <a:gd name="T85" fmla="*/ 162 h 436"/>
                  <a:gd name="T86" fmla="*/ 16 w 106"/>
                  <a:gd name="T87" fmla="*/ 162 h 436"/>
                  <a:gd name="T88" fmla="*/ 14 w 106"/>
                  <a:gd name="T89" fmla="*/ 152 h 436"/>
                  <a:gd name="T90" fmla="*/ 10 w 106"/>
                  <a:gd name="T91" fmla="*/ 138 h 436"/>
                  <a:gd name="T92" fmla="*/ 8 w 106"/>
                  <a:gd name="T93" fmla="*/ 124 h 436"/>
                  <a:gd name="T94" fmla="*/ 6 w 106"/>
                  <a:gd name="T95" fmla="*/ 116 h 436"/>
                  <a:gd name="T96" fmla="*/ 8 w 106"/>
                  <a:gd name="T97" fmla="*/ 108 h 436"/>
                  <a:gd name="T98" fmla="*/ 8 w 106"/>
                  <a:gd name="T99" fmla="*/ 108 h 436"/>
                  <a:gd name="T100" fmla="*/ 10 w 106"/>
                  <a:gd name="T101" fmla="*/ 98 h 436"/>
                  <a:gd name="T102" fmla="*/ 10 w 106"/>
                  <a:gd name="T103" fmla="*/ 88 h 436"/>
                  <a:gd name="T104" fmla="*/ 8 w 106"/>
                  <a:gd name="T105" fmla="*/ 34 h 436"/>
                  <a:gd name="T106" fmla="*/ 8 w 106"/>
                  <a:gd name="T107" fmla="*/ 34 h 436"/>
                  <a:gd name="T108" fmla="*/ 20 w 106"/>
                  <a:gd name="T109" fmla="*/ 28 h 436"/>
                  <a:gd name="T110" fmla="*/ 48 w 106"/>
                  <a:gd name="T111" fmla="*/ 14 h 436"/>
                  <a:gd name="T112" fmla="*/ 66 w 106"/>
                  <a:gd name="T113" fmla="*/ 8 h 436"/>
                  <a:gd name="T114" fmla="*/ 82 w 106"/>
                  <a:gd name="T115" fmla="*/ 4 h 436"/>
                  <a:gd name="T116" fmla="*/ 96 w 106"/>
                  <a:gd name="T117" fmla="*/ 0 h 436"/>
                  <a:gd name="T118" fmla="*/ 106 w 106"/>
                  <a:gd name="T119" fmla="*/ 0 h 436"/>
                  <a:gd name="T120" fmla="*/ 106 w 106"/>
                  <a:gd name="T121" fmla="*/ 0 h 4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6"/>
                  <a:gd name="T184" fmla="*/ 0 h 436"/>
                  <a:gd name="T185" fmla="*/ 106 w 106"/>
                  <a:gd name="T186" fmla="*/ 436 h 4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6" h="436">
                    <a:moveTo>
                      <a:pt x="106" y="0"/>
                    </a:moveTo>
                    <a:lnTo>
                      <a:pt x="106" y="0"/>
                    </a:lnTo>
                    <a:lnTo>
                      <a:pt x="100" y="30"/>
                    </a:lnTo>
                    <a:lnTo>
                      <a:pt x="94" y="56"/>
                    </a:lnTo>
                    <a:lnTo>
                      <a:pt x="88" y="80"/>
                    </a:lnTo>
                    <a:lnTo>
                      <a:pt x="84" y="90"/>
                    </a:lnTo>
                    <a:lnTo>
                      <a:pt x="84" y="100"/>
                    </a:lnTo>
                    <a:lnTo>
                      <a:pt x="82" y="124"/>
                    </a:lnTo>
                    <a:lnTo>
                      <a:pt x="84" y="146"/>
                    </a:lnTo>
                    <a:lnTo>
                      <a:pt x="86" y="170"/>
                    </a:lnTo>
                    <a:lnTo>
                      <a:pt x="88" y="192"/>
                    </a:lnTo>
                    <a:lnTo>
                      <a:pt x="90" y="214"/>
                    </a:lnTo>
                    <a:lnTo>
                      <a:pt x="88" y="226"/>
                    </a:lnTo>
                    <a:lnTo>
                      <a:pt x="86" y="238"/>
                    </a:lnTo>
                    <a:lnTo>
                      <a:pt x="82" y="252"/>
                    </a:lnTo>
                    <a:lnTo>
                      <a:pt x="78" y="266"/>
                    </a:lnTo>
                    <a:lnTo>
                      <a:pt x="70" y="282"/>
                    </a:lnTo>
                    <a:lnTo>
                      <a:pt x="64" y="302"/>
                    </a:lnTo>
                    <a:lnTo>
                      <a:pt x="52" y="346"/>
                    </a:lnTo>
                    <a:lnTo>
                      <a:pt x="36" y="408"/>
                    </a:lnTo>
                    <a:lnTo>
                      <a:pt x="32" y="428"/>
                    </a:lnTo>
                    <a:lnTo>
                      <a:pt x="32" y="436"/>
                    </a:lnTo>
                    <a:lnTo>
                      <a:pt x="0" y="434"/>
                    </a:lnTo>
                    <a:lnTo>
                      <a:pt x="0" y="420"/>
                    </a:lnTo>
                    <a:lnTo>
                      <a:pt x="0" y="402"/>
                    </a:lnTo>
                    <a:lnTo>
                      <a:pt x="4" y="378"/>
                    </a:lnTo>
                    <a:lnTo>
                      <a:pt x="8" y="352"/>
                    </a:lnTo>
                    <a:lnTo>
                      <a:pt x="10" y="330"/>
                    </a:lnTo>
                    <a:lnTo>
                      <a:pt x="10" y="292"/>
                    </a:lnTo>
                    <a:lnTo>
                      <a:pt x="6" y="264"/>
                    </a:lnTo>
                    <a:lnTo>
                      <a:pt x="4" y="240"/>
                    </a:lnTo>
                    <a:lnTo>
                      <a:pt x="4" y="228"/>
                    </a:lnTo>
                    <a:lnTo>
                      <a:pt x="6" y="218"/>
                    </a:lnTo>
                    <a:lnTo>
                      <a:pt x="14" y="184"/>
                    </a:lnTo>
                    <a:lnTo>
                      <a:pt x="16" y="162"/>
                    </a:lnTo>
                    <a:lnTo>
                      <a:pt x="14" y="152"/>
                    </a:lnTo>
                    <a:lnTo>
                      <a:pt x="10" y="138"/>
                    </a:lnTo>
                    <a:lnTo>
                      <a:pt x="8" y="124"/>
                    </a:lnTo>
                    <a:lnTo>
                      <a:pt x="6" y="116"/>
                    </a:lnTo>
                    <a:lnTo>
                      <a:pt x="8" y="108"/>
                    </a:lnTo>
                    <a:lnTo>
                      <a:pt x="10" y="98"/>
                    </a:lnTo>
                    <a:lnTo>
                      <a:pt x="10" y="88"/>
                    </a:lnTo>
                    <a:lnTo>
                      <a:pt x="8" y="34"/>
                    </a:lnTo>
                    <a:lnTo>
                      <a:pt x="20" y="28"/>
                    </a:lnTo>
                    <a:lnTo>
                      <a:pt x="48" y="14"/>
                    </a:lnTo>
                    <a:lnTo>
                      <a:pt x="66" y="8"/>
                    </a:lnTo>
                    <a:lnTo>
                      <a:pt x="82" y="4"/>
                    </a:lnTo>
                    <a:lnTo>
                      <a:pt x="96" y="0"/>
                    </a:lnTo>
                    <a:lnTo>
                      <a:pt x="106" y="0"/>
                    </a:lnTo>
                    <a:close/>
                  </a:path>
                </a:pathLst>
              </a:custGeom>
              <a:solidFill>
                <a:srgbClr val="F3BB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4" name="Freeform 133"/>
              <p:cNvSpPr>
                <a:spLocks/>
              </p:cNvSpPr>
              <p:nvPr/>
            </p:nvSpPr>
            <p:spPr bwMode="auto">
              <a:xfrm>
                <a:off x="2766" y="2523"/>
                <a:ext cx="94" cy="50"/>
              </a:xfrm>
              <a:custGeom>
                <a:avLst/>
                <a:gdLst>
                  <a:gd name="T0" fmla="*/ 94 w 94"/>
                  <a:gd name="T1" fmla="*/ 0 h 50"/>
                  <a:gd name="T2" fmla="*/ 90 w 94"/>
                  <a:gd name="T3" fmla="*/ 14 h 50"/>
                  <a:gd name="T4" fmla="*/ 90 w 94"/>
                  <a:gd name="T5" fmla="*/ 14 h 50"/>
                  <a:gd name="T6" fmla="*/ 82 w 94"/>
                  <a:gd name="T7" fmla="*/ 16 h 50"/>
                  <a:gd name="T8" fmla="*/ 60 w 94"/>
                  <a:gd name="T9" fmla="*/ 22 h 50"/>
                  <a:gd name="T10" fmla="*/ 30 w 94"/>
                  <a:gd name="T11" fmla="*/ 34 h 50"/>
                  <a:gd name="T12" fmla="*/ 16 w 94"/>
                  <a:gd name="T13" fmla="*/ 42 h 50"/>
                  <a:gd name="T14" fmla="*/ 2 w 94"/>
                  <a:gd name="T15" fmla="*/ 50 h 50"/>
                  <a:gd name="T16" fmla="*/ 0 w 94"/>
                  <a:gd name="T17" fmla="*/ 38 h 50"/>
                  <a:gd name="T18" fmla="*/ 0 w 94"/>
                  <a:gd name="T19" fmla="*/ 38 h 50"/>
                  <a:gd name="T20" fmla="*/ 10 w 94"/>
                  <a:gd name="T21" fmla="*/ 32 h 50"/>
                  <a:gd name="T22" fmla="*/ 32 w 94"/>
                  <a:gd name="T23" fmla="*/ 18 h 50"/>
                  <a:gd name="T24" fmla="*/ 46 w 94"/>
                  <a:gd name="T25" fmla="*/ 12 h 50"/>
                  <a:gd name="T26" fmla="*/ 62 w 94"/>
                  <a:gd name="T27" fmla="*/ 6 h 50"/>
                  <a:gd name="T28" fmla="*/ 78 w 94"/>
                  <a:gd name="T29" fmla="*/ 0 h 50"/>
                  <a:gd name="T30" fmla="*/ 94 w 94"/>
                  <a:gd name="T31" fmla="*/ 0 h 50"/>
                  <a:gd name="T32" fmla="*/ 94 w 94"/>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
                  <a:gd name="T52" fmla="*/ 0 h 50"/>
                  <a:gd name="T53" fmla="*/ 94 w 94"/>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 h="50">
                    <a:moveTo>
                      <a:pt x="94" y="0"/>
                    </a:moveTo>
                    <a:lnTo>
                      <a:pt x="90" y="14"/>
                    </a:lnTo>
                    <a:lnTo>
                      <a:pt x="82" y="16"/>
                    </a:lnTo>
                    <a:lnTo>
                      <a:pt x="60" y="22"/>
                    </a:lnTo>
                    <a:lnTo>
                      <a:pt x="30" y="34"/>
                    </a:lnTo>
                    <a:lnTo>
                      <a:pt x="16" y="42"/>
                    </a:lnTo>
                    <a:lnTo>
                      <a:pt x="2" y="50"/>
                    </a:lnTo>
                    <a:lnTo>
                      <a:pt x="0" y="38"/>
                    </a:lnTo>
                    <a:lnTo>
                      <a:pt x="10" y="32"/>
                    </a:lnTo>
                    <a:lnTo>
                      <a:pt x="32" y="18"/>
                    </a:lnTo>
                    <a:lnTo>
                      <a:pt x="46" y="12"/>
                    </a:lnTo>
                    <a:lnTo>
                      <a:pt x="62" y="6"/>
                    </a:lnTo>
                    <a:lnTo>
                      <a:pt x="78" y="0"/>
                    </a:lnTo>
                    <a:lnTo>
                      <a:pt x="94" y="0"/>
                    </a:lnTo>
                    <a:close/>
                  </a:path>
                </a:pathLst>
              </a:custGeom>
              <a:solidFill>
                <a:srgbClr val="ECA1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5" name="Freeform 134"/>
              <p:cNvSpPr>
                <a:spLocks/>
              </p:cNvSpPr>
              <p:nvPr/>
            </p:nvSpPr>
            <p:spPr bwMode="auto">
              <a:xfrm>
                <a:off x="2634" y="2615"/>
                <a:ext cx="62" cy="106"/>
              </a:xfrm>
              <a:custGeom>
                <a:avLst/>
                <a:gdLst>
                  <a:gd name="T0" fmla="*/ 24 w 62"/>
                  <a:gd name="T1" fmla="*/ 0 h 106"/>
                  <a:gd name="T2" fmla="*/ 24 w 62"/>
                  <a:gd name="T3" fmla="*/ 0 h 106"/>
                  <a:gd name="T4" fmla="*/ 20 w 62"/>
                  <a:gd name="T5" fmla="*/ 0 h 106"/>
                  <a:gd name="T6" fmla="*/ 16 w 62"/>
                  <a:gd name="T7" fmla="*/ 0 h 106"/>
                  <a:gd name="T8" fmla="*/ 12 w 62"/>
                  <a:gd name="T9" fmla="*/ 2 h 106"/>
                  <a:gd name="T10" fmla="*/ 8 w 62"/>
                  <a:gd name="T11" fmla="*/ 6 h 106"/>
                  <a:gd name="T12" fmla="*/ 4 w 62"/>
                  <a:gd name="T13" fmla="*/ 12 h 106"/>
                  <a:gd name="T14" fmla="*/ 0 w 62"/>
                  <a:gd name="T15" fmla="*/ 22 h 106"/>
                  <a:gd name="T16" fmla="*/ 0 w 62"/>
                  <a:gd name="T17" fmla="*/ 34 h 106"/>
                  <a:gd name="T18" fmla="*/ 0 w 62"/>
                  <a:gd name="T19" fmla="*/ 34 h 106"/>
                  <a:gd name="T20" fmla="*/ 0 w 62"/>
                  <a:gd name="T21" fmla="*/ 46 h 106"/>
                  <a:gd name="T22" fmla="*/ 2 w 62"/>
                  <a:gd name="T23" fmla="*/ 56 h 106"/>
                  <a:gd name="T24" fmla="*/ 6 w 62"/>
                  <a:gd name="T25" fmla="*/ 70 h 106"/>
                  <a:gd name="T26" fmla="*/ 12 w 62"/>
                  <a:gd name="T27" fmla="*/ 78 h 106"/>
                  <a:gd name="T28" fmla="*/ 16 w 62"/>
                  <a:gd name="T29" fmla="*/ 88 h 106"/>
                  <a:gd name="T30" fmla="*/ 16 w 62"/>
                  <a:gd name="T31" fmla="*/ 88 h 106"/>
                  <a:gd name="T32" fmla="*/ 20 w 62"/>
                  <a:gd name="T33" fmla="*/ 96 h 106"/>
                  <a:gd name="T34" fmla="*/ 26 w 62"/>
                  <a:gd name="T35" fmla="*/ 102 h 106"/>
                  <a:gd name="T36" fmla="*/ 32 w 62"/>
                  <a:gd name="T37" fmla="*/ 106 h 106"/>
                  <a:gd name="T38" fmla="*/ 38 w 62"/>
                  <a:gd name="T39" fmla="*/ 106 h 106"/>
                  <a:gd name="T40" fmla="*/ 38 w 62"/>
                  <a:gd name="T41" fmla="*/ 106 h 106"/>
                  <a:gd name="T42" fmla="*/ 44 w 62"/>
                  <a:gd name="T43" fmla="*/ 104 h 106"/>
                  <a:gd name="T44" fmla="*/ 48 w 62"/>
                  <a:gd name="T45" fmla="*/ 100 h 106"/>
                  <a:gd name="T46" fmla="*/ 52 w 62"/>
                  <a:gd name="T47" fmla="*/ 88 h 106"/>
                  <a:gd name="T48" fmla="*/ 52 w 62"/>
                  <a:gd name="T49" fmla="*/ 88 h 106"/>
                  <a:gd name="T50" fmla="*/ 56 w 62"/>
                  <a:gd name="T51" fmla="*/ 78 h 106"/>
                  <a:gd name="T52" fmla="*/ 62 w 62"/>
                  <a:gd name="T53" fmla="*/ 72 h 106"/>
                  <a:gd name="T54" fmla="*/ 62 w 62"/>
                  <a:gd name="T55" fmla="*/ 72 h 106"/>
                  <a:gd name="T56" fmla="*/ 62 w 62"/>
                  <a:gd name="T57" fmla="*/ 68 h 106"/>
                  <a:gd name="T58" fmla="*/ 58 w 62"/>
                  <a:gd name="T59" fmla="*/ 60 h 106"/>
                  <a:gd name="T60" fmla="*/ 44 w 62"/>
                  <a:gd name="T61" fmla="*/ 34 h 106"/>
                  <a:gd name="T62" fmla="*/ 24 w 62"/>
                  <a:gd name="T63" fmla="*/ 0 h 106"/>
                  <a:gd name="T64" fmla="*/ 24 w 62"/>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106"/>
                  <a:gd name="T101" fmla="*/ 62 w 62"/>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106">
                    <a:moveTo>
                      <a:pt x="24" y="0"/>
                    </a:moveTo>
                    <a:lnTo>
                      <a:pt x="24" y="0"/>
                    </a:lnTo>
                    <a:lnTo>
                      <a:pt x="20" y="0"/>
                    </a:lnTo>
                    <a:lnTo>
                      <a:pt x="16" y="0"/>
                    </a:lnTo>
                    <a:lnTo>
                      <a:pt x="12" y="2"/>
                    </a:lnTo>
                    <a:lnTo>
                      <a:pt x="8" y="6"/>
                    </a:lnTo>
                    <a:lnTo>
                      <a:pt x="4" y="12"/>
                    </a:lnTo>
                    <a:lnTo>
                      <a:pt x="0" y="22"/>
                    </a:lnTo>
                    <a:lnTo>
                      <a:pt x="0" y="34"/>
                    </a:lnTo>
                    <a:lnTo>
                      <a:pt x="0" y="46"/>
                    </a:lnTo>
                    <a:lnTo>
                      <a:pt x="2" y="56"/>
                    </a:lnTo>
                    <a:lnTo>
                      <a:pt x="6" y="70"/>
                    </a:lnTo>
                    <a:lnTo>
                      <a:pt x="12" y="78"/>
                    </a:lnTo>
                    <a:lnTo>
                      <a:pt x="16" y="88"/>
                    </a:lnTo>
                    <a:lnTo>
                      <a:pt x="20" y="96"/>
                    </a:lnTo>
                    <a:lnTo>
                      <a:pt x="26" y="102"/>
                    </a:lnTo>
                    <a:lnTo>
                      <a:pt x="32" y="106"/>
                    </a:lnTo>
                    <a:lnTo>
                      <a:pt x="38" y="106"/>
                    </a:lnTo>
                    <a:lnTo>
                      <a:pt x="44" y="104"/>
                    </a:lnTo>
                    <a:lnTo>
                      <a:pt x="48" y="100"/>
                    </a:lnTo>
                    <a:lnTo>
                      <a:pt x="52" y="88"/>
                    </a:lnTo>
                    <a:lnTo>
                      <a:pt x="56" y="78"/>
                    </a:lnTo>
                    <a:lnTo>
                      <a:pt x="62" y="72"/>
                    </a:lnTo>
                    <a:lnTo>
                      <a:pt x="62" y="68"/>
                    </a:lnTo>
                    <a:lnTo>
                      <a:pt x="58" y="60"/>
                    </a:lnTo>
                    <a:lnTo>
                      <a:pt x="44" y="34"/>
                    </a:lnTo>
                    <a:lnTo>
                      <a:pt x="24" y="0"/>
                    </a:lnTo>
                    <a:close/>
                  </a:path>
                </a:pathLst>
              </a:custGeom>
              <a:solidFill>
                <a:srgbClr val="ECA1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6" name="Freeform 135"/>
              <p:cNvSpPr>
                <a:spLocks/>
              </p:cNvSpPr>
              <p:nvPr/>
            </p:nvSpPr>
            <p:spPr bwMode="auto">
              <a:xfrm>
                <a:off x="2744" y="2905"/>
                <a:ext cx="78" cy="106"/>
              </a:xfrm>
              <a:custGeom>
                <a:avLst/>
                <a:gdLst>
                  <a:gd name="T0" fmla="*/ 20 w 78"/>
                  <a:gd name="T1" fmla="*/ 16 h 106"/>
                  <a:gd name="T2" fmla="*/ 20 w 78"/>
                  <a:gd name="T3" fmla="*/ 16 h 106"/>
                  <a:gd name="T4" fmla="*/ 24 w 78"/>
                  <a:gd name="T5" fmla="*/ 10 h 106"/>
                  <a:gd name="T6" fmla="*/ 26 w 78"/>
                  <a:gd name="T7" fmla="*/ 6 h 106"/>
                  <a:gd name="T8" fmla="*/ 32 w 78"/>
                  <a:gd name="T9" fmla="*/ 2 h 106"/>
                  <a:gd name="T10" fmla="*/ 32 w 78"/>
                  <a:gd name="T11" fmla="*/ 2 h 106"/>
                  <a:gd name="T12" fmla="*/ 38 w 78"/>
                  <a:gd name="T13" fmla="*/ 2 h 106"/>
                  <a:gd name="T14" fmla="*/ 44 w 78"/>
                  <a:gd name="T15" fmla="*/ 0 h 106"/>
                  <a:gd name="T16" fmla="*/ 50 w 78"/>
                  <a:gd name="T17" fmla="*/ 2 h 106"/>
                  <a:gd name="T18" fmla="*/ 54 w 78"/>
                  <a:gd name="T19" fmla="*/ 8 h 106"/>
                  <a:gd name="T20" fmla="*/ 54 w 78"/>
                  <a:gd name="T21" fmla="*/ 8 h 106"/>
                  <a:gd name="T22" fmla="*/ 60 w 78"/>
                  <a:gd name="T23" fmla="*/ 20 h 106"/>
                  <a:gd name="T24" fmla="*/ 58 w 78"/>
                  <a:gd name="T25" fmla="*/ 28 h 106"/>
                  <a:gd name="T26" fmla="*/ 58 w 78"/>
                  <a:gd name="T27" fmla="*/ 28 h 106"/>
                  <a:gd name="T28" fmla="*/ 58 w 78"/>
                  <a:gd name="T29" fmla="*/ 34 h 106"/>
                  <a:gd name="T30" fmla="*/ 60 w 78"/>
                  <a:gd name="T31" fmla="*/ 42 h 106"/>
                  <a:gd name="T32" fmla="*/ 62 w 78"/>
                  <a:gd name="T33" fmla="*/ 64 h 106"/>
                  <a:gd name="T34" fmla="*/ 62 w 78"/>
                  <a:gd name="T35" fmla="*/ 64 h 106"/>
                  <a:gd name="T36" fmla="*/ 64 w 78"/>
                  <a:gd name="T37" fmla="*/ 74 h 106"/>
                  <a:gd name="T38" fmla="*/ 68 w 78"/>
                  <a:gd name="T39" fmla="*/ 78 h 106"/>
                  <a:gd name="T40" fmla="*/ 68 w 78"/>
                  <a:gd name="T41" fmla="*/ 78 h 106"/>
                  <a:gd name="T42" fmla="*/ 72 w 78"/>
                  <a:gd name="T43" fmla="*/ 82 h 106"/>
                  <a:gd name="T44" fmla="*/ 76 w 78"/>
                  <a:gd name="T45" fmla="*/ 86 h 106"/>
                  <a:gd name="T46" fmla="*/ 78 w 78"/>
                  <a:gd name="T47" fmla="*/ 92 h 106"/>
                  <a:gd name="T48" fmla="*/ 78 w 78"/>
                  <a:gd name="T49" fmla="*/ 102 h 106"/>
                  <a:gd name="T50" fmla="*/ 78 w 78"/>
                  <a:gd name="T51" fmla="*/ 102 h 106"/>
                  <a:gd name="T52" fmla="*/ 60 w 78"/>
                  <a:gd name="T53" fmla="*/ 104 h 106"/>
                  <a:gd name="T54" fmla="*/ 46 w 78"/>
                  <a:gd name="T55" fmla="*/ 106 h 106"/>
                  <a:gd name="T56" fmla="*/ 34 w 78"/>
                  <a:gd name="T57" fmla="*/ 106 h 106"/>
                  <a:gd name="T58" fmla="*/ 34 w 78"/>
                  <a:gd name="T59" fmla="*/ 106 h 106"/>
                  <a:gd name="T60" fmla="*/ 24 w 78"/>
                  <a:gd name="T61" fmla="*/ 104 h 106"/>
                  <a:gd name="T62" fmla="*/ 14 w 78"/>
                  <a:gd name="T63" fmla="*/ 102 h 106"/>
                  <a:gd name="T64" fmla="*/ 8 w 78"/>
                  <a:gd name="T65" fmla="*/ 98 h 106"/>
                  <a:gd name="T66" fmla="*/ 6 w 78"/>
                  <a:gd name="T67" fmla="*/ 96 h 106"/>
                  <a:gd name="T68" fmla="*/ 6 w 78"/>
                  <a:gd name="T69" fmla="*/ 92 h 106"/>
                  <a:gd name="T70" fmla="*/ 6 w 78"/>
                  <a:gd name="T71" fmla="*/ 92 h 106"/>
                  <a:gd name="T72" fmla="*/ 8 w 78"/>
                  <a:gd name="T73" fmla="*/ 82 h 106"/>
                  <a:gd name="T74" fmla="*/ 6 w 78"/>
                  <a:gd name="T75" fmla="*/ 78 h 106"/>
                  <a:gd name="T76" fmla="*/ 4 w 78"/>
                  <a:gd name="T77" fmla="*/ 76 h 106"/>
                  <a:gd name="T78" fmla="*/ 4 w 78"/>
                  <a:gd name="T79" fmla="*/ 76 h 106"/>
                  <a:gd name="T80" fmla="*/ 2 w 78"/>
                  <a:gd name="T81" fmla="*/ 72 h 106"/>
                  <a:gd name="T82" fmla="*/ 0 w 78"/>
                  <a:gd name="T83" fmla="*/ 68 h 106"/>
                  <a:gd name="T84" fmla="*/ 0 w 78"/>
                  <a:gd name="T85" fmla="*/ 56 h 106"/>
                  <a:gd name="T86" fmla="*/ 0 w 78"/>
                  <a:gd name="T87" fmla="*/ 56 h 106"/>
                  <a:gd name="T88" fmla="*/ 6 w 78"/>
                  <a:gd name="T89" fmla="*/ 26 h 106"/>
                  <a:gd name="T90" fmla="*/ 6 w 78"/>
                  <a:gd name="T91" fmla="*/ 26 h 106"/>
                  <a:gd name="T92" fmla="*/ 8 w 78"/>
                  <a:gd name="T93" fmla="*/ 16 h 106"/>
                  <a:gd name="T94" fmla="*/ 8 w 78"/>
                  <a:gd name="T95" fmla="*/ 12 h 106"/>
                  <a:gd name="T96" fmla="*/ 10 w 78"/>
                  <a:gd name="T97" fmla="*/ 10 h 106"/>
                  <a:gd name="T98" fmla="*/ 10 w 78"/>
                  <a:gd name="T99" fmla="*/ 10 h 106"/>
                  <a:gd name="T100" fmla="*/ 14 w 78"/>
                  <a:gd name="T101" fmla="*/ 10 h 106"/>
                  <a:gd name="T102" fmla="*/ 18 w 78"/>
                  <a:gd name="T103" fmla="*/ 12 h 106"/>
                  <a:gd name="T104" fmla="*/ 20 w 78"/>
                  <a:gd name="T105" fmla="*/ 16 h 106"/>
                  <a:gd name="T106" fmla="*/ 20 w 78"/>
                  <a:gd name="T107" fmla="*/ 16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8"/>
                  <a:gd name="T163" fmla="*/ 0 h 106"/>
                  <a:gd name="T164" fmla="*/ 78 w 78"/>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8" h="106">
                    <a:moveTo>
                      <a:pt x="20" y="16"/>
                    </a:moveTo>
                    <a:lnTo>
                      <a:pt x="20" y="16"/>
                    </a:lnTo>
                    <a:lnTo>
                      <a:pt x="24" y="10"/>
                    </a:lnTo>
                    <a:lnTo>
                      <a:pt x="26" y="6"/>
                    </a:lnTo>
                    <a:lnTo>
                      <a:pt x="32" y="2"/>
                    </a:lnTo>
                    <a:lnTo>
                      <a:pt x="38" y="2"/>
                    </a:lnTo>
                    <a:lnTo>
                      <a:pt x="44" y="0"/>
                    </a:lnTo>
                    <a:lnTo>
                      <a:pt x="50" y="2"/>
                    </a:lnTo>
                    <a:lnTo>
                      <a:pt x="54" y="8"/>
                    </a:lnTo>
                    <a:lnTo>
                      <a:pt x="60" y="20"/>
                    </a:lnTo>
                    <a:lnTo>
                      <a:pt x="58" y="28"/>
                    </a:lnTo>
                    <a:lnTo>
                      <a:pt x="58" y="34"/>
                    </a:lnTo>
                    <a:lnTo>
                      <a:pt x="60" y="42"/>
                    </a:lnTo>
                    <a:lnTo>
                      <a:pt x="62" y="64"/>
                    </a:lnTo>
                    <a:lnTo>
                      <a:pt x="64" y="74"/>
                    </a:lnTo>
                    <a:lnTo>
                      <a:pt x="68" y="78"/>
                    </a:lnTo>
                    <a:lnTo>
                      <a:pt x="72" y="82"/>
                    </a:lnTo>
                    <a:lnTo>
                      <a:pt x="76" y="86"/>
                    </a:lnTo>
                    <a:lnTo>
                      <a:pt x="78" y="92"/>
                    </a:lnTo>
                    <a:lnTo>
                      <a:pt x="78" y="102"/>
                    </a:lnTo>
                    <a:lnTo>
                      <a:pt x="60" y="104"/>
                    </a:lnTo>
                    <a:lnTo>
                      <a:pt x="46" y="106"/>
                    </a:lnTo>
                    <a:lnTo>
                      <a:pt x="34" y="106"/>
                    </a:lnTo>
                    <a:lnTo>
                      <a:pt x="24" y="104"/>
                    </a:lnTo>
                    <a:lnTo>
                      <a:pt x="14" y="102"/>
                    </a:lnTo>
                    <a:lnTo>
                      <a:pt x="8" y="98"/>
                    </a:lnTo>
                    <a:lnTo>
                      <a:pt x="6" y="96"/>
                    </a:lnTo>
                    <a:lnTo>
                      <a:pt x="6" y="92"/>
                    </a:lnTo>
                    <a:lnTo>
                      <a:pt x="8" y="82"/>
                    </a:lnTo>
                    <a:lnTo>
                      <a:pt x="6" y="78"/>
                    </a:lnTo>
                    <a:lnTo>
                      <a:pt x="4" y="76"/>
                    </a:lnTo>
                    <a:lnTo>
                      <a:pt x="2" y="72"/>
                    </a:lnTo>
                    <a:lnTo>
                      <a:pt x="0" y="68"/>
                    </a:lnTo>
                    <a:lnTo>
                      <a:pt x="0" y="56"/>
                    </a:lnTo>
                    <a:lnTo>
                      <a:pt x="6" y="26"/>
                    </a:lnTo>
                    <a:lnTo>
                      <a:pt x="8" y="16"/>
                    </a:lnTo>
                    <a:lnTo>
                      <a:pt x="8" y="12"/>
                    </a:lnTo>
                    <a:lnTo>
                      <a:pt x="10" y="10"/>
                    </a:lnTo>
                    <a:lnTo>
                      <a:pt x="14" y="10"/>
                    </a:lnTo>
                    <a:lnTo>
                      <a:pt x="18" y="12"/>
                    </a:lnTo>
                    <a:lnTo>
                      <a:pt x="2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7" name="Freeform 136"/>
              <p:cNvSpPr>
                <a:spLocks noEditPoints="1"/>
              </p:cNvSpPr>
              <p:nvPr/>
            </p:nvSpPr>
            <p:spPr bwMode="auto">
              <a:xfrm>
                <a:off x="2744" y="2915"/>
                <a:ext cx="78" cy="96"/>
              </a:xfrm>
              <a:custGeom>
                <a:avLst/>
                <a:gdLst>
                  <a:gd name="T0" fmla="*/ 36 w 78"/>
                  <a:gd name="T1" fmla="*/ 92 h 96"/>
                  <a:gd name="T2" fmla="*/ 36 w 78"/>
                  <a:gd name="T3" fmla="*/ 92 h 96"/>
                  <a:gd name="T4" fmla="*/ 26 w 78"/>
                  <a:gd name="T5" fmla="*/ 90 h 96"/>
                  <a:gd name="T6" fmla="*/ 16 w 78"/>
                  <a:gd name="T7" fmla="*/ 88 h 96"/>
                  <a:gd name="T8" fmla="*/ 10 w 78"/>
                  <a:gd name="T9" fmla="*/ 84 h 96"/>
                  <a:gd name="T10" fmla="*/ 8 w 78"/>
                  <a:gd name="T11" fmla="*/ 82 h 96"/>
                  <a:gd name="T12" fmla="*/ 8 w 78"/>
                  <a:gd name="T13" fmla="*/ 78 h 96"/>
                  <a:gd name="T14" fmla="*/ 8 w 78"/>
                  <a:gd name="T15" fmla="*/ 78 h 96"/>
                  <a:gd name="T16" fmla="*/ 8 w 78"/>
                  <a:gd name="T17" fmla="*/ 68 h 96"/>
                  <a:gd name="T18" fmla="*/ 8 w 78"/>
                  <a:gd name="T19" fmla="*/ 64 h 96"/>
                  <a:gd name="T20" fmla="*/ 6 w 78"/>
                  <a:gd name="T21" fmla="*/ 62 h 96"/>
                  <a:gd name="T22" fmla="*/ 6 w 78"/>
                  <a:gd name="T23" fmla="*/ 62 h 96"/>
                  <a:gd name="T24" fmla="*/ 4 w 78"/>
                  <a:gd name="T25" fmla="*/ 58 h 96"/>
                  <a:gd name="T26" fmla="*/ 2 w 78"/>
                  <a:gd name="T27" fmla="*/ 54 h 96"/>
                  <a:gd name="T28" fmla="*/ 2 w 78"/>
                  <a:gd name="T29" fmla="*/ 42 h 96"/>
                  <a:gd name="T30" fmla="*/ 2 w 78"/>
                  <a:gd name="T31" fmla="*/ 42 h 96"/>
                  <a:gd name="T32" fmla="*/ 8 w 78"/>
                  <a:gd name="T33" fmla="*/ 12 h 96"/>
                  <a:gd name="T34" fmla="*/ 8 w 78"/>
                  <a:gd name="T35" fmla="*/ 12 h 96"/>
                  <a:gd name="T36" fmla="*/ 10 w 78"/>
                  <a:gd name="T37" fmla="*/ 0 h 96"/>
                  <a:gd name="T38" fmla="*/ 10 w 78"/>
                  <a:gd name="T39" fmla="*/ 0 h 96"/>
                  <a:gd name="T40" fmla="*/ 8 w 78"/>
                  <a:gd name="T41" fmla="*/ 4 h 96"/>
                  <a:gd name="T42" fmla="*/ 8 w 78"/>
                  <a:gd name="T43" fmla="*/ 8 h 96"/>
                  <a:gd name="T44" fmla="*/ 6 w 78"/>
                  <a:gd name="T45" fmla="*/ 16 h 96"/>
                  <a:gd name="T46" fmla="*/ 6 w 78"/>
                  <a:gd name="T47" fmla="*/ 16 h 96"/>
                  <a:gd name="T48" fmla="*/ 0 w 78"/>
                  <a:gd name="T49" fmla="*/ 46 h 96"/>
                  <a:gd name="T50" fmla="*/ 0 w 78"/>
                  <a:gd name="T51" fmla="*/ 46 h 96"/>
                  <a:gd name="T52" fmla="*/ 0 w 78"/>
                  <a:gd name="T53" fmla="*/ 58 h 96"/>
                  <a:gd name="T54" fmla="*/ 2 w 78"/>
                  <a:gd name="T55" fmla="*/ 62 h 96"/>
                  <a:gd name="T56" fmla="*/ 4 w 78"/>
                  <a:gd name="T57" fmla="*/ 66 h 96"/>
                  <a:gd name="T58" fmla="*/ 4 w 78"/>
                  <a:gd name="T59" fmla="*/ 66 h 96"/>
                  <a:gd name="T60" fmla="*/ 6 w 78"/>
                  <a:gd name="T61" fmla="*/ 68 h 96"/>
                  <a:gd name="T62" fmla="*/ 8 w 78"/>
                  <a:gd name="T63" fmla="*/ 72 h 96"/>
                  <a:gd name="T64" fmla="*/ 6 w 78"/>
                  <a:gd name="T65" fmla="*/ 82 h 96"/>
                  <a:gd name="T66" fmla="*/ 6 w 78"/>
                  <a:gd name="T67" fmla="*/ 82 h 96"/>
                  <a:gd name="T68" fmla="*/ 6 w 78"/>
                  <a:gd name="T69" fmla="*/ 86 h 96"/>
                  <a:gd name="T70" fmla="*/ 8 w 78"/>
                  <a:gd name="T71" fmla="*/ 88 h 96"/>
                  <a:gd name="T72" fmla="*/ 14 w 78"/>
                  <a:gd name="T73" fmla="*/ 92 h 96"/>
                  <a:gd name="T74" fmla="*/ 24 w 78"/>
                  <a:gd name="T75" fmla="*/ 94 h 96"/>
                  <a:gd name="T76" fmla="*/ 34 w 78"/>
                  <a:gd name="T77" fmla="*/ 96 h 96"/>
                  <a:gd name="T78" fmla="*/ 34 w 78"/>
                  <a:gd name="T79" fmla="*/ 96 h 96"/>
                  <a:gd name="T80" fmla="*/ 46 w 78"/>
                  <a:gd name="T81" fmla="*/ 96 h 96"/>
                  <a:gd name="T82" fmla="*/ 60 w 78"/>
                  <a:gd name="T83" fmla="*/ 94 h 96"/>
                  <a:gd name="T84" fmla="*/ 78 w 78"/>
                  <a:gd name="T85" fmla="*/ 92 h 96"/>
                  <a:gd name="T86" fmla="*/ 78 w 78"/>
                  <a:gd name="T87" fmla="*/ 92 h 96"/>
                  <a:gd name="T88" fmla="*/ 78 w 78"/>
                  <a:gd name="T89" fmla="*/ 88 h 96"/>
                  <a:gd name="T90" fmla="*/ 78 w 78"/>
                  <a:gd name="T91" fmla="*/ 88 h 96"/>
                  <a:gd name="T92" fmla="*/ 60 w 78"/>
                  <a:gd name="T93" fmla="*/ 90 h 96"/>
                  <a:gd name="T94" fmla="*/ 46 w 78"/>
                  <a:gd name="T95" fmla="*/ 92 h 96"/>
                  <a:gd name="T96" fmla="*/ 36 w 78"/>
                  <a:gd name="T97" fmla="*/ 92 h 96"/>
                  <a:gd name="T98" fmla="*/ 36 w 78"/>
                  <a:gd name="T99" fmla="*/ 92 h 96"/>
                  <a:gd name="T100" fmla="*/ 22 w 78"/>
                  <a:gd name="T101" fmla="*/ 2 h 96"/>
                  <a:gd name="T102" fmla="*/ 22 w 78"/>
                  <a:gd name="T103" fmla="*/ 2 h 96"/>
                  <a:gd name="T104" fmla="*/ 22 w 78"/>
                  <a:gd name="T105" fmla="*/ 2 h 96"/>
                  <a:gd name="T106" fmla="*/ 22 w 78"/>
                  <a:gd name="T107" fmla="*/ 2 h 96"/>
                  <a:gd name="T108" fmla="*/ 22 w 78"/>
                  <a:gd name="T109" fmla="*/ 2 h 96"/>
                  <a:gd name="T110" fmla="*/ 22 w 78"/>
                  <a:gd name="T111" fmla="*/ 2 h 96"/>
                  <a:gd name="T112" fmla="*/ 22 w 78"/>
                  <a:gd name="T113" fmla="*/ 2 h 96"/>
                  <a:gd name="T114" fmla="*/ 22 w 78"/>
                  <a:gd name="T115" fmla="*/ 2 h 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8"/>
                  <a:gd name="T175" fmla="*/ 0 h 96"/>
                  <a:gd name="T176" fmla="*/ 78 w 78"/>
                  <a:gd name="T177" fmla="*/ 96 h 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8" h="96">
                    <a:moveTo>
                      <a:pt x="36" y="92"/>
                    </a:moveTo>
                    <a:lnTo>
                      <a:pt x="36" y="92"/>
                    </a:lnTo>
                    <a:lnTo>
                      <a:pt x="26" y="90"/>
                    </a:lnTo>
                    <a:lnTo>
                      <a:pt x="16" y="88"/>
                    </a:lnTo>
                    <a:lnTo>
                      <a:pt x="10" y="84"/>
                    </a:lnTo>
                    <a:lnTo>
                      <a:pt x="8" y="82"/>
                    </a:lnTo>
                    <a:lnTo>
                      <a:pt x="8" y="78"/>
                    </a:lnTo>
                    <a:lnTo>
                      <a:pt x="8" y="68"/>
                    </a:lnTo>
                    <a:lnTo>
                      <a:pt x="8" y="64"/>
                    </a:lnTo>
                    <a:lnTo>
                      <a:pt x="6" y="62"/>
                    </a:lnTo>
                    <a:lnTo>
                      <a:pt x="4" y="58"/>
                    </a:lnTo>
                    <a:lnTo>
                      <a:pt x="2" y="54"/>
                    </a:lnTo>
                    <a:lnTo>
                      <a:pt x="2" y="42"/>
                    </a:lnTo>
                    <a:lnTo>
                      <a:pt x="8" y="12"/>
                    </a:lnTo>
                    <a:lnTo>
                      <a:pt x="10" y="0"/>
                    </a:lnTo>
                    <a:lnTo>
                      <a:pt x="8" y="4"/>
                    </a:lnTo>
                    <a:lnTo>
                      <a:pt x="8" y="8"/>
                    </a:lnTo>
                    <a:lnTo>
                      <a:pt x="6" y="16"/>
                    </a:lnTo>
                    <a:lnTo>
                      <a:pt x="0" y="46"/>
                    </a:lnTo>
                    <a:lnTo>
                      <a:pt x="0" y="58"/>
                    </a:lnTo>
                    <a:lnTo>
                      <a:pt x="2" y="62"/>
                    </a:lnTo>
                    <a:lnTo>
                      <a:pt x="4" y="66"/>
                    </a:lnTo>
                    <a:lnTo>
                      <a:pt x="6" y="68"/>
                    </a:lnTo>
                    <a:lnTo>
                      <a:pt x="8" y="72"/>
                    </a:lnTo>
                    <a:lnTo>
                      <a:pt x="6" y="82"/>
                    </a:lnTo>
                    <a:lnTo>
                      <a:pt x="6" y="86"/>
                    </a:lnTo>
                    <a:lnTo>
                      <a:pt x="8" y="88"/>
                    </a:lnTo>
                    <a:lnTo>
                      <a:pt x="14" y="92"/>
                    </a:lnTo>
                    <a:lnTo>
                      <a:pt x="24" y="94"/>
                    </a:lnTo>
                    <a:lnTo>
                      <a:pt x="34" y="96"/>
                    </a:lnTo>
                    <a:lnTo>
                      <a:pt x="46" y="96"/>
                    </a:lnTo>
                    <a:lnTo>
                      <a:pt x="60" y="94"/>
                    </a:lnTo>
                    <a:lnTo>
                      <a:pt x="78" y="92"/>
                    </a:lnTo>
                    <a:lnTo>
                      <a:pt x="78" y="88"/>
                    </a:lnTo>
                    <a:lnTo>
                      <a:pt x="60" y="90"/>
                    </a:lnTo>
                    <a:lnTo>
                      <a:pt x="46" y="92"/>
                    </a:lnTo>
                    <a:lnTo>
                      <a:pt x="36" y="92"/>
                    </a:lnTo>
                    <a:close/>
                    <a:moveTo>
                      <a:pt x="22" y="2"/>
                    </a:moveTo>
                    <a:lnTo>
                      <a:pt x="22" y="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8" name="Freeform 137"/>
              <p:cNvSpPr>
                <a:spLocks/>
              </p:cNvSpPr>
              <p:nvPr/>
            </p:nvSpPr>
            <p:spPr bwMode="auto">
              <a:xfrm>
                <a:off x="2856" y="2039"/>
                <a:ext cx="110" cy="254"/>
              </a:xfrm>
              <a:custGeom>
                <a:avLst/>
                <a:gdLst>
                  <a:gd name="T0" fmla="*/ 42 w 110"/>
                  <a:gd name="T1" fmla="*/ 0 h 254"/>
                  <a:gd name="T2" fmla="*/ 42 w 110"/>
                  <a:gd name="T3" fmla="*/ 0 h 254"/>
                  <a:gd name="T4" fmla="*/ 44 w 110"/>
                  <a:gd name="T5" fmla="*/ 8 h 254"/>
                  <a:gd name="T6" fmla="*/ 44 w 110"/>
                  <a:gd name="T7" fmla="*/ 26 h 254"/>
                  <a:gd name="T8" fmla="*/ 42 w 110"/>
                  <a:gd name="T9" fmla="*/ 36 h 254"/>
                  <a:gd name="T10" fmla="*/ 38 w 110"/>
                  <a:gd name="T11" fmla="*/ 48 h 254"/>
                  <a:gd name="T12" fmla="*/ 30 w 110"/>
                  <a:gd name="T13" fmla="*/ 60 h 254"/>
                  <a:gd name="T14" fmla="*/ 18 w 110"/>
                  <a:gd name="T15" fmla="*/ 70 h 254"/>
                  <a:gd name="T16" fmla="*/ 18 w 110"/>
                  <a:gd name="T17" fmla="*/ 70 h 254"/>
                  <a:gd name="T18" fmla="*/ 8 w 110"/>
                  <a:gd name="T19" fmla="*/ 80 h 254"/>
                  <a:gd name="T20" fmla="*/ 2 w 110"/>
                  <a:gd name="T21" fmla="*/ 88 h 254"/>
                  <a:gd name="T22" fmla="*/ 0 w 110"/>
                  <a:gd name="T23" fmla="*/ 98 h 254"/>
                  <a:gd name="T24" fmla="*/ 0 w 110"/>
                  <a:gd name="T25" fmla="*/ 106 h 254"/>
                  <a:gd name="T26" fmla="*/ 4 w 110"/>
                  <a:gd name="T27" fmla="*/ 114 h 254"/>
                  <a:gd name="T28" fmla="*/ 8 w 110"/>
                  <a:gd name="T29" fmla="*/ 120 h 254"/>
                  <a:gd name="T30" fmla="*/ 18 w 110"/>
                  <a:gd name="T31" fmla="*/ 132 h 254"/>
                  <a:gd name="T32" fmla="*/ 18 w 110"/>
                  <a:gd name="T33" fmla="*/ 132 h 254"/>
                  <a:gd name="T34" fmla="*/ 24 w 110"/>
                  <a:gd name="T35" fmla="*/ 140 h 254"/>
                  <a:gd name="T36" fmla="*/ 26 w 110"/>
                  <a:gd name="T37" fmla="*/ 146 h 254"/>
                  <a:gd name="T38" fmla="*/ 26 w 110"/>
                  <a:gd name="T39" fmla="*/ 152 h 254"/>
                  <a:gd name="T40" fmla="*/ 22 w 110"/>
                  <a:gd name="T41" fmla="*/ 162 h 254"/>
                  <a:gd name="T42" fmla="*/ 22 w 110"/>
                  <a:gd name="T43" fmla="*/ 162 h 254"/>
                  <a:gd name="T44" fmla="*/ 18 w 110"/>
                  <a:gd name="T45" fmla="*/ 180 h 254"/>
                  <a:gd name="T46" fmla="*/ 18 w 110"/>
                  <a:gd name="T47" fmla="*/ 198 h 254"/>
                  <a:gd name="T48" fmla="*/ 20 w 110"/>
                  <a:gd name="T49" fmla="*/ 216 h 254"/>
                  <a:gd name="T50" fmla="*/ 26 w 110"/>
                  <a:gd name="T51" fmla="*/ 232 h 254"/>
                  <a:gd name="T52" fmla="*/ 26 w 110"/>
                  <a:gd name="T53" fmla="*/ 232 h 254"/>
                  <a:gd name="T54" fmla="*/ 30 w 110"/>
                  <a:gd name="T55" fmla="*/ 238 h 254"/>
                  <a:gd name="T56" fmla="*/ 32 w 110"/>
                  <a:gd name="T57" fmla="*/ 242 h 254"/>
                  <a:gd name="T58" fmla="*/ 40 w 110"/>
                  <a:gd name="T59" fmla="*/ 244 h 254"/>
                  <a:gd name="T60" fmla="*/ 46 w 110"/>
                  <a:gd name="T61" fmla="*/ 246 h 254"/>
                  <a:gd name="T62" fmla="*/ 50 w 110"/>
                  <a:gd name="T63" fmla="*/ 248 h 254"/>
                  <a:gd name="T64" fmla="*/ 54 w 110"/>
                  <a:gd name="T65" fmla="*/ 250 h 254"/>
                  <a:gd name="T66" fmla="*/ 54 w 110"/>
                  <a:gd name="T67" fmla="*/ 250 h 254"/>
                  <a:gd name="T68" fmla="*/ 58 w 110"/>
                  <a:gd name="T69" fmla="*/ 254 h 254"/>
                  <a:gd name="T70" fmla="*/ 62 w 110"/>
                  <a:gd name="T71" fmla="*/ 254 h 254"/>
                  <a:gd name="T72" fmla="*/ 66 w 110"/>
                  <a:gd name="T73" fmla="*/ 254 h 254"/>
                  <a:gd name="T74" fmla="*/ 70 w 110"/>
                  <a:gd name="T75" fmla="*/ 252 h 254"/>
                  <a:gd name="T76" fmla="*/ 78 w 110"/>
                  <a:gd name="T77" fmla="*/ 246 h 254"/>
                  <a:gd name="T78" fmla="*/ 84 w 110"/>
                  <a:gd name="T79" fmla="*/ 236 h 254"/>
                  <a:gd name="T80" fmla="*/ 84 w 110"/>
                  <a:gd name="T81" fmla="*/ 236 h 254"/>
                  <a:gd name="T82" fmla="*/ 90 w 110"/>
                  <a:gd name="T83" fmla="*/ 224 h 254"/>
                  <a:gd name="T84" fmla="*/ 96 w 110"/>
                  <a:gd name="T85" fmla="*/ 212 h 254"/>
                  <a:gd name="T86" fmla="*/ 104 w 110"/>
                  <a:gd name="T87" fmla="*/ 200 h 254"/>
                  <a:gd name="T88" fmla="*/ 108 w 110"/>
                  <a:gd name="T89" fmla="*/ 188 h 254"/>
                  <a:gd name="T90" fmla="*/ 108 w 110"/>
                  <a:gd name="T91" fmla="*/ 188 h 254"/>
                  <a:gd name="T92" fmla="*/ 110 w 110"/>
                  <a:gd name="T93" fmla="*/ 182 h 254"/>
                  <a:gd name="T94" fmla="*/ 108 w 110"/>
                  <a:gd name="T95" fmla="*/ 174 h 254"/>
                  <a:gd name="T96" fmla="*/ 104 w 110"/>
                  <a:gd name="T97" fmla="*/ 158 h 254"/>
                  <a:gd name="T98" fmla="*/ 100 w 110"/>
                  <a:gd name="T99" fmla="*/ 142 h 254"/>
                  <a:gd name="T100" fmla="*/ 96 w 110"/>
                  <a:gd name="T101" fmla="*/ 128 h 254"/>
                  <a:gd name="T102" fmla="*/ 96 w 110"/>
                  <a:gd name="T103" fmla="*/ 128 h 254"/>
                  <a:gd name="T104" fmla="*/ 90 w 110"/>
                  <a:gd name="T105" fmla="*/ 106 h 254"/>
                  <a:gd name="T106" fmla="*/ 82 w 110"/>
                  <a:gd name="T107" fmla="*/ 84 h 254"/>
                  <a:gd name="T108" fmla="*/ 82 w 110"/>
                  <a:gd name="T109" fmla="*/ 84 h 254"/>
                  <a:gd name="T110" fmla="*/ 72 w 110"/>
                  <a:gd name="T111" fmla="*/ 60 h 254"/>
                  <a:gd name="T112" fmla="*/ 68 w 110"/>
                  <a:gd name="T113" fmla="*/ 40 h 254"/>
                  <a:gd name="T114" fmla="*/ 68 w 110"/>
                  <a:gd name="T115" fmla="*/ 40 h 254"/>
                  <a:gd name="T116" fmla="*/ 62 w 110"/>
                  <a:gd name="T117" fmla="*/ 30 h 254"/>
                  <a:gd name="T118" fmla="*/ 56 w 110"/>
                  <a:gd name="T119" fmla="*/ 18 h 254"/>
                  <a:gd name="T120" fmla="*/ 42 w 110"/>
                  <a:gd name="T121" fmla="*/ 0 h 254"/>
                  <a:gd name="T122" fmla="*/ 42 w 110"/>
                  <a:gd name="T123" fmla="*/ 0 h 2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0"/>
                  <a:gd name="T187" fmla="*/ 0 h 254"/>
                  <a:gd name="T188" fmla="*/ 110 w 110"/>
                  <a:gd name="T189" fmla="*/ 254 h 2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0" h="254">
                    <a:moveTo>
                      <a:pt x="42" y="0"/>
                    </a:moveTo>
                    <a:lnTo>
                      <a:pt x="42" y="0"/>
                    </a:lnTo>
                    <a:lnTo>
                      <a:pt x="44" y="8"/>
                    </a:lnTo>
                    <a:lnTo>
                      <a:pt x="44" y="26"/>
                    </a:lnTo>
                    <a:lnTo>
                      <a:pt x="42" y="36"/>
                    </a:lnTo>
                    <a:lnTo>
                      <a:pt x="38" y="48"/>
                    </a:lnTo>
                    <a:lnTo>
                      <a:pt x="30" y="60"/>
                    </a:lnTo>
                    <a:lnTo>
                      <a:pt x="18" y="70"/>
                    </a:lnTo>
                    <a:lnTo>
                      <a:pt x="8" y="80"/>
                    </a:lnTo>
                    <a:lnTo>
                      <a:pt x="2" y="88"/>
                    </a:lnTo>
                    <a:lnTo>
                      <a:pt x="0" y="98"/>
                    </a:lnTo>
                    <a:lnTo>
                      <a:pt x="0" y="106"/>
                    </a:lnTo>
                    <a:lnTo>
                      <a:pt x="4" y="114"/>
                    </a:lnTo>
                    <a:lnTo>
                      <a:pt x="8" y="120"/>
                    </a:lnTo>
                    <a:lnTo>
                      <a:pt x="18" y="132"/>
                    </a:lnTo>
                    <a:lnTo>
                      <a:pt x="24" y="140"/>
                    </a:lnTo>
                    <a:lnTo>
                      <a:pt x="26" y="146"/>
                    </a:lnTo>
                    <a:lnTo>
                      <a:pt x="26" y="152"/>
                    </a:lnTo>
                    <a:lnTo>
                      <a:pt x="22" y="162"/>
                    </a:lnTo>
                    <a:lnTo>
                      <a:pt x="18" y="180"/>
                    </a:lnTo>
                    <a:lnTo>
                      <a:pt x="18" y="198"/>
                    </a:lnTo>
                    <a:lnTo>
                      <a:pt x="20" y="216"/>
                    </a:lnTo>
                    <a:lnTo>
                      <a:pt x="26" y="232"/>
                    </a:lnTo>
                    <a:lnTo>
                      <a:pt x="30" y="238"/>
                    </a:lnTo>
                    <a:lnTo>
                      <a:pt x="32" y="242"/>
                    </a:lnTo>
                    <a:lnTo>
                      <a:pt x="40" y="244"/>
                    </a:lnTo>
                    <a:lnTo>
                      <a:pt x="46" y="246"/>
                    </a:lnTo>
                    <a:lnTo>
                      <a:pt x="50" y="248"/>
                    </a:lnTo>
                    <a:lnTo>
                      <a:pt x="54" y="250"/>
                    </a:lnTo>
                    <a:lnTo>
                      <a:pt x="58" y="254"/>
                    </a:lnTo>
                    <a:lnTo>
                      <a:pt x="62" y="254"/>
                    </a:lnTo>
                    <a:lnTo>
                      <a:pt x="66" y="254"/>
                    </a:lnTo>
                    <a:lnTo>
                      <a:pt x="70" y="252"/>
                    </a:lnTo>
                    <a:lnTo>
                      <a:pt x="78" y="246"/>
                    </a:lnTo>
                    <a:lnTo>
                      <a:pt x="84" y="236"/>
                    </a:lnTo>
                    <a:lnTo>
                      <a:pt x="90" y="224"/>
                    </a:lnTo>
                    <a:lnTo>
                      <a:pt x="96" y="212"/>
                    </a:lnTo>
                    <a:lnTo>
                      <a:pt x="104" y="200"/>
                    </a:lnTo>
                    <a:lnTo>
                      <a:pt x="108" y="188"/>
                    </a:lnTo>
                    <a:lnTo>
                      <a:pt x="110" y="182"/>
                    </a:lnTo>
                    <a:lnTo>
                      <a:pt x="108" y="174"/>
                    </a:lnTo>
                    <a:lnTo>
                      <a:pt x="104" y="158"/>
                    </a:lnTo>
                    <a:lnTo>
                      <a:pt x="100" y="142"/>
                    </a:lnTo>
                    <a:lnTo>
                      <a:pt x="96" y="128"/>
                    </a:lnTo>
                    <a:lnTo>
                      <a:pt x="90" y="106"/>
                    </a:lnTo>
                    <a:lnTo>
                      <a:pt x="82" y="84"/>
                    </a:lnTo>
                    <a:lnTo>
                      <a:pt x="72" y="60"/>
                    </a:lnTo>
                    <a:lnTo>
                      <a:pt x="68" y="40"/>
                    </a:lnTo>
                    <a:lnTo>
                      <a:pt x="62" y="30"/>
                    </a:lnTo>
                    <a:lnTo>
                      <a:pt x="56" y="18"/>
                    </a:lnTo>
                    <a:lnTo>
                      <a:pt x="42" y="0"/>
                    </a:lnTo>
                    <a:close/>
                  </a:path>
                </a:pathLst>
              </a:custGeom>
              <a:solidFill>
                <a:srgbClr val="94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9" name="Freeform 138"/>
              <p:cNvSpPr>
                <a:spLocks/>
              </p:cNvSpPr>
              <p:nvPr/>
            </p:nvSpPr>
            <p:spPr bwMode="auto">
              <a:xfrm>
                <a:off x="2552" y="2021"/>
                <a:ext cx="94" cy="250"/>
              </a:xfrm>
              <a:custGeom>
                <a:avLst/>
                <a:gdLst>
                  <a:gd name="T0" fmla="*/ 54 w 94"/>
                  <a:gd name="T1" fmla="*/ 0 h 250"/>
                  <a:gd name="T2" fmla="*/ 54 w 94"/>
                  <a:gd name="T3" fmla="*/ 0 h 250"/>
                  <a:gd name="T4" fmla="*/ 72 w 94"/>
                  <a:gd name="T5" fmla="*/ 36 h 250"/>
                  <a:gd name="T6" fmla="*/ 84 w 94"/>
                  <a:gd name="T7" fmla="*/ 66 h 250"/>
                  <a:gd name="T8" fmla="*/ 88 w 94"/>
                  <a:gd name="T9" fmla="*/ 80 h 250"/>
                  <a:gd name="T10" fmla="*/ 90 w 94"/>
                  <a:gd name="T11" fmla="*/ 92 h 250"/>
                  <a:gd name="T12" fmla="*/ 90 w 94"/>
                  <a:gd name="T13" fmla="*/ 92 h 250"/>
                  <a:gd name="T14" fmla="*/ 88 w 94"/>
                  <a:gd name="T15" fmla="*/ 110 h 250"/>
                  <a:gd name="T16" fmla="*/ 86 w 94"/>
                  <a:gd name="T17" fmla="*/ 124 h 250"/>
                  <a:gd name="T18" fmla="*/ 84 w 94"/>
                  <a:gd name="T19" fmla="*/ 136 h 250"/>
                  <a:gd name="T20" fmla="*/ 86 w 94"/>
                  <a:gd name="T21" fmla="*/ 144 h 250"/>
                  <a:gd name="T22" fmla="*/ 88 w 94"/>
                  <a:gd name="T23" fmla="*/ 150 h 250"/>
                  <a:gd name="T24" fmla="*/ 88 w 94"/>
                  <a:gd name="T25" fmla="*/ 150 h 250"/>
                  <a:gd name="T26" fmla="*/ 92 w 94"/>
                  <a:gd name="T27" fmla="*/ 164 h 250"/>
                  <a:gd name="T28" fmla="*/ 94 w 94"/>
                  <a:gd name="T29" fmla="*/ 174 h 250"/>
                  <a:gd name="T30" fmla="*/ 92 w 94"/>
                  <a:gd name="T31" fmla="*/ 198 h 250"/>
                  <a:gd name="T32" fmla="*/ 92 w 94"/>
                  <a:gd name="T33" fmla="*/ 198 h 250"/>
                  <a:gd name="T34" fmla="*/ 92 w 94"/>
                  <a:gd name="T35" fmla="*/ 228 h 250"/>
                  <a:gd name="T36" fmla="*/ 90 w 94"/>
                  <a:gd name="T37" fmla="*/ 240 h 250"/>
                  <a:gd name="T38" fmla="*/ 88 w 94"/>
                  <a:gd name="T39" fmla="*/ 244 h 250"/>
                  <a:gd name="T40" fmla="*/ 84 w 94"/>
                  <a:gd name="T41" fmla="*/ 246 h 250"/>
                  <a:gd name="T42" fmla="*/ 84 w 94"/>
                  <a:gd name="T43" fmla="*/ 246 h 250"/>
                  <a:gd name="T44" fmla="*/ 72 w 94"/>
                  <a:gd name="T45" fmla="*/ 248 h 250"/>
                  <a:gd name="T46" fmla="*/ 58 w 94"/>
                  <a:gd name="T47" fmla="*/ 250 h 250"/>
                  <a:gd name="T48" fmla="*/ 34 w 94"/>
                  <a:gd name="T49" fmla="*/ 246 h 250"/>
                  <a:gd name="T50" fmla="*/ 34 w 94"/>
                  <a:gd name="T51" fmla="*/ 246 h 250"/>
                  <a:gd name="T52" fmla="*/ 28 w 94"/>
                  <a:gd name="T53" fmla="*/ 244 h 250"/>
                  <a:gd name="T54" fmla="*/ 22 w 94"/>
                  <a:gd name="T55" fmla="*/ 240 h 250"/>
                  <a:gd name="T56" fmla="*/ 12 w 94"/>
                  <a:gd name="T57" fmla="*/ 226 h 250"/>
                  <a:gd name="T58" fmla="*/ 12 w 94"/>
                  <a:gd name="T59" fmla="*/ 226 h 250"/>
                  <a:gd name="T60" fmla="*/ 8 w 94"/>
                  <a:gd name="T61" fmla="*/ 216 h 250"/>
                  <a:gd name="T62" fmla="*/ 4 w 94"/>
                  <a:gd name="T63" fmla="*/ 204 h 250"/>
                  <a:gd name="T64" fmla="*/ 0 w 94"/>
                  <a:gd name="T65" fmla="*/ 192 h 250"/>
                  <a:gd name="T66" fmla="*/ 0 w 94"/>
                  <a:gd name="T67" fmla="*/ 182 h 250"/>
                  <a:gd name="T68" fmla="*/ 0 w 94"/>
                  <a:gd name="T69" fmla="*/ 182 h 250"/>
                  <a:gd name="T70" fmla="*/ 0 w 94"/>
                  <a:gd name="T71" fmla="*/ 142 h 250"/>
                  <a:gd name="T72" fmla="*/ 0 w 94"/>
                  <a:gd name="T73" fmla="*/ 142 h 250"/>
                  <a:gd name="T74" fmla="*/ 0 w 94"/>
                  <a:gd name="T75" fmla="*/ 120 h 250"/>
                  <a:gd name="T76" fmla="*/ 2 w 94"/>
                  <a:gd name="T77" fmla="*/ 112 h 250"/>
                  <a:gd name="T78" fmla="*/ 4 w 94"/>
                  <a:gd name="T79" fmla="*/ 102 h 250"/>
                  <a:gd name="T80" fmla="*/ 4 w 94"/>
                  <a:gd name="T81" fmla="*/ 102 h 250"/>
                  <a:gd name="T82" fmla="*/ 12 w 94"/>
                  <a:gd name="T83" fmla="*/ 76 h 250"/>
                  <a:gd name="T84" fmla="*/ 16 w 94"/>
                  <a:gd name="T85" fmla="*/ 62 h 250"/>
                  <a:gd name="T86" fmla="*/ 22 w 94"/>
                  <a:gd name="T87" fmla="*/ 50 h 250"/>
                  <a:gd name="T88" fmla="*/ 22 w 94"/>
                  <a:gd name="T89" fmla="*/ 50 h 250"/>
                  <a:gd name="T90" fmla="*/ 36 w 94"/>
                  <a:gd name="T91" fmla="*/ 24 h 250"/>
                  <a:gd name="T92" fmla="*/ 44 w 94"/>
                  <a:gd name="T93" fmla="*/ 10 h 250"/>
                  <a:gd name="T94" fmla="*/ 54 w 94"/>
                  <a:gd name="T95" fmla="*/ 0 h 250"/>
                  <a:gd name="T96" fmla="*/ 54 w 94"/>
                  <a:gd name="T97" fmla="*/ 0 h 2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4"/>
                  <a:gd name="T148" fmla="*/ 0 h 250"/>
                  <a:gd name="T149" fmla="*/ 94 w 94"/>
                  <a:gd name="T150" fmla="*/ 250 h 2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4" h="250">
                    <a:moveTo>
                      <a:pt x="54" y="0"/>
                    </a:moveTo>
                    <a:lnTo>
                      <a:pt x="54" y="0"/>
                    </a:lnTo>
                    <a:lnTo>
                      <a:pt x="72" y="36"/>
                    </a:lnTo>
                    <a:lnTo>
                      <a:pt x="84" y="66"/>
                    </a:lnTo>
                    <a:lnTo>
                      <a:pt x="88" y="80"/>
                    </a:lnTo>
                    <a:lnTo>
                      <a:pt x="90" y="92"/>
                    </a:lnTo>
                    <a:lnTo>
                      <a:pt x="88" y="110"/>
                    </a:lnTo>
                    <a:lnTo>
                      <a:pt x="86" y="124"/>
                    </a:lnTo>
                    <a:lnTo>
                      <a:pt x="84" y="136"/>
                    </a:lnTo>
                    <a:lnTo>
                      <a:pt x="86" y="144"/>
                    </a:lnTo>
                    <a:lnTo>
                      <a:pt x="88" y="150"/>
                    </a:lnTo>
                    <a:lnTo>
                      <a:pt x="92" y="164"/>
                    </a:lnTo>
                    <a:lnTo>
                      <a:pt x="94" y="174"/>
                    </a:lnTo>
                    <a:lnTo>
                      <a:pt x="92" y="198"/>
                    </a:lnTo>
                    <a:lnTo>
                      <a:pt x="92" y="228"/>
                    </a:lnTo>
                    <a:lnTo>
                      <a:pt x="90" y="240"/>
                    </a:lnTo>
                    <a:lnTo>
                      <a:pt x="88" y="244"/>
                    </a:lnTo>
                    <a:lnTo>
                      <a:pt x="84" y="246"/>
                    </a:lnTo>
                    <a:lnTo>
                      <a:pt x="72" y="248"/>
                    </a:lnTo>
                    <a:lnTo>
                      <a:pt x="58" y="250"/>
                    </a:lnTo>
                    <a:lnTo>
                      <a:pt x="34" y="246"/>
                    </a:lnTo>
                    <a:lnTo>
                      <a:pt x="28" y="244"/>
                    </a:lnTo>
                    <a:lnTo>
                      <a:pt x="22" y="240"/>
                    </a:lnTo>
                    <a:lnTo>
                      <a:pt x="12" y="226"/>
                    </a:lnTo>
                    <a:lnTo>
                      <a:pt x="8" y="216"/>
                    </a:lnTo>
                    <a:lnTo>
                      <a:pt x="4" y="204"/>
                    </a:lnTo>
                    <a:lnTo>
                      <a:pt x="0" y="192"/>
                    </a:lnTo>
                    <a:lnTo>
                      <a:pt x="0" y="182"/>
                    </a:lnTo>
                    <a:lnTo>
                      <a:pt x="0" y="142"/>
                    </a:lnTo>
                    <a:lnTo>
                      <a:pt x="0" y="120"/>
                    </a:lnTo>
                    <a:lnTo>
                      <a:pt x="2" y="112"/>
                    </a:lnTo>
                    <a:lnTo>
                      <a:pt x="4" y="102"/>
                    </a:lnTo>
                    <a:lnTo>
                      <a:pt x="12" y="76"/>
                    </a:lnTo>
                    <a:lnTo>
                      <a:pt x="16" y="62"/>
                    </a:lnTo>
                    <a:lnTo>
                      <a:pt x="22" y="50"/>
                    </a:lnTo>
                    <a:lnTo>
                      <a:pt x="36" y="24"/>
                    </a:lnTo>
                    <a:lnTo>
                      <a:pt x="44" y="10"/>
                    </a:lnTo>
                    <a:lnTo>
                      <a:pt x="54" y="0"/>
                    </a:lnTo>
                    <a:close/>
                  </a:path>
                </a:pathLst>
              </a:custGeom>
              <a:solidFill>
                <a:srgbClr val="94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0" name="Freeform 139"/>
              <p:cNvSpPr>
                <a:spLocks/>
              </p:cNvSpPr>
              <p:nvPr/>
            </p:nvSpPr>
            <p:spPr bwMode="auto">
              <a:xfrm>
                <a:off x="2634" y="2511"/>
                <a:ext cx="100" cy="180"/>
              </a:xfrm>
              <a:custGeom>
                <a:avLst/>
                <a:gdLst>
                  <a:gd name="T0" fmla="*/ 100 w 100"/>
                  <a:gd name="T1" fmla="*/ 36 h 180"/>
                  <a:gd name="T2" fmla="*/ 100 w 100"/>
                  <a:gd name="T3" fmla="*/ 36 h 180"/>
                  <a:gd name="T4" fmla="*/ 96 w 100"/>
                  <a:gd name="T5" fmla="*/ 68 h 180"/>
                  <a:gd name="T6" fmla="*/ 88 w 100"/>
                  <a:gd name="T7" fmla="*/ 124 h 180"/>
                  <a:gd name="T8" fmla="*/ 88 w 100"/>
                  <a:gd name="T9" fmla="*/ 124 h 180"/>
                  <a:gd name="T10" fmla="*/ 82 w 100"/>
                  <a:gd name="T11" fmla="*/ 154 h 180"/>
                  <a:gd name="T12" fmla="*/ 80 w 100"/>
                  <a:gd name="T13" fmla="*/ 162 h 180"/>
                  <a:gd name="T14" fmla="*/ 76 w 100"/>
                  <a:gd name="T15" fmla="*/ 168 h 180"/>
                  <a:gd name="T16" fmla="*/ 76 w 100"/>
                  <a:gd name="T17" fmla="*/ 168 h 180"/>
                  <a:gd name="T18" fmla="*/ 64 w 100"/>
                  <a:gd name="T19" fmla="*/ 176 h 180"/>
                  <a:gd name="T20" fmla="*/ 56 w 100"/>
                  <a:gd name="T21" fmla="*/ 180 h 180"/>
                  <a:gd name="T22" fmla="*/ 48 w 100"/>
                  <a:gd name="T23" fmla="*/ 180 h 180"/>
                  <a:gd name="T24" fmla="*/ 48 w 100"/>
                  <a:gd name="T25" fmla="*/ 180 h 180"/>
                  <a:gd name="T26" fmla="*/ 42 w 100"/>
                  <a:gd name="T27" fmla="*/ 178 h 180"/>
                  <a:gd name="T28" fmla="*/ 34 w 100"/>
                  <a:gd name="T29" fmla="*/ 170 h 180"/>
                  <a:gd name="T30" fmla="*/ 26 w 100"/>
                  <a:gd name="T31" fmla="*/ 158 h 180"/>
                  <a:gd name="T32" fmla="*/ 20 w 100"/>
                  <a:gd name="T33" fmla="*/ 144 h 180"/>
                  <a:gd name="T34" fmla="*/ 20 w 100"/>
                  <a:gd name="T35" fmla="*/ 144 h 180"/>
                  <a:gd name="T36" fmla="*/ 8 w 100"/>
                  <a:gd name="T37" fmla="*/ 86 h 180"/>
                  <a:gd name="T38" fmla="*/ 2 w 100"/>
                  <a:gd name="T39" fmla="*/ 54 h 180"/>
                  <a:gd name="T40" fmla="*/ 0 w 100"/>
                  <a:gd name="T41" fmla="*/ 30 h 180"/>
                  <a:gd name="T42" fmla="*/ 0 w 100"/>
                  <a:gd name="T43" fmla="*/ 30 h 180"/>
                  <a:gd name="T44" fmla="*/ 2 w 100"/>
                  <a:gd name="T45" fmla="*/ 18 h 180"/>
                  <a:gd name="T46" fmla="*/ 4 w 100"/>
                  <a:gd name="T47" fmla="*/ 16 h 180"/>
                  <a:gd name="T48" fmla="*/ 6 w 100"/>
                  <a:gd name="T49" fmla="*/ 16 h 180"/>
                  <a:gd name="T50" fmla="*/ 6 w 100"/>
                  <a:gd name="T51" fmla="*/ 16 h 180"/>
                  <a:gd name="T52" fmla="*/ 6 w 100"/>
                  <a:gd name="T53" fmla="*/ 14 h 180"/>
                  <a:gd name="T54" fmla="*/ 6 w 100"/>
                  <a:gd name="T55" fmla="*/ 0 h 180"/>
                  <a:gd name="T56" fmla="*/ 6 w 100"/>
                  <a:gd name="T57" fmla="*/ 0 h 180"/>
                  <a:gd name="T58" fmla="*/ 18 w 100"/>
                  <a:gd name="T59" fmla="*/ 2 h 180"/>
                  <a:gd name="T60" fmla="*/ 48 w 100"/>
                  <a:gd name="T61" fmla="*/ 8 h 180"/>
                  <a:gd name="T62" fmla="*/ 64 w 100"/>
                  <a:gd name="T63" fmla="*/ 14 h 180"/>
                  <a:gd name="T64" fmla="*/ 78 w 100"/>
                  <a:gd name="T65" fmla="*/ 20 h 180"/>
                  <a:gd name="T66" fmla="*/ 92 w 100"/>
                  <a:gd name="T67" fmla="*/ 28 h 180"/>
                  <a:gd name="T68" fmla="*/ 100 w 100"/>
                  <a:gd name="T69" fmla="*/ 36 h 180"/>
                  <a:gd name="T70" fmla="*/ 100 w 100"/>
                  <a:gd name="T71" fmla="*/ 36 h 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0"/>
                  <a:gd name="T109" fmla="*/ 0 h 180"/>
                  <a:gd name="T110" fmla="*/ 100 w 100"/>
                  <a:gd name="T111" fmla="*/ 180 h 1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0" h="180">
                    <a:moveTo>
                      <a:pt x="100" y="36"/>
                    </a:moveTo>
                    <a:lnTo>
                      <a:pt x="100" y="36"/>
                    </a:lnTo>
                    <a:lnTo>
                      <a:pt x="96" y="68"/>
                    </a:lnTo>
                    <a:lnTo>
                      <a:pt x="88" y="124"/>
                    </a:lnTo>
                    <a:lnTo>
                      <a:pt x="82" y="154"/>
                    </a:lnTo>
                    <a:lnTo>
                      <a:pt x="80" y="162"/>
                    </a:lnTo>
                    <a:lnTo>
                      <a:pt x="76" y="168"/>
                    </a:lnTo>
                    <a:lnTo>
                      <a:pt x="64" y="176"/>
                    </a:lnTo>
                    <a:lnTo>
                      <a:pt x="56" y="180"/>
                    </a:lnTo>
                    <a:lnTo>
                      <a:pt x="48" y="180"/>
                    </a:lnTo>
                    <a:lnTo>
                      <a:pt x="42" y="178"/>
                    </a:lnTo>
                    <a:lnTo>
                      <a:pt x="34" y="170"/>
                    </a:lnTo>
                    <a:lnTo>
                      <a:pt x="26" y="158"/>
                    </a:lnTo>
                    <a:lnTo>
                      <a:pt x="20" y="144"/>
                    </a:lnTo>
                    <a:lnTo>
                      <a:pt x="8" y="86"/>
                    </a:lnTo>
                    <a:lnTo>
                      <a:pt x="2" y="54"/>
                    </a:lnTo>
                    <a:lnTo>
                      <a:pt x="0" y="30"/>
                    </a:lnTo>
                    <a:lnTo>
                      <a:pt x="2" y="18"/>
                    </a:lnTo>
                    <a:lnTo>
                      <a:pt x="4" y="16"/>
                    </a:lnTo>
                    <a:lnTo>
                      <a:pt x="6" y="16"/>
                    </a:lnTo>
                    <a:lnTo>
                      <a:pt x="6" y="14"/>
                    </a:lnTo>
                    <a:lnTo>
                      <a:pt x="6" y="0"/>
                    </a:lnTo>
                    <a:lnTo>
                      <a:pt x="18" y="2"/>
                    </a:lnTo>
                    <a:lnTo>
                      <a:pt x="48" y="8"/>
                    </a:lnTo>
                    <a:lnTo>
                      <a:pt x="64" y="14"/>
                    </a:lnTo>
                    <a:lnTo>
                      <a:pt x="78" y="20"/>
                    </a:lnTo>
                    <a:lnTo>
                      <a:pt x="92" y="28"/>
                    </a:lnTo>
                    <a:lnTo>
                      <a:pt x="100" y="36"/>
                    </a:lnTo>
                    <a:close/>
                  </a:path>
                </a:pathLst>
              </a:custGeom>
              <a:solidFill>
                <a:srgbClr val="F3BB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1" name="Freeform 140"/>
              <p:cNvSpPr>
                <a:spLocks/>
              </p:cNvSpPr>
              <p:nvPr/>
            </p:nvSpPr>
            <p:spPr bwMode="auto">
              <a:xfrm>
                <a:off x="2644" y="2539"/>
                <a:ext cx="90" cy="28"/>
              </a:xfrm>
              <a:custGeom>
                <a:avLst/>
                <a:gdLst>
                  <a:gd name="T0" fmla="*/ 90 w 90"/>
                  <a:gd name="T1" fmla="*/ 14 h 28"/>
                  <a:gd name="T2" fmla="*/ 86 w 90"/>
                  <a:gd name="T3" fmla="*/ 28 h 28"/>
                  <a:gd name="T4" fmla="*/ 86 w 90"/>
                  <a:gd name="T5" fmla="*/ 28 h 28"/>
                  <a:gd name="T6" fmla="*/ 80 w 90"/>
                  <a:gd name="T7" fmla="*/ 24 h 28"/>
                  <a:gd name="T8" fmla="*/ 62 w 90"/>
                  <a:gd name="T9" fmla="*/ 18 h 28"/>
                  <a:gd name="T10" fmla="*/ 50 w 90"/>
                  <a:gd name="T11" fmla="*/ 16 h 28"/>
                  <a:gd name="T12" fmla="*/ 36 w 90"/>
                  <a:gd name="T13" fmla="*/ 14 h 28"/>
                  <a:gd name="T14" fmla="*/ 18 w 90"/>
                  <a:gd name="T15" fmla="*/ 12 h 28"/>
                  <a:gd name="T16" fmla="*/ 0 w 90"/>
                  <a:gd name="T17" fmla="*/ 14 h 28"/>
                  <a:gd name="T18" fmla="*/ 0 w 90"/>
                  <a:gd name="T19" fmla="*/ 8 h 28"/>
                  <a:gd name="T20" fmla="*/ 0 w 90"/>
                  <a:gd name="T21" fmla="*/ 8 h 28"/>
                  <a:gd name="T22" fmla="*/ 8 w 90"/>
                  <a:gd name="T23" fmla="*/ 6 h 28"/>
                  <a:gd name="T24" fmla="*/ 18 w 90"/>
                  <a:gd name="T25" fmla="*/ 2 h 28"/>
                  <a:gd name="T26" fmla="*/ 30 w 90"/>
                  <a:gd name="T27" fmla="*/ 0 h 28"/>
                  <a:gd name="T28" fmla="*/ 44 w 90"/>
                  <a:gd name="T29" fmla="*/ 0 h 28"/>
                  <a:gd name="T30" fmla="*/ 60 w 90"/>
                  <a:gd name="T31" fmla="*/ 2 h 28"/>
                  <a:gd name="T32" fmla="*/ 74 w 90"/>
                  <a:gd name="T33" fmla="*/ 6 h 28"/>
                  <a:gd name="T34" fmla="*/ 90 w 90"/>
                  <a:gd name="T35" fmla="*/ 14 h 28"/>
                  <a:gd name="T36" fmla="*/ 90 w 90"/>
                  <a:gd name="T37" fmla="*/ 14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28"/>
                  <a:gd name="T59" fmla="*/ 90 w 9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28">
                    <a:moveTo>
                      <a:pt x="90" y="14"/>
                    </a:moveTo>
                    <a:lnTo>
                      <a:pt x="86" y="28"/>
                    </a:lnTo>
                    <a:lnTo>
                      <a:pt x="80" y="24"/>
                    </a:lnTo>
                    <a:lnTo>
                      <a:pt x="62" y="18"/>
                    </a:lnTo>
                    <a:lnTo>
                      <a:pt x="50" y="16"/>
                    </a:lnTo>
                    <a:lnTo>
                      <a:pt x="36" y="14"/>
                    </a:lnTo>
                    <a:lnTo>
                      <a:pt x="18" y="12"/>
                    </a:lnTo>
                    <a:lnTo>
                      <a:pt x="0" y="14"/>
                    </a:lnTo>
                    <a:lnTo>
                      <a:pt x="0" y="8"/>
                    </a:lnTo>
                    <a:lnTo>
                      <a:pt x="8" y="6"/>
                    </a:lnTo>
                    <a:lnTo>
                      <a:pt x="18" y="2"/>
                    </a:lnTo>
                    <a:lnTo>
                      <a:pt x="30" y="0"/>
                    </a:lnTo>
                    <a:lnTo>
                      <a:pt x="44" y="0"/>
                    </a:lnTo>
                    <a:lnTo>
                      <a:pt x="60" y="2"/>
                    </a:lnTo>
                    <a:lnTo>
                      <a:pt x="74" y="6"/>
                    </a:lnTo>
                    <a:lnTo>
                      <a:pt x="90" y="14"/>
                    </a:lnTo>
                    <a:close/>
                  </a:path>
                </a:pathLst>
              </a:custGeom>
              <a:solidFill>
                <a:srgbClr val="ECA1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2" name="Freeform 141"/>
              <p:cNvSpPr>
                <a:spLocks/>
              </p:cNvSpPr>
              <p:nvPr/>
            </p:nvSpPr>
            <p:spPr bwMode="auto">
              <a:xfrm>
                <a:off x="2626" y="2329"/>
                <a:ext cx="262" cy="234"/>
              </a:xfrm>
              <a:custGeom>
                <a:avLst/>
                <a:gdLst>
                  <a:gd name="T0" fmla="*/ 226 w 262"/>
                  <a:gd name="T1" fmla="*/ 60 h 234"/>
                  <a:gd name="T2" fmla="*/ 226 w 262"/>
                  <a:gd name="T3" fmla="*/ 60 h 234"/>
                  <a:gd name="T4" fmla="*/ 232 w 262"/>
                  <a:gd name="T5" fmla="*/ 74 h 234"/>
                  <a:gd name="T6" fmla="*/ 244 w 262"/>
                  <a:gd name="T7" fmla="*/ 106 h 234"/>
                  <a:gd name="T8" fmla="*/ 256 w 262"/>
                  <a:gd name="T9" fmla="*/ 150 h 234"/>
                  <a:gd name="T10" fmla="*/ 260 w 262"/>
                  <a:gd name="T11" fmla="*/ 170 h 234"/>
                  <a:gd name="T12" fmla="*/ 262 w 262"/>
                  <a:gd name="T13" fmla="*/ 188 h 234"/>
                  <a:gd name="T14" fmla="*/ 262 w 262"/>
                  <a:gd name="T15" fmla="*/ 188 h 234"/>
                  <a:gd name="T16" fmla="*/ 230 w 262"/>
                  <a:gd name="T17" fmla="*/ 196 h 234"/>
                  <a:gd name="T18" fmla="*/ 202 w 262"/>
                  <a:gd name="T19" fmla="*/ 206 h 234"/>
                  <a:gd name="T20" fmla="*/ 176 w 262"/>
                  <a:gd name="T21" fmla="*/ 216 h 234"/>
                  <a:gd name="T22" fmla="*/ 176 w 262"/>
                  <a:gd name="T23" fmla="*/ 216 h 234"/>
                  <a:gd name="T24" fmla="*/ 146 w 262"/>
                  <a:gd name="T25" fmla="*/ 230 h 234"/>
                  <a:gd name="T26" fmla="*/ 138 w 262"/>
                  <a:gd name="T27" fmla="*/ 234 h 234"/>
                  <a:gd name="T28" fmla="*/ 130 w 262"/>
                  <a:gd name="T29" fmla="*/ 194 h 234"/>
                  <a:gd name="T30" fmla="*/ 128 w 262"/>
                  <a:gd name="T31" fmla="*/ 232 h 234"/>
                  <a:gd name="T32" fmla="*/ 128 w 262"/>
                  <a:gd name="T33" fmla="*/ 232 h 234"/>
                  <a:gd name="T34" fmla="*/ 118 w 262"/>
                  <a:gd name="T35" fmla="*/ 228 h 234"/>
                  <a:gd name="T36" fmla="*/ 88 w 262"/>
                  <a:gd name="T37" fmla="*/ 222 h 234"/>
                  <a:gd name="T38" fmla="*/ 70 w 262"/>
                  <a:gd name="T39" fmla="*/ 218 h 234"/>
                  <a:gd name="T40" fmla="*/ 48 w 262"/>
                  <a:gd name="T41" fmla="*/ 218 h 234"/>
                  <a:gd name="T42" fmla="*/ 24 w 262"/>
                  <a:gd name="T43" fmla="*/ 218 h 234"/>
                  <a:gd name="T44" fmla="*/ 0 w 262"/>
                  <a:gd name="T45" fmla="*/ 224 h 234"/>
                  <a:gd name="T46" fmla="*/ 0 w 262"/>
                  <a:gd name="T47" fmla="*/ 224 h 234"/>
                  <a:gd name="T48" fmla="*/ 2 w 262"/>
                  <a:gd name="T49" fmla="*/ 184 h 234"/>
                  <a:gd name="T50" fmla="*/ 4 w 262"/>
                  <a:gd name="T51" fmla="*/ 146 h 234"/>
                  <a:gd name="T52" fmla="*/ 10 w 262"/>
                  <a:gd name="T53" fmla="*/ 106 h 234"/>
                  <a:gd name="T54" fmla="*/ 10 w 262"/>
                  <a:gd name="T55" fmla="*/ 106 h 234"/>
                  <a:gd name="T56" fmla="*/ 18 w 262"/>
                  <a:gd name="T57" fmla="*/ 68 h 234"/>
                  <a:gd name="T58" fmla="*/ 30 w 262"/>
                  <a:gd name="T59" fmla="*/ 34 h 234"/>
                  <a:gd name="T60" fmla="*/ 36 w 262"/>
                  <a:gd name="T61" fmla="*/ 20 h 234"/>
                  <a:gd name="T62" fmla="*/ 42 w 262"/>
                  <a:gd name="T63" fmla="*/ 10 h 234"/>
                  <a:gd name="T64" fmla="*/ 50 w 262"/>
                  <a:gd name="T65" fmla="*/ 2 h 234"/>
                  <a:gd name="T66" fmla="*/ 56 w 262"/>
                  <a:gd name="T67" fmla="*/ 0 h 234"/>
                  <a:gd name="T68" fmla="*/ 56 w 262"/>
                  <a:gd name="T69" fmla="*/ 0 h 234"/>
                  <a:gd name="T70" fmla="*/ 70 w 262"/>
                  <a:gd name="T71" fmla="*/ 2 h 234"/>
                  <a:gd name="T72" fmla="*/ 92 w 262"/>
                  <a:gd name="T73" fmla="*/ 8 h 234"/>
                  <a:gd name="T74" fmla="*/ 148 w 262"/>
                  <a:gd name="T75" fmla="*/ 28 h 234"/>
                  <a:gd name="T76" fmla="*/ 226 w 262"/>
                  <a:gd name="T77" fmla="*/ 60 h 234"/>
                  <a:gd name="T78" fmla="*/ 226 w 262"/>
                  <a:gd name="T79" fmla="*/ 60 h 2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
                  <a:gd name="T121" fmla="*/ 0 h 234"/>
                  <a:gd name="T122" fmla="*/ 262 w 262"/>
                  <a:gd name="T123" fmla="*/ 234 h 2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 h="234">
                    <a:moveTo>
                      <a:pt x="226" y="60"/>
                    </a:moveTo>
                    <a:lnTo>
                      <a:pt x="226" y="60"/>
                    </a:lnTo>
                    <a:lnTo>
                      <a:pt x="232" y="74"/>
                    </a:lnTo>
                    <a:lnTo>
                      <a:pt x="244" y="106"/>
                    </a:lnTo>
                    <a:lnTo>
                      <a:pt x="256" y="150"/>
                    </a:lnTo>
                    <a:lnTo>
                      <a:pt x="260" y="170"/>
                    </a:lnTo>
                    <a:lnTo>
                      <a:pt x="262" y="188"/>
                    </a:lnTo>
                    <a:lnTo>
                      <a:pt x="230" y="196"/>
                    </a:lnTo>
                    <a:lnTo>
                      <a:pt x="202" y="206"/>
                    </a:lnTo>
                    <a:lnTo>
                      <a:pt x="176" y="216"/>
                    </a:lnTo>
                    <a:lnTo>
                      <a:pt x="146" y="230"/>
                    </a:lnTo>
                    <a:lnTo>
                      <a:pt x="138" y="234"/>
                    </a:lnTo>
                    <a:lnTo>
                      <a:pt x="130" y="194"/>
                    </a:lnTo>
                    <a:lnTo>
                      <a:pt x="128" y="232"/>
                    </a:lnTo>
                    <a:lnTo>
                      <a:pt x="118" y="228"/>
                    </a:lnTo>
                    <a:lnTo>
                      <a:pt x="88" y="222"/>
                    </a:lnTo>
                    <a:lnTo>
                      <a:pt x="70" y="218"/>
                    </a:lnTo>
                    <a:lnTo>
                      <a:pt x="48" y="218"/>
                    </a:lnTo>
                    <a:lnTo>
                      <a:pt x="24" y="218"/>
                    </a:lnTo>
                    <a:lnTo>
                      <a:pt x="0" y="224"/>
                    </a:lnTo>
                    <a:lnTo>
                      <a:pt x="2" y="184"/>
                    </a:lnTo>
                    <a:lnTo>
                      <a:pt x="4" y="146"/>
                    </a:lnTo>
                    <a:lnTo>
                      <a:pt x="10" y="106"/>
                    </a:lnTo>
                    <a:lnTo>
                      <a:pt x="18" y="68"/>
                    </a:lnTo>
                    <a:lnTo>
                      <a:pt x="30" y="34"/>
                    </a:lnTo>
                    <a:lnTo>
                      <a:pt x="36" y="20"/>
                    </a:lnTo>
                    <a:lnTo>
                      <a:pt x="42" y="10"/>
                    </a:lnTo>
                    <a:lnTo>
                      <a:pt x="50" y="2"/>
                    </a:lnTo>
                    <a:lnTo>
                      <a:pt x="56" y="0"/>
                    </a:lnTo>
                    <a:lnTo>
                      <a:pt x="70" y="2"/>
                    </a:lnTo>
                    <a:lnTo>
                      <a:pt x="92" y="8"/>
                    </a:lnTo>
                    <a:lnTo>
                      <a:pt x="148" y="28"/>
                    </a:lnTo>
                    <a:lnTo>
                      <a:pt x="226"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3" name="Freeform 142"/>
              <p:cNvSpPr>
                <a:spLocks/>
              </p:cNvSpPr>
              <p:nvPr/>
            </p:nvSpPr>
            <p:spPr bwMode="auto">
              <a:xfrm>
                <a:off x="2598" y="1951"/>
                <a:ext cx="306" cy="538"/>
              </a:xfrm>
              <a:custGeom>
                <a:avLst/>
                <a:gdLst>
                  <a:gd name="T0" fmla="*/ 170 w 306"/>
                  <a:gd name="T1" fmla="*/ 10 h 538"/>
                  <a:gd name="T2" fmla="*/ 188 w 306"/>
                  <a:gd name="T3" fmla="*/ 2 h 538"/>
                  <a:gd name="T4" fmla="*/ 208 w 306"/>
                  <a:gd name="T5" fmla="*/ 0 h 538"/>
                  <a:gd name="T6" fmla="*/ 222 w 306"/>
                  <a:gd name="T7" fmla="*/ 8 h 538"/>
                  <a:gd name="T8" fmla="*/ 230 w 306"/>
                  <a:gd name="T9" fmla="*/ 20 h 538"/>
                  <a:gd name="T10" fmla="*/ 232 w 306"/>
                  <a:gd name="T11" fmla="*/ 30 h 538"/>
                  <a:gd name="T12" fmla="*/ 256 w 306"/>
                  <a:gd name="T13" fmla="*/ 36 h 538"/>
                  <a:gd name="T14" fmla="*/ 282 w 306"/>
                  <a:gd name="T15" fmla="*/ 52 h 538"/>
                  <a:gd name="T16" fmla="*/ 300 w 306"/>
                  <a:gd name="T17" fmla="*/ 72 h 538"/>
                  <a:gd name="T18" fmla="*/ 304 w 306"/>
                  <a:gd name="T19" fmla="*/ 90 h 538"/>
                  <a:gd name="T20" fmla="*/ 306 w 306"/>
                  <a:gd name="T21" fmla="*/ 100 h 538"/>
                  <a:gd name="T22" fmla="*/ 304 w 306"/>
                  <a:gd name="T23" fmla="*/ 120 h 538"/>
                  <a:gd name="T24" fmla="*/ 296 w 306"/>
                  <a:gd name="T25" fmla="*/ 146 h 538"/>
                  <a:gd name="T26" fmla="*/ 292 w 306"/>
                  <a:gd name="T27" fmla="*/ 154 h 538"/>
                  <a:gd name="T28" fmla="*/ 276 w 306"/>
                  <a:gd name="T29" fmla="*/ 180 h 538"/>
                  <a:gd name="T30" fmla="*/ 268 w 306"/>
                  <a:gd name="T31" fmla="*/ 204 h 538"/>
                  <a:gd name="T32" fmla="*/ 264 w 306"/>
                  <a:gd name="T33" fmla="*/ 230 h 538"/>
                  <a:gd name="T34" fmla="*/ 262 w 306"/>
                  <a:gd name="T35" fmla="*/ 264 h 538"/>
                  <a:gd name="T36" fmla="*/ 262 w 306"/>
                  <a:gd name="T37" fmla="*/ 280 h 538"/>
                  <a:gd name="T38" fmla="*/ 268 w 306"/>
                  <a:gd name="T39" fmla="*/ 310 h 538"/>
                  <a:gd name="T40" fmla="*/ 274 w 306"/>
                  <a:gd name="T41" fmla="*/ 342 h 538"/>
                  <a:gd name="T42" fmla="*/ 280 w 306"/>
                  <a:gd name="T43" fmla="*/ 404 h 538"/>
                  <a:gd name="T44" fmla="*/ 278 w 306"/>
                  <a:gd name="T45" fmla="*/ 446 h 538"/>
                  <a:gd name="T46" fmla="*/ 278 w 306"/>
                  <a:gd name="T47" fmla="*/ 468 h 538"/>
                  <a:gd name="T48" fmla="*/ 284 w 306"/>
                  <a:gd name="T49" fmla="*/ 508 h 538"/>
                  <a:gd name="T50" fmla="*/ 278 w 306"/>
                  <a:gd name="T51" fmla="*/ 506 h 538"/>
                  <a:gd name="T52" fmla="*/ 250 w 306"/>
                  <a:gd name="T53" fmla="*/ 506 h 538"/>
                  <a:gd name="T54" fmla="*/ 222 w 306"/>
                  <a:gd name="T55" fmla="*/ 516 h 538"/>
                  <a:gd name="T56" fmla="*/ 204 w 306"/>
                  <a:gd name="T57" fmla="*/ 524 h 538"/>
                  <a:gd name="T58" fmla="*/ 168 w 306"/>
                  <a:gd name="T59" fmla="*/ 536 h 538"/>
                  <a:gd name="T60" fmla="*/ 134 w 306"/>
                  <a:gd name="T61" fmla="*/ 536 h 538"/>
                  <a:gd name="T62" fmla="*/ 106 w 306"/>
                  <a:gd name="T63" fmla="*/ 528 h 538"/>
                  <a:gd name="T64" fmla="*/ 88 w 306"/>
                  <a:gd name="T65" fmla="*/ 520 h 538"/>
                  <a:gd name="T66" fmla="*/ 50 w 306"/>
                  <a:gd name="T67" fmla="*/ 506 h 538"/>
                  <a:gd name="T68" fmla="*/ 24 w 306"/>
                  <a:gd name="T69" fmla="*/ 500 h 538"/>
                  <a:gd name="T70" fmla="*/ 20 w 306"/>
                  <a:gd name="T71" fmla="*/ 480 h 538"/>
                  <a:gd name="T72" fmla="*/ 16 w 306"/>
                  <a:gd name="T73" fmla="*/ 410 h 538"/>
                  <a:gd name="T74" fmla="*/ 20 w 306"/>
                  <a:gd name="T75" fmla="*/ 368 h 538"/>
                  <a:gd name="T76" fmla="*/ 28 w 306"/>
                  <a:gd name="T77" fmla="*/ 296 h 538"/>
                  <a:gd name="T78" fmla="*/ 30 w 306"/>
                  <a:gd name="T79" fmla="*/ 274 h 538"/>
                  <a:gd name="T80" fmla="*/ 32 w 306"/>
                  <a:gd name="T81" fmla="*/ 222 h 538"/>
                  <a:gd name="T82" fmla="*/ 34 w 306"/>
                  <a:gd name="T83" fmla="*/ 196 h 538"/>
                  <a:gd name="T84" fmla="*/ 38 w 306"/>
                  <a:gd name="T85" fmla="*/ 164 h 538"/>
                  <a:gd name="T86" fmla="*/ 32 w 306"/>
                  <a:gd name="T87" fmla="*/ 140 h 538"/>
                  <a:gd name="T88" fmla="*/ 24 w 306"/>
                  <a:gd name="T89" fmla="*/ 124 h 538"/>
                  <a:gd name="T90" fmla="*/ 0 w 306"/>
                  <a:gd name="T91" fmla="*/ 80 h 538"/>
                  <a:gd name="T92" fmla="*/ 0 w 306"/>
                  <a:gd name="T93" fmla="*/ 74 h 538"/>
                  <a:gd name="T94" fmla="*/ 8 w 306"/>
                  <a:gd name="T95" fmla="*/ 62 h 538"/>
                  <a:gd name="T96" fmla="*/ 22 w 306"/>
                  <a:gd name="T97" fmla="*/ 48 h 538"/>
                  <a:gd name="T98" fmla="*/ 50 w 306"/>
                  <a:gd name="T99" fmla="*/ 40 h 538"/>
                  <a:gd name="T100" fmla="*/ 58 w 306"/>
                  <a:gd name="T101" fmla="*/ 40 h 538"/>
                  <a:gd name="T102" fmla="*/ 62 w 306"/>
                  <a:gd name="T103" fmla="*/ 36 h 538"/>
                  <a:gd name="T104" fmla="*/ 60 w 306"/>
                  <a:gd name="T105" fmla="*/ 26 h 538"/>
                  <a:gd name="T106" fmla="*/ 64 w 306"/>
                  <a:gd name="T107" fmla="*/ 20 h 538"/>
                  <a:gd name="T108" fmla="*/ 76 w 306"/>
                  <a:gd name="T109" fmla="*/ 12 h 538"/>
                  <a:gd name="T110" fmla="*/ 106 w 306"/>
                  <a:gd name="T111" fmla="*/ 2 h 538"/>
                  <a:gd name="T112" fmla="*/ 118 w 306"/>
                  <a:gd name="T113" fmla="*/ 0 h 538"/>
                  <a:gd name="T114" fmla="*/ 170 w 306"/>
                  <a:gd name="T115" fmla="*/ 10 h 5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6"/>
                  <a:gd name="T175" fmla="*/ 0 h 538"/>
                  <a:gd name="T176" fmla="*/ 306 w 306"/>
                  <a:gd name="T177" fmla="*/ 538 h 5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6" h="538">
                    <a:moveTo>
                      <a:pt x="170" y="10"/>
                    </a:moveTo>
                    <a:lnTo>
                      <a:pt x="170" y="10"/>
                    </a:lnTo>
                    <a:lnTo>
                      <a:pt x="178" y="6"/>
                    </a:lnTo>
                    <a:lnTo>
                      <a:pt x="188" y="2"/>
                    </a:lnTo>
                    <a:lnTo>
                      <a:pt x="198" y="0"/>
                    </a:lnTo>
                    <a:lnTo>
                      <a:pt x="208" y="0"/>
                    </a:lnTo>
                    <a:lnTo>
                      <a:pt x="218" y="4"/>
                    </a:lnTo>
                    <a:lnTo>
                      <a:pt x="222" y="8"/>
                    </a:lnTo>
                    <a:lnTo>
                      <a:pt x="226" y="14"/>
                    </a:lnTo>
                    <a:lnTo>
                      <a:pt x="230" y="20"/>
                    </a:lnTo>
                    <a:lnTo>
                      <a:pt x="232" y="30"/>
                    </a:lnTo>
                    <a:lnTo>
                      <a:pt x="244" y="32"/>
                    </a:lnTo>
                    <a:lnTo>
                      <a:pt x="256" y="36"/>
                    </a:lnTo>
                    <a:lnTo>
                      <a:pt x="270" y="44"/>
                    </a:lnTo>
                    <a:lnTo>
                      <a:pt x="282" y="52"/>
                    </a:lnTo>
                    <a:lnTo>
                      <a:pt x="294" y="64"/>
                    </a:lnTo>
                    <a:lnTo>
                      <a:pt x="300" y="72"/>
                    </a:lnTo>
                    <a:lnTo>
                      <a:pt x="302" y="80"/>
                    </a:lnTo>
                    <a:lnTo>
                      <a:pt x="304" y="90"/>
                    </a:lnTo>
                    <a:lnTo>
                      <a:pt x="306" y="100"/>
                    </a:lnTo>
                    <a:lnTo>
                      <a:pt x="306" y="106"/>
                    </a:lnTo>
                    <a:lnTo>
                      <a:pt x="304" y="120"/>
                    </a:lnTo>
                    <a:lnTo>
                      <a:pt x="300" y="138"/>
                    </a:lnTo>
                    <a:lnTo>
                      <a:pt x="296" y="146"/>
                    </a:lnTo>
                    <a:lnTo>
                      <a:pt x="292" y="154"/>
                    </a:lnTo>
                    <a:lnTo>
                      <a:pt x="282" y="168"/>
                    </a:lnTo>
                    <a:lnTo>
                      <a:pt x="276" y="180"/>
                    </a:lnTo>
                    <a:lnTo>
                      <a:pt x="272" y="192"/>
                    </a:lnTo>
                    <a:lnTo>
                      <a:pt x="268" y="204"/>
                    </a:lnTo>
                    <a:lnTo>
                      <a:pt x="264" y="230"/>
                    </a:lnTo>
                    <a:lnTo>
                      <a:pt x="262" y="246"/>
                    </a:lnTo>
                    <a:lnTo>
                      <a:pt x="262" y="264"/>
                    </a:lnTo>
                    <a:lnTo>
                      <a:pt x="262" y="280"/>
                    </a:lnTo>
                    <a:lnTo>
                      <a:pt x="264" y="292"/>
                    </a:lnTo>
                    <a:lnTo>
                      <a:pt x="268" y="310"/>
                    </a:lnTo>
                    <a:lnTo>
                      <a:pt x="274" y="342"/>
                    </a:lnTo>
                    <a:lnTo>
                      <a:pt x="278" y="378"/>
                    </a:lnTo>
                    <a:lnTo>
                      <a:pt x="280" y="404"/>
                    </a:lnTo>
                    <a:lnTo>
                      <a:pt x="280" y="424"/>
                    </a:lnTo>
                    <a:lnTo>
                      <a:pt x="278" y="446"/>
                    </a:lnTo>
                    <a:lnTo>
                      <a:pt x="278" y="468"/>
                    </a:lnTo>
                    <a:lnTo>
                      <a:pt x="280" y="488"/>
                    </a:lnTo>
                    <a:lnTo>
                      <a:pt x="284" y="508"/>
                    </a:lnTo>
                    <a:lnTo>
                      <a:pt x="278" y="506"/>
                    </a:lnTo>
                    <a:lnTo>
                      <a:pt x="262" y="506"/>
                    </a:lnTo>
                    <a:lnTo>
                      <a:pt x="250" y="506"/>
                    </a:lnTo>
                    <a:lnTo>
                      <a:pt x="236" y="510"/>
                    </a:lnTo>
                    <a:lnTo>
                      <a:pt x="222" y="516"/>
                    </a:lnTo>
                    <a:lnTo>
                      <a:pt x="204" y="524"/>
                    </a:lnTo>
                    <a:lnTo>
                      <a:pt x="186" y="532"/>
                    </a:lnTo>
                    <a:lnTo>
                      <a:pt x="168" y="536"/>
                    </a:lnTo>
                    <a:lnTo>
                      <a:pt x="150" y="538"/>
                    </a:lnTo>
                    <a:lnTo>
                      <a:pt x="134" y="536"/>
                    </a:lnTo>
                    <a:lnTo>
                      <a:pt x="120" y="534"/>
                    </a:lnTo>
                    <a:lnTo>
                      <a:pt x="106" y="528"/>
                    </a:lnTo>
                    <a:lnTo>
                      <a:pt x="88" y="520"/>
                    </a:lnTo>
                    <a:lnTo>
                      <a:pt x="70" y="514"/>
                    </a:lnTo>
                    <a:lnTo>
                      <a:pt x="50" y="506"/>
                    </a:lnTo>
                    <a:lnTo>
                      <a:pt x="24" y="500"/>
                    </a:lnTo>
                    <a:lnTo>
                      <a:pt x="24" y="496"/>
                    </a:lnTo>
                    <a:lnTo>
                      <a:pt x="20" y="480"/>
                    </a:lnTo>
                    <a:lnTo>
                      <a:pt x="16" y="452"/>
                    </a:lnTo>
                    <a:lnTo>
                      <a:pt x="16" y="410"/>
                    </a:lnTo>
                    <a:lnTo>
                      <a:pt x="20" y="368"/>
                    </a:lnTo>
                    <a:lnTo>
                      <a:pt x="22" y="338"/>
                    </a:lnTo>
                    <a:lnTo>
                      <a:pt x="28" y="296"/>
                    </a:lnTo>
                    <a:lnTo>
                      <a:pt x="30" y="274"/>
                    </a:lnTo>
                    <a:lnTo>
                      <a:pt x="32" y="248"/>
                    </a:lnTo>
                    <a:lnTo>
                      <a:pt x="32" y="222"/>
                    </a:lnTo>
                    <a:lnTo>
                      <a:pt x="34" y="196"/>
                    </a:lnTo>
                    <a:lnTo>
                      <a:pt x="38" y="178"/>
                    </a:lnTo>
                    <a:lnTo>
                      <a:pt x="38" y="164"/>
                    </a:lnTo>
                    <a:lnTo>
                      <a:pt x="36" y="152"/>
                    </a:lnTo>
                    <a:lnTo>
                      <a:pt x="32" y="140"/>
                    </a:lnTo>
                    <a:lnTo>
                      <a:pt x="24" y="124"/>
                    </a:lnTo>
                    <a:lnTo>
                      <a:pt x="14" y="104"/>
                    </a:lnTo>
                    <a:lnTo>
                      <a:pt x="0" y="80"/>
                    </a:lnTo>
                    <a:lnTo>
                      <a:pt x="0" y="74"/>
                    </a:lnTo>
                    <a:lnTo>
                      <a:pt x="2" y="68"/>
                    </a:lnTo>
                    <a:lnTo>
                      <a:pt x="8" y="62"/>
                    </a:lnTo>
                    <a:lnTo>
                      <a:pt x="14" y="54"/>
                    </a:lnTo>
                    <a:lnTo>
                      <a:pt x="22" y="48"/>
                    </a:lnTo>
                    <a:lnTo>
                      <a:pt x="34" y="44"/>
                    </a:lnTo>
                    <a:lnTo>
                      <a:pt x="50" y="40"/>
                    </a:lnTo>
                    <a:lnTo>
                      <a:pt x="58" y="40"/>
                    </a:lnTo>
                    <a:lnTo>
                      <a:pt x="62" y="38"/>
                    </a:lnTo>
                    <a:lnTo>
                      <a:pt x="62" y="36"/>
                    </a:lnTo>
                    <a:lnTo>
                      <a:pt x="62" y="32"/>
                    </a:lnTo>
                    <a:lnTo>
                      <a:pt x="60" y="26"/>
                    </a:lnTo>
                    <a:lnTo>
                      <a:pt x="62" y="24"/>
                    </a:lnTo>
                    <a:lnTo>
                      <a:pt x="64" y="20"/>
                    </a:lnTo>
                    <a:lnTo>
                      <a:pt x="76" y="12"/>
                    </a:lnTo>
                    <a:lnTo>
                      <a:pt x="92" y="6"/>
                    </a:lnTo>
                    <a:lnTo>
                      <a:pt x="106" y="2"/>
                    </a:lnTo>
                    <a:lnTo>
                      <a:pt x="118" y="0"/>
                    </a:lnTo>
                    <a:lnTo>
                      <a:pt x="170" y="10"/>
                    </a:lnTo>
                    <a:close/>
                  </a:path>
                </a:pathLst>
              </a:custGeom>
              <a:solidFill>
                <a:srgbClr val="DE14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4" name="Freeform 143"/>
              <p:cNvSpPr>
                <a:spLocks/>
              </p:cNvSpPr>
              <p:nvPr/>
            </p:nvSpPr>
            <p:spPr bwMode="auto">
              <a:xfrm>
                <a:off x="2676" y="1957"/>
                <a:ext cx="126" cy="88"/>
              </a:xfrm>
              <a:custGeom>
                <a:avLst/>
                <a:gdLst>
                  <a:gd name="T0" fmla="*/ 98 w 126"/>
                  <a:gd name="T1" fmla="*/ 8 h 88"/>
                  <a:gd name="T2" fmla="*/ 98 w 126"/>
                  <a:gd name="T3" fmla="*/ 8 h 88"/>
                  <a:gd name="T4" fmla="*/ 106 w 126"/>
                  <a:gd name="T5" fmla="*/ 6 h 88"/>
                  <a:gd name="T6" fmla="*/ 114 w 126"/>
                  <a:gd name="T7" fmla="*/ 6 h 88"/>
                  <a:gd name="T8" fmla="*/ 124 w 126"/>
                  <a:gd name="T9" fmla="*/ 12 h 88"/>
                  <a:gd name="T10" fmla="*/ 124 w 126"/>
                  <a:gd name="T11" fmla="*/ 12 h 88"/>
                  <a:gd name="T12" fmla="*/ 126 w 126"/>
                  <a:gd name="T13" fmla="*/ 14 h 88"/>
                  <a:gd name="T14" fmla="*/ 126 w 126"/>
                  <a:gd name="T15" fmla="*/ 16 h 88"/>
                  <a:gd name="T16" fmla="*/ 124 w 126"/>
                  <a:gd name="T17" fmla="*/ 26 h 88"/>
                  <a:gd name="T18" fmla="*/ 116 w 126"/>
                  <a:gd name="T19" fmla="*/ 36 h 88"/>
                  <a:gd name="T20" fmla="*/ 106 w 126"/>
                  <a:gd name="T21" fmla="*/ 44 h 88"/>
                  <a:gd name="T22" fmla="*/ 106 w 126"/>
                  <a:gd name="T23" fmla="*/ 44 h 88"/>
                  <a:gd name="T24" fmla="*/ 102 w 126"/>
                  <a:gd name="T25" fmla="*/ 48 h 88"/>
                  <a:gd name="T26" fmla="*/ 92 w 126"/>
                  <a:gd name="T27" fmla="*/ 58 h 88"/>
                  <a:gd name="T28" fmla="*/ 84 w 126"/>
                  <a:gd name="T29" fmla="*/ 72 h 88"/>
                  <a:gd name="T30" fmla="*/ 82 w 126"/>
                  <a:gd name="T31" fmla="*/ 80 h 88"/>
                  <a:gd name="T32" fmla="*/ 80 w 126"/>
                  <a:gd name="T33" fmla="*/ 88 h 88"/>
                  <a:gd name="T34" fmla="*/ 80 w 126"/>
                  <a:gd name="T35" fmla="*/ 88 h 88"/>
                  <a:gd name="T36" fmla="*/ 78 w 126"/>
                  <a:gd name="T37" fmla="*/ 84 h 88"/>
                  <a:gd name="T38" fmla="*/ 70 w 126"/>
                  <a:gd name="T39" fmla="*/ 74 h 88"/>
                  <a:gd name="T40" fmla="*/ 56 w 126"/>
                  <a:gd name="T41" fmla="*/ 60 h 88"/>
                  <a:gd name="T42" fmla="*/ 46 w 126"/>
                  <a:gd name="T43" fmla="*/ 54 h 88"/>
                  <a:gd name="T44" fmla="*/ 34 w 126"/>
                  <a:gd name="T45" fmla="*/ 50 h 88"/>
                  <a:gd name="T46" fmla="*/ 34 w 126"/>
                  <a:gd name="T47" fmla="*/ 50 h 88"/>
                  <a:gd name="T48" fmla="*/ 28 w 126"/>
                  <a:gd name="T49" fmla="*/ 48 h 88"/>
                  <a:gd name="T50" fmla="*/ 14 w 126"/>
                  <a:gd name="T51" fmla="*/ 42 h 88"/>
                  <a:gd name="T52" fmla="*/ 8 w 126"/>
                  <a:gd name="T53" fmla="*/ 36 h 88"/>
                  <a:gd name="T54" fmla="*/ 2 w 126"/>
                  <a:gd name="T55" fmla="*/ 32 h 88"/>
                  <a:gd name="T56" fmla="*/ 0 w 126"/>
                  <a:gd name="T57" fmla="*/ 26 h 88"/>
                  <a:gd name="T58" fmla="*/ 0 w 126"/>
                  <a:gd name="T59" fmla="*/ 20 h 88"/>
                  <a:gd name="T60" fmla="*/ 0 w 126"/>
                  <a:gd name="T61" fmla="*/ 20 h 88"/>
                  <a:gd name="T62" fmla="*/ 0 w 126"/>
                  <a:gd name="T63" fmla="*/ 18 h 88"/>
                  <a:gd name="T64" fmla="*/ 6 w 126"/>
                  <a:gd name="T65" fmla="*/ 14 h 88"/>
                  <a:gd name="T66" fmla="*/ 18 w 126"/>
                  <a:gd name="T67" fmla="*/ 8 h 88"/>
                  <a:gd name="T68" fmla="*/ 40 w 126"/>
                  <a:gd name="T69" fmla="*/ 4 h 88"/>
                  <a:gd name="T70" fmla="*/ 40 w 126"/>
                  <a:gd name="T71" fmla="*/ 4 h 88"/>
                  <a:gd name="T72" fmla="*/ 56 w 126"/>
                  <a:gd name="T73" fmla="*/ 0 h 88"/>
                  <a:gd name="T74" fmla="*/ 42 w 126"/>
                  <a:gd name="T75" fmla="*/ 2 h 88"/>
                  <a:gd name="T76" fmla="*/ 98 w 126"/>
                  <a:gd name="T77" fmla="*/ 8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6"/>
                  <a:gd name="T118" fmla="*/ 0 h 88"/>
                  <a:gd name="T119" fmla="*/ 126 w 126"/>
                  <a:gd name="T120" fmla="*/ 88 h 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6" h="88">
                    <a:moveTo>
                      <a:pt x="98" y="8"/>
                    </a:moveTo>
                    <a:lnTo>
                      <a:pt x="98" y="8"/>
                    </a:lnTo>
                    <a:lnTo>
                      <a:pt x="106" y="6"/>
                    </a:lnTo>
                    <a:lnTo>
                      <a:pt x="114" y="6"/>
                    </a:lnTo>
                    <a:lnTo>
                      <a:pt x="124" y="12"/>
                    </a:lnTo>
                    <a:lnTo>
                      <a:pt x="126" y="14"/>
                    </a:lnTo>
                    <a:lnTo>
                      <a:pt x="126" y="16"/>
                    </a:lnTo>
                    <a:lnTo>
                      <a:pt x="124" y="26"/>
                    </a:lnTo>
                    <a:lnTo>
                      <a:pt x="116" y="36"/>
                    </a:lnTo>
                    <a:lnTo>
                      <a:pt x="106" y="44"/>
                    </a:lnTo>
                    <a:lnTo>
                      <a:pt x="102" y="48"/>
                    </a:lnTo>
                    <a:lnTo>
                      <a:pt x="92" y="58"/>
                    </a:lnTo>
                    <a:lnTo>
                      <a:pt x="84" y="72"/>
                    </a:lnTo>
                    <a:lnTo>
                      <a:pt x="82" y="80"/>
                    </a:lnTo>
                    <a:lnTo>
                      <a:pt x="80" y="88"/>
                    </a:lnTo>
                    <a:lnTo>
                      <a:pt x="78" y="84"/>
                    </a:lnTo>
                    <a:lnTo>
                      <a:pt x="70" y="74"/>
                    </a:lnTo>
                    <a:lnTo>
                      <a:pt x="56" y="60"/>
                    </a:lnTo>
                    <a:lnTo>
                      <a:pt x="46" y="54"/>
                    </a:lnTo>
                    <a:lnTo>
                      <a:pt x="34" y="50"/>
                    </a:lnTo>
                    <a:lnTo>
                      <a:pt x="28" y="48"/>
                    </a:lnTo>
                    <a:lnTo>
                      <a:pt x="14" y="42"/>
                    </a:lnTo>
                    <a:lnTo>
                      <a:pt x="8" y="36"/>
                    </a:lnTo>
                    <a:lnTo>
                      <a:pt x="2" y="32"/>
                    </a:lnTo>
                    <a:lnTo>
                      <a:pt x="0" y="26"/>
                    </a:lnTo>
                    <a:lnTo>
                      <a:pt x="0" y="20"/>
                    </a:lnTo>
                    <a:lnTo>
                      <a:pt x="0" y="18"/>
                    </a:lnTo>
                    <a:lnTo>
                      <a:pt x="6" y="14"/>
                    </a:lnTo>
                    <a:lnTo>
                      <a:pt x="18" y="8"/>
                    </a:lnTo>
                    <a:lnTo>
                      <a:pt x="40" y="4"/>
                    </a:lnTo>
                    <a:lnTo>
                      <a:pt x="56" y="0"/>
                    </a:lnTo>
                    <a:lnTo>
                      <a:pt x="42" y="2"/>
                    </a:lnTo>
                    <a:lnTo>
                      <a:pt x="9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5" name="Freeform 144"/>
              <p:cNvSpPr>
                <a:spLocks/>
              </p:cNvSpPr>
              <p:nvPr/>
            </p:nvSpPr>
            <p:spPr bwMode="auto">
              <a:xfrm>
                <a:off x="2842" y="2163"/>
                <a:ext cx="62" cy="82"/>
              </a:xfrm>
              <a:custGeom>
                <a:avLst/>
                <a:gdLst>
                  <a:gd name="T0" fmla="*/ 56 w 62"/>
                  <a:gd name="T1" fmla="*/ 76 h 82"/>
                  <a:gd name="T2" fmla="*/ 56 w 62"/>
                  <a:gd name="T3" fmla="*/ 76 h 82"/>
                  <a:gd name="T4" fmla="*/ 60 w 62"/>
                  <a:gd name="T5" fmla="*/ 68 h 82"/>
                  <a:gd name="T6" fmla="*/ 62 w 62"/>
                  <a:gd name="T7" fmla="*/ 62 h 82"/>
                  <a:gd name="T8" fmla="*/ 60 w 62"/>
                  <a:gd name="T9" fmla="*/ 54 h 82"/>
                  <a:gd name="T10" fmla="*/ 60 w 62"/>
                  <a:gd name="T11" fmla="*/ 54 h 82"/>
                  <a:gd name="T12" fmla="*/ 58 w 62"/>
                  <a:gd name="T13" fmla="*/ 44 h 82"/>
                  <a:gd name="T14" fmla="*/ 56 w 62"/>
                  <a:gd name="T15" fmla="*/ 32 h 82"/>
                  <a:gd name="T16" fmla="*/ 56 w 62"/>
                  <a:gd name="T17" fmla="*/ 32 h 82"/>
                  <a:gd name="T18" fmla="*/ 56 w 62"/>
                  <a:gd name="T19" fmla="*/ 18 h 82"/>
                  <a:gd name="T20" fmla="*/ 52 w 62"/>
                  <a:gd name="T21" fmla="*/ 8 h 82"/>
                  <a:gd name="T22" fmla="*/ 52 w 62"/>
                  <a:gd name="T23" fmla="*/ 8 h 82"/>
                  <a:gd name="T24" fmla="*/ 50 w 62"/>
                  <a:gd name="T25" fmla="*/ 6 h 82"/>
                  <a:gd name="T26" fmla="*/ 48 w 62"/>
                  <a:gd name="T27" fmla="*/ 4 h 82"/>
                  <a:gd name="T28" fmla="*/ 38 w 62"/>
                  <a:gd name="T29" fmla="*/ 2 h 82"/>
                  <a:gd name="T30" fmla="*/ 38 w 62"/>
                  <a:gd name="T31" fmla="*/ 2 h 82"/>
                  <a:gd name="T32" fmla="*/ 30 w 62"/>
                  <a:gd name="T33" fmla="*/ 0 h 82"/>
                  <a:gd name="T34" fmla="*/ 24 w 62"/>
                  <a:gd name="T35" fmla="*/ 0 h 82"/>
                  <a:gd name="T36" fmla="*/ 20 w 62"/>
                  <a:gd name="T37" fmla="*/ 0 h 82"/>
                  <a:gd name="T38" fmla="*/ 20 w 62"/>
                  <a:gd name="T39" fmla="*/ 0 h 82"/>
                  <a:gd name="T40" fmla="*/ 16 w 62"/>
                  <a:gd name="T41" fmla="*/ 2 h 82"/>
                  <a:gd name="T42" fmla="*/ 12 w 62"/>
                  <a:gd name="T43" fmla="*/ 6 h 82"/>
                  <a:gd name="T44" fmla="*/ 6 w 62"/>
                  <a:gd name="T45" fmla="*/ 14 h 82"/>
                  <a:gd name="T46" fmla="*/ 6 w 62"/>
                  <a:gd name="T47" fmla="*/ 14 h 82"/>
                  <a:gd name="T48" fmla="*/ 2 w 62"/>
                  <a:gd name="T49" fmla="*/ 18 h 82"/>
                  <a:gd name="T50" fmla="*/ 2 w 62"/>
                  <a:gd name="T51" fmla="*/ 20 h 82"/>
                  <a:gd name="T52" fmla="*/ 6 w 62"/>
                  <a:gd name="T53" fmla="*/ 24 h 82"/>
                  <a:gd name="T54" fmla="*/ 6 w 62"/>
                  <a:gd name="T55" fmla="*/ 24 h 82"/>
                  <a:gd name="T56" fmla="*/ 2 w 62"/>
                  <a:gd name="T57" fmla="*/ 30 h 82"/>
                  <a:gd name="T58" fmla="*/ 0 w 62"/>
                  <a:gd name="T59" fmla="*/ 36 h 82"/>
                  <a:gd name="T60" fmla="*/ 2 w 62"/>
                  <a:gd name="T61" fmla="*/ 38 h 82"/>
                  <a:gd name="T62" fmla="*/ 6 w 62"/>
                  <a:gd name="T63" fmla="*/ 40 h 82"/>
                  <a:gd name="T64" fmla="*/ 6 w 62"/>
                  <a:gd name="T65" fmla="*/ 40 h 82"/>
                  <a:gd name="T66" fmla="*/ 2 w 62"/>
                  <a:gd name="T67" fmla="*/ 46 h 82"/>
                  <a:gd name="T68" fmla="*/ 2 w 62"/>
                  <a:gd name="T69" fmla="*/ 50 h 82"/>
                  <a:gd name="T70" fmla="*/ 8 w 62"/>
                  <a:gd name="T71" fmla="*/ 54 h 82"/>
                  <a:gd name="T72" fmla="*/ 8 w 62"/>
                  <a:gd name="T73" fmla="*/ 54 h 82"/>
                  <a:gd name="T74" fmla="*/ 6 w 62"/>
                  <a:gd name="T75" fmla="*/ 58 h 82"/>
                  <a:gd name="T76" fmla="*/ 6 w 62"/>
                  <a:gd name="T77" fmla="*/ 62 h 82"/>
                  <a:gd name="T78" fmla="*/ 10 w 62"/>
                  <a:gd name="T79" fmla="*/ 66 h 82"/>
                  <a:gd name="T80" fmla="*/ 10 w 62"/>
                  <a:gd name="T81" fmla="*/ 66 h 82"/>
                  <a:gd name="T82" fmla="*/ 16 w 62"/>
                  <a:gd name="T83" fmla="*/ 68 h 82"/>
                  <a:gd name="T84" fmla="*/ 20 w 62"/>
                  <a:gd name="T85" fmla="*/ 66 h 82"/>
                  <a:gd name="T86" fmla="*/ 26 w 62"/>
                  <a:gd name="T87" fmla="*/ 66 h 82"/>
                  <a:gd name="T88" fmla="*/ 26 w 62"/>
                  <a:gd name="T89" fmla="*/ 66 h 82"/>
                  <a:gd name="T90" fmla="*/ 30 w 62"/>
                  <a:gd name="T91" fmla="*/ 66 h 82"/>
                  <a:gd name="T92" fmla="*/ 34 w 62"/>
                  <a:gd name="T93" fmla="*/ 70 h 82"/>
                  <a:gd name="T94" fmla="*/ 34 w 62"/>
                  <a:gd name="T95" fmla="*/ 70 h 82"/>
                  <a:gd name="T96" fmla="*/ 36 w 62"/>
                  <a:gd name="T97" fmla="*/ 72 h 82"/>
                  <a:gd name="T98" fmla="*/ 36 w 62"/>
                  <a:gd name="T99" fmla="*/ 76 h 82"/>
                  <a:gd name="T100" fmla="*/ 40 w 62"/>
                  <a:gd name="T101" fmla="*/ 80 h 82"/>
                  <a:gd name="T102" fmla="*/ 44 w 62"/>
                  <a:gd name="T103" fmla="*/ 82 h 82"/>
                  <a:gd name="T104" fmla="*/ 44 w 62"/>
                  <a:gd name="T105" fmla="*/ 82 h 82"/>
                  <a:gd name="T106" fmla="*/ 50 w 62"/>
                  <a:gd name="T107" fmla="*/ 82 h 82"/>
                  <a:gd name="T108" fmla="*/ 54 w 62"/>
                  <a:gd name="T109" fmla="*/ 80 h 82"/>
                  <a:gd name="T110" fmla="*/ 56 w 62"/>
                  <a:gd name="T111" fmla="*/ 76 h 82"/>
                  <a:gd name="T112" fmla="*/ 56 w 62"/>
                  <a:gd name="T113" fmla="*/ 76 h 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2"/>
                  <a:gd name="T172" fmla="*/ 0 h 82"/>
                  <a:gd name="T173" fmla="*/ 62 w 62"/>
                  <a:gd name="T174" fmla="*/ 82 h 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2" h="82">
                    <a:moveTo>
                      <a:pt x="56" y="76"/>
                    </a:moveTo>
                    <a:lnTo>
                      <a:pt x="56" y="76"/>
                    </a:lnTo>
                    <a:lnTo>
                      <a:pt x="60" y="68"/>
                    </a:lnTo>
                    <a:lnTo>
                      <a:pt x="62" y="62"/>
                    </a:lnTo>
                    <a:lnTo>
                      <a:pt x="60" y="54"/>
                    </a:lnTo>
                    <a:lnTo>
                      <a:pt x="58" y="44"/>
                    </a:lnTo>
                    <a:lnTo>
                      <a:pt x="56" y="32"/>
                    </a:lnTo>
                    <a:lnTo>
                      <a:pt x="56" y="18"/>
                    </a:lnTo>
                    <a:lnTo>
                      <a:pt x="52" y="8"/>
                    </a:lnTo>
                    <a:lnTo>
                      <a:pt x="50" y="6"/>
                    </a:lnTo>
                    <a:lnTo>
                      <a:pt x="48" y="4"/>
                    </a:lnTo>
                    <a:lnTo>
                      <a:pt x="38" y="2"/>
                    </a:lnTo>
                    <a:lnTo>
                      <a:pt x="30" y="0"/>
                    </a:lnTo>
                    <a:lnTo>
                      <a:pt x="24" y="0"/>
                    </a:lnTo>
                    <a:lnTo>
                      <a:pt x="20" y="0"/>
                    </a:lnTo>
                    <a:lnTo>
                      <a:pt x="16" y="2"/>
                    </a:lnTo>
                    <a:lnTo>
                      <a:pt x="12" y="6"/>
                    </a:lnTo>
                    <a:lnTo>
                      <a:pt x="6" y="14"/>
                    </a:lnTo>
                    <a:lnTo>
                      <a:pt x="2" y="18"/>
                    </a:lnTo>
                    <a:lnTo>
                      <a:pt x="2" y="20"/>
                    </a:lnTo>
                    <a:lnTo>
                      <a:pt x="6" y="24"/>
                    </a:lnTo>
                    <a:lnTo>
                      <a:pt x="2" y="30"/>
                    </a:lnTo>
                    <a:lnTo>
                      <a:pt x="0" y="36"/>
                    </a:lnTo>
                    <a:lnTo>
                      <a:pt x="2" y="38"/>
                    </a:lnTo>
                    <a:lnTo>
                      <a:pt x="6" y="40"/>
                    </a:lnTo>
                    <a:lnTo>
                      <a:pt x="2" y="46"/>
                    </a:lnTo>
                    <a:lnTo>
                      <a:pt x="2" y="50"/>
                    </a:lnTo>
                    <a:lnTo>
                      <a:pt x="8" y="54"/>
                    </a:lnTo>
                    <a:lnTo>
                      <a:pt x="6" y="58"/>
                    </a:lnTo>
                    <a:lnTo>
                      <a:pt x="6" y="62"/>
                    </a:lnTo>
                    <a:lnTo>
                      <a:pt x="10" y="66"/>
                    </a:lnTo>
                    <a:lnTo>
                      <a:pt x="16" y="68"/>
                    </a:lnTo>
                    <a:lnTo>
                      <a:pt x="20" y="66"/>
                    </a:lnTo>
                    <a:lnTo>
                      <a:pt x="26" y="66"/>
                    </a:lnTo>
                    <a:lnTo>
                      <a:pt x="30" y="66"/>
                    </a:lnTo>
                    <a:lnTo>
                      <a:pt x="34" y="70"/>
                    </a:lnTo>
                    <a:lnTo>
                      <a:pt x="36" y="72"/>
                    </a:lnTo>
                    <a:lnTo>
                      <a:pt x="36" y="76"/>
                    </a:lnTo>
                    <a:lnTo>
                      <a:pt x="40" y="80"/>
                    </a:lnTo>
                    <a:lnTo>
                      <a:pt x="44" y="82"/>
                    </a:lnTo>
                    <a:lnTo>
                      <a:pt x="50" y="82"/>
                    </a:lnTo>
                    <a:lnTo>
                      <a:pt x="54" y="80"/>
                    </a:lnTo>
                    <a:lnTo>
                      <a:pt x="56" y="76"/>
                    </a:lnTo>
                    <a:close/>
                  </a:path>
                </a:pathLst>
              </a:custGeom>
              <a:solidFill>
                <a:srgbClr val="F3BB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6" name="Freeform 145"/>
              <p:cNvSpPr>
                <a:spLocks/>
              </p:cNvSpPr>
              <p:nvPr/>
            </p:nvSpPr>
            <p:spPr bwMode="auto">
              <a:xfrm>
                <a:off x="2834" y="2175"/>
                <a:ext cx="18" cy="28"/>
              </a:xfrm>
              <a:custGeom>
                <a:avLst/>
                <a:gdLst>
                  <a:gd name="T0" fmla="*/ 16 w 18"/>
                  <a:gd name="T1" fmla="*/ 2 h 28"/>
                  <a:gd name="T2" fmla="*/ 16 w 18"/>
                  <a:gd name="T3" fmla="*/ 2 h 28"/>
                  <a:gd name="T4" fmla="*/ 14 w 18"/>
                  <a:gd name="T5" fmla="*/ 0 h 28"/>
                  <a:gd name="T6" fmla="*/ 12 w 18"/>
                  <a:gd name="T7" fmla="*/ 0 h 28"/>
                  <a:gd name="T8" fmla="*/ 8 w 18"/>
                  <a:gd name="T9" fmla="*/ 2 h 28"/>
                  <a:gd name="T10" fmla="*/ 4 w 18"/>
                  <a:gd name="T11" fmla="*/ 10 h 28"/>
                  <a:gd name="T12" fmla="*/ 4 w 18"/>
                  <a:gd name="T13" fmla="*/ 10 h 28"/>
                  <a:gd name="T14" fmla="*/ 2 w 18"/>
                  <a:gd name="T15" fmla="*/ 24 h 28"/>
                  <a:gd name="T16" fmla="*/ 0 w 18"/>
                  <a:gd name="T17" fmla="*/ 28 h 28"/>
                  <a:gd name="T18" fmla="*/ 0 w 18"/>
                  <a:gd name="T19" fmla="*/ 28 h 28"/>
                  <a:gd name="T20" fmla="*/ 4 w 18"/>
                  <a:gd name="T21" fmla="*/ 28 h 28"/>
                  <a:gd name="T22" fmla="*/ 8 w 18"/>
                  <a:gd name="T23" fmla="*/ 28 h 28"/>
                  <a:gd name="T24" fmla="*/ 14 w 18"/>
                  <a:gd name="T25" fmla="*/ 24 h 28"/>
                  <a:gd name="T26" fmla="*/ 14 w 18"/>
                  <a:gd name="T27" fmla="*/ 24 h 28"/>
                  <a:gd name="T28" fmla="*/ 16 w 18"/>
                  <a:gd name="T29" fmla="*/ 22 h 28"/>
                  <a:gd name="T30" fmla="*/ 16 w 18"/>
                  <a:gd name="T31" fmla="*/ 20 h 28"/>
                  <a:gd name="T32" fmla="*/ 18 w 18"/>
                  <a:gd name="T33" fmla="*/ 12 h 28"/>
                  <a:gd name="T34" fmla="*/ 16 w 18"/>
                  <a:gd name="T35" fmla="*/ 2 h 28"/>
                  <a:gd name="T36" fmla="*/ 16 w 18"/>
                  <a:gd name="T37" fmla="*/ 2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28"/>
                  <a:gd name="T59" fmla="*/ 18 w 18"/>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28">
                    <a:moveTo>
                      <a:pt x="16" y="2"/>
                    </a:moveTo>
                    <a:lnTo>
                      <a:pt x="16" y="2"/>
                    </a:lnTo>
                    <a:lnTo>
                      <a:pt x="14" y="0"/>
                    </a:lnTo>
                    <a:lnTo>
                      <a:pt x="12" y="0"/>
                    </a:lnTo>
                    <a:lnTo>
                      <a:pt x="8" y="2"/>
                    </a:lnTo>
                    <a:lnTo>
                      <a:pt x="4" y="10"/>
                    </a:lnTo>
                    <a:lnTo>
                      <a:pt x="2" y="24"/>
                    </a:lnTo>
                    <a:lnTo>
                      <a:pt x="0" y="28"/>
                    </a:lnTo>
                    <a:lnTo>
                      <a:pt x="4" y="28"/>
                    </a:lnTo>
                    <a:lnTo>
                      <a:pt x="8" y="28"/>
                    </a:lnTo>
                    <a:lnTo>
                      <a:pt x="14" y="24"/>
                    </a:lnTo>
                    <a:lnTo>
                      <a:pt x="16" y="22"/>
                    </a:lnTo>
                    <a:lnTo>
                      <a:pt x="16" y="20"/>
                    </a:lnTo>
                    <a:lnTo>
                      <a:pt x="18" y="12"/>
                    </a:lnTo>
                    <a:lnTo>
                      <a:pt x="16" y="2"/>
                    </a:lnTo>
                    <a:close/>
                  </a:path>
                </a:pathLst>
              </a:custGeom>
              <a:solidFill>
                <a:srgbClr val="F3BB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7" name="Freeform 146"/>
              <p:cNvSpPr>
                <a:spLocks/>
              </p:cNvSpPr>
              <p:nvPr/>
            </p:nvSpPr>
            <p:spPr bwMode="auto">
              <a:xfrm>
                <a:off x="2610" y="2165"/>
                <a:ext cx="60" cy="82"/>
              </a:xfrm>
              <a:custGeom>
                <a:avLst/>
                <a:gdLst>
                  <a:gd name="T0" fmla="*/ 4 w 60"/>
                  <a:gd name="T1" fmla="*/ 76 h 82"/>
                  <a:gd name="T2" fmla="*/ 4 w 60"/>
                  <a:gd name="T3" fmla="*/ 76 h 82"/>
                  <a:gd name="T4" fmla="*/ 0 w 60"/>
                  <a:gd name="T5" fmla="*/ 68 h 82"/>
                  <a:gd name="T6" fmla="*/ 0 w 60"/>
                  <a:gd name="T7" fmla="*/ 62 h 82"/>
                  <a:gd name="T8" fmla="*/ 0 w 60"/>
                  <a:gd name="T9" fmla="*/ 54 h 82"/>
                  <a:gd name="T10" fmla="*/ 0 w 60"/>
                  <a:gd name="T11" fmla="*/ 54 h 82"/>
                  <a:gd name="T12" fmla="*/ 4 w 60"/>
                  <a:gd name="T13" fmla="*/ 44 h 82"/>
                  <a:gd name="T14" fmla="*/ 4 w 60"/>
                  <a:gd name="T15" fmla="*/ 32 h 82"/>
                  <a:gd name="T16" fmla="*/ 4 w 60"/>
                  <a:gd name="T17" fmla="*/ 32 h 82"/>
                  <a:gd name="T18" fmla="*/ 6 w 60"/>
                  <a:gd name="T19" fmla="*/ 18 h 82"/>
                  <a:gd name="T20" fmla="*/ 8 w 60"/>
                  <a:gd name="T21" fmla="*/ 8 h 82"/>
                  <a:gd name="T22" fmla="*/ 8 w 60"/>
                  <a:gd name="T23" fmla="*/ 8 h 82"/>
                  <a:gd name="T24" fmla="*/ 10 w 60"/>
                  <a:gd name="T25" fmla="*/ 6 h 82"/>
                  <a:gd name="T26" fmla="*/ 14 w 60"/>
                  <a:gd name="T27" fmla="*/ 4 h 82"/>
                  <a:gd name="T28" fmla="*/ 22 w 60"/>
                  <a:gd name="T29" fmla="*/ 2 h 82"/>
                  <a:gd name="T30" fmla="*/ 22 w 60"/>
                  <a:gd name="T31" fmla="*/ 2 h 82"/>
                  <a:gd name="T32" fmla="*/ 32 w 60"/>
                  <a:gd name="T33" fmla="*/ 0 h 82"/>
                  <a:gd name="T34" fmla="*/ 36 w 60"/>
                  <a:gd name="T35" fmla="*/ 0 h 82"/>
                  <a:gd name="T36" fmla="*/ 42 w 60"/>
                  <a:gd name="T37" fmla="*/ 0 h 82"/>
                  <a:gd name="T38" fmla="*/ 42 w 60"/>
                  <a:gd name="T39" fmla="*/ 0 h 82"/>
                  <a:gd name="T40" fmla="*/ 46 w 60"/>
                  <a:gd name="T41" fmla="*/ 2 h 82"/>
                  <a:gd name="T42" fmla="*/ 48 w 60"/>
                  <a:gd name="T43" fmla="*/ 6 h 82"/>
                  <a:gd name="T44" fmla="*/ 54 w 60"/>
                  <a:gd name="T45" fmla="*/ 14 h 82"/>
                  <a:gd name="T46" fmla="*/ 54 w 60"/>
                  <a:gd name="T47" fmla="*/ 14 h 82"/>
                  <a:gd name="T48" fmla="*/ 58 w 60"/>
                  <a:gd name="T49" fmla="*/ 18 h 82"/>
                  <a:gd name="T50" fmla="*/ 58 w 60"/>
                  <a:gd name="T51" fmla="*/ 20 h 82"/>
                  <a:gd name="T52" fmla="*/ 54 w 60"/>
                  <a:gd name="T53" fmla="*/ 24 h 82"/>
                  <a:gd name="T54" fmla="*/ 54 w 60"/>
                  <a:gd name="T55" fmla="*/ 24 h 82"/>
                  <a:gd name="T56" fmla="*/ 60 w 60"/>
                  <a:gd name="T57" fmla="*/ 30 h 82"/>
                  <a:gd name="T58" fmla="*/ 60 w 60"/>
                  <a:gd name="T59" fmla="*/ 36 h 82"/>
                  <a:gd name="T60" fmla="*/ 58 w 60"/>
                  <a:gd name="T61" fmla="*/ 38 h 82"/>
                  <a:gd name="T62" fmla="*/ 56 w 60"/>
                  <a:gd name="T63" fmla="*/ 40 h 82"/>
                  <a:gd name="T64" fmla="*/ 56 w 60"/>
                  <a:gd name="T65" fmla="*/ 40 h 82"/>
                  <a:gd name="T66" fmla="*/ 58 w 60"/>
                  <a:gd name="T67" fmla="*/ 46 h 82"/>
                  <a:gd name="T68" fmla="*/ 58 w 60"/>
                  <a:gd name="T69" fmla="*/ 50 h 82"/>
                  <a:gd name="T70" fmla="*/ 52 w 60"/>
                  <a:gd name="T71" fmla="*/ 54 h 82"/>
                  <a:gd name="T72" fmla="*/ 52 w 60"/>
                  <a:gd name="T73" fmla="*/ 54 h 82"/>
                  <a:gd name="T74" fmla="*/ 54 w 60"/>
                  <a:gd name="T75" fmla="*/ 58 h 82"/>
                  <a:gd name="T76" fmla="*/ 54 w 60"/>
                  <a:gd name="T77" fmla="*/ 62 h 82"/>
                  <a:gd name="T78" fmla="*/ 50 w 60"/>
                  <a:gd name="T79" fmla="*/ 66 h 82"/>
                  <a:gd name="T80" fmla="*/ 50 w 60"/>
                  <a:gd name="T81" fmla="*/ 66 h 82"/>
                  <a:gd name="T82" fmla="*/ 44 w 60"/>
                  <a:gd name="T83" fmla="*/ 68 h 82"/>
                  <a:gd name="T84" fmla="*/ 40 w 60"/>
                  <a:gd name="T85" fmla="*/ 66 h 82"/>
                  <a:gd name="T86" fmla="*/ 34 w 60"/>
                  <a:gd name="T87" fmla="*/ 66 h 82"/>
                  <a:gd name="T88" fmla="*/ 34 w 60"/>
                  <a:gd name="T89" fmla="*/ 66 h 82"/>
                  <a:gd name="T90" fmla="*/ 30 w 60"/>
                  <a:gd name="T91" fmla="*/ 66 h 82"/>
                  <a:gd name="T92" fmla="*/ 26 w 60"/>
                  <a:gd name="T93" fmla="*/ 70 h 82"/>
                  <a:gd name="T94" fmla="*/ 26 w 60"/>
                  <a:gd name="T95" fmla="*/ 70 h 82"/>
                  <a:gd name="T96" fmla="*/ 24 w 60"/>
                  <a:gd name="T97" fmla="*/ 72 h 82"/>
                  <a:gd name="T98" fmla="*/ 24 w 60"/>
                  <a:gd name="T99" fmla="*/ 76 h 82"/>
                  <a:gd name="T100" fmla="*/ 22 w 60"/>
                  <a:gd name="T101" fmla="*/ 80 h 82"/>
                  <a:gd name="T102" fmla="*/ 16 w 60"/>
                  <a:gd name="T103" fmla="*/ 82 h 82"/>
                  <a:gd name="T104" fmla="*/ 16 w 60"/>
                  <a:gd name="T105" fmla="*/ 82 h 82"/>
                  <a:gd name="T106" fmla="*/ 10 w 60"/>
                  <a:gd name="T107" fmla="*/ 82 h 82"/>
                  <a:gd name="T108" fmla="*/ 6 w 60"/>
                  <a:gd name="T109" fmla="*/ 80 h 82"/>
                  <a:gd name="T110" fmla="*/ 4 w 60"/>
                  <a:gd name="T111" fmla="*/ 76 h 82"/>
                  <a:gd name="T112" fmla="*/ 4 w 60"/>
                  <a:gd name="T113" fmla="*/ 76 h 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
                  <a:gd name="T172" fmla="*/ 0 h 82"/>
                  <a:gd name="T173" fmla="*/ 60 w 60"/>
                  <a:gd name="T174" fmla="*/ 82 h 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 h="82">
                    <a:moveTo>
                      <a:pt x="4" y="76"/>
                    </a:moveTo>
                    <a:lnTo>
                      <a:pt x="4" y="76"/>
                    </a:lnTo>
                    <a:lnTo>
                      <a:pt x="0" y="68"/>
                    </a:lnTo>
                    <a:lnTo>
                      <a:pt x="0" y="62"/>
                    </a:lnTo>
                    <a:lnTo>
                      <a:pt x="0" y="54"/>
                    </a:lnTo>
                    <a:lnTo>
                      <a:pt x="4" y="44"/>
                    </a:lnTo>
                    <a:lnTo>
                      <a:pt x="4" y="32"/>
                    </a:lnTo>
                    <a:lnTo>
                      <a:pt x="6" y="18"/>
                    </a:lnTo>
                    <a:lnTo>
                      <a:pt x="8" y="8"/>
                    </a:lnTo>
                    <a:lnTo>
                      <a:pt x="10" y="6"/>
                    </a:lnTo>
                    <a:lnTo>
                      <a:pt x="14" y="4"/>
                    </a:lnTo>
                    <a:lnTo>
                      <a:pt x="22" y="2"/>
                    </a:lnTo>
                    <a:lnTo>
                      <a:pt x="32" y="0"/>
                    </a:lnTo>
                    <a:lnTo>
                      <a:pt x="36" y="0"/>
                    </a:lnTo>
                    <a:lnTo>
                      <a:pt x="42" y="0"/>
                    </a:lnTo>
                    <a:lnTo>
                      <a:pt x="46" y="2"/>
                    </a:lnTo>
                    <a:lnTo>
                      <a:pt x="48" y="6"/>
                    </a:lnTo>
                    <a:lnTo>
                      <a:pt x="54" y="14"/>
                    </a:lnTo>
                    <a:lnTo>
                      <a:pt x="58" y="18"/>
                    </a:lnTo>
                    <a:lnTo>
                      <a:pt x="58" y="20"/>
                    </a:lnTo>
                    <a:lnTo>
                      <a:pt x="54" y="24"/>
                    </a:lnTo>
                    <a:lnTo>
                      <a:pt x="60" y="30"/>
                    </a:lnTo>
                    <a:lnTo>
                      <a:pt x="60" y="36"/>
                    </a:lnTo>
                    <a:lnTo>
                      <a:pt x="58" y="38"/>
                    </a:lnTo>
                    <a:lnTo>
                      <a:pt x="56" y="40"/>
                    </a:lnTo>
                    <a:lnTo>
                      <a:pt x="58" y="46"/>
                    </a:lnTo>
                    <a:lnTo>
                      <a:pt x="58" y="50"/>
                    </a:lnTo>
                    <a:lnTo>
                      <a:pt x="52" y="54"/>
                    </a:lnTo>
                    <a:lnTo>
                      <a:pt x="54" y="58"/>
                    </a:lnTo>
                    <a:lnTo>
                      <a:pt x="54" y="62"/>
                    </a:lnTo>
                    <a:lnTo>
                      <a:pt x="50" y="66"/>
                    </a:lnTo>
                    <a:lnTo>
                      <a:pt x="44" y="68"/>
                    </a:lnTo>
                    <a:lnTo>
                      <a:pt x="40" y="66"/>
                    </a:lnTo>
                    <a:lnTo>
                      <a:pt x="34" y="66"/>
                    </a:lnTo>
                    <a:lnTo>
                      <a:pt x="30" y="66"/>
                    </a:lnTo>
                    <a:lnTo>
                      <a:pt x="26" y="70"/>
                    </a:lnTo>
                    <a:lnTo>
                      <a:pt x="24" y="72"/>
                    </a:lnTo>
                    <a:lnTo>
                      <a:pt x="24" y="76"/>
                    </a:lnTo>
                    <a:lnTo>
                      <a:pt x="22" y="80"/>
                    </a:lnTo>
                    <a:lnTo>
                      <a:pt x="16" y="82"/>
                    </a:lnTo>
                    <a:lnTo>
                      <a:pt x="10" y="82"/>
                    </a:lnTo>
                    <a:lnTo>
                      <a:pt x="6" y="80"/>
                    </a:lnTo>
                    <a:lnTo>
                      <a:pt x="4" y="76"/>
                    </a:lnTo>
                    <a:close/>
                  </a:path>
                </a:pathLst>
              </a:custGeom>
              <a:solidFill>
                <a:srgbClr val="F3BB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8" name="Freeform 147"/>
              <p:cNvSpPr>
                <a:spLocks/>
              </p:cNvSpPr>
              <p:nvPr/>
            </p:nvSpPr>
            <p:spPr bwMode="auto">
              <a:xfrm>
                <a:off x="2660" y="2177"/>
                <a:ext cx="18" cy="28"/>
              </a:xfrm>
              <a:custGeom>
                <a:avLst/>
                <a:gdLst>
                  <a:gd name="T0" fmla="*/ 2 w 18"/>
                  <a:gd name="T1" fmla="*/ 2 h 28"/>
                  <a:gd name="T2" fmla="*/ 2 w 18"/>
                  <a:gd name="T3" fmla="*/ 2 h 28"/>
                  <a:gd name="T4" fmla="*/ 4 w 18"/>
                  <a:gd name="T5" fmla="*/ 0 h 28"/>
                  <a:gd name="T6" fmla="*/ 8 w 18"/>
                  <a:gd name="T7" fmla="*/ 0 h 28"/>
                  <a:gd name="T8" fmla="*/ 12 w 18"/>
                  <a:gd name="T9" fmla="*/ 2 h 28"/>
                  <a:gd name="T10" fmla="*/ 14 w 18"/>
                  <a:gd name="T11" fmla="*/ 10 h 28"/>
                  <a:gd name="T12" fmla="*/ 14 w 18"/>
                  <a:gd name="T13" fmla="*/ 10 h 28"/>
                  <a:gd name="T14" fmla="*/ 16 w 18"/>
                  <a:gd name="T15" fmla="*/ 24 h 28"/>
                  <a:gd name="T16" fmla="*/ 18 w 18"/>
                  <a:gd name="T17" fmla="*/ 28 h 28"/>
                  <a:gd name="T18" fmla="*/ 18 w 18"/>
                  <a:gd name="T19" fmla="*/ 28 h 28"/>
                  <a:gd name="T20" fmla="*/ 14 w 18"/>
                  <a:gd name="T21" fmla="*/ 28 h 28"/>
                  <a:gd name="T22" fmla="*/ 10 w 18"/>
                  <a:gd name="T23" fmla="*/ 28 h 28"/>
                  <a:gd name="T24" fmla="*/ 4 w 18"/>
                  <a:gd name="T25" fmla="*/ 24 h 28"/>
                  <a:gd name="T26" fmla="*/ 4 w 18"/>
                  <a:gd name="T27" fmla="*/ 24 h 28"/>
                  <a:gd name="T28" fmla="*/ 2 w 18"/>
                  <a:gd name="T29" fmla="*/ 22 h 28"/>
                  <a:gd name="T30" fmla="*/ 2 w 18"/>
                  <a:gd name="T31" fmla="*/ 18 h 28"/>
                  <a:gd name="T32" fmla="*/ 0 w 18"/>
                  <a:gd name="T33" fmla="*/ 12 h 28"/>
                  <a:gd name="T34" fmla="*/ 2 w 18"/>
                  <a:gd name="T35" fmla="*/ 2 h 28"/>
                  <a:gd name="T36" fmla="*/ 2 w 18"/>
                  <a:gd name="T37" fmla="*/ 2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28"/>
                  <a:gd name="T59" fmla="*/ 18 w 18"/>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28">
                    <a:moveTo>
                      <a:pt x="2" y="2"/>
                    </a:moveTo>
                    <a:lnTo>
                      <a:pt x="2" y="2"/>
                    </a:lnTo>
                    <a:lnTo>
                      <a:pt x="4" y="0"/>
                    </a:lnTo>
                    <a:lnTo>
                      <a:pt x="8" y="0"/>
                    </a:lnTo>
                    <a:lnTo>
                      <a:pt x="12" y="2"/>
                    </a:lnTo>
                    <a:lnTo>
                      <a:pt x="14" y="10"/>
                    </a:lnTo>
                    <a:lnTo>
                      <a:pt x="16" y="24"/>
                    </a:lnTo>
                    <a:lnTo>
                      <a:pt x="18" y="28"/>
                    </a:lnTo>
                    <a:lnTo>
                      <a:pt x="14" y="28"/>
                    </a:lnTo>
                    <a:lnTo>
                      <a:pt x="10" y="28"/>
                    </a:lnTo>
                    <a:lnTo>
                      <a:pt x="4" y="24"/>
                    </a:lnTo>
                    <a:lnTo>
                      <a:pt x="2" y="22"/>
                    </a:lnTo>
                    <a:lnTo>
                      <a:pt x="2" y="18"/>
                    </a:lnTo>
                    <a:lnTo>
                      <a:pt x="0" y="12"/>
                    </a:lnTo>
                    <a:lnTo>
                      <a:pt x="2" y="2"/>
                    </a:lnTo>
                    <a:close/>
                  </a:path>
                </a:pathLst>
              </a:custGeom>
              <a:solidFill>
                <a:srgbClr val="F3BB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9" name="Freeform 148"/>
              <p:cNvSpPr>
                <a:spLocks/>
              </p:cNvSpPr>
              <p:nvPr/>
            </p:nvSpPr>
            <p:spPr bwMode="auto">
              <a:xfrm>
                <a:off x="2686" y="2121"/>
                <a:ext cx="118" cy="116"/>
              </a:xfrm>
              <a:custGeom>
                <a:avLst/>
                <a:gdLst>
                  <a:gd name="T0" fmla="*/ 0 w 118"/>
                  <a:gd name="T1" fmla="*/ 0 h 116"/>
                  <a:gd name="T2" fmla="*/ 0 w 118"/>
                  <a:gd name="T3" fmla="*/ 0 h 116"/>
                  <a:gd name="T4" fmla="*/ 2 w 118"/>
                  <a:gd name="T5" fmla="*/ 10 h 116"/>
                  <a:gd name="T6" fmla="*/ 12 w 118"/>
                  <a:gd name="T7" fmla="*/ 34 h 116"/>
                  <a:gd name="T8" fmla="*/ 18 w 118"/>
                  <a:gd name="T9" fmla="*/ 48 h 116"/>
                  <a:gd name="T10" fmla="*/ 28 w 118"/>
                  <a:gd name="T11" fmla="*/ 62 h 116"/>
                  <a:gd name="T12" fmla="*/ 38 w 118"/>
                  <a:gd name="T13" fmla="*/ 76 h 116"/>
                  <a:gd name="T14" fmla="*/ 50 w 118"/>
                  <a:gd name="T15" fmla="*/ 86 h 116"/>
                  <a:gd name="T16" fmla="*/ 50 w 118"/>
                  <a:gd name="T17" fmla="*/ 86 h 116"/>
                  <a:gd name="T18" fmla="*/ 62 w 118"/>
                  <a:gd name="T19" fmla="*/ 94 h 116"/>
                  <a:gd name="T20" fmla="*/ 74 w 118"/>
                  <a:gd name="T21" fmla="*/ 100 h 116"/>
                  <a:gd name="T22" fmla="*/ 86 w 118"/>
                  <a:gd name="T23" fmla="*/ 104 h 116"/>
                  <a:gd name="T24" fmla="*/ 96 w 118"/>
                  <a:gd name="T25" fmla="*/ 106 h 116"/>
                  <a:gd name="T26" fmla="*/ 112 w 118"/>
                  <a:gd name="T27" fmla="*/ 106 h 116"/>
                  <a:gd name="T28" fmla="*/ 118 w 118"/>
                  <a:gd name="T29" fmla="*/ 104 h 116"/>
                  <a:gd name="T30" fmla="*/ 118 w 118"/>
                  <a:gd name="T31" fmla="*/ 104 h 116"/>
                  <a:gd name="T32" fmla="*/ 116 w 118"/>
                  <a:gd name="T33" fmla="*/ 106 h 116"/>
                  <a:gd name="T34" fmla="*/ 106 w 118"/>
                  <a:gd name="T35" fmla="*/ 112 h 116"/>
                  <a:gd name="T36" fmla="*/ 92 w 118"/>
                  <a:gd name="T37" fmla="*/ 116 h 116"/>
                  <a:gd name="T38" fmla="*/ 84 w 118"/>
                  <a:gd name="T39" fmla="*/ 116 h 116"/>
                  <a:gd name="T40" fmla="*/ 72 w 118"/>
                  <a:gd name="T41" fmla="*/ 116 h 116"/>
                  <a:gd name="T42" fmla="*/ 72 w 118"/>
                  <a:gd name="T43" fmla="*/ 116 h 116"/>
                  <a:gd name="T44" fmla="*/ 62 w 118"/>
                  <a:gd name="T45" fmla="*/ 112 h 116"/>
                  <a:gd name="T46" fmla="*/ 50 w 118"/>
                  <a:gd name="T47" fmla="*/ 106 h 116"/>
                  <a:gd name="T48" fmla="*/ 40 w 118"/>
                  <a:gd name="T49" fmla="*/ 98 h 116"/>
                  <a:gd name="T50" fmla="*/ 28 w 118"/>
                  <a:gd name="T51" fmla="*/ 86 h 116"/>
                  <a:gd name="T52" fmla="*/ 20 w 118"/>
                  <a:gd name="T53" fmla="*/ 70 h 116"/>
                  <a:gd name="T54" fmla="*/ 12 w 118"/>
                  <a:gd name="T55" fmla="*/ 50 h 116"/>
                  <a:gd name="T56" fmla="*/ 4 w 118"/>
                  <a:gd name="T57" fmla="*/ 28 h 116"/>
                  <a:gd name="T58" fmla="*/ 0 w 118"/>
                  <a:gd name="T59" fmla="*/ 0 h 116"/>
                  <a:gd name="T60" fmla="*/ 0 w 118"/>
                  <a:gd name="T61" fmla="*/ 0 h 1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8"/>
                  <a:gd name="T94" fmla="*/ 0 h 116"/>
                  <a:gd name="T95" fmla="*/ 118 w 118"/>
                  <a:gd name="T96" fmla="*/ 116 h 1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8" h="116">
                    <a:moveTo>
                      <a:pt x="0" y="0"/>
                    </a:moveTo>
                    <a:lnTo>
                      <a:pt x="0" y="0"/>
                    </a:lnTo>
                    <a:lnTo>
                      <a:pt x="2" y="10"/>
                    </a:lnTo>
                    <a:lnTo>
                      <a:pt x="12" y="34"/>
                    </a:lnTo>
                    <a:lnTo>
                      <a:pt x="18" y="48"/>
                    </a:lnTo>
                    <a:lnTo>
                      <a:pt x="28" y="62"/>
                    </a:lnTo>
                    <a:lnTo>
                      <a:pt x="38" y="76"/>
                    </a:lnTo>
                    <a:lnTo>
                      <a:pt x="50" y="86"/>
                    </a:lnTo>
                    <a:lnTo>
                      <a:pt x="62" y="94"/>
                    </a:lnTo>
                    <a:lnTo>
                      <a:pt x="74" y="100"/>
                    </a:lnTo>
                    <a:lnTo>
                      <a:pt x="86" y="104"/>
                    </a:lnTo>
                    <a:lnTo>
                      <a:pt x="96" y="106"/>
                    </a:lnTo>
                    <a:lnTo>
                      <a:pt x="112" y="106"/>
                    </a:lnTo>
                    <a:lnTo>
                      <a:pt x="118" y="104"/>
                    </a:lnTo>
                    <a:lnTo>
                      <a:pt x="116" y="106"/>
                    </a:lnTo>
                    <a:lnTo>
                      <a:pt x="106" y="112"/>
                    </a:lnTo>
                    <a:lnTo>
                      <a:pt x="92" y="116"/>
                    </a:lnTo>
                    <a:lnTo>
                      <a:pt x="84" y="116"/>
                    </a:lnTo>
                    <a:lnTo>
                      <a:pt x="72" y="116"/>
                    </a:lnTo>
                    <a:lnTo>
                      <a:pt x="62" y="112"/>
                    </a:lnTo>
                    <a:lnTo>
                      <a:pt x="50" y="106"/>
                    </a:lnTo>
                    <a:lnTo>
                      <a:pt x="40" y="98"/>
                    </a:lnTo>
                    <a:lnTo>
                      <a:pt x="28" y="86"/>
                    </a:lnTo>
                    <a:lnTo>
                      <a:pt x="20" y="70"/>
                    </a:lnTo>
                    <a:lnTo>
                      <a:pt x="12" y="50"/>
                    </a:lnTo>
                    <a:lnTo>
                      <a:pt x="4" y="28"/>
                    </a:lnTo>
                    <a:lnTo>
                      <a:pt x="0" y="0"/>
                    </a:lnTo>
                    <a:close/>
                  </a:path>
                </a:pathLst>
              </a:custGeom>
              <a:solidFill>
                <a:srgbClr val="94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0" name="Freeform 149"/>
              <p:cNvSpPr>
                <a:spLocks/>
              </p:cNvSpPr>
              <p:nvPr/>
            </p:nvSpPr>
            <p:spPr bwMode="auto">
              <a:xfrm>
                <a:off x="2714" y="2221"/>
                <a:ext cx="122" cy="166"/>
              </a:xfrm>
              <a:custGeom>
                <a:avLst/>
                <a:gdLst>
                  <a:gd name="T0" fmla="*/ 0 w 122"/>
                  <a:gd name="T1" fmla="*/ 0 h 166"/>
                  <a:gd name="T2" fmla="*/ 0 w 122"/>
                  <a:gd name="T3" fmla="*/ 0 h 166"/>
                  <a:gd name="T4" fmla="*/ 4 w 122"/>
                  <a:gd name="T5" fmla="*/ 8 h 166"/>
                  <a:gd name="T6" fmla="*/ 14 w 122"/>
                  <a:gd name="T7" fmla="*/ 28 h 166"/>
                  <a:gd name="T8" fmla="*/ 22 w 122"/>
                  <a:gd name="T9" fmla="*/ 40 h 166"/>
                  <a:gd name="T10" fmla="*/ 32 w 122"/>
                  <a:gd name="T11" fmla="*/ 54 h 166"/>
                  <a:gd name="T12" fmla="*/ 44 w 122"/>
                  <a:gd name="T13" fmla="*/ 66 h 166"/>
                  <a:gd name="T14" fmla="*/ 58 w 122"/>
                  <a:gd name="T15" fmla="*/ 78 h 166"/>
                  <a:gd name="T16" fmla="*/ 58 w 122"/>
                  <a:gd name="T17" fmla="*/ 78 h 166"/>
                  <a:gd name="T18" fmla="*/ 74 w 122"/>
                  <a:gd name="T19" fmla="*/ 90 h 166"/>
                  <a:gd name="T20" fmla="*/ 86 w 122"/>
                  <a:gd name="T21" fmla="*/ 102 h 166"/>
                  <a:gd name="T22" fmla="*/ 98 w 122"/>
                  <a:gd name="T23" fmla="*/ 118 h 166"/>
                  <a:gd name="T24" fmla="*/ 106 w 122"/>
                  <a:gd name="T25" fmla="*/ 132 h 166"/>
                  <a:gd name="T26" fmla="*/ 118 w 122"/>
                  <a:gd name="T27" fmla="*/ 156 h 166"/>
                  <a:gd name="T28" fmla="*/ 122 w 122"/>
                  <a:gd name="T29" fmla="*/ 166 h 166"/>
                  <a:gd name="T30" fmla="*/ 122 w 122"/>
                  <a:gd name="T31" fmla="*/ 166 h 166"/>
                  <a:gd name="T32" fmla="*/ 120 w 122"/>
                  <a:gd name="T33" fmla="*/ 156 h 166"/>
                  <a:gd name="T34" fmla="*/ 114 w 122"/>
                  <a:gd name="T35" fmla="*/ 130 h 166"/>
                  <a:gd name="T36" fmla="*/ 108 w 122"/>
                  <a:gd name="T37" fmla="*/ 116 h 166"/>
                  <a:gd name="T38" fmla="*/ 100 w 122"/>
                  <a:gd name="T39" fmla="*/ 100 h 166"/>
                  <a:gd name="T40" fmla="*/ 90 w 122"/>
                  <a:gd name="T41" fmla="*/ 86 h 166"/>
                  <a:gd name="T42" fmla="*/ 78 w 122"/>
                  <a:gd name="T43" fmla="*/ 72 h 166"/>
                  <a:gd name="T44" fmla="*/ 78 w 122"/>
                  <a:gd name="T45" fmla="*/ 72 h 166"/>
                  <a:gd name="T46" fmla="*/ 54 w 122"/>
                  <a:gd name="T47" fmla="*/ 54 h 166"/>
                  <a:gd name="T48" fmla="*/ 36 w 122"/>
                  <a:gd name="T49" fmla="*/ 40 h 166"/>
                  <a:gd name="T50" fmla="*/ 18 w 122"/>
                  <a:gd name="T51" fmla="*/ 24 h 166"/>
                  <a:gd name="T52" fmla="*/ 10 w 122"/>
                  <a:gd name="T53" fmla="*/ 14 h 166"/>
                  <a:gd name="T54" fmla="*/ 0 w 122"/>
                  <a:gd name="T55" fmla="*/ 0 h 166"/>
                  <a:gd name="T56" fmla="*/ 0 w 122"/>
                  <a:gd name="T57" fmla="*/ 0 h 1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2"/>
                  <a:gd name="T88" fmla="*/ 0 h 166"/>
                  <a:gd name="T89" fmla="*/ 122 w 122"/>
                  <a:gd name="T90" fmla="*/ 166 h 1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2" h="166">
                    <a:moveTo>
                      <a:pt x="0" y="0"/>
                    </a:moveTo>
                    <a:lnTo>
                      <a:pt x="0" y="0"/>
                    </a:lnTo>
                    <a:lnTo>
                      <a:pt x="4" y="8"/>
                    </a:lnTo>
                    <a:lnTo>
                      <a:pt x="14" y="28"/>
                    </a:lnTo>
                    <a:lnTo>
                      <a:pt x="22" y="40"/>
                    </a:lnTo>
                    <a:lnTo>
                      <a:pt x="32" y="54"/>
                    </a:lnTo>
                    <a:lnTo>
                      <a:pt x="44" y="66"/>
                    </a:lnTo>
                    <a:lnTo>
                      <a:pt x="58" y="78"/>
                    </a:lnTo>
                    <a:lnTo>
                      <a:pt x="74" y="90"/>
                    </a:lnTo>
                    <a:lnTo>
                      <a:pt x="86" y="102"/>
                    </a:lnTo>
                    <a:lnTo>
                      <a:pt x="98" y="118"/>
                    </a:lnTo>
                    <a:lnTo>
                      <a:pt x="106" y="132"/>
                    </a:lnTo>
                    <a:lnTo>
                      <a:pt x="118" y="156"/>
                    </a:lnTo>
                    <a:lnTo>
                      <a:pt x="122" y="166"/>
                    </a:lnTo>
                    <a:lnTo>
                      <a:pt x="120" y="156"/>
                    </a:lnTo>
                    <a:lnTo>
                      <a:pt x="114" y="130"/>
                    </a:lnTo>
                    <a:lnTo>
                      <a:pt x="108" y="116"/>
                    </a:lnTo>
                    <a:lnTo>
                      <a:pt x="100" y="100"/>
                    </a:lnTo>
                    <a:lnTo>
                      <a:pt x="90" y="86"/>
                    </a:lnTo>
                    <a:lnTo>
                      <a:pt x="78" y="72"/>
                    </a:lnTo>
                    <a:lnTo>
                      <a:pt x="54" y="54"/>
                    </a:lnTo>
                    <a:lnTo>
                      <a:pt x="36" y="40"/>
                    </a:lnTo>
                    <a:lnTo>
                      <a:pt x="18" y="24"/>
                    </a:lnTo>
                    <a:lnTo>
                      <a:pt x="10" y="14"/>
                    </a:lnTo>
                    <a:lnTo>
                      <a:pt x="0" y="0"/>
                    </a:lnTo>
                    <a:close/>
                  </a:path>
                </a:pathLst>
              </a:custGeom>
              <a:solidFill>
                <a:srgbClr val="94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1" name="Freeform 150"/>
              <p:cNvSpPr>
                <a:spLocks/>
              </p:cNvSpPr>
              <p:nvPr/>
            </p:nvSpPr>
            <p:spPr bwMode="auto">
              <a:xfrm>
                <a:off x="2760" y="3001"/>
                <a:ext cx="62" cy="14"/>
              </a:xfrm>
              <a:custGeom>
                <a:avLst/>
                <a:gdLst>
                  <a:gd name="T0" fmla="*/ 0 w 62"/>
                  <a:gd name="T1" fmla="*/ 6 h 14"/>
                  <a:gd name="T2" fmla="*/ 0 w 62"/>
                  <a:gd name="T3" fmla="*/ 6 h 14"/>
                  <a:gd name="T4" fmla="*/ 12 w 62"/>
                  <a:gd name="T5" fmla="*/ 8 h 14"/>
                  <a:gd name="T6" fmla="*/ 20 w 62"/>
                  <a:gd name="T7" fmla="*/ 8 h 14"/>
                  <a:gd name="T8" fmla="*/ 28 w 62"/>
                  <a:gd name="T9" fmla="*/ 6 h 14"/>
                  <a:gd name="T10" fmla="*/ 28 w 62"/>
                  <a:gd name="T11" fmla="*/ 6 h 14"/>
                  <a:gd name="T12" fmla="*/ 42 w 62"/>
                  <a:gd name="T13" fmla="*/ 2 h 14"/>
                  <a:gd name="T14" fmla="*/ 54 w 62"/>
                  <a:gd name="T15" fmla="*/ 0 h 14"/>
                  <a:gd name="T16" fmla="*/ 54 w 62"/>
                  <a:gd name="T17" fmla="*/ 0 h 14"/>
                  <a:gd name="T18" fmla="*/ 58 w 62"/>
                  <a:gd name="T19" fmla="*/ 2 h 14"/>
                  <a:gd name="T20" fmla="*/ 60 w 62"/>
                  <a:gd name="T21" fmla="*/ 2 h 14"/>
                  <a:gd name="T22" fmla="*/ 62 w 62"/>
                  <a:gd name="T23" fmla="*/ 6 h 14"/>
                  <a:gd name="T24" fmla="*/ 62 w 62"/>
                  <a:gd name="T25" fmla="*/ 6 h 14"/>
                  <a:gd name="T26" fmla="*/ 56 w 62"/>
                  <a:gd name="T27" fmla="*/ 10 h 14"/>
                  <a:gd name="T28" fmla="*/ 48 w 62"/>
                  <a:gd name="T29" fmla="*/ 12 h 14"/>
                  <a:gd name="T30" fmla="*/ 38 w 62"/>
                  <a:gd name="T31" fmla="*/ 14 h 14"/>
                  <a:gd name="T32" fmla="*/ 38 w 62"/>
                  <a:gd name="T33" fmla="*/ 14 h 14"/>
                  <a:gd name="T34" fmla="*/ 24 w 62"/>
                  <a:gd name="T35" fmla="*/ 14 h 14"/>
                  <a:gd name="T36" fmla="*/ 12 w 62"/>
                  <a:gd name="T37" fmla="*/ 10 h 14"/>
                  <a:gd name="T38" fmla="*/ 0 w 62"/>
                  <a:gd name="T39" fmla="*/ 6 h 14"/>
                  <a:gd name="T40" fmla="*/ 0 w 62"/>
                  <a:gd name="T41" fmla="*/ 6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4"/>
                  <a:gd name="T65" fmla="*/ 62 w 62"/>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4">
                    <a:moveTo>
                      <a:pt x="0" y="6"/>
                    </a:moveTo>
                    <a:lnTo>
                      <a:pt x="0" y="6"/>
                    </a:lnTo>
                    <a:lnTo>
                      <a:pt x="12" y="8"/>
                    </a:lnTo>
                    <a:lnTo>
                      <a:pt x="20" y="8"/>
                    </a:lnTo>
                    <a:lnTo>
                      <a:pt x="28" y="6"/>
                    </a:lnTo>
                    <a:lnTo>
                      <a:pt x="42" y="2"/>
                    </a:lnTo>
                    <a:lnTo>
                      <a:pt x="54" y="0"/>
                    </a:lnTo>
                    <a:lnTo>
                      <a:pt x="58" y="2"/>
                    </a:lnTo>
                    <a:lnTo>
                      <a:pt x="60" y="2"/>
                    </a:lnTo>
                    <a:lnTo>
                      <a:pt x="62" y="6"/>
                    </a:lnTo>
                    <a:lnTo>
                      <a:pt x="56" y="10"/>
                    </a:lnTo>
                    <a:lnTo>
                      <a:pt x="48" y="12"/>
                    </a:lnTo>
                    <a:lnTo>
                      <a:pt x="38" y="14"/>
                    </a:lnTo>
                    <a:lnTo>
                      <a:pt x="24" y="14"/>
                    </a:lnTo>
                    <a:lnTo>
                      <a:pt x="12" y="10"/>
                    </a:lnTo>
                    <a:lnTo>
                      <a:pt x="0" y="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2" name="Freeform 151"/>
              <p:cNvSpPr>
                <a:spLocks/>
              </p:cNvSpPr>
              <p:nvPr/>
            </p:nvSpPr>
            <p:spPr bwMode="auto">
              <a:xfrm>
                <a:off x="2654" y="2829"/>
                <a:ext cx="42" cy="18"/>
              </a:xfrm>
              <a:custGeom>
                <a:avLst/>
                <a:gdLst>
                  <a:gd name="T0" fmla="*/ 42 w 42"/>
                  <a:gd name="T1" fmla="*/ 0 h 18"/>
                  <a:gd name="T2" fmla="*/ 42 w 42"/>
                  <a:gd name="T3" fmla="*/ 0 h 18"/>
                  <a:gd name="T4" fmla="*/ 40 w 42"/>
                  <a:gd name="T5" fmla="*/ 4 h 18"/>
                  <a:gd name="T6" fmla="*/ 36 w 42"/>
                  <a:gd name="T7" fmla="*/ 6 h 18"/>
                  <a:gd name="T8" fmla="*/ 30 w 42"/>
                  <a:gd name="T9" fmla="*/ 8 h 18"/>
                  <a:gd name="T10" fmla="*/ 30 w 42"/>
                  <a:gd name="T11" fmla="*/ 8 h 18"/>
                  <a:gd name="T12" fmla="*/ 20 w 42"/>
                  <a:gd name="T13" fmla="*/ 10 h 18"/>
                  <a:gd name="T14" fmla="*/ 12 w 42"/>
                  <a:gd name="T15" fmla="*/ 10 h 18"/>
                  <a:gd name="T16" fmla="*/ 12 w 42"/>
                  <a:gd name="T17" fmla="*/ 10 h 18"/>
                  <a:gd name="T18" fmla="*/ 8 w 42"/>
                  <a:gd name="T19" fmla="*/ 10 h 18"/>
                  <a:gd name="T20" fmla="*/ 4 w 42"/>
                  <a:gd name="T21" fmla="*/ 8 h 18"/>
                  <a:gd name="T22" fmla="*/ 0 w 42"/>
                  <a:gd name="T23" fmla="*/ 4 h 18"/>
                  <a:gd name="T24" fmla="*/ 0 w 42"/>
                  <a:gd name="T25" fmla="*/ 4 h 18"/>
                  <a:gd name="T26" fmla="*/ 4 w 42"/>
                  <a:gd name="T27" fmla="*/ 10 h 18"/>
                  <a:gd name="T28" fmla="*/ 10 w 42"/>
                  <a:gd name="T29" fmla="*/ 14 h 18"/>
                  <a:gd name="T30" fmla="*/ 18 w 42"/>
                  <a:gd name="T31" fmla="*/ 16 h 18"/>
                  <a:gd name="T32" fmla="*/ 18 w 42"/>
                  <a:gd name="T33" fmla="*/ 16 h 18"/>
                  <a:gd name="T34" fmla="*/ 26 w 42"/>
                  <a:gd name="T35" fmla="*/ 18 h 18"/>
                  <a:gd name="T36" fmla="*/ 32 w 42"/>
                  <a:gd name="T37" fmla="*/ 14 h 18"/>
                  <a:gd name="T38" fmla="*/ 38 w 42"/>
                  <a:gd name="T39" fmla="*/ 8 h 18"/>
                  <a:gd name="T40" fmla="*/ 42 w 42"/>
                  <a:gd name="T41" fmla="*/ 0 h 18"/>
                  <a:gd name="T42" fmla="*/ 42 w 42"/>
                  <a:gd name="T43" fmla="*/ 0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18"/>
                  <a:gd name="T68" fmla="*/ 42 w 42"/>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18">
                    <a:moveTo>
                      <a:pt x="42" y="0"/>
                    </a:moveTo>
                    <a:lnTo>
                      <a:pt x="42" y="0"/>
                    </a:lnTo>
                    <a:lnTo>
                      <a:pt x="40" y="4"/>
                    </a:lnTo>
                    <a:lnTo>
                      <a:pt x="36" y="6"/>
                    </a:lnTo>
                    <a:lnTo>
                      <a:pt x="30" y="8"/>
                    </a:lnTo>
                    <a:lnTo>
                      <a:pt x="20" y="10"/>
                    </a:lnTo>
                    <a:lnTo>
                      <a:pt x="12" y="10"/>
                    </a:lnTo>
                    <a:lnTo>
                      <a:pt x="8" y="10"/>
                    </a:lnTo>
                    <a:lnTo>
                      <a:pt x="4" y="8"/>
                    </a:lnTo>
                    <a:lnTo>
                      <a:pt x="0" y="4"/>
                    </a:lnTo>
                    <a:lnTo>
                      <a:pt x="4" y="10"/>
                    </a:lnTo>
                    <a:lnTo>
                      <a:pt x="10" y="14"/>
                    </a:lnTo>
                    <a:lnTo>
                      <a:pt x="18" y="16"/>
                    </a:lnTo>
                    <a:lnTo>
                      <a:pt x="26" y="18"/>
                    </a:lnTo>
                    <a:lnTo>
                      <a:pt x="32" y="14"/>
                    </a:lnTo>
                    <a:lnTo>
                      <a:pt x="38" y="8"/>
                    </a:lnTo>
                    <a:lnTo>
                      <a:pt x="4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3" name="Freeform 152"/>
              <p:cNvSpPr>
                <a:spLocks/>
              </p:cNvSpPr>
              <p:nvPr/>
            </p:nvSpPr>
            <p:spPr bwMode="auto">
              <a:xfrm>
                <a:off x="2768" y="2937"/>
                <a:ext cx="34" cy="6"/>
              </a:xfrm>
              <a:custGeom>
                <a:avLst/>
                <a:gdLst>
                  <a:gd name="T0" fmla="*/ 34 w 34"/>
                  <a:gd name="T1" fmla="*/ 4 h 6"/>
                  <a:gd name="T2" fmla="*/ 34 w 34"/>
                  <a:gd name="T3" fmla="*/ 4 h 6"/>
                  <a:gd name="T4" fmla="*/ 34 w 34"/>
                  <a:gd name="T5" fmla="*/ 4 h 6"/>
                  <a:gd name="T6" fmla="*/ 30 w 34"/>
                  <a:gd name="T7" fmla="*/ 2 h 6"/>
                  <a:gd name="T8" fmla="*/ 26 w 34"/>
                  <a:gd name="T9" fmla="*/ 0 h 6"/>
                  <a:gd name="T10" fmla="*/ 18 w 34"/>
                  <a:gd name="T11" fmla="*/ 0 h 6"/>
                  <a:gd name="T12" fmla="*/ 8 w 34"/>
                  <a:gd name="T13" fmla="*/ 2 h 6"/>
                  <a:gd name="T14" fmla="*/ 0 w 34"/>
                  <a:gd name="T15" fmla="*/ 6 h 6"/>
                  <a:gd name="T16" fmla="*/ 0 w 34"/>
                  <a:gd name="T17" fmla="*/ 4 h 6"/>
                  <a:gd name="T18" fmla="*/ 0 w 34"/>
                  <a:gd name="T19" fmla="*/ 4 h 6"/>
                  <a:gd name="T20" fmla="*/ 8 w 34"/>
                  <a:gd name="T21" fmla="*/ 0 h 6"/>
                  <a:gd name="T22" fmla="*/ 18 w 34"/>
                  <a:gd name="T23" fmla="*/ 0 h 6"/>
                  <a:gd name="T24" fmla="*/ 28 w 34"/>
                  <a:gd name="T25" fmla="*/ 0 h 6"/>
                  <a:gd name="T26" fmla="*/ 32 w 34"/>
                  <a:gd name="T27" fmla="*/ 2 h 6"/>
                  <a:gd name="T28" fmla="*/ 34 w 34"/>
                  <a:gd name="T29" fmla="*/ 4 h 6"/>
                  <a:gd name="T30" fmla="*/ 34 w 34"/>
                  <a:gd name="T31" fmla="*/ 4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6"/>
                  <a:gd name="T50" fmla="*/ 34 w 34"/>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6">
                    <a:moveTo>
                      <a:pt x="34" y="4"/>
                    </a:moveTo>
                    <a:lnTo>
                      <a:pt x="34" y="4"/>
                    </a:lnTo>
                    <a:lnTo>
                      <a:pt x="30" y="2"/>
                    </a:lnTo>
                    <a:lnTo>
                      <a:pt x="26" y="0"/>
                    </a:lnTo>
                    <a:lnTo>
                      <a:pt x="18" y="0"/>
                    </a:lnTo>
                    <a:lnTo>
                      <a:pt x="8" y="2"/>
                    </a:lnTo>
                    <a:lnTo>
                      <a:pt x="0" y="6"/>
                    </a:lnTo>
                    <a:lnTo>
                      <a:pt x="0" y="4"/>
                    </a:lnTo>
                    <a:lnTo>
                      <a:pt x="8" y="0"/>
                    </a:lnTo>
                    <a:lnTo>
                      <a:pt x="18" y="0"/>
                    </a:lnTo>
                    <a:lnTo>
                      <a:pt x="28" y="0"/>
                    </a:lnTo>
                    <a:lnTo>
                      <a:pt x="32" y="2"/>
                    </a:lnTo>
                    <a:lnTo>
                      <a:pt x="34" y="4"/>
                    </a:lnTo>
                    <a:close/>
                  </a:path>
                </a:pathLst>
              </a:custGeom>
              <a:solidFill>
                <a:srgbClr val="628C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4" name="Freeform 153"/>
              <p:cNvSpPr>
                <a:spLocks/>
              </p:cNvSpPr>
              <p:nvPr/>
            </p:nvSpPr>
            <p:spPr bwMode="auto">
              <a:xfrm>
                <a:off x="2770" y="2947"/>
                <a:ext cx="36" cy="8"/>
              </a:xfrm>
              <a:custGeom>
                <a:avLst/>
                <a:gdLst>
                  <a:gd name="T0" fmla="*/ 22 w 36"/>
                  <a:gd name="T1" fmla="*/ 0 h 8"/>
                  <a:gd name="T2" fmla="*/ 22 w 36"/>
                  <a:gd name="T3" fmla="*/ 0 h 8"/>
                  <a:gd name="T4" fmla="*/ 30 w 36"/>
                  <a:gd name="T5" fmla="*/ 2 h 8"/>
                  <a:gd name="T6" fmla="*/ 36 w 36"/>
                  <a:gd name="T7" fmla="*/ 6 h 8"/>
                  <a:gd name="T8" fmla="*/ 34 w 36"/>
                  <a:gd name="T9" fmla="*/ 6 h 8"/>
                  <a:gd name="T10" fmla="*/ 34 w 36"/>
                  <a:gd name="T11" fmla="*/ 6 h 8"/>
                  <a:gd name="T12" fmla="*/ 30 w 36"/>
                  <a:gd name="T13" fmla="*/ 2 h 8"/>
                  <a:gd name="T14" fmla="*/ 22 w 36"/>
                  <a:gd name="T15" fmla="*/ 0 h 8"/>
                  <a:gd name="T16" fmla="*/ 22 w 36"/>
                  <a:gd name="T17" fmla="*/ 0 h 8"/>
                  <a:gd name="T18" fmla="*/ 16 w 36"/>
                  <a:gd name="T19" fmla="*/ 0 h 8"/>
                  <a:gd name="T20" fmla="*/ 10 w 36"/>
                  <a:gd name="T21" fmla="*/ 2 h 8"/>
                  <a:gd name="T22" fmla="*/ 4 w 36"/>
                  <a:gd name="T23" fmla="*/ 4 h 8"/>
                  <a:gd name="T24" fmla="*/ 2 w 36"/>
                  <a:gd name="T25" fmla="*/ 8 h 8"/>
                  <a:gd name="T26" fmla="*/ 0 w 36"/>
                  <a:gd name="T27" fmla="*/ 6 h 8"/>
                  <a:gd name="T28" fmla="*/ 0 w 36"/>
                  <a:gd name="T29" fmla="*/ 6 h 8"/>
                  <a:gd name="T30" fmla="*/ 4 w 36"/>
                  <a:gd name="T31" fmla="*/ 4 h 8"/>
                  <a:gd name="T32" fmla="*/ 10 w 36"/>
                  <a:gd name="T33" fmla="*/ 0 h 8"/>
                  <a:gd name="T34" fmla="*/ 22 w 36"/>
                  <a:gd name="T35" fmla="*/ 0 h 8"/>
                  <a:gd name="T36" fmla="*/ 22 w 36"/>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8"/>
                  <a:gd name="T59" fmla="*/ 36 w 36"/>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8">
                    <a:moveTo>
                      <a:pt x="22" y="0"/>
                    </a:moveTo>
                    <a:lnTo>
                      <a:pt x="22" y="0"/>
                    </a:lnTo>
                    <a:lnTo>
                      <a:pt x="30" y="2"/>
                    </a:lnTo>
                    <a:lnTo>
                      <a:pt x="36" y="6"/>
                    </a:lnTo>
                    <a:lnTo>
                      <a:pt x="34" y="6"/>
                    </a:lnTo>
                    <a:lnTo>
                      <a:pt x="30" y="2"/>
                    </a:lnTo>
                    <a:lnTo>
                      <a:pt x="22" y="0"/>
                    </a:lnTo>
                    <a:lnTo>
                      <a:pt x="16" y="0"/>
                    </a:lnTo>
                    <a:lnTo>
                      <a:pt x="10" y="2"/>
                    </a:lnTo>
                    <a:lnTo>
                      <a:pt x="4" y="4"/>
                    </a:lnTo>
                    <a:lnTo>
                      <a:pt x="2" y="8"/>
                    </a:lnTo>
                    <a:lnTo>
                      <a:pt x="0" y="6"/>
                    </a:lnTo>
                    <a:lnTo>
                      <a:pt x="4" y="4"/>
                    </a:lnTo>
                    <a:lnTo>
                      <a:pt x="10" y="0"/>
                    </a:lnTo>
                    <a:lnTo>
                      <a:pt x="22" y="0"/>
                    </a:lnTo>
                    <a:close/>
                  </a:path>
                </a:pathLst>
              </a:custGeom>
              <a:solidFill>
                <a:srgbClr val="628C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5" name="Freeform 154"/>
              <p:cNvSpPr>
                <a:spLocks/>
              </p:cNvSpPr>
              <p:nvPr/>
            </p:nvSpPr>
            <p:spPr bwMode="auto">
              <a:xfrm>
                <a:off x="2774" y="2959"/>
                <a:ext cx="32" cy="6"/>
              </a:xfrm>
              <a:custGeom>
                <a:avLst/>
                <a:gdLst>
                  <a:gd name="T0" fmla="*/ 32 w 32"/>
                  <a:gd name="T1" fmla="*/ 4 h 6"/>
                  <a:gd name="T2" fmla="*/ 32 w 32"/>
                  <a:gd name="T3" fmla="*/ 4 h 6"/>
                  <a:gd name="T4" fmla="*/ 32 w 32"/>
                  <a:gd name="T5" fmla="*/ 4 h 6"/>
                  <a:gd name="T6" fmla="*/ 28 w 32"/>
                  <a:gd name="T7" fmla="*/ 2 h 6"/>
                  <a:gd name="T8" fmla="*/ 24 w 32"/>
                  <a:gd name="T9" fmla="*/ 0 h 6"/>
                  <a:gd name="T10" fmla="*/ 16 w 32"/>
                  <a:gd name="T11" fmla="*/ 0 h 6"/>
                  <a:gd name="T12" fmla="*/ 16 w 32"/>
                  <a:gd name="T13" fmla="*/ 0 h 6"/>
                  <a:gd name="T14" fmla="*/ 8 w 32"/>
                  <a:gd name="T15" fmla="*/ 2 h 6"/>
                  <a:gd name="T16" fmla="*/ 4 w 32"/>
                  <a:gd name="T17" fmla="*/ 4 h 6"/>
                  <a:gd name="T18" fmla="*/ 0 w 32"/>
                  <a:gd name="T19" fmla="*/ 6 h 6"/>
                  <a:gd name="T20" fmla="*/ 0 w 32"/>
                  <a:gd name="T21" fmla="*/ 6 h 6"/>
                  <a:gd name="T22" fmla="*/ 0 w 32"/>
                  <a:gd name="T23" fmla="*/ 6 h 6"/>
                  <a:gd name="T24" fmla="*/ 2 w 32"/>
                  <a:gd name="T25" fmla="*/ 4 h 6"/>
                  <a:gd name="T26" fmla="*/ 8 w 32"/>
                  <a:gd name="T27" fmla="*/ 2 h 6"/>
                  <a:gd name="T28" fmla="*/ 16 w 32"/>
                  <a:gd name="T29" fmla="*/ 0 h 6"/>
                  <a:gd name="T30" fmla="*/ 16 w 32"/>
                  <a:gd name="T31" fmla="*/ 0 h 6"/>
                  <a:gd name="T32" fmla="*/ 24 w 32"/>
                  <a:gd name="T33" fmla="*/ 0 h 6"/>
                  <a:gd name="T34" fmla="*/ 30 w 32"/>
                  <a:gd name="T35" fmla="*/ 0 h 6"/>
                  <a:gd name="T36" fmla="*/ 32 w 32"/>
                  <a:gd name="T37" fmla="*/ 4 h 6"/>
                  <a:gd name="T38" fmla="*/ 32 w 32"/>
                  <a:gd name="T39" fmla="*/ 4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6"/>
                  <a:gd name="T62" fmla="*/ 32 w 32"/>
                  <a:gd name="T63" fmla="*/ 6 h 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6">
                    <a:moveTo>
                      <a:pt x="32" y="4"/>
                    </a:moveTo>
                    <a:lnTo>
                      <a:pt x="32" y="4"/>
                    </a:lnTo>
                    <a:lnTo>
                      <a:pt x="28" y="2"/>
                    </a:lnTo>
                    <a:lnTo>
                      <a:pt x="24" y="0"/>
                    </a:lnTo>
                    <a:lnTo>
                      <a:pt x="16" y="0"/>
                    </a:lnTo>
                    <a:lnTo>
                      <a:pt x="8" y="2"/>
                    </a:lnTo>
                    <a:lnTo>
                      <a:pt x="4" y="4"/>
                    </a:lnTo>
                    <a:lnTo>
                      <a:pt x="0" y="6"/>
                    </a:lnTo>
                    <a:lnTo>
                      <a:pt x="2" y="4"/>
                    </a:lnTo>
                    <a:lnTo>
                      <a:pt x="8" y="2"/>
                    </a:lnTo>
                    <a:lnTo>
                      <a:pt x="16" y="0"/>
                    </a:lnTo>
                    <a:lnTo>
                      <a:pt x="24" y="0"/>
                    </a:lnTo>
                    <a:lnTo>
                      <a:pt x="30" y="0"/>
                    </a:lnTo>
                    <a:lnTo>
                      <a:pt x="32" y="4"/>
                    </a:lnTo>
                    <a:close/>
                  </a:path>
                </a:pathLst>
              </a:custGeom>
              <a:solidFill>
                <a:srgbClr val="628C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6" name="Freeform 155"/>
              <p:cNvSpPr>
                <a:spLocks/>
              </p:cNvSpPr>
              <p:nvPr/>
            </p:nvSpPr>
            <p:spPr bwMode="auto">
              <a:xfrm>
                <a:off x="2776" y="2967"/>
                <a:ext cx="32" cy="10"/>
              </a:xfrm>
              <a:custGeom>
                <a:avLst/>
                <a:gdLst>
                  <a:gd name="T0" fmla="*/ 32 w 32"/>
                  <a:gd name="T1" fmla="*/ 2 h 10"/>
                  <a:gd name="T2" fmla="*/ 30 w 32"/>
                  <a:gd name="T3" fmla="*/ 4 h 10"/>
                  <a:gd name="T4" fmla="*/ 30 w 32"/>
                  <a:gd name="T5" fmla="*/ 4 h 10"/>
                  <a:gd name="T6" fmla="*/ 28 w 32"/>
                  <a:gd name="T7" fmla="*/ 2 h 10"/>
                  <a:gd name="T8" fmla="*/ 24 w 32"/>
                  <a:gd name="T9" fmla="*/ 0 h 10"/>
                  <a:gd name="T10" fmla="*/ 16 w 32"/>
                  <a:gd name="T11" fmla="*/ 2 h 10"/>
                  <a:gd name="T12" fmla="*/ 8 w 32"/>
                  <a:gd name="T13" fmla="*/ 6 h 10"/>
                  <a:gd name="T14" fmla="*/ 2 w 32"/>
                  <a:gd name="T15" fmla="*/ 10 h 10"/>
                  <a:gd name="T16" fmla="*/ 0 w 32"/>
                  <a:gd name="T17" fmla="*/ 10 h 10"/>
                  <a:gd name="T18" fmla="*/ 0 w 32"/>
                  <a:gd name="T19" fmla="*/ 10 h 10"/>
                  <a:gd name="T20" fmla="*/ 6 w 32"/>
                  <a:gd name="T21" fmla="*/ 4 h 10"/>
                  <a:gd name="T22" fmla="*/ 14 w 32"/>
                  <a:gd name="T23" fmla="*/ 2 h 10"/>
                  <a:gd name="T24" fmla="*/ 24 w 32"/>
                  <a:gd name="T25" fmla="*/ 0 h 10"/>
                  <a:gd name="T26" fmla="*/ 28 w 32"/>
                  <a:gd name="T27" fmla="*/ 0 h 10"/>
                  <a:gd name="T28" fmla="*/ 32 w 32"/>
                  <a:gd name="T29" fmla="*/ 2 h 10"/>
                  <a:gd name="T30" fmla="*/ 32 w 32"/>
                  <a:gd name="T31" fmla="*/ 2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0"/>
                  <a:gd name="T50" fmla="*/ 32 w 32"/>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0">
                    <a:moveTo>
                      <a:pt x="32" y="2"/>
                    </a:moveTo>
                    <a:lnTo>
                      <a:pt x="30" y="4"/>
                    </a:lnTo>
                    <a:lnTo>
                      <a:pt x="28" y="2"/>
                    </a:lnTo>
                    <a:lnTo>
                      <a:pt x="24" y="0"/>
                    </a:lnTo>
                    <a:lnTo>
                      <a:pt x="16" y="2"/>
                    </a:lnTo>
                    <a:lnTo>
                      <a:pt x="8" y="6"/>
                    </a:lnTo>
                    <a:lnTo>
                      <a:pt x="2" y="10"/>
                    </a:lnTo>
                    <a:lnTo>
                      <a:pt x="0" y="10"/>
                    </a:lnTo>
                    <a:lnTo>
                      <a:pt x="6" y="4"/>
                    </a:lnTo>
                    <a:lnTo>
                      <a:pt x="14" y="2"/>
                    </a:lnTo>
                    <a:lnTo>
                      <a:pt x="24" y="0"/>
                    </a:lnTo>
                    <a:lnTo>
                      <a:pt x="28" y="0"/>
                    </a:lnTo>
                    <a:lnTo>
                      <a:pt x="32" y="2"/>
                    </a:lnTo>
                    <a:close/>
                  </a:path>
                </a:pathLst>
              </a:custGeom>
              <a:solidFill>
                <a:srgbClr val="628C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7" name="Freeform 156"/>
              <p:cNvSpPr>
                <a:spLocks/>
              </p:cNvSpPr>
              <p:nvPr/>
            </p:nvSpPr>
            <p:spPr bwMode="auto">
              <a:xfrm>
                <a:off x="2770" y="2921"/>
                <a:ext cx="26" cy="18"/>
              </a:xfrm>
              <a:custGeom>
                <a:avLst/>
                <a:gdLst>
                  <a:gd name="T0" fmla="*/ 8 w 26"/>
                  <a:gd name="T1" fmla="*/ 0 h 18"/>
                  <a:gd name="T2" fmla="*/ 8 w 26"/>
                  <a:gd name="T3" fmla="*/ 0 h 18"/>
                  <a:gd name="T4" fmla="*/ 14 w 26"/>
                  <a:gd name="T5" fmla="*/ 4 h 18"/>
                  <a:gd name="T6" fmla="*/ 18 w 26"/>
                  <a:gd name="T7" fmla="*/ 8 h 18"/>
                  <a:gd name="T8" fmla="*/ 24 w 26"/>
                  <a:gd name="T9" fmla="*/ 12 h 18"/>
                  <a:gd name="T10" fmla="*/ 26 w 26"/>
                  <a:gd name="T11" fmla="*/ 16 h 18"/>
                  <a:gd name="T12" fmla="*/ 24 w 26"/>
                  <a:gd name="T13" fmla="*/ 18 h 18"/>
                  <a:gd name="T14" fmla="*/ 24 w 26"/>
                  <a:gd name="T15" fmla="*/ 18 h 18"/>
                  <a:gd name="T16" fmla="*/ 18 w 26"/>
                  <a:gd name="T17" fmla="*/ 8 h 18"/>
                  <a:gd name="T18" fmla="*/ 14 w 26"/>
                  <a:gd name="T19" fmla="*/ 4 h 18"/>
                  <a:gd name="T20" fmla="*/ 8 w 26"/>
                  <a:gd name="T21" fmla="*/ 2 h 18"/>
                  <a:gd name="T22" fmla="*/ 8 w 26"/>
                  <a:gd name="T23" fmla="*/ 2 h 18"/>
                  <a:gd name="T24" fmla="*/ 4 w 26"/>
                  <a:gd name="T25" fmla="*/ 0 h 18"/>
                  <a:gd name="T26" fmla="*/ 2 w 26"/>
                  <a:gd name="T27" fmla="*/ 2 h 18"/>
                  <a:gd name="T28" fmla="*/ 2 w 26"/>
                  <a:gd name="T29" fmla="*/ 2 h 18"/>
                  <a:gd name="T30" fmla="*/ 0 w 26"/>
                  <a:gd name="T31" fmla="*/ 4 h 18"/>
                  <a:gd name="T32" fmla="*/ 0 w 26"/>
                  <a:gd name="T33" fmla="*/ 4 h 18"/>
                  <a:gd name="T34" fmla="*/ 4 w 26"/>
                  <a:gd name="T35" fmla="*/ 6 h 18"/>
                  <a:gd name="T36" fmla="*/ 10 w 26"/>
                  <a:gd name="T37" fmla="*/ 10 h 18"/>
                  <a:gd name="T38" fmla="*/ 20 w 26"/>
                  <a:gd name="T39" fmla="*/ 14 h 18"/>
                  <a:gd name="T40" fmla="*/ 20 w 26"/>
                  <a:gd name="T41" fmla="*/ 16 h 18"/>
                  <a:gd name="T42" fmla="*/ 20 w 26"/>
                  <a:gd name="T43" fmla="*/ 16 h 18"/>
                  <a:gd name="T44" fmla="*/ 10 w 26"/>
                  <a:gd name="T45" fmla="*/ 12 h 18"/>
                  <a:gd name="T46" fmla="*/ 4 w 26"/>
                  <a:gd name="T47" fmla="*/ 8 h 18"/>
                  <a:gd name="T48" fmla="*/ 0 w 26"/>
                  <a:gd name="T49" fmla="*/ 4 h 18"/>
                  <a:gd name="T50" fmla="*/ 0 w 26"/>
                  <a:gd name="T51" fmla="*/ 4 h 18"/>
                  <a:gd name="T52" fmla="*/ 0 w 26"/>
                  <a:gd name="T53" fmla="*/ 2 h 18"/>
                  <a:gd name="T54" fmla="*/ 2 w 26"/>
                  <a:gd name="T55" fmla="*/ 0 h 18"/>
                  <a:gd name="T56" fmla="*/ 2 w 26"/>
                  <a:gd name="T57" fmla="*/ 0 h 18"/>
                  <a:gd name="T58" fmla="*/ 4 w 26"/>
                  <a:gd name="T59" fmla="*/ 0 h 18"/>
                  <a:gd name="T60" fmla="*/ 8 w 26"/>
                  <a:gd name="T61" fmla="*/ 0 h 18"/>
                  <a:gd name="T62" fmla="*/ 8 w 26"/>
                  <a:gd name="T63" fmla="*/ 0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
                  <a:gd name="T97" fmla="*/ 0 h 18"/>
                  <a:gd name="T98" fmla="*/ 26 w 26"/>
                  <a:gd name="T99" fmla="*/ 18 h 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 h="18">
                    <a:moveTo>
                      <a:pt x="8" y="0"/>
                    </a:moveTo>
                    <a:lnTo>
                      <a:pt x="8" y="0"/>
                    </a:lnTo>
                    <a:lnTo>
                      <a:pt x="14" y="4"/>
                    </a:lnTo>
                    <a:lnTo>
                      <a:pt x="18" y="8"/>
                    </a:lnTo>
                    <a:lnTo>
                      <a:pt x="24" y="12"/>
                    </a:lnTo>
                    <a:lnTo>
                      <a:pt x="26" y="16"/>
                    </a:lnTo>
                    <a:lnTo>
                      <a:pt x="24" y="18"/>
                    </a:lnTo>
                    <a:lnTo>
                      <a:pt x="18" y="8"/>
                    </a:lnTo>
                    <a:lnTo>
                      <a:pt x="14" y="4"/>
                    </a:lnTo>
                    <a:lnTo>
                      <a:pt x="8" y="2"/>
                    </a:lnTo>
                    <a:lnTo>
                      <a:pt x="4" y="0"/>
                    </a:lnTo>
                    <a:lnTo>
                      <a:pt x="2" y="2"/>
                    </a:lnTo>
                    <a:lnTo>
                      <a:pt x="0" y="4"/>
                    </a:lnTo>
                    <a:lnTo>
                      <a:pt x="4" y="6"/>
                    </a:lnTo>
                    <a:lnTo>
                      <a:pt x="10" y="10"/>
                    </a:lnTo>
                    <a:lnTo>
                      <a:pt x="20" y="14"/>
                    </a:lnTo>
                    <a:lnTo>
                      <a:pt x="20" y="16"/>
                    </a:lnTo>
                    <a:lnTo>
                      <a:pt x="10" y="12"/>
                    </a:lnTo>
                    <a:lnTo>
                      <a:pt x="4" y="8"/>
                    </a:lnTo>
                    <a:lnTo>
                      <a:pt x="0" y="4"/>
                    </a:lnTo>
                    <a:lnTo>
                      <a:pt x="0" y="2"/>
                    </a:lnTo>
                    <a:lnTo>
                      <a:pt x="2" y="0"/>
                    </a:lnTo>
                    <a:lnTo>
                      <a:pt x="4" y="0"/>
                    </a:lnTo>
                    <a:lnTo>
                      <a:pt x="8" y="0"/>
                    </a:lnTo>
                    <a:close/>
                  </a:path>
                </a:pathLst>
              </a:custGeom>
              <a:solidFill>
                <a:srgbClr val="628C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8" name="Freeform 157"/>
              <p:cNvSpPr>
                <a:spLocks noEditPoints="1"/>
              </p:cNvSpPr>
              <p:nvPr/>
            </p:nvSpPr>
            <p:spPr bwMode="auto">
              <a:xfrm>
                <a:off x="2792" y="2935"/>
                <a:ext cx="26" cy="10"/>
              </a:xfrm>
              <a:custGeom>
                <a:avLst/>
                <a:gdLst>
                  <a:gd name="T0" fmla="*/ 0 w 26"/>
                  <a:gd name="T1" fmla="*/ 2 h 10"/>
                  <a:gd name="T2" fmla="*/ 0 w 26"/>
                  <a:gd name="T3" fmla="*/ 2 h 10"/>
                  <a:gd name="T4" fmla="*/ 0 w 26"/>
                  <a:gd name="T5" fmla="*/ 2 h 10"/>
                  <a:gd name="T6" fmla="*/ 0 w 26"/>
                  <a:gd name="T7" fmla="*/ 2 h 10"/>
                  <a:gd name="T8" fmla="*/ 0 w 26"/>
                  <a:gd name="T9" fmla="*/ 2 h 10"/>
                  <a:gd name="T10" fmla="*/ 0 w 26"/>
                  <a:gd name="T11" fmla="*/ 2 h 10"/>
                  <a:gd name="T12" fmla="*/ 0 w 26"/>
                  <a:gd name="T13" fmla="*/ 2 h 10"/>
                  <a:gd name="T14" fmla="*/ 0 w 26"/>
                  <a:gd name="T15" fmla="*/ 2 h 10"/>
                  <a:gd name="T16" fmla="*/ 0 w 26"/>
                  <a:gd name="T17" fmla="*/ 2 h 10"/>
                  <a:gd name="T18" fmla="*/ 0 w 26"/>
                  <a:gd name="T19" fmla="*/ 2 h 10"/>
                  <a:gd name="T20" fmla="*/ 0 w 26"/>
                  <a:gd name="T21" fmla="*/ 2 h 10"/>
                  <a:gd name="T22" fmla="*/ 4 w 26"/>
                  <a:gd name="T23" fmla="*/ 6 h 10"/>
                  <a:gd name="T24" fmla="*/ 8 w 26"/>
                  <a:gd name="T25" fmla="*/ 10 h 10"/>
                  <a:gd name="T26" fmla="*/ 8 w 26"/>
                  <a:gd name="T27" fmla="*/ 10 h 10"/>
                  <a:gd name="T28" fmla="*/ 18 w 26"/>
                  <a:gd name="T29" fmla="*/ 10 h 10"/>
                  <a:gd name="T30" fmla="*/ 22 w 26"/>
                  <a:gd name="T31" fmla="*/ 10 h 10"/>
                  <a:gd name="T32" fmla="*/ 26 w 26"/>
                  <a:gd name="T33" fmla="*/ 8 h 10"/>
                  <a:gd name="T34" fmla="*/ 26 w 26"/>
                  <a:gd name="T35" fmla="*/ 8 h 10"/>
                  <a:gd name="T36" fmla="*/ 26 w 26"/>
                  <a:gd name="T37" fmla="*/ 6 h 10"/>
                  <a:gd name="T38" fmla="*/ 26 w 26"/>
                  <a:gd name="T39" fmla="*/ 4 h 10"/>
                  <a:gd name="T40" fmla="*/ 26 w 26"/>
                  <a:gd name="T41" fmla="*/ 4 h 10"/>
                  <a:gd name="T42" fmla="*/ 20 w 26"/>
                  <a:gd name="T43" fmla="*/ 2 h 10"/>
                  <a:gd name="T44" fmla="*/ 12 w 26"/>
                  <a:gd name="T45" fmla="*/ 0 h 10"/>
                  <a:gd name="T46" fmla="*/ 0 w 26"/>
                  <a:gd name="T47" fmla="*/ 2 h 10"/>
                  <a:gd name="T48" fmla="*/ 0 w 26"/>
                  <a:gd name="T49" fmla="*/ 2 h 10"/>
                  <a:gd name="T50" fmla="*/ 10 w 26"/>
                  <a:gd name="T51" fmla="*/ 8 h 10"/>
                  <a:gd name="T52" fmla="*/ 10 w 26"/>
                  <a:gd name="T53" fmla="*/ 8 h 10"/>
                  <a:gd name="T54" fmla="*/ 4 w 26"/>
                  <a:gd name="T55" fmla="*/ 6 h 10"/>
                  <a:gd name="T56" fmla="*/ 2 w 26"/>
                  <a:gd name="T57" fmla="*/ 2 h 10"/>
                  <a:gd name="T58" fmla="*/ 2 w 26"/>
                  <a:gd name="T59" fmla="*/ 2 h 10"/>
                  <a:gd name="T60" fmla="*/ 14 w 26"/>
                  <a:gd name="T61" fmla="*/ 2 h 10"/>
                  <a:gd name="T62" fmla="*/ 20 w 26"/>
                  <a:gd name="T63" fmla="*/ 2 h 10"/>
                  <a:gd name="T64" fmla="*/ 26 w 26"/>
                  <a:gd name="T65" fmla="*/ 4 h 10"/>
                  <a:gd name="T66" fmla="*/ 26 w 26"/>
                  <a:gd name="T67" fmla="*/ 4 h 10"/>
                  <a:gd name="T68" fmla="*/ 24 w 26"/>
                  <a:gd name="T69" fmla="*/ 8 h 10"/>
                  <a:gd name="T70" fmla="*/ 24 w 26"/>
                  <a:gd name="T71" fmla="*/ 8 h 10"/>
                  <a:gd name="T72" fmla="*/ 22 w 26"/>
                  <a:gd name="T73" fmla="*/ 10 h 10"/>
                  <a:gd name="T74" fmla="*/ 18 w 26"/>
                  <a:gd name="T75" fmla="*/ 10 h 10"/>
                  <a:gd name="T76" fmla="*/ 10 w 26"/>
                  <a:gd name="T77" fmla="*/ 8 h 10"/>
                  <a:gd name="T78" fmla="*/ 10 w 26"/>
                  <a:gd name="T79" fmla="*/ 8 h 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
                  <a:gd name="T121" fmla="*/ 0 h 10"/>
                  <a:gd name="T122" fmla="*/ 26 w 26"/>
                  <a:gd name="T123" fmla="*/ 10 h 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 h="10">
                    <a:moveTo>
                      <a:pt x="0" y="2"/>
                    </a:moveTo>
                    <a:lnTo>
                      <a:pt x="0" y="2"/>
                    </a:lnTo>
                    <a:lnTo>
                      <a:pt x="4" y="6"/>
                    </a:lnTo>
                    <a:lnTo>
                      <a:pt x="8" y="10"/>
                    </a:lnTo>
                    <a:lnTo>
                      <a:pt x="18" y="10"/>
                    </a:lnTo>
                    <a:lnTo>
                      <a:pt x="22" y="10"/>
                    </a:lnTo>
                    <a:lnTo>
                      <a:pt x="26" y="8"/>
                    </a:lnTo>
                    <a:lnTo>
                      <a:pt x="26" y="6"/>
                    </a:lnTo>
                    <a:lnTo>
                      <a:pt x="26" y="4"/>
                    </a:lnTo>
                    <a:lnTo>
                      <a:pt x="20" y="2"/>
                    </a:lnTo>
                    <a:lnTo>
                      <a:pt x="12" y="0"/>
                    </a:lnTo>
                    <a:lnTo>
                      <a:pt x="0" y="2"/>
                    </a:lnTo>
                    <a:close/>
                    <a:moveTo>
                      <a:pt x="10" y="8"/>
                    </a:moveTo>
                    <a:lnTo>
                      <a:pt x="10" y="8"/>
                    </a:lnTo>
                    <a:lnTo>
                      <a:pt x="4" y="6"/>
                    </a:lnTo>
                    <a:lnTo>
                      <a:pt x="2" y="2"/>
                    </a:lnTo>
                    <a:lnTo>
                      <a:pt x="14" y="2"/>
                    </a:lnTo>
                    <a:lnTo>
                      <a:pt x="20" y="2"/>
                    </a:lnTo>
                    <a:lnTo>
                      <a:pt x="26" y="4"/>
                    </a:lnTo>
                    <a:lnTo>
                      <a:pt x="24" y="8"/>
                    </a:lnTo>
                    <a:lnTo>
                      <a:pt x="22" y="10"/>
                    </a:lnTo>
                    <a:lnTo>
                      <a:pt x="18" y="10"/>
                    </a:lnTo>
                    <a:lnTo>
                      <a:pt x="10" y="8"/>
                    </a:lnTo>
                    <a:close/>
                  </a:path>
                </a:pathLst>
              </a:custGeom>
              <a:solidFill>
                <a:srgbClr val="628C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9" name="Freeform 158"/>
              <p:cNvSpPr>
                <a:spLocks/>
              </p:cNvSpPr>
              <p:nvPr/>
            </p:nvSpPr>
            <p:spPr bwMode="auto">
              <a:xfrm>
                <a:off x="2792" y="2913"/>
                <a:ext cx="36" cy="24"/>
              </a:xfrm>
              <a:custGeom>
                <a:avLst/>
                <a:gdLst>
                  <a:gd name="T0" fmla="*/ 36 w 36"/>
                  <a:gd name="T1" fmla="*/ 2 h 24"/>
                  <a:gd name="T2" fmla="*/ 36 w 36"/>
                  <a:gd name="T3" fmla="*/ 2 h 24"/>
                  <a:gd name="T4" fmla="*/ 36 w 36"/>
                  <a:gd name="T5" fmla="*/ 2 h 24"/>
                  <a:gd name="T6" fmla="*/ 32 w 36"/>
                  <a:gd name="T7" fmla="*/ 2 h 24"/>
                  <a:gd name="T8" fmla="*/ 26 w 36"/>
                  <a:gd name="T9" fmla="*/ 2 h 24"/>
                  <a:gd name="T10" fmla="*/ 18 w 36"/>
                  <a:gd name="T11" fmla="*/ 4 h 24"/>
                  <a:gd name="T12" fmla="*/ 18 w 36"/>
                  <a:gd name="T13" fmla="*/ 4 h 24"/>
                  <a:gd name="T14" fmla="*/ 8 w 36"/>
                  <a:gd name="T15" fmla="*/ 12 h 24"/>
                  <a:gd name="T16" fmla="*/ 2 w 36"/>
                  <a:gd name="T17" fmla="*/ 18 h 24"/>
                  <a:gd name="T18" fmla="*/ 0 w 36"/>
                  <a:gd name="T19" fmla="*/ 24 h 24"/>
                  <a:gd name="T20" fmla="*/ 0 w 36"/>
                  <a:gd name="T21" fmla="*/ 24 h 24"/>
                  <a:gd name="T22" fmla="*/ 0 w 36"/>
                  <a:gd name="T23" fmla="*/ 24 h 24"/>
                  <a:gd name="T24" fmla="*/ 2 w 36"/>
                  <a:gd name="T25" fmla="*/ 18 h 24"/>
                  <a:gd name="T26" fmla="*/ 6 w 36"/>
                  <a:gd name="T27" fmla="*/ 12 h 24"/>
                  <a:gd name="T28" fmla="*/ 12 w 36"/>
                  <a:gd name="T29" fmla="*/ 8 h 24"/>
                  <a:gd name="T30" fmla="*/ 18 w 36"/>
                  <a:gd name="T31" fmla="*/ 4 h 24"/>
                  <a:gd name="T32" fmla="*/ 18 w 36"/>
                  <a:gd name="T33" fmla="*/ 4 h 24"/>
                  <a:gd name="T34" fmla="*/ 26 w 36"/>
                  <a:gd name="T35" fmla="*/ 0 h 24"/>
                  <a:gd name="T36" fmla="*/ 32 w 36"/>
                  <a:gd name="T37" fmla="*/ 0 h 24"/>
                  <a:gd name="T38" fmla="*/ 36 w 36"/>
                  <a:gd name="T39" fmla="*/ 2 h 24"/>
                  <a:gd name="T40" fmla="*/ 36 w 36"/>
                  <a:gd name="T41" fmla="*/ 2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4"/>
                  <a:gd name="T65" fmla="*/ 36 w 36"/>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4">
                    <a:moveTo>
                      <a:pt x="36" y="2"/>
                    </a:moveTo>
                    <a:lnTo>
                      <a:pt x="36" y="2"/>
                    </a:lnTo>
                    <a:lnTo>
                      <a:pt x="32" y="2"/>
                    </a:lnTo>
                    <a:lnTo>
                      <a:pt x="26" y="2"/>
                    </a:lnTo>
                    <a:lnTo>
                      <a:pt x="18" y="4"/>
                    </a:lnTo>
                    <a:lnTo>
                      <a:pt x="8" y="12"/>
                    </a:lnTo>
                    <a:lnTo>
                      <a:pt x="2" y="18"/>
                    </a:lnTo>
                    <a:lnTo>
                      <a:pt x="0" y="24"/>
                    </a:lnTo>
                    <a:lnTo>
                      <a:pt x="2" y="18"/>
                    </a:lnTo>
                    <a:lnTo>
                      <a:pt x="6" y="12"/>
                    </a:lnTo>
                    <a:lnTo>
                      <a:pt x="12" y="8"/>
                    </a:lnTo>
                    <a:lnTo>
                      <a:pt x="18" y="4"/>
                    </a:lnTo>
                    <a:lnTo>
                      <a:pt x="26" y="0"/>
                    </a:lnTo>
                    <a:lnTo>
                      <a:pt x="32" y="0"/>
                    </a:lnTo>
                    <a:lnTo>
                      <a:pt x="36" y="2"/>
                    </a:lnTo>
                    <a:close/>
                  </a:path>
                </a:pathLst>
              </a:custGeom>
              <a:solidFill>
                <a:srgbClr val="628C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0" name="Freeform 159"/>
              <p:cNvSpPr>
                <a:spLocks/>
              </p:cNvSpPr>
              <p:nvPr/>
            </p:nvSpPr>
            <p:spPr bwMode="auto">
              <a:xfrm>
                <a:off x="2792" y="2895"/>
                <a:ext cx="36" cy="40"/>
              </a:xfrm>
              <a:custGeom>
                <a:avLst/>
                <a:gdLst>
                  <a:gd name="T0" fmla="*/ 36 w 36"/>
                  <a:gd name="T1" fmla="*/ 2 h 40"/>
                  <a:gd name="T2" fmla="*/ 36 w 36"/>
                  <a:gd name="T3" fmla="*/ 2 h 40"/>
                  <a:gd name="T4" fmla="*/ 36 w 36"/>
                  <a:gd name="T5" fmla="*/ 2 h 40"/>
                  <a:gd name="T6" fmla="*/ 32 w 36"/>
                  <a:gd name="T7" fmla="*/ 2 h 40"/>
                  <a:gd name="T8" fmla="*/ 26 w 36"/>
                  <a:gd name="T9" fmla="*/ 2 h 40"/>
                  <a:gd name="T10" fmla="*/ 18 w 36"/>
                  <a:gd name="T11" fmla="*/ 8 h 40"/>
                  <a:gd name="T12" fmla="*/ 18 w 36"/>
                  <a:gd name="T13" fmla="*/ 8 h 40"/>
                  <a:gd name="T14" fmla="*/ 10 w 36"/>
                  <a:gd name="T15" fmla="*/ 16 h 40"/>
                  <a:gd name="T16" fmla="*/ 6 w 36"/>
                  <a:gd name="T17" fmla="*/ 26 h 40"/>
                  <a:gd name="T18" fmla="*/ 6 w 36"/>
                  <a:gd name="T19" fmla="*/ 28 h 40"/>
                  <a:gd name="T20" fmla="*/ 4 w 36"/>
                  <a:gd name="T21" fmla="*/ 30 h 40"/>
                  <a:gd name="T22" fmla="*/ 4 w 36"/>
                  <a:gd name="T23" fmla="*/ 30 h 40"/>
                  <a:gd name="T24" fmla="*/ 2 w 36"/>
                  <a:gd name="T25" fmla="*/ 36 h 40"/>
                  <a:gd name="T26" fmla="*/ 2 w 36"/>
                  <a:gd name="T27" fmla="*/ 40 h 40"/>
                  <a:gd name="T28" fmla="*/ 0 w 36"/>
                  <a:gd name="T29" fmla="*/ 40 h 40"/>
                  <a:gd name="T30" fmla="*/ 0 w 36"/>
                  <a:gd name="T31" fmla="*/ 40 h 40"/>
                  <a:gd name="T32" fmla="*/ 2 w 36"/>
                  <a:gd name="T33" fmla="*/ 34 h 40"/>
                  <a:gd name="T34" fmla="*/ 4 w 36"/>
                  <a:gd name="T35" fmla="*/ 30 h 40"/>
                  <a:gd name="T36" fmla="*/ 4 w 36"/>
                  <a:gd name="T37" fmla="*/ 28 h 40"/>
                  <a:gd name="T38" fmla="*/ 6 w 36"/>
                  <a:gd name="T39" fmla="*/ 26 h 40"/>
                  <a:gd name="T40" fmla="*/ 6 w 36"/>
                  <a:gd name="T41" fmla="*/ 26 h 40"/>
                  <a:gd name="T42" fmla="*/ 10 w 36"/>
                  <a:gd name="T43" fmla="*/ 16 h 40"/>
                  <a:gd name="T44" fmla="*/ 16 w 36"/>
                  <a:gd name="T45" fmla="*/ 6 h 40"/>
                  <a:gd name="T46" fmla="*/ 16 w 36"/>
                  <a:gd name="T47" fmla="*/ 6 h 40"/>
                  <a:gd name="T48" fmla="*/ 26 w 36"/>
                  <a:gd name="T49" fmla="*/ 2 h 40"/>
                  <a:gd name="T50" fmla="*/ 32 w 36"/>
                  <a:gd name="T51" fmla="*/ 0 h 40"/>
                  <a:gd name="T52" fmla="*/ 36 w 36"/>
                  <a:gd name="T53" fmla="*/ 2 h 40"/>
                  <a:gd name="T54" fmla="*/ 36 w 36"/>
                  <a:gd name="T55" fmla="*/ 2 h 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40"/>
                  <a:gd name="T86" fmla="*/ 36 w 36"/>
                  <a:gd name="T87" fmla="*/ 40 h 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40">
                    <a:moveTo>
                      <a:pt x="36" y="2"/>
                    </a:moveTo>
                    <a:lnTo>
                      <a:pt x="36" y="2"/>
                    </a:lnTo>
                    <a:lnTo>
                      <a:pt x="32" y="2"/>
                    </a:lnTo>
                    <a:lnTo>
                      <a:pt x="26" y="2"/>
                    </a:lnTo>
                    <a:lnTo>
                      <a:pt x="18" y="8"/>
                    </a:lnTo>
                    <a:lnTo>
                      <a:pt x="10" y="16"/>
                    </a:lnTo>
                    <a:lnTo>
                      <a:pt x="6" y="26"/>
                    </a:lnTo>
                    <a:lnTo>
                      <a:pt x="6" y="28"/>
                    </a:lnTo>
                    <a:lnTo>
                      <a:pt x="4" y="30"/>
                    </a:lnTo>
                    <a:lnTo>
                      <a:pt x="2" y="36"/>
                    </a:lnTo>
                    <a:lnTo>
                      <a:pt x="2" y="40"/>
                    </a:lnTo>
                    <a:lnTo>
                      <a:pt x="0" y="40"/>
                    </a:lnTo>
                    <a:lnTo>
                      <a:pt x="2" y="34"/>
                    </a:lnTo>
                    <a:lnTo>
                      <a:pt x="4" y="30"/>
                    </a:lnTo>
                    <a:lnTo>
                      <a:pt x="4" y="28"/>
                    </a:lnTo>
                    <a:lnTo>
                      <a:pt x="6" y="26"/>
                    </a:lnTo>
                    <a:lnTo>
                      <a:pt x="10" y="16"/>
                    </a:lnTo>
                    <a:lnTo>
                      <a:pt x="16" y="6"/>
                    </a:lnTo>
                    <a:lnTo>
                      <a:pt x="26" y="2"/>
                    </a:lnTo>
                    <a:lnTo>
                      <a:pt x="32" y="0"/>
                    </a:lnTo>
                    <a:lnTo>
                      <a:pt x="36" y="2"/>
                    </a:lnTo>
                    <a:close/>
                  </a:path>
                </a:pathLst>
              </a:custGeom>
              <a:solidFill>
                <a:srgbClr val="628C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1" name="Freeform 160"/>
              <p:cNvSpPr>
                <a:spLocks/>
              </p:cNvSpPr>
              <p:nvPr/>
            </p:nvSpPr>
            <p:spPr bwMode="auto">
              <a:xfrm>
                <a:off x="2670" y="2733"/>
                <a:ext cx="30" cy="16"/>
              </a:xfrm>
              <a:custGeom>
                <a:avLst/>
                <a:gdLst>
                  <a:gd name="T0" fmla="*/ 28 w 30"/>
                  <a:gd name="T1" fmla="*/ 8 h 16"/>
                  <a:gd name="T2" fmla="*/ 28 w 30"/>
                  <a:gd name="T3" fmla="*/ 8 h 16"/>
                  <a:gd name="T4" fmla="*/ 30 w 30"/>
                  <a:gd name="T5" fmla="*/ 10 h 16"/>
                  <a:gd name="T6" fmla="*/ 28 w 30"/>
                  <a:gd name="T7" fmla="*/ 14 h 16"/>
                  <a:gd name="T8" fmla="*/ 28 w 30"/>
                  <a:gd name="T9" fmla="*/ 14 h 16"/>
                  <a:gd name="T10" fmla="*/ 24 w 30"/>
                  <a:gd name="T11" fmla="*/ 16 h 16"/>
                  <a:gd name="T12" fmla="*/ 24 w 30"/>
                  <a:gd name="T13" fmla="*/ 16 h 16"/>
                  <a:gd name="T14" fmla="*/ 20 w 30"/>
                  <a:gd name="T15" fmla="*/ 16 h 16"/>
                  <a:gd name="T16" fmla="*/ 14 w 30"/>
                  <a:gd name="T17" fmla="*/ 14 h 16"/>
                  <a:gd name="T18" fmla="*/ 8 w 30"/>
                  <a:gd name="T19" fmla="*/ 12 h 16"/>
                  <a:gd name="T20" fmla="*/ 6 w 30"/>
                  <a:gd name="T21" fmla="*/ 10 h 16"/>
                  <a:gd name="T22" fmla="*/ 6 w 30"/>
                  <a:gd name="T23" fmla="*/ 10 h 16"/>
                  <a:gd name="T24" fmla="*/ 2 w 30"/>
                  <a:gd name="T25" fmla="*/ 8 h 16"/>
                  <a:gd name="T26" fmla="*/ 0 w 30"/>
                  <a:gd name="T27" fmla="*/ 2 h 16"/>
                  <a:gd name="T28" fmla="*/ 0 w 30"/>
                  <a:gd name="T29" fmla="*/ 2 h 16"/>
                  <a:gd name="T30" fmla="*/ 0 w 30"/>
                  <a:gd name="T31" fmla="*/ 2 h 16"/>
                  <a:gd name="T32" fmla="*/ 4 w 30"/>
                  <a:gd name="T33" fmla="*/ 6 h 16"/>
                  <a:gd name="T34" fmla="*/ 8 w 30"/>
                  <a:gd name="T35" fmla="*/ 10 h 16"/>
                  <a:gd name="T36" fmla="*/ 8 w 30"/>
                  <a:gd name="T37" fmla="*/ 10 h 16"/>
                  <a:gd name="T38" fmla="*/ 8 w 30"/>
                  <a:gd name="T39" fmla="*/ 10 h 16"/>
                  <a:gd name="T40" fmla="*/ 16 w 30"/>
                  <a:gd name="T41" fmla="*/ 14 h 16"/>
                  <a:gd name="T42" fmla="*/ 20 w 30"/>
                  <a:gd name="T43" fmla="*/ 14 h 16"/>
                  <a:gd name="T44" fmla="*/ 24 w 30"/>
                  <a:gd name="T45" fmla="*/ 14 h 16"/>
                  <a:gd name="T46" fmla="*/ 24 w 30"/>
                  <a:gd name="T47" fmla="*/ 14 h 16"/>
                  <a:gd name="T48" fmla="*/ 28 w 30"/>
                  <a:gd name="T49" fmla="*/ 12 h 16"/>
                  <a:gd name="T50" fmla="*/ 28 w 30"/>
                  <a:gd name="T51" fmla="*/ 12 h 16"/>
                  <a:gd name="T52" fmla="*/ 28 w 30"/>
                  <a:gd name="T53" fmla="*/ 10 h 16"/>
                  <a:gd name="T54" fmla="*/ 28 w 30"/>
                  <a:gd name="T55" fmla="*/ 8 h 16"/>
                  <a:gd name="T56" fmla="*/ 28 w 30"/>
                  <a:gd name="T57" fmla="*/ 8 h 16"/>
                  <a:gd name="T58" fmla="*/ 22 w 30"/>
                  <a:gd name="T59" fmla="*/ 4 h 16"/>
                  <a:gd name="T60" fmla="*/ 12 w 30"/>
                  <a:gd name="T61" fmla="*/ 2 h 16"/>
                  <a:gd name="T62" fmla="*/ 4 w 30"/>
                  <a:gd name="T63" fmla="*/ 2 h 16"/>
                  <a:gd name="T64" fmla="*/ 0 w 30"/>
                  <a:gd name="T65" fmla="*/ 2 h 16"/>
                  <a:gd name="T66" fmla="*/ 0 w 30"/>
                  <a:gd name="T67" fmla="*/ 2 h 16"/>
                  <a:gd name="T68" fmla="*/ 0 w 30"/>
                  <a:gd name="T69" fmla="*/ 2 h 16"/>
                  <a:gd name="T70" fmla="*/ 4 w 30"/>
                  <a:gd name="T71" fmla="*/ 0 h 16"/>
                  <a:gd name="T72" fmla="*/ 14 w 30"/>
                  <a:gd name="T73" fmla="*/ 2 h 16"/>
                  <a:gd name="T74" fmla="*/ 22 w 30"/>
                  <a:gd name="T75" fmla="*/ 4 h 16"/>
                  <a:gd name="T76" fmla="*/ 28 w 30"/>
                  <a:gd name="T77" fmla="*/ 8 h 16"/>
                  <a:gd name="T78" fmla="*/ 28 w 30"/>
                  <a:gd name="T79" fmla="*/ 8 h 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16"/>
                  <a:gd name="T122" fmla="*/ 30 w 30"/>
                  <a:gd name="T123" fmla="*/ 16 h 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16">
                    <a:moveTo>
                      <a:pt x="28" y="8"/>
                    </a:moveTo>
                    <a:lnTo>
                      <a:pt x="28" y="8"/>
                    </a:lnTo>
                    <a:lnTo>
                      <a:pt x="30" y="10"/>
                    </a:lnTo>
                    <a:lnTo>
                      <a:pt x="28" y="14"/>
                    </a:lnTo>
                    <a:lnTo>
                      <a:pt x="24" y="16"/>
                    </a:lnTo>
                    <a:lnTo>
                      <a:pt x="20" y="16"/>
                    </a:lnTo>
                    <a:lnTo>
                      <a:pt x="14" y="14"/>
                    </a:lnTo>
                    <a:lnTo>
                      <a:pt x="8" y="12"/>
                    </a:lnTo>
                    <a:lnTo>
                      <a:pt x="6" y="10"/>
                    </a:lnTo>
                    <a:lnTo>
                      <a:pt x="2" y="8"/>
                    </a:lnTo>
                    <a:lnTo>
                      <a:pt x="0" y="2"/>
                    </a:lnTo>
                    <a:lnTo>
                      <a:pt x="4" y="6"/>
                    </a:lnTo>
                    <a:lnTo>
                      <a:pt x="8" y="10"/>
                    </a:lnTo>
                    <a:lnTo>
                      <a:pt x="16" y="14"/>
                    </a:lnTo>
                    <a:lnTo>
                      <a:pt x="20" y="14"/>
                    </a:lnTo>
                    <a:lnTo>
                      <a:pt x="24" y="14"/>
                    </a:lnTo>
                    <a:lnTo>
                      <a:pt x="28" y="12"/>
                    </a:lnTo>
                    <a:lnTo>
                      <a:pt x="28" y="10"/>
                    </a:lnTo>
                    <a:lnTo>
                      <a:pt x="28" y="8"/>
                    </a:lnTo>
                    <a:lnTo>
                      <a:pt x="22" y="4"/>
                    </a:lnTo>
                    <a:lnTo>
                      <a:pt x="12" y="2"/>
                    </a:lnTo>
                    <a:lnTo>
                      <a:pt x="4" y="2"/>
                    </a:lnTo>
                    <a:lnTo>
                      <a:pt x="0" y="2"/>
                    </a:lnTo>
                    <a:lnTo>
                      <a:pt x="4" y="0"/>
                    </a:lnTo>
                    <a:lnTo>
                      <a:pt x="14" y="2"/>
                    </a:lnTo>
                    <a:lnTo>
                      <a:pt x="22" y="4"/>
                    </a:lnTo>
                    <a:lnTo>
                      <a:pt x="28" y="8"/>
                    </a:lnTo>
                    <a:close/>
                  </a:path>
                </a:pathLst>
              </a:custGeom>
              <a:solidFill>
                <a:srgbClr val="628C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2" name="Freeform 161"/>
              <p:cNvSpPr>
                <a:spLocks/>
              </p:cNvSpPr>
              <p:nvPr/>
            </p:nvSpPr>
            <p:spPr bwMode="auto">
              <a:xfrm>
                <a:off x="2618" y="2733"/>
                <a:ext cx="52" cy="18"/>
              </a:xfrm>
              <a:custGeom>
                <a:avLst/>
                <a:gdLst>
                  <a:gd name="T0" fmla="*/ 52 w 52"/>
                  <a:gd name="T1" fmla="*/ 2 h 18"/>
                  <a:gd name="T2" fmla="*/ 52 w 52"/>
                  <a:gd name="T3" fmla="*/ 2 h 18"/>
                  <a:gd name="T4" fmla="*/ 40 w 52"/>
                  <a:gd name="T5" fmla="*/ 8 h 18"/>
                  <a:gd name="T6" fmla="*/ 28 w 52"/>
                  <a:gd name="T7" fmla="*/ 12 h 18"/>
                  <a:gd name="T8" fmla="*/ 8 w 52"/>
                  <a:gd name="T9" fmla="*/ 16 h 18"/>
                  <a:gd name="T10" fmla="*/ 8 w 52"/>
                  <a:gd name="T11" fmla="*/ 16 h 18"/>
                  <a:gd name="T12" fmla="*/ 8 w 52"/>
                  <a:gd name="T13" fmla="*/ 16 h 18"/>
                  <a:gd name="T14" fmla="*/ 0 w 52"/>
                  <a:gd name="T15" fmla="*/ 18 h 18"/>
                  <a:gd name="T16" fmla="*/ 0 w 52"/>
                  <a:gd name="T17" fmla="*/ 16 h 18"/>
                  <a:gd name="T18" fmla="*/ 0 w 52"/>
                  <a:gd name="T19" fmla="*/ 16 h 18"/>
                  <a:gd name="T20" fmla="*/ 2 w 52"/>
                  <a:gd name="T21" fmla="*/ 16 h 18"/>
                  <a:gd name="T22" fmla="*/ 6 w 52"/>
                  <a:gd name="T23" fmla="*/ 14 h 18"/>
                  <a:gd name="T24" fmla="*/ 8 w 52"/>
                  <a:gd name="T25" fmla="*/ 14 h 18"/>
                  <a:gd name="T26" fmla="*/ 28 w 52"/>
                  <a:gd name="T27" fmla="*/ 10 h 18"/>
                  <a:gd name="T28" fmla="*/ 28 w 52"/>
                  <a:gd name="T29" fmla="*/ 10 h 18"/>
                  <a:gd name="T30" fmla="*/ 40 w 52"/>
                  <a:gd name="T31" fmla="*/ 8 h 18"/>
                  <a:gd name="T32" fmla="*/ 52 w 52"/>
                  <a:gd name="T33" fmla="*/ 0 h 18"/>
                  <a:gd name="T34" fmla="*/ 52 w 52"/>
                  <a:gd name="T35" fmla="*/ 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18"/>
                  <a:gd name="T56" fmla="*/ 52 w 5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18">
                    <a:moveTo>
                      <a:pt x="52" y="2"/>
                    </a:moveTo>
                    <a:lnTo>
                      <a:pt x="52" y="2"/>
                    </a:lnTo>
                    <a:lnTo>
                      <a:pt x="40" y="8"/>
                    </a:lnTo>
                    <a:lnTo>
                      <a:pt x="28" y="12"/>
                    </a:lnTo>
                    <a:lnTo>
                      <a:pt x="8" y="16"/>
                    </a:lnTo>
                    <a:lnTo>
                      <a:pt x="0" y="18"/>
                    </a:lnTo>
                    <a:lnTo>
                      <a:pt x="0" y="16"/>
                    </a:lnTo>
                    <a:lnTo>
                      <a:pt x="2" y="16"/>
                    </a:lnTo>
                    <a:lnTo>
                      <a:pt x="6" y="14"/>
                    </a:lnTo>
                    <a:lnTo>
                      <a:pt x="8" y="14"/>
                    </a:lnTo>
                    <a:lnTo>
                      <a:pt x="28" y="10"/>
                    </a:lnTo>
                    <a:lnTo>
                      <a:pt x="40" y="8"/>
                    </a:lnTo>
                    <a:lnTo>
                      <a:pt x="52" y="0"/>
                    </a:lnTo>
                    <a:lnTo>
                      <a:pt x="52" y="2"/>
                    </a:lnTo>
                    <a:close/>
                  </a:path>
                </a:pathLst>
              </a:custGeom>
              <a:solidFill>
                <a:srgbClr val="628C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3" name="Freeform 162"/>
              <p:cNvSpPr>
                <a:spLocks/>
              </p:cNvSpPr>
              <p:nvPr/>
            </p:nvSpPr>
            <p:spPr bwMode="auto">
              <a:xfrm>
                <a:off x="2628" y="2733"/>
                <a:ext cx="42" cy="34"/>
              </a:xfrm>
              <a:custGeom>
                <a:avLst/>
                <a:gdLst>
                  <a:gd name="T0" fmla="*/ 42 w 42"/>
                  <a:gd name="T1" fmla="*/ 2 h 34"/>
                  <a:gd name="T2" fmla="*/ 42 w 42"/>
                  <a:gd name="T3" fmla="*/ 2 h 34"/>
                  <a:gd name="T4" fmla="*/ 34 w 42"/>
                  <a:gd name="T5" fmla="*/ 12 h 34"/>
                  <a:gd name="T6" fmla="*/ 24 w 42"/>
                  <a:gd name="T7" fmla="*/ 22 h 34"/>
                  <a:gd name="T8" fmla="*/ 12 w 42"/>
                  <a:gd name="T9" fmla="*/ 30 h 34"/>
                  <a:gd name="T10" fmla="*/ 2 w 42"/>
                  <a:gd name="T11" fmla="*/ 34 h 34"/>
                  <a:gd name="T12" fmla="*/ 0 w 42"/>
                  <a:gd name="T13" fmla="*/ 34 h 34"/>
                  <a:gd name="T14" fmla="*/ 0 w 42"/>
                  <a:gd name="T15" fmla="*/ 34 h 34"/>
                  <a:gd name="T16" fmla="*/ 12 w 42"/>
                  <a:gd name="T17" fmla="*/ 30 h 34"/>
                  <a:gd name="T18" fmla="*/ 24 w 42"/>
                  <a:gd name="T19" fmla="*/ 22 h 34"/>
                  <a:gd name="T20" fmla="*/ 34 w 42"/>
                  <a:gd name="T21" fmla="*/ 12 h 34"/>
                  <a:gd name="T22" fmla="*/ 42 w 42"/>
                  <a:gd name="T23" fmla="*/ 0 h 34"/>
                  <a:gd name="T24" fmla="*/ 42 w 42"/>
                  <a:gd name="T25" fmla="*/ 2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4"/>
                  <a:gd name="T41" fmla="*/ 42 w 42"/>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4">
                    <a:moveTo>
                      <a:pt x="42" y="2"/>
                    </a:moveTo>
                    <a:lnTo>
                      <a:pt x="42" y="2"/>
                    </a:lnTo>
                    <a:lnTo>
                      <a:pt x="34" y="12"/>
                    </a:lnTo>
                    <a:lnTo>
                      <a:pt x="24" y="22"/>
                    </a:lnTo>
                    <a:lnTo>
                      <a:pt x="12" y="30"/>
                    </a:lnTo>
                    <a:lnTo>
                      <a:pt x="2" y="34"/>
                    </a:lnTo>
                    <a:lnTo>
                      <a:pt x="0" y="34"/>
                    </a:lnTo>
                    <a:lnTo>
                      <a:pt x="12" y="30"/>
                    </a:lnTo>
                    <a:lnTo>
                      <a:pt x="24" y="22"/>
                    </a:lnTo>
                    <a:lnTo>
                      <a:pt x="34" y="12"/>
                    </a:lnTo>
                    <a:lnTo>
                      <a:pt x="42" y="0"/>
                    </a:lnTo>
                    <a:lnTo>
                      <a:pt x="42" y="2"/>
                    </a:lnTo>
                    <a:close/>
                  </a:path>
                </a:pathLst>
              </a:custGeom>
              <a:solidFill>
                <a:srgbClr val="628C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4" name="Freeform 163"/>
              <p:cNvSpPr>
                <a:spLocks/>
              </p:cNvSpPr>
              <p:nvPr/>
            </p:nvSpPr>
            <p:spPr bwMode="auto">
              <a:xfrm>
                <a:off x="2646" y="2719"/>
                <a:ext cx="24" cy="16"/>
              </a:xfrm>
              <a:custGeom>
                <a:avLst/>
                <a:gdLst>
                  <a:gd name="T0" fmla="*/ 6 w 24"/>
                  <a:gd name="T1" fmla="*/ 0 h 16"/>
                  <a:gd name="T2" fmla="*/ 6 w 24"/>
                  <a:gd name="T3" fmla="*/ 0 h 16"/>
                  <a:gd name="T4" fmla="*/ 12 w 24"/>
                  <a:gd name="T5" fmla="*/ 2 h 16"/>
                  <a:gd name="T6" fmla="*/ 18 w 24"/>
                  <a:gd name="T7" fmla="*/ 8 h 16"/>
                  <a:gd name="T8" fmla="*/ 24 w 24"/>
                  <a:gd name="T9" fmla="*/ 16 h 16"/>
                  <a:gd name="T10" fmla="*/ 24 w 24"/>
                  <a:gd name="T11" fmla="*/ 16 h 16"/>
                  <a:gd name="T12" fmla="*/ 24 w 24"/>
                  <a:gd name="T13" fmla="*/ 16 h 16"/>
                  <a:gd name="T14" fmla="*/ 16 w 24"/>
                  <a:gd name="T15" fmla="*/ 8 h 16"/>
                  <a:gd name="T16" fmla="*/ 12 w 24"/>
                  <a:gd name="T17" fmla="*/ 4 h 16"/>
                  <a:gd name="T18" fmla="*/ 6 w 24"/>
                  <a:gd name="T19" fmla="*/ 2 h 16"/>
                  <a:gd name="T20" fmla="*/ 6 w 24"/>
                  <a:gd name="T21" fmla="*/ 2 h 16"/>
                  <a:gd name="T22" fmla="*/ 4 w 24"/>
                  <a:gd name="T23" fmla="*/ 0 h 16"/>
                  <a:gd name="T24" fmla="*/ 2 w 24"/>
                  <a:gd name="T25" fmla="*/ 2 h 16"/>
                  <a:gd name="T26" fmla="*/ 2 w 24"/>
                  <a:gd name="T27" fmla="*/ 2 h 16"/>
                  <a:gd name="T28" fmla="*/ 0 w 24"/>
                  <a:gd name="T29" fmla="*/ 4 h 16"/>
                  <a:gd name="T30" fmla="*/ 0 w 24"/>
                  <a:gd name="T31" fmla="*/ 4 h 16"/>
                  <a:gd name="T32" fmla="*/ 2 w 24"/>
                  <a:gd name="T33" fmla="*/ 8 h 16"/>
                  <a:gd name="T34" fmla="*/ 4 w 24"/>
                  <a:gd name="T35" fmla="*/ 10 h 16"/>
                  <a:gd name="T36" fmla="*/ 4 w 24"/>
                  <a:gd name="T37" fmla="*/ 10 h 16"/>
                  <a:gd name="T38" fmla="*/ 8 w 24"/>
                  <a:gd name="T39" fmla="*/ 12 h 16"/>
                  <a:gd name="T40" fmla="*/ 14 w 24"/>
                  <a:gd name="T41" fmla="*/ 14 h 16"/>
                  <a:gd name="T42" fmla="*/ 22 w 24"/>
                  <a:gd name="T43" fmla="*/ 16 h 16"/>
                  <a:gd name="T44" fmla="*/ 22 w 24"/>
                  <a:gd name="T45" fmla="*/ 16 h 16"/>
                  <a:gd name="T46" fmla="*/ 22 w 24"/>
                  <a:gd name="T47" fmla="*/ 16 h 16"/>
                  <a:gd name="T48" fmla="*/ 12 w 24"/>
                  <a:gd name="T49" fmla="*/ 16 h 16"/>
                  <a:gd name="T50" fmla="*/ 8 w 24"/>
                  <a:gd name="T51" fmla="*/ 14 h 16"/>
                  <a:gd name="T52" fmla="*/ 4 w 24"/>
                  <a:gd name="T53" fmla="*/ 10 h 16"/>
                  <a:gd name="T54" fmla="*/ 4 w 24"/>
                  <a:gd name="T55" fmla="*/ 10 h 16"/>
                  <a:gd name="T56" fmla="*/ 0 w 24"/>
                  <a:gd name="T57" fmla="*/ 8 h 16"/>
                  <a:gd name="T58" fmla="*/ 0 w 24"/>
                  <a:gd name="T59" fmla="*/ 4 h 16"/>
                  <a:gd name="T60" fmla="*/ 0 w 24"/>
                  <a:gd name="T61" fmla="*/ 4 h 16"/>
                  <a:gd name="T62" fmla="*/ 0 w 24"/>
                  <a:gd name="T63" fmla="*/ 0 h 16"/>
                  <a:gd name="T64" fmla="*/ 0 w 24"/>
                  <a:gd name="T65" fmla="*/ 0 h 16"/>
                  <a:gd name="T66" fmla="*/ 4 w 24"/>
                  <a:gd name="T67" fmla="*/ 0 h 16"/>
                  <a:gd name="T68" fmla="*/ 6 w 24"/>
                  <a:gd name="T69" fmla="*/ 0 h 16"/>
                  <a:gd name="T70" fmla="*/ 6 w 24"/>
                  <a:gd name="T71" fmla="*/ 0 h 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16"/>
                  <a:gd name="T110" fmla="*/ 24 w 24"/>
                  <a:gd name="T111" fmla="*/ 16 h 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16">
                    <a:moveTo>
                      <a:pt x="6" y="0"/>
                    </a:moveTo>
                    <a:lnTo>
                      <a:pt x="6" y="0"/>
                    </a:lnTo>
                    <a:lnTo>
                      <a:pt x="12" y="2"/>
                    </a:lnTo>
                    <a:lnTo>
                      <a:pt x="18" y="8"/>
                    </a:lnTo>
                    <a:lnTo>
                      <a:pt x="24" y="16"/>
                    </a:lnTo>
                    <a:lnTo>
                      <a:pt x="16" y="8"/>
                    </a:lnTo>
                    <a:lnTo>
                      <a:pt x="12" y="4"/>
                    </a:lnTo>
                    <a:lnTo>
                      <a:pt x="6" y="2"/>
                    </a:lnTo>
                    <a:lnTo>
                      <a:pt x="4" y="0"/>
                    </a:lnTo>
                    <a:lnTo>
                      <a:pt x="2" y="2"/>
                    </a:lnTo>
                    <a:lnTo>
                      <a:pt x="0" y="4"/>
                    </a:lnTo>
                    <a:lnTo>
                      <a:pt x="2" y="8"/>
                    </a:lnTo>
                    <a:lnTo>
                      <a:pt x="4" y="10"/>
                    </a:lnTo>
                    <a:lnTo>
                      <a:pt x="8" y="12"/>
                    </a:lnTo>
                    <a:lnTo>
                      <a:pt x="14" y="14"/>
                    </a:lnTo>
                    <a:lnTo>
                      <a:pt x="22" y="16"/>
                    </a:lnTo>
                    <a:lnTo>
                      <a:pt x="12" y="16"/>
                    </a:lnTo>
                    <a:lnTo>
                      <a:pt x="8" y="14"/>
                    </a:lnTo>
                    <a:lnTo>
                      <a:pt x="4" y="10"/>
                    </a:lnTo>
                    <a:lnTo>
                      <a:pt x="0" y="8"/>
                    </a:lnTo>
                    <a:lnTo>
                      <a:pt x="0" y="4"/>
                    </a:lnTo>
                    <a:lnTo>
                      <a:pt x="0" y="0"/>
                    </a:lnTo>
                    <a:lnTo>
                      <a:pt x="4" y="0"/>
                    </a:lnTo>
                    <a:lnTo>
                      <a:pt x="6" y="0"/>
                    </a:lnTo>
                    <a:close/>
                  </a:path>
                </a:pathLst>
              </a:custGeom>
              <a:solidFill>
                <a:srgbClr val="628C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5" name="Freeform 164"/>
              <p:cNvSpPr>
                <a:spLocks/>
              </p:cNvSpPr>
              <p:nvPr/>
            </p:nvSpPr>
            <p:spPr bwMode="auto">
              <a:xfrm>
                <a:off x="2652" y="2749"/>
                <a:ext cx="32" cy="6"/>
              </a:xfrm>
              <a:custGeom>
                <a:avLst/>
                <a:gdLst>
                  <a:gd name="T0" fmla="*/ 32 w 32"/>
                  <a:gd name="T1" fmla="*/ 2 h 6"/>
                  <a:gd name="T2" fmla="*/ 32 w 32"/>
                  <a:gd name="T3" fmla="*/ 4 h 6"/>
                  <a:gd name="T4" fmla="*/ 32 w 32"/>
                  <a:gd name="T5" fmla="*/ 4 h 6"/>
                  <a:gd name="T6" fmla="*/ 24 w 32"/>
                  <a:gd name="T7" fmla="*/ 2 h 6"/>
                  <a:gd name="T8" fmla="*/ 16 w 32"/>
                  <a:gd name="T9" fmla="*/ 2 h 6"/>
                  <a:gd name="T10" fmla="*/ 0 w 32"/>
                  <a:gd name="T11" fmla="*/ 6 h 6"/>
                  <a:gd name="T12" fmla="*/ 0 w 32"/>
                  <a:gd name="T13" fmla="*/ 6 h 6"/>
                  <a:gd name="T14" fmla="*/ 0 w 32"/>
                  <a:gd name="T15" fmla="*/ 6 h 6"/>
                  <a:gd name="T16" fmla="*/ 16 w 32"/>
                  <a:gd name="T17" fmla="*/ 2 h 6"/>
                  <a:gd name="T18" fmla="*/ 24 w 32"/>
                  <a:gd name="T19" fmla="*/ 0 h 6"/>
                  <a:gd name="T20" fmla="*/ 32 w 32"/>
                  <a:gd name="T21" fmla="*/ 2 h 6"/>
                  <a:gd name="T22" fmla="*/ 32 w 32"/>
                  <a:gd name="T23" fmla="*/ 2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6"/>
                  <a:gd name="T38" fmla="*/ 32 w 3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6">
                    <a:moveTo>
                      <a:pt x="32" y="2"/>
                    </a:moveTo>
                    <a:lnTo>
                      <a:pt x="32" y="4"/>
                    </a:lnTo>
                    <a:lnTo>
                      <a:pt x="24" y="2"/>
                    </a:lnTo>
                    <a:lnTo>
                      <a:pt x="16" y="2"/>
                    </a:lnTo>
                    <a:lnTo>
                      <a:pt x="0" y="6"/>
                    </a:lnTo>
                    <a:lnTo>
                      <a:pt x="16" y="2"/>
                    </a:lnTo>
                    <a:lnTo>
                      <a:pt x="24" y="0"/>
                    </a:lnTo>
                    <a:lnTo>
                      <a:pt x="32" y="2"/>
                    </a:lnTo>
                    <a:close/>
                  </a:path>
                </a:pathLst>
              </a:custGeom>
              <a:solidFill>
                <a:srgbClr val="628C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6" name="Freeform 165"/>
              <p:cNvSpPr>
                <a:spLocks/>
              </p:cNvSpPr>
              <p:nvPr/>
            </p:nvSpPr>
            <p:spPr bwMode="auto">
              <a:xfrm>
                <a:off x="2654" y="2761"/>
                <a:ext cx="30" cy="6"/>
              </a:xfrm>
              <a:custGeom>
                <a:avLst/>
                <a:gdLst>
                  <a:gd name="T0" fmla="*/ 30 w 30"/>
                  <a:gd name="T1" fmla="*/ 0 h 6"/>
                  <a:gd name="T2" fmla="*/ 30 w 30"/>
                  <a:gd name="T3" fmla="*/ 2 h 6"/>
                  <a:gd name="T4" fmla="*/ 30 w 30"/>
                  <a:gd name="T5" fmla="*/ 2 h 6"/>
                  <a:gd name="T6" fmla="*/ 22 w 30"/>
                  <a:gd name="T7" fmla="*/ 0 h 6"/>
                  <a:gd name="T8" fmla="*/ 14 w 30"/>
                  <a:gd name="T9" fmla="*/ 2 h 6"/>
                  <a:gd name="T10" fmla="*/ 6 w 30"/>
                  <a:gd name="T11" fmla="*/ 4 h 6"/>
                  <a:gd name="T12" fmla="*/ 0 w 30"/>
                  <a:gd name="T13" fmla="*/ 6 h 6"/>
                  <a:gd name="T14" fmla="*/ 0 w 30"/>
                  <a:gd name="T15" fmla="*/ 6 h 6"/>
                  <a:gd name="T16" fmla="*/ 0 w 30"/>
                  <a:gd name="T17" fmla="*/ 6 h 6"/>
                  <a:gd name="T18" fmla="*/ 6 w 30"/>
                  <a:gd name="T19" fmla="*/ 2 h 6"/>
                  <a:gd name="T20" fmla="*/ 14 w 30"/>
                  <a:gd name="T21" fmla="*/ 0 h 6"/>
                  <a:gd name="T22" fmla="*/ 22 w 30"/>
                  <a:gd name="T23" fmla="*/ 0 h 6"/>
                  <a:gd name="T24" fmla="*/ 30 w 30"/>
                  <a:gd name="T25" fmla="*/ 0 h 6"/>
                  <a:gd name="T26" fmla="*/ 30 w 30"/>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6"/>
                  <a:gd name="T44" fmla="*/ 30 w 30"/>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6">
                    <a:moveTo>
                      <a:pt x="30" y="0"/>
                    </a:moveTo>
                    <a:lnTo>
                      <a:pt x="30" y="2"/>
                    </a:lnTo>
                    <a:lnTo>
                      <a:pt x="22" y="0"/>
                    </a:lnTo>
                    <a:lnTo>
                      <a:pt x="14" y="2"/>
                    </a:lnTo>
                    <a:lnTo>
                      <a:pt x="6" y="4"/>
                    </a:lnTo>
                    <a:lnTo>
                      <a:pt x="0" y="6"/>
                    </a:lnTo>
                    <a:lnTo>
                      <a:pt x="6" y="2"/>
                    </a:lnTo>
                    <a:lnTo>
                      <a:pt x="14" y="0"/>
                    </a:lnTo>
                    <a:lnTo>
                      <a:pt x="22" y="0"/>
                    </a:lnTo>
                    <a:lnTo>
                      <a:pt x="30" y="0"/>
                    </a:lnTo>
                    <a:close/>
                  </a:path>
                </a:pathLst>
              </a:custGeom>
              <a:solidFill>
                <a:srgbClr val="628C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7" name="Freeform 166"/>
              <p:cNvSpPr>
                <a:spLocks/>
              </p:cNvSpPr>
              <p:nvPr/>
            </p:nvSpPr>
            <p:spPr bwMode="auto">
              <a:xfrm>
                <a:off x="2656" y="2771"/>
                <a:ext cx="28" cy="8"/>
              </a:xfrm>
              <a:custGeom>
                <a:avLst/>
                <a:gdLst>
                  <a:gd name="T0" fmla="*/ 28 w 28"/>
                  <a:gd name="T1" fmla="*/ 2 h 8"/>
                  <a:gd name="T2" fmla="*/ 28 w 28"/>
                  <a:gd name="T3" fmla="*/ 2 h 8"/>
                  <a:gd name="T4" fmla="*/ 28 w 28"/>
                  <a:gd name="T5" fmla="*/ 2 h 8"/>
                  <a:gd name="T6" fmla="*/ 22 w 28"/>
                  <a:gd name="T7" fmla="*/ 2 h 8"/>
                  <a:gd name="T8" fmla="*/ 14 w 28"/>
                  <a:gd name="T9" fmla="*/ 2 h 8"/>
                  <a:gd name="T10" fmla="*/ 12 w 28"/>
                  <a:gd name="T11" fmla="*/ 4 h 8"/>
                  <a:gd name="T12" fmla="*/ 12 w 28"/>
                  <a:gd name="T13" fmla="*/ 4 h 8"/>
                  <a:gd name="T14" fmla="*/ 6 w 28"/>
                  <a:gd name="T15" fmla="*/ 4 h 8"/>
                  <a:gd name="T16" fmla="*/ 0 w 28"/>
                  <a:gd name="T17" fmla="*/ 8 h 8"/>
                  <a:gd name="T18" fmla="*/ 0 w 28"/>
                  <a:gd name="T19" fmla="*/ 6 h 8"/>
                  <a:gd name="T20" fmla="*/ 0 w 28"/>
                  <a:gd name="T21" fmla="*/ 6 h 8"/>
                  <a:gd name="T22" fmla="*/ 2 w 28"/>
                  <a:gd name="T23" fmla="*/ 4 h 8"/>
                  <a:gd name="T24" fmla="*/ 6 w 28"/>
                  <a:gd name="T25" fmla="*/ 4 h 8"/>
                  <a:gd name="T26" fmla="*/ 12 w 28"/>
                  <a:gd name="T27" fmla="*/ 2 h 8"/>
                  <a:gd name="T28" fmla="*/ 14 w 28"/>
                  <a:gd name="T29" fmla="*/ 2 h 8"/>
                  <a:gd name="T30" fmla="*/ 14 w 28"/>
                  <a:gd name="T31" fmla="*/ 2 h 8"/>
                  <a:gd name="T32" fmla="*/ 22 w 28"/>
                  <a:gd name="T33" fmla="*/ 0 h 8"/>
                  <a:gd name="T34" fmla="*/ 28 w 28"/>
                  <a:gd name="T35" fmla="*/ 2 h 8"/>
                  <a:gd name="T36" fmla="*/ 28 w 28"/>
                  <a:gd name="T37" fmla="*/ 2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8"/>
                  <a:gd name="T59" fmla="*/ 28 w 2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8">
                    <a:moveTo>
                      <a:pt x="28" y="2"/>
                    </a:moveTo>
                    <a:lnTo>
                      <a:pt x="28" y="2"/>
                    </a:lnTo>
                    <a:lnTo>
                      <a:pt x="22" y="2"/>
                    </a:lnTo>
                    <a:lnTo>
                      <a:pt x="14" y="2"/>
                    </a:lnTo>
                    <a:lnTo>
                      <a:pt x="12" y="4"/>
                    </a:lnTo>
                    <a:lnTo>
                      <a:pt x="6" y="4"/>
                    </a:lnTo>
                    <a:lnTo>
                      <a:pt x="0" y="8"/>
                    </a:lnTo>
                    <a:lnTo>
                      <a:pt x="0" y="6"/>
                    </a:lnTo>
                    <a:lnTo>
                      <a:pt x="2" y="4"/>
                    </a:lnTo>
                    <a:lnTo>
                      <a:pt x="6" y="4"/>
                    </a:lnTo>
                    <a:lnTo>
                      <a:pt x="12" y="2"/>
                    </a:lnTo>
                    <a:lnTo>
                      <a:pt x="14" y="2"/>
                    </a:lnTo>
                    <a:lnTo>
                      <a:pt x="22" y="0"/>
                    </a:lnTo>
                    <a:lnTo>
                      <a:pt x="28" y="2"/>
                    </a:lnTo>
                    <a:close/>
                  </a:path>
                </a:pathLst>
              </a:custGeom>
              <a:solidFill>
                <a:srgbClr val="628C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8" name="Freeform 167"/>
              <p:cNvSpPr>
                <a:spLocks/>
              </p:cNvSpPr>
              <p:nvPr/>
            </p:nvSpPr>
            <p:spPr bwMode="auto">
              <a:xfrm>
                <a:off x="2658" y="2783"/>
                <a:ext cx="30" cy="8"/>
              </a:xfrm>
              <a:custGeom>
                <a:avLst/>
                <a:gdLst>
                  <a:gd name="T0" fmla="*/ 30 w 30"/>
                  <a:gd name="T1" fmla="*/ 2 h 8"/>
                  <a:gd name="T2" fmla="*/ 28 w 30"/>
                  <a:gd name="T3" fmla="*/ 2 h 8"/>
                  <a:gd name="T4" fmla="*/ 28 w 30"/>
                  <a:gd name="T5" fmla="*/ 2 h 8"/>
                  <a:gd name="T6" fmla="*/ 22 w 30"/>
                  <a:gd name="T7" fmla="*/ 2 h 8"/>
                  <a:gd name="T8" fmla="*/ 14 w 30"/>
                  <a:gd name="T9" fmla="*/ 2 h 8"/>
                  <a:gd name="T10" fmla="*/ 6 w 30"/>
                  <a:gd name="T11" fmla="*/ 4 h 8"/>
                  <a:gd name="T12" fmla="*/ 0 w 30"/>
                  <a:gd name="T13" fmla="*/ 8 h 8"/>
                  <a:gd name="T14" fmla="*/ 0 w 30"/>
                  <a:gd name="T15" fmla="*/ 6 h 8"/>
                  <a:gd name="T16" fmla="*/ 0 w 30"/>
                  <a:gd name="T17" fmla="*/ 6 h 8"/>
                  <a:gd name="T18" fmla="*/ 6 w 30"/>
                  <a:gd name="T19" fmla="*/ 4 h 8"/>
                  <a:gd name="T20" fmla="*/ 14 w 30"/>
                  <a:gd name="T21" fmla="*/ 2 h 8"/>
                  <a:gd name="T22" fmla="*/ 22 w 30"/>
                  <a:gd name="T23" fmla="*/ 0 h 8"/>
                  <a:gd name="T24" fmla="*/ 30 w 30"/>
                  <a:gd name="T25" fmla="*/ 2 h 8"/>
                  <a:gd name="T26" fmla="*/ 30 w 30"/>
                  <a:gd name="T27" fmla="*/ 2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8"/>
                  <a:gd name="T44" fmla="*/ 30 w 30"/>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8">
                    <a:moveTo>
                      <a:pt x="30" y="2"/>
                    </a:moveTo>
                    <a:lnTo>
                      <a:pt x="28" y="2"/>
                    </a:lnTo>
                    <a:lnTo>
                      <a:pt x="22" y="2"/>
                    </a:lnTo>
                    <a:lnTo>
                      <a:pt x="14" y="2"/>
                    </a:lnTo>
                    <a:lnTo>
                      <a:pt x="6" y="4"/>
                    </a:lnTo>
                    <a:lnTo>
                      <a:pt x="0" y="8"/>
                    </a:lnTo>
                    <a:lnTo>
                      <a:pt x="0" y="6"/>
                    </a:lnTo>
                    <a:lnTo>
                      <a:pt x="6" y="4"/>
                    </a:lnTo>
                    <a:lnTo>
                      <a:pt x="14" y="2"/>
                    </a:lnTo>
                    <a:lnTo>
                      <a:pt x="22" y="0"/>
                    </a:lnTo>
                    <a:lnTo>
                      <a:pt x="30" y="2"/>
                    </a:lnTo>
                    <a:close/>
                  </a:path>
                </a:pathLst>
              </a:custGeom>
              <a:solidFill>
                <a:srgbClr val="628C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9" name="Freeform 168"/>
              <p:cNvSpPr>
                <a:spLocks/>
              </p:cNvSpPr>
              <p:nvPr/>
            </p:nvSpPr>
            <p:spPr bwMode="auto">
              <a:xfrm>
                <a:off x="2658" y="2795"/>
                <a:ext cx="30" cy="6"/>
              </a:xfrm>
              <a:custGeom>
                <a:avLst/>
                <a:gdLst>
                  <a:gd name="T0" fmla="*/ 30 w 30"/>
                  <a:gd name="T1" fmla="*/ 0 h 6"/>
                  <a:gd name="T2" fmla="*/ 30 w 30"/>
                  <a:gd name="T3" fmla="*/ 2 h 6"/>
                  <a:gd name="T4" fmla="*/ 30 w 30"/>
                  <a:gd name="T5" fmla="*/ 2 h 6"/>
                  <a:gd name="T6" fmla="*/ 22 w 30"/>
                  <a:gd name="T7" fmla="*/ 0 h 6"/>
                  <a:gd name="T8" fmla="*/ 16 w 30"/>
                  <a:gd name="T9" fmla="*/ 2 h 6"/>
                  <a:gd name="T10" fmla="*/ 14 w 30"/>
                  <a:gd name="T11" fmla="*/ 2 h 6"/>
                  <a:gd name="T12" fmla="*/ 14 w 30"/>
                  <a:gd name="T13" fmla="*/ 2 h 6"/>
                  <a:gd name="T14" fmla="*/ 8 w 30"/>
                  <a:gd name="T15" fmla="*/ 4 h 6"/>
                  <a:gd name="T16" fmla="*/ 2 w 30"/>
                  <a:gd name="T17" fmla="*/ 6 h 6"/>
                  <a:gd name="T18" fmla="*/ 0 w 30"/>
                  <a:gd name="T19" fmla="*/ 6 h 6"/>
                  <a:gd name="T20" fmla="*/ 0 w 30"/>
                  <a:gd name="T21" fmla="*/ 6 h 6"/>
                  <a:gd name="T22" fmla="*/ 2 w 30"/>
                  <a:gd name="T23" fmla="*/ 4 h 6"/>
                  <a:gd name="T24" fmla="*/ 6 w 30"/>
                  <a:gd name="T25" fmla="*/ 2 h 6"/>
                  <a:gd name="T26" fmla="*/ 14 w 30"/>
                  <a:gd name="T27" fmla="*/ 0 h 6"/>
                  <a:gd name="T28" fmla="*/ 16 w 30"/>
                  <a:gd name="T29" fmla="*/ 0 h 6"/>
                  <a:gd name="T30" fmla="*/ 16 w 30"/>
                  <a:gd name="T31" fmla="*/ 0 h 6"/>
                  <a:gd name="T32" fmla="*/ 22 w 30"/>
                  <a:gd name="T33" fmla="*/ 0 h 6"/>
                  <a:gd name="T34" fmla="*/ 30 w 30"/>
                  <a:gd name="T35" fmla="*/ 0 h 6"/>
                  <a:gd name="T36" fmla="*/ 30 w 30"/>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6"/>
                  <a:gd name="T59" fmla="*/ 30 w 30"/>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6">
                    <a:moveTo>
                      <a:pt x="30" y="0"/>
                    </a:moveTo>
                    <a:lnTo>
                      <a:pt x="30" y="2"/>
                    </a:lnTo>
                    <a:lnTo>
                      <a:pt x="22" y="0"/>
                    </a:lnTo>
                    <a:lnTo>
                      <a:pt x="16" y="2"/>
                    </a:lnTo>
                    <a:lnTo>
                      <a:pt x="14" y="2"/>
                    </a:lnTo>
                    <a:lnTo>
                      <a:pt x="8" y="4"/>
                    </a:lnTo>
                    <a:lnTo>
                      <a:pt x="2" y="6"/>
                    </a:lnTo>
                    <a:lnTo>
                      <a:pt x="0" y="6"/>
                    </a:lnTo>
                    <a:lnTo>
                      <a:pt x="2" y="4"/>
                    </a:lnTo>
                    <a:lnTo>
                      <a:pt x="6" y="2"/>
                    </a:lnTo>
                    <a:lnTo>
                      <a:pt x="14" y="0"/>
                    </a:lnTo>
                    <a:lnTo>
                      <a:pt x="16" y="0"/>
                    </a:lnTo>
                    <a:lnTo>
                      <a:pt x="22" y="0"/>
                    </a:lnTo>
                    <a:lnTo>
                      <a:pt x="30" y="0"/>
                    </a:lnTo>
                    <a:close/>
                  </a:path>
                </a:pathLst>
              </a:custGeom>
              <a:solidFill>
                <a:srgbClr val="628C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0" name="Freeform 169"/>
              <p:cNvSpPr>
                <a:spLocks/>
              </p:cNvSpPr>
              <p:nvPr/>
            </p:nvSpPr>
            <p:spPr bwMode="auto">
              <a:xfrm>
                <a:off x="2782" y="2667"/>
                <a:ext cx="32" cy="16"/>
              </a:xfrm>
              <a:custGeom>
                <a:avLst/>
                <a:gdLst>
                  <a:gd name="T0" fmla="*/ 32 w 32"/>
                  <a:gd name="T1" fmla="*/ 0 h 16"/>
                  <a:gd name="T2" fmla="*/ 32 w 32"/>
                  <a:gd name="T3" fmla="*/ 0 h 16"/>
                  <a:gd name="T4" fmla="*/ 30 w 32"/>
                  <a:gd name="T5" fmla="*/ 4 h 16"/>
                  <a:gd name="T6" fmla="*/ 22 w 32"/>
                  <a:gd name="T7" fmla="*/ 12 h 16"/>
                  <a:gd name="T8" fmla="*/ 18 w 32"/>
                  <a:gd name="T9" fmla="*/ 14 h 16"/>
                  <a:gd name="T10" fmla="*/ 12 w 32"/>
                  <a:gd name="T11" fmla="*/ 16 h 16"/>
                  <a:gd name="T12" fmla="*/ 6 w 32"/>
                  <a:gd name="T13" fmla="*/ 14 h 16"/>
                  <a:gd name="T14" fmla="*/ 0 w 32"/>
                  <a:gd name="T15" fmla="*/ 10 h 16"/>
                  <a:gd name="T16" fmla="*/ 2 w 32"/>
                  <a:gd name="T17" fmla="*/ 2 h 16"/>
                  <a:gd name="T18" fmla="*/ 2 w 32"/>
                  <a:gd name="T19" fmla="*/ 2 h 16"/>
                  <a:gd name="T20" fmla="*/ 2 w 32"/>
                  <a:gd name="T21" fmla="*/ 4 h 16"/>
                  <a:gd name="T22" fmla="*/ 8 w 32"/>
                  <a:gd name="T23" fmla="*/ 6 h 16"/>
                  <a:gd name="T24" fmla="*/ 12 w 32"/>
                  <a:gd name="T25" fmla="*/ 8 h 16"/>
                  <a:gd name="T26" fmla="*/ 16 w 32"/>
                  <a:gd name="T27" fmla="*/ 6 h 16"/>
                  <a:gd name="T28" fmla="*/ 24 w 32"/>
                  <a:gd name="T29" fmla="*/ 4 h 16"/>
                  <a:gd name="T30" fmla="*/ 32 w 32"/>
                  <a:gd name="T31" fmla="*/ 0 h 16"/>
                  <a:gd name="T32" fmla="*/ 32 w 32"/>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6"/>
                  <a:gd name="T53" fmla="*/ 32 w 32"/>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6">
                    <a:moveTo>
                      <a:pt x="32" y="0"/>
                    </a:moveTo>
                    <a:lnTo>
                      <a:pt x="32" y="0"/>
                    </a:lnTo>
                    <a:lnTo>
                      <a:pt x="30" y="4"/>
                    </a:lnTo>
                    <a:lnTo>
                      <a:pt x="22" y="12"/>
                    </a:lnTo>
                    <a:lnTo>
                      <a:pt x="18" y="14"/>
                    </a:lnTo>
                    <a:lnTo>
                      <a:pt x="12" y="16"/>
                    </a:lnTo>
                    <a:lnTo>
                      <a:pt x="6" y="14"/>
                    </a:lnTo>
                    <a:lnTo>
                      <a:pt x="0" y="10"/>
                    </a:lnTo>
                    <a:lnTo>
                      <a:pt x="2" y="2"/>
                    </a:lnTo>
                    <a:lnTo>
                      <a:pt x="2" y="4"/>
                    </a:lnTo>
                    <a:lnTo>
                      <a:pt x="8" y="6"/>
                    </a:lnTo>
                    <a:lnTo>
                      <a:pt x="12" y="8"/>
                    </a:lnTo>
                    <a:lnTo>
                      <a:pt x="16" y="6"/>
                    </a:lnTo>
                    <a:lnTo>
                      <a:pt x="24" y="4"/>
                    </a:lnTo>
                    <a:lnTo>
                      <a:pt x="32" y="0"/>
                    </a:lnTo>
                    <a:close/>
                  </a:path>
                </a:pathLst>
              </a:custGeom>
              <a:solidFill>
                <a:srgbClr val="ECA1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1" name="Freeform 170"/>
              <p:cNvSpPr>
                <a:spLocks/>
              </p:cNvSpPr>
              <p:nvPr/>
            </p:nvSpPr>
            <p:spPr bwMode="auto">
              <a:xfrm>
                <a:off x="2650" y="1989"/>
                <a:ext cx="56" cy="56"/>
              </a:xfrm>
              <a:custGeom>
                <a:avLst/>
                <a:gdLst>
                  <a:gd name="T0" fmla="*/ 8 w 56"/>
                  <a:gd name="T1" fmla="*/ 0 h 56"/>
                  <a:gd name="T2" fmla="*/ 8 w 56"/>
                  <a:gd name="T3" fmla="*/ 0 h 56"/>
                  <a:gd name="T4" fmla="*/ 10 w 56"/>
                  <a:gd name="T5" fmla="*/ 6 h 56"/>
                  <a:gd name="T6" fmla="*/ 18 w 56"/>
                  <a:gd name="T7" fmla="*/ 22 h 56"/>
                  <a:gd name="T8" fmla="*/ 24 w 56"/>
                  <a:gd name="T9" fmla="*/ 30 h 56"/>
                  <a:gd name="T10" fmla="*/ 32 w 56"/>
                  <a:gd name="T11" fmla="*/ 40 h 56"/>
                  <a:gd name="T12" fmla="*/ 44 w 56"/>
                  <a:gd name="T13" fmla="*/ 50 h 56"/>
                  <a:gd name="T14" fmla="*/ 56 w 56"/>
                  <a:gd name="T15" fmla="*/ 56 h 56"/>
                  <a:gd name="T16" fmla="*/ 56 w 56"/>
                  <a:gd name="T17" fmla="*/ 56 h 56"/>
                  <a:gd name="T18" fmla="*/ 50 w 56"/>
                  <a:gd name="T19" fmla="*/ 56 h 56"/>
                  <a:gd name="T20" fmla="*/ 42 w 56"/>
                  <a:gd name="T21" fmla="*/ 54 h 56"/>
                  <a:gd name="T22" fmla="*/ 32 w 56"/>
                  <a:gd name="T23" fmla="*/ 50 h 56"/>
                  <a:gd name="T24" fmla="*/ 22 w 56"/>
                  <a:gd name="T25" fmla="*/ 44 h 56"/>
                  <a:gd name="T26" fmla="*/ 14 w 56"/>
                  <a:gd name="T27" fmla="*/ 36 h 56"/>
                  <a:gd name="T28" fmla="*/ 6 w 56"/>
                  <a:gd name="T29" fmla="*/ 22 h 56"/>
                  <a:gd name="T30" fmla="*/ 0 w 56"/>
                  <a:gd name="T31" fmla="*/ 6 h 56"/>
                  <a:gd name="T32" fmla="*/ 0 w 56"/>
                  <a:gd name="T33" fmla="*/ 6 h 56"/>
                  <a:gd name="T34" fmla="*/ 4 w 56"/>
                  <a:gd name="T35" fmla="*/ 4 h 56"/>
                  <a:gd name="T36" fmla="*/ 8 w 56"/>
                  <a:gd name="T37" fmla="*/ 0 h 56"/>
                  <a:gd name="T38" fmla="*/ 8 w 56"/>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56"/>
                  <a:gd name="T62" fmla="*/ 56 w 56"/>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56">
                    <a:moveTo>
                      <a:pt x="8" y="0"/>
                    </a:moveTo>
                    <a:lnTo>
                      <a:pt x="8" y="0"/>
                    </a:lnTo>
                    <a:lnTo>
                      <a:pt x="10" y="6"/>
                    </a:lnTo>
                    <a:lnTo>
                      <a:pt x="18" y="22"/>
                    </a:lnTo>
                    <a:lnTo>
                      <a:pt x="24" y="30"/>
                    </a:lnTo>
                    <a:lnTo>
                      <a:pt x="32" y="40"/>
                    </a:lnTo>
                    <a:lnTo>
                      <a:pt x="44" y="50"/>
                    </a:lnTo>
                    <a:lnTo>
                      <a:pt x="56" y="56"/>
                    </a:lnTo>
                    <a:lnTo>
                      <a:pt x="50" y="56"/>
                    </a:lnTo>
                    <a:lnTo>
                      <a:pt x="42" y="54"/>
                    </a:lnTo>
                    <a:lnTo>
                      <a:pt x="32" y="50"/>
                    </a:lnTo>
                    <a:lnTo>
                      <a:pt x="22" y="44"/>
                    </a:lnTo>
                    <a:lnTo>
                      <a:pt x="14" y="36"/>
                    </a:lnTo>
                    <a:lnTo>
                      <a:pt x="6" y="22"/>
                    </a:lnTo>
                    <a:lnTo>
                      <a:pt x="0" y="6"/>
                    </a:lnTo>
                    <a:lnTo>
                      <a:pt x="4" y="4"/>
                    </a:lnTo>
                    <a:lnTo>
                      <a:pt x="8" y="0"/>
                    </a:lnTo>
                    <a:close/>
                  </a:path>
                </a:pathLst>
              </a:custGeom>
              <a:solidFill>
                <a:srgbClr val="94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2" name="Freeform 171"/>
              <p:cNvSpPr>
                <a:spLocks/>
              </p:cNvSpPr>
              <p:nvPr/>
            </p:nvSpPr>
            <p:spPr bwMode="auto">
              <a:xfrm>
                <a:off x="2790" y="1981"/>
                <a:ext cx="52" cy="50"/>
              </a:xfrm>
              <a:custGeom>
                <a:avLst/>
                <a:gdLst>
                  <a:gd name="T0" fmla="*/ 40 w 52"/>
                  <a:gd name="T1" fmla="*/ 0 h 50"/>
                  <a:gd name="T2" fmla="*/ 52 w 52"/>
                  <a:gd name="T3" fmla="*/ 2 h 50"/>
                  <a:gd name="T4" fmla="*/ 52 w 52"/>
                  <a:gd name="T5" fmla="*/ 2 h 50"/>
                  <a:gd name="T6" fmla="*/ 50 w 52"/>
                  <a:gd name="T7" fmla="*/ 10 h 50"/>
                  <a:gd name="T8" fmla="*/ 46 w 52"/>
                  <a:gd name="T9" fmla="*/ 16 h 50"/>
                  <a:gd name="T10" fmla="*/ 42 w 52"/>
                  <a:gd name="T11" fmla="*/ 24 h 50"/>
                  <a:gd name="T12" fmla="*/ 36 w 52"/>
                  <a:gd name="T13" fmla="*/ 32 h 50"/>
                  <a:gd name="T14" fmla="*/ 26 w 52"/>
                  <a:gd name="T15" fmla="*/ 40 h 50"/>
                  <a:gd name="T16" fmla="*/ 14 w 52"/>
                  <a:gd name="T17" fmla="*/ 46 h 50"/>
                  <a:gd name="T18" fmla="*/ 0 w 52"/>
                  <a:gd name="T19" fmla="*/ 50 h 50"/>
                  <a:gd name="T20" fmla="*/ 0 w 52"/>
                  <a:gd name="T21" fmla="*/ 50 h 50"/>
                  <a:gd name="T22" fmla="*/ 6 w 52"/>
                  <a:gd name="T23" fmla="*/ 48 h 50"/>
                  <a:gd name="T24" fmla="*/ 20 w 52"/>
                  <a:gd name="T25" fmla="*/ 40 h 50"/>
                  <a:gd name="T26" fmla="*/ 26 w 52"/>
                  <a:gd name="T27" fmla="*/ 32 h 50"/>
                  <a:gd name="T28" fmla="*/ 34 w 52"/>
                  <a:gd name="T29" fmla="*/ 24 h 50"/>
                  <a:gd name="T30" fmla="*/ 38 w 52"/>
                  <a:gd name="T31" fmla="*/ 12 h 50"/>
                  <a:gd name="T32" fmla="*/ 40 w 52"/>
                  <a:gd name="T33" fmla="*/ 0 h 50"/>
                  <a:gd name="T34" fmla="*/ 40 w 52"/>
                  <a:gd name="T35" fmla="*/ 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50"/>
                  <a:gd name="T56" fmla="*/ 52 w 52"/>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50">
                    <a:moveTo>
                      <a:pt x="40" y="0"/>
                    </a:moveTo>
                    <a:lnTo>
                      <a:pt x="52" y="2"/>
                    </a:lnTo>
                    <a:lnTo>
                      <a:pt x="50" y="10"/>
                    </a:lnTo>
                    <a:lnTo>
                      <a:pt x="46" y="16"/>
                    </a:lnTo>
                    <a:lnTo>
                      <a:pt x="42" y="24"/>
                    </a:lnTo>
                    <a:lnTo>
                      <a:pt x="36" y="32"/>
                    </a:lnTo>
                    <a:lnTo>
                      <a:pt x="26" y="40"/>
                    </a:lnTo>
                    <a:lnTo>
                      <a:pt x="14" y="46"/>
                    </a:lnTo>
                    <a:lnTo>
                      <a:pt x="0" y="50"/>
                    </a:lnTo>
                    <a:lnTo>
                      <a:pt x="6" y="48"/>
                    </a:lnTo>
                    <a:lnTo>
                      <a:pt x="20" y="40"/>
                    </a:lnTo>
                    <a:lnTo>
                      <a:pt x="26" y="32"/>
                    </a:lnTo>
                    <a:lnTo>
                      <a:pt x="34" y="24"/>
                    </a:lnTo>
                    <a:lnTo>
                      <a:pt x="38" y="12"/>
                    </a:lnTo>
                    <a:lnTo>
                      <a:pt x="40" y="0"/>
                    </a:lnTo>
                    <a:close/>
                  </a:path>
                </a:pathLst>
              </a:custGeom>
              <a:solidFill>
                <a:srgbClr val="94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3" name="Freeform 172"/>
              <p:cNvSpPr>
                <a:spLocks/>
              </p:cNvSpPr>
              <p:nvPr/>
            </p:nvSpPr>
            <p:spPr bwMode="auto">
              <a:xfrm>
                <a:off x="2700" y="1903"/>
                <a:ext cx="88" cy="106"/>
              </a:xfrm>
              <a:custGeom>
                <a:avLst/>
                <a:gdLst>
                  <a:gd name="T0" fmla="*/ 2 w 88"/>
                  <a:gd name="T1" fmla="*/ 0 h 106"/>
                  <a:gd name="T2" fmla="*/ 2 w 88"/>
                  <a:gd name="T3" fmla="*/ 0 h 106"/>
                  <a:gd name="T4" fmla="*/ 4 w 88"/>
                  <a:gd name="T5" fmla="*/ 4 h 106"/>
                  <a:gd name="T6" fmla="*/ 8 w 88"/>
                  <a:gd name="T7" fmla="*/ 10 h 106"/>
                  <a:gd name="T8" fmla="*/ 10 w 88"/>
                  <a:gd name="T9" fmla="*/ 18 h 106"/>
                  <a:gd name="T10" fmla="*/ 12 w 88"/>
                  <a:gd name="T11" fmla="*/ 28 h 106"/>
                  <a:gd name="T12" fmla="*/ 10 w 88"/>
                  <a:gd name="T13" fmla="*/ 40 h 106"/>
                  <a:gd name="T14" fmla="*/ 8 w 88"/>
                  <a:gd name="T15" fmla="*/ 54 h 106"/>
                  <a:gd name="T16" fmla="*/ 0 w 88"/>
                  <a:gd name="T17" fmla="*/ 68 h 106"/>
                  <a:gd name="T18" fmla="*/ 0 w 88"/>
                  <a:gd name="T19" fmla="*/ 68 h 106"/>
                  <a:gd name="T20" fmla="*/ 0 w 88"/>
                  <a:gd name="T21" fmla="*/ 72 h 106"/>
                  <a:gd name="T22" fmla="*/ 0 w 88"/>
                  <a:gd name="T23" fmla="*/ 76 h 106"/>
                  <a:gd name="T24" fmla="*/ 2 w 88"/>
                  <a:gd name="T25" fmla="*/ 82 h 106"/>
                  <a:gd name="T26" fmla="*/ 8 w 88"/>
                  <a:gd name="T27" fmla="*/ 88 h 106"/>
                  <a:gd name="T28" fmla="*/ 16 w 88"/>
                  <a:gd name="T29" fmla="*/ 94 h 106"/>
                  <a:gd name="T30" fmla="*/ 28 w 88"/>
                  <a:gd name="T31" fmla="*/ 100 h 106"/>
                  <a:gd name="T32" fmla="*/ 44 w 88"/>
                  <a:gd name="T33" fmla="*/ 104 h 106"/>
                  <a:gd name="T34" fmla="*/ 44 w 88"/>
                  <a:gd name="T35" fmla="*/ 104 h 106"/>
                  <a:gd name="T36" fmla="*/ 54 w 88"/>
                  <a:gd name="T37" fmla="*/ 106 h 106"/>
                  <a:gd name="T38" fmla="*/ 60 w 88"/>
                  <a:gd name="T39" fmla="*/ 106 h 106"/>
                  <a:gd name="T40" fmla="*/ 66 w 88"/>
                  <a:gd name="T41" fmla="*/ 104 h 106"/>
                  <a:gd name="T42" fmla="*/ 70 w 88"/>
                  <a:gd name="T43" fmla="*/ 102 h 106"/>
                  <a:gd name="T44" fmla="*/ 74 w 88"/>
                  <a:gd name="T45" fmla="*/ 98 h 106"/>
                  <a:gd name="T46" fmla="*/ 74 w 88"/>
                  <a:gd name="T47" fmla="*/ 96 h 106"/>
                  <a:gd name="T48" fmla="*/ 88 w 88"/>
                  <a:gd name="T49" fmla="*/ 30 h 106"/>
                  <a:gd name="T50" fmla="*/ 2 w 88"/>
                  <a:gd name="T51" fmla="*/ 0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106"/>
                  <a:gd name="T80" fmla="*/ 88 w 88"/>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106">
                    <a:moveTo>
                      <a:pt x="2" y="0"/>
                    </a:moveTo>
                    <a:lnTo>
                      <a:pt x="2" y="0"/>
                    </a:lnTo>
                    <a:lnTo>
                      <a:pt x="4" y="4"/>
                    </a:lnTo>
                    <a:lnTo>
                      <a:pt x="8" y="10"/>
                    </a:lnTo>
                    <a:lnTo>
                      <a:pt x="10" y="18"/>
                    </a:lnTo>
                    <a:lnTo>
                      <a:pt x="12" y="28"/>
                    </a:lnTo>
                    <a:lnTo>
                      <a:pt x="10" y="40"/>
                    </a:lnTo>
                    <a:lnTo>
                      <a:pt x="8" y="54"/>
                    </a:lnTo>
                    <a:lnTo>
                      <a:pt x="0" y="68"/>
                    </a:lnTo>
                    <a:lnTo>
                      <a:pt x="0" y="72"/>
                    </a:lnTo>
                    <a:lnTo>
                      <a:pt x="0" y="76"/>
                    </a:lnTo>
                    <a:lnTo>
                      <a:pt x="2" y="82"/>
                    </a:lnTo>
                    <a:lnTo>
                      <a:pt x="8" y="88"/>
                    </a:lnTo>
                    <a:lnTo>
                      <a:pt x="16" y="94"/>
                    </a:lnTo>
                    <a:lnTo>
                      <a:pt x="28" y="100"/>
                    </a:lnTo>
                    <a:lnTo>
                      <a:pt x="44" y="104"/>
                    </a:lnTo>
                    <a:lnTo>
                      <a:pt x="54" y="106"/>
                    </a:lnTo>
                    <a:lnTo>
                      <a:pt x="60" y="106"/>
                    </a:lnTo>
                    <a:lnTo>
                      <a:pt x="66" y="104"/>
                    </a:lnTo>
                    <a:lnTo>
                      <a:pt x="70" y="102"/>
                    </a:lnTo>
                    <a:lnTo>
                      <a:pt x="74" y="98"/>
                    </a:lnTo>
                    <a:lnTo>
                      <a:pt x="74" y="96"/>
                    </a:lnTo>
                    <a:lnTo>
                      <a:pt x="88" y="30"/>
                    </a:lnTo>
                    <a:lnTo>
                      <a:pt x="2" y="0"/>
                    </a:lnTo>
                    <a:close/>
                  </a:path>
                </a:pathLst>
              </a:custGeom>
              <a:solidFill>
                <a:srgbClr val="F3BB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4" name="Freeform 173"/>
              <p:cNvSpPr>
                <a:spLocks/>
              </p:cNvSpPr>
              <p:nvPr/>
            </p:nvSpPr>
            <p:spPr bwMode="auto">
              <a:xfrm>
                <a:off x="2704" y="1817"/>
                <a:ext cx="116" cy="170"/>
              </a:xfrm>
              <a:custGeom>
                <a:avLst/>
                <a:gdLst>
                  <a:gd name="T0" fmla="*/ 2 w 116"/>
                  <a:gd name="T1" fmla="*/ 62 h 170"/>
                  <a:gd name="T2" fmla="*/ 2 w 116"/>
                  <a:gd name="T3" fmla="*/ 62 h 170"/>
                  <a:gd name="T4" fmla="*/ 10 w 116"/>
                  <a:gd name="T5" fmla="*/ 128 h 170"/>
                  <a:gd name="T6" fmla="*/ 62 w 116"/>
                  <a:gd name="T7" fmla="*/ 168 h 170"/>
                  <a:gd name="T8" fmla="*/ 62 w 116"/>
                  <a:gd name="T9" fmla="*/ 168 h 170"/>
                  <a:gd name="T10" fmla="*/ 74 w 116"/>
                  <a:gd name="T11" fmla="*/ 170 h 170"/>
                  <a:gd name="T12" fmla="*/ 84 w 116"/>
                  <a:gd name="T13" fmla="*/ 170 h 170"/>
                  <a:gd name="T14" fmla="*/ 94 w 116"/>
                  <a:gd name="T15" fmla="*/ 166 h 170"/>
                  <a:gd name="T16" fmla="*/ 94 w 116"/>
                  <a:gd name="T17" fmla="*/ 166 h 170"/>
                  <a:gd name="T18" fmla="*/ 102 w 116"/>
                  <a:gd name="T19" fmla="*/ 160 h 170"/>
                  <a:gd name="T20" fmla="*/ 104 w 116"/>
                  <a:gd name="T21" fmla="*/ 154 h 170"/>
                  <a:gd name="T22" fmla="*/ 106 w 116"/>
                  <a:gd name="T23" fmla="*/ 146 h 170"/>
                  <a:gd name="T24" fmla="*/ 106 w 116"/>
                  <a:gd name="T25" fmla="*/ 146 h 170"/>
                  <a:gd name="T26" fmla="*/ 110 w 116"/>
                  <a:gd name="T27" fmla="*/ 128 h 170"/>
                  <a:gd name="T28" fmla="*/ 114 w 116"/>
                  <a:gd name="T29" fmla="*/ 112 h 170"/>
                  <a:gd name="T30" fmla="*/ 116 w 116"/>
                  <a:gd name="T31" fmla="*/ 98 h 170"/>
                  <a:gd name="T32" fmla="*/ 116 w 116"/>
                  <a:gd name="T33" fmla="*/ 98 h 170"/>
                  <a:gd name="T34" fmla="*/ 114 w 116"/>
                  <a:gd name="T35" fmla="*/ 90 h 170"/>
                  <a:gd name="T36" fmla="*/ 112 w 116"/>
                  <a:gd name="T37" fmla="*/ 82 h 170"/>
                  <a:gd name="T38" fmla="*/ 110 w 116"/>
                  <a:gd name="T39" fmla="*/ 72 h 170"/>
                  <a:gd name="T40" fmla="*/ 110 w 116"/>
                  <a:gd name="T41" fmla="*/ 72 h 170"/>
                  <a:gd name="T42" fmla="*/ 112 w 116"/>
                  <a:gd name="T43" fmla="*/ 62 h 170"/>
                  <a:gd name="T44" fmla="*/ 112 w 116"/>
                  <a:gd name="T45" fmla="*/ 52 h 170"/>
                  <a:gd name="T46" fmla="*/ 112 w 116"/>
                  <a:gd name="T47" fmla="*/ 40 h 170"/>
                  <a:gd name="T48" fmla="*/ 110 w 116"/>
                  <a:gd name="T49" fmla="*/ 32 h 170"/>
                  <a:gd name="T50" fmla="*/ 110 w 116"/>
                  <a:gd name="T51" fmla="*/ 32 h 170"/>
                  <a:gd name="T52" fmla="*/ 106 w 116"/>
                  <a:gd name="T53" fmla="*/ 20 h 170"/>
                  <a:gd name="T54" fmla="*/ 102 w 116"/>
                  <a:gd name="T55" fmla="*/ 16 h 170"/>
                  <a:gd name="T56" fmla="*/ 102 w 116"/>
                  <a:gd name="T57" fmla="*/ 16 h 170"/>
                  <a:gd name="T58" fmla="*/ 102 w 116"/>
                  <a:gd name="T59" fmla="*/ 14 h 170"/>
                  <a:gd name="T60" fmla="*/ 100 w 116"/>
                  <a:gd name="T61" fmla="*/ 10 h 170"/>
                  <a:gd name="T62" fmla="*/ 96 w 116"/>
                  <a:gd name="T63" fmla="*/ 8 h 170"/>
                  <a:gd name="T64" fmla="*/ 90 w 116"/>
                  <a:gd name="T65" fmla="*/ 4 h 170"/>
                  <a:gd name="T66" fmla="*/ 82 w 116"/>
                  <a:gd name="T67" fmla="*/ 2 h 170"/>
                  <a:gd name="T68" fmla="*/ 72 w 116"/>
                  <a:gd name="T69" fmla="*/ 0 h 170"/>
                  <a:gd name="T70" fmla="*/ 56 w 116"/>
                  <a:gd name="T71" fmla="*/ 0 h 170"/>
                  <a:gd name="T72" fmla="*/ 56 w 116"/>
                  <a:gd name="T73" fmla="*/ 0 h 170"/>
                  <a:gd name="T74" fmla="*/ 40 w 116"/>
                  <a:gd name="T75" fmla="*/ 2 h 170"/>
                  <a:gd name="T76" fmla="*/ 30 w 116"/>
                  <a:gd name="T77" fmla="*/ 4 h 170"/>
                  <a:gd name="T78" fmla="*/ 20 w 116"/>
                  <a:gd name="T79" fmla="*/ 10 h 170"/>
                  <a:gd name="T80" fmla="*/ 10 w 116"/>
                  <a:gd name="T81" fmla="*/ 18 h 170"/>
                  <a:gd name="T82" fmla="*/ 4 w 116"/>
                  <a:gd name="T83" fmla="*/ 28 h 170"/>
                  <a:gd name="T84" fmla="*/ 0 w 116"/>
                  <a:gd name="T85" fmla="*/ 44 h 170"/>
                  <a:gd name="T86" fmla="*/ 2 w 116"/>
                  <a:gd name="T87" fmla="*/ 62 h 170"/>
                  <a:gd name="T88" fmla="*/ 2 w 116"/>
                  <a:gd name="T89" fmla="*/ 62 h 1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6"/>
                  <a:gd name="T136" fmla="*/ 0 h 170"/>
                  <a:gd name="T137" fmla="*/ 116 w 116"/>
                  <a:gd name="T138" fmla="*/ 170 h 1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6" h="170">
                    <a:moveTo>
                      <a:pt x="2" y="62"/>
                    </a:moveTo>
                    <a:lnTo>
                      <a:pt x="2" y="62"/>
                    </a:lnTo>
                    <a:lnTo>
                      <a:pt x="10" y="128"/>
                    </a:lnTo>
                    <a:lnTo>
                      <a:pt x="62" y="168"/>
                    </a:lnTo>
                    <a:lnTo>
                      <a:pt x="74" y="170"/>
                    </a:lnTo>
                    <a:lnTo>
                      <a:pt x="84" y="170"/>
                    </a:lnTo>
                    <a:lnTo>
                      <a:pt x="94" y="166"/>
                    </a:lnTo>
                    <a:lnTo>
                      <a:pt x="102" y="160"/>
                    </a:lnTo>
                    <a:lnTo>
                      <a:pt x="104" y="154"/>
                    </a:lnTo>
                    <a:lnTo>
                      <a:pt x="106" y="146"/>
                    </a:lnTo>
                    <a:lnTo>
                      <a:pt x="110" y="128"/>
                    </a:lnTo>
                    <a:lnTo>
                      <a:pt x="114" y="112"/>
                    </a:lnTo>
                    <a:lnTo>
                      <a:pt x="116" y="98"/>
                    </a:lnTo>
                    <a:lnTo>
                      <a:pt x="114" y="90"/>
                    </a:lnTo>
                    <a:lnTo>
                      <a:pt x="112" y="82"/>
                    </a:lnTo>
                    <a:lnTo>
                      <a:pt x="110" y="72"/>
                    </a:lnTo>
                    <a:lnTo>
                      <a:pt x="112" y="62"/>
                    </a:lnTo>
                    <a:lnTo>
                      <a:pt x="112" y="52"/>
                    </a:lnTo>
                    <a:lnTo>
                      <a:pt x="112" y="40"/>
                    </a:lnTo>
                    <a:lnTo>
                      <a:pt x="110" y="32"/>
                    </a:lnTo>
                    <a:lnTo>
                      <a:pt x="106" y="20"/>
                    </a:lnTo>
                    <a:lnTo>
                      <a:pt x="102" y="16"/>
                    </a:lnTo>
                    <a:lnTo>
                      <a:pt x="102" y="14"/>
                    </a:lnTo>
                    <a:lnTo>
                      <a:pt x="100" y="10"/>
                    </a:lnTo>
                    <a:lnTo>
                      <a:pt x="96" y="8"/>
                    </a:lnTo>
                    <a:lnTo>
                      <a:pt x="90" y="4"/>
                    </a:lnTo>
                    <a:lnTo>
                      <a:pt x="82" y="2"/>
                    </a:lnTo>
                    <a:lnTo>
                      <a:pt x="72" y="0"/>
                    </a:lnTo>
                    <a:lnTo>
                      <a:pt x="56" y="0"/>
                    </a:lnTo>
                    <a:lnTo>
                      <a:pt x="40" y="2"/>
                    </a:lnTo>
                    <a:lnTo>
                      <a:pt x="30" y="4"/>
                    </a:lnTo>
                    <a:lnTo>
                      <a:pt x="20" y="10"/>
                    </a:lnTo>
                    <a:lnTo>
                      <a:pt x="10" y="18"/>
                    </a:lnTo>
                    <a:lnTo>
                      <a:pt x="4" y="28"/>
                    </a:lnTo>
                    <a:lnTo>
                      <a:pt x="0" y="44"/>
                    </a:lnTo>
                    <a:lnTo>
                      <a:pt x="2" y="62"/>
                    </a:lnTo>
                    <a:close/>
                  </a:path>
                </a:pathLst>
              </a:custGeom>
              <a:solidFill>
                <a:srgbClr val="F3BB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5" name="Freeform 174"/>
              <p:cNvSpPr>
                <a:spLocks/>
              </p:cNvSpPr>
              <p:nvPr/>
            </p:nvSpPr>
            <p:spPr bwMode="auto">
              <a:xfrm>
                <a:off x="2688" y="1811"/>
                <a:ext cx="124" cy="138"/>
              </a:xfrm>
              <a:custGeom>
                <a:avLst/>
                <a:gdLst>
                  <a:gd name="T0" fmla="*/ 118 w 124"/>
                  <a:gd name="T1" fmla="*/ 22 h 138"/>
                  <a:gd name="T2" fmla="*/ 118 w 124"/>
                  <a:gd name="T3" fmla="*/ 22 h 138"/>
                  <a:gd name="T4" fmla="*/ 118 w 124"/>
                  <a:gd name="T5" fmla="*/ 20 h 138"/>
                  <a:gd name="T6" fmla="*/ 124 w 124"/>
                  <a:gd name="T7" fmla="*/ 16 h 138"/>
                  <a:gd name="T8" fmla="*/ 124 w 124"/>
                  <a:gd name="T9" fmla="*/ 16 h 138"/>
                  <a:gd name="T10" fmla="*/ 122 w 124"/>
                  <a:gd name="T11" fmla="*/ 14 h 138"/>
                  <a:gd name="T12" fmla="*/ 112 w 124"/>
                  <a:gd name="T13" fmla="*/ 8 h 138"/>
                  <a:gd name="T14" fmla="*/ 96 w 124"/>
                  <a:gd name="T15" fmla="*/ 2 h 138"/>
                  <a:gd name="T16" fmla="*/ 84 w 124"/>
                  <a:gd name="T17" fmla="*/ 0 h 138"/>
                  <a:gd name="T18" fmla="*/ 70 w 124"/>
                  <a:gd name="T19" fmla="*/ 0 h 138"/>
                  <a:gd name="T20" fmla="*/ 70 w 124"/>
                  <a:gd name="T21" fmla="*/ 0 h 138"/>
                  <a:gd name="T22" fmla="*/ 56 w 124"/>
                  <a:gd name="T23" fmla="*/ 0 h 138"/>
                  <a:gd name="T24" fmla="*/ 40 w 124"/>
                  <a:gd name="T25" fmla="*/ 4 h 138"/>
                  <a:gd name="T26" fmla="*/ 26 w 124"/>
                  <a:gd name="T27" fmla="*/ 10 h 138"/>
                  <a:gd name="T28" fmla="*/ 14 w 124"/>
                  <a:gd name="T29" fmla="*/ 20 h 138"/>
                  <a:gd name="T30" fmla="*/ 6 w 124"/>
                  <a:gd name="T31" fmla="*/ 32 h 138"/>
                  <a:gd name="T32" fmla="*/ 2 w 124"/>
                  <a:gd name="T33" fmla="*/ 40 h 138"/>
                  <a:gd name="T34" fmla="*/ 0 w 124"/>
                  <a:gd name="T35" fmla="*/ 48 h 138"/>
                  <a:gd name="T36" fmla="*/ 0 w 124"/>
                  <a:gd name="T37" fmla="*/ 56 h 138"/>
                  <a:gd name="T38" fmla="*/ 0 w 124"/>
                  <a:gd name="T39" fmla="*/ 68 h 138"/>
                  <a:gd name="T40" fmla="*/ 2 w 124"/>
                  <a:gd name="T41" fmla="*/ 78 h 138"/>
                  <a:gd name="T42" fmla="*/ 4 w 124"/>
                  <a:gd name="T43" fmla="*/ 90 h 138"/>
                  <a:gd name="T44" fmla="*/ 4 w 124"/>
                  <a:gd name="T45" fmla="*/ 90 h 138"/>
                  <a:gd name="T46" fmla="*/ 14 w 124"/>
                  <a:gd name="T47" fmla="*/ 122 h 138"/>
                  <a:gd name="T48" fmla="*/ 20 w 124"/>
                  <a:gd name="T49" fmla="*/ 132 h 138"/>
                  <a:gd name="T50" fmla="*/ 24 w 124"/>
                  <a:gd name="T51" fmla="*/ 138 h 138"/>
                  <a:gd name="T52" fmla="*/ 24 w 124"/>
                  <a:gd name="T53" fmla="*/ 138 h 138"/>
                  <a:gd name="T54" fmla="*/ 24 w 124"/>
                  <a:gd name="T55" fmla="*/ 120 h 138"/>
                  <a:gd name="T56" fmla="*/ 22 w 124"/>
                  <a:gd name="T57" fmla="*/ 90 h 138"/>
                  <a:gd name="T58" fmla="*/ 22 w 124"/>
                  <a:gd name="T59" fmla="*/ 90 h 138"/>
                  <a:gd name="T60" fmla="*/ 24 w 124"/>
                  <a:gd name="T61" fmla="*/ 86 h 138"/>
                  <a:gd name="T62" fmla="*/ 24 w 124"/>
                  <a:gd name="T63" fmla="*/ 82 h 138"/>
                  <a:gd name="T64" fmla="*/ 30 w 124"/>
                  <a:gd name="T65" fmla="*/ 76 h 138"/>
                  <a:gd name="T66" fmla="*/ 36 w 124"/>
                  <a:gd name="T67" fmla="*/ 68 h 138"/>
                  <a:gd name="T68" fmla="*/ 38 w 124"/>
                  <a:gd name="T69" fmla="*/ 62 h 138"/>
                  <a:gd name="T70" fmla="*/ 38 w 124"/>
                  <a:gd name="T71" fmla="*/ 62 h 138"/>
                  <a:gd name="T72" fmla="*/ 36 w 124"/>
                  <a:gd name="T73" fmla="*/ 60 h 138"/>
                  <a:gd name="T74" fmla="*/ 32 w 124"/>
                  <a:gd name="T75" fmla="*/ 52 h 138"/>
                  <a:gd name="T76" fmla="*/ 32 w 124"/>
                  <a:gd name="T77" fmla="*/ 48 h 138"/>
                  <a:gd name="T78" fmla="*/ 32 w 124"/>
                  <a:gd name="T79" fmla="*/ 42 h 138"/>
                  <a:gd name="T80" fmla="*/ 34 w 124"/>
                  <a:gd name="T81" fmla="*/ 36 h 138"/>
                  <a:gd name="T82" fmla="*/ 40 w 124"/>
                  <a:gd name="T83" fmla="*/ 30 h 138"/>
                  <a:gd name="T84" fmla="*/ 40 w 124"/>
                  <a:gd name="T85" fmla="*/ 30 h 138"/>
                  <a:gd name="T86" fmla="*/ 46 w 124"/>
                  <a:gd name="T87" fmla="*/ 24 h 138"/>
                  <a:gd name="T88" fmla="*/ 52 w 124"/>
                  <a:gd name="T89" fmla="*/ 20 h 138"/>
                  <a:gd name="T90" fmla="*/ 58 w 124"/>
                  <a:gd name="T91" fmla="*/ 20 h 138"/>
                  <a:gd name="T92" fmla="*/ 64 w 124"/>
                  <a:gd name="T93" fmla="*/ 20 h 138"/>
                  <a:gd name="T94" fmla="*/ 76 w 124"/>
                  <a:gd name="T95" fmla="*/ 22 h 138"/>
                  <a:gd name="T96" fmla="*/ 100 w 124"/>
                  <a:gd name="T97" fmla="*/ 26 h 138"/>
                  <a:gd name="T98" fmla="*/ 100 w 124"/>
                  <a:gd name="T99" fmla="*/ 26 h 138"/>
                  <a:gd name="T100" fmla="*/ 106 w 124"/>
                  <a:gd name="T101" fmla="*/ 22 h 138"/>
                  <a:gd name="T102" fmla="*/ 112 w 124"/>
                  <a:gd name="T103" fmla="*/ 20 h 138"/>
                  <a:gd name="T104" fmla="*/ 116 w 124"/>
                  <a:gd name="T105" fmla="*/ 22 h 138"/>
                  <a:gd name="T106" fmla="*/ 118 w 124"/>
                  <a:gd name="T107" fmla="*/ 22 h 138"/>
                  <a:gd name="T108" fmla="*/ 118 w 124"/>
                  <a:gd name="T109" fmla="*/ 22 h 1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4"/>
                  <a:gd name="T166" fmla="*/ 0 h 138"/>
                  <a:gd name="T167" fmla="*/ 124 w 124"/>
                  <a:gd name="T168" fmla="*/ 138 h 1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4" h="138">
                    <a:moveTo>
                      <a:pt x="118" y="22"/>
                    </a:moveTo>
                    <a:lnTo>
                      <a:pt x="118" y="22"/>
                    </a:lnTo>
                    <a:lnTo>
                      <a:pt x="118" y="20"/>
                    </a:lnTo>
                    <a:lnTo>
                      <a:pt x="124" y="16"/>
                    </a:lnTo>
                    <a:lnTo>
                      <a:pt x="122" y="14"/>
                    </a:lnTo>
                    <a:lnTo>
                      <a:pt x="112" y="8"/>
                    </a:lnTo>
                    <a:lnTo>
                      <a:pt x="96" y="2"/>
                    </a:lnTo>
                    <a:lnTo>
                      <a:pt x="84" y="0"/>
                    </a:lnTo>
                    <a:lnTo>
                      <a:pt x="70" y="0"/>
                    </a:lnTo>
                    <a:lnTo>
                      <a:pt x="56" y="0"/>
                    </a:lnTo>
                    <a:lnTo>
                      <a:pt x="40" y="4"/>
                    </a:lnTo>
                    <a:lnTo>
                      <a:pt x="26" y="10"/>
                    </a:lnTo>
                    <a:lnTo>
                      <a:pt x="14" y="20"/>
                    </a:lnTo>
                    <a:lnTo>
                      <a:pt x="6" y="32"/>
                    </a:lnTo>
                    <a:lnTo>
                      <a:pt x="2" y="40"/>
                    </a:lnTo>
                    <a:lnTo>
                      <a:pt x="0" y="48"/>
                    </a:lnTo>
                    <a:lnTo>
                      <a:pt x="0" y="56"/>
                    </a:lnTo>
                    <a:lnTo>
                      <a:pt x="0" y="68"/>
                    </a:lnTo>
                    <a:lnTo>
                      <a:pt x="2" y="78"/>
                    </a:lnTo>
                    <a:lnTo>
                      <a:pt x="4" y="90"/>
                    </a:lnTo>
                    <a:lnTo>
                      <a:pt x="14" y="122"/>
                    </a:lnTo>
                    <a:lnTo>
                      <a:pt x="20" y="132"/>
                    </a:lnTo>
                    <a:lnTo>
                      <a:pt x="24" y="138"/>
                    </a:lnTo>
                    <a:lnTo>
                      <a:pt x="24" y="120"/>
                    </a:lnTo>
                    <a:lnTo>
                      <a:pt x="22" y="90"/>
                    </a:lnTo>
                    <a:lnTo>
                      <a:pt x="24" y="86"/>
                    </a:lnTo>
                    <a:lnTo>
                      <a:pt x="24" y="82"/>
                    </a:lnTo>
                    <a:lnTo>
                      <a:pt x="30" y="76"/>
                    </a:lnTo>
                    <a:lnTo>
                      <a:pt x="36" y="68"/>
                    </a:lnTo>
                    <a:lnTo>
                      <a:pt x="38" y="62"/>
                    </a:lnTo>
                    <a:lnTo>
                      <a:pt x="36" y="60"/>
                    </a:lnTo>
                    <a:lnTo>
                      <a:pt x="32" y="52"/>
                    </a:lnTo>
                    <a:lnTo>
                      <a:pt x="32" y="48"/>
                    </a:lnTo>
                    <a:lnTo>
                      <a:pt x="32" y="42"/>
                    </a:lnTo>
                    <a:lnTo>
                      <a:pt x="34" y="36"/>
                    </a:lnTo>
                    <a:lnTo>
                      <a:pt x="40" y="30"/>
                    </a:lnTo>
                    <a:lnTo>
                      <a:pt x="46" y="24"/>
                    </a:lnTo>
                    <a:lnTo>
                      <a:pt x="52" y="20"/>
                    </a:lnTo>
                    <a:lnTo>
                      <a:pt x="58" y="20"/>
                    </a:lnTo>
                    <a:lnTo>
                      <a:pt x="64" y="20"/>
                    </a:lnTo>
                    <a:lnTo>
                      <a:pt x="76" y="22"/>
                    </a:lnTo>
                    <a:lnTo>
                      <a:pt x="100" y="26"/>
                    </a:lnTo>
                    <a:lnTo>
                      <a:pt x="106" y="22"/>
                    </a:lnTo>
                    <a:lnTo>
                      <a:pt x="112" y="20"/>
                    </a:lnTo>
                    <a:lnTo>
                      <a:pt x="116" y="22"/>
                    </a:lnTo>
                    <a:lnTo>
                      <a:pt x="11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6" name="Freeform 175"/>
              <p:cNvSpPr>
                <a:spLocks/>
              </p:cNvSpPr>
              <p:nvPr/>
            </p:nvSpPr>
            <p:spPr bwMode="auto">
              <a:xfrm>
                <a:off x="2704" y="1875"/>
                <a:ext cx="26" cy="38"/>
              </a:xfrm>
              <a:custGeom>
                <a:avLst/>
                <a:gdLst>
                  <a:gd name="T0" fmla="*/ 22 w 26"/>
                  <a:gd name="T1" fmla="*/ 0 h 38"/>
                  <a:gd name="T2" fmla="*/ 22 w 26"/>
                  <a:gd name="T3" fmla="*/ 0 h 38"/>
                  <a:gd name="T4" fmla="*/ 20 w 26"/>
                  <a:gd name="T5" fmla="*/ 2 h 38"/>
                  <a:gd name="T6" fmla="*/ 18 w 26"/>
                  <a:gd name="T7" fmla="*/ 8 h 38"/>
                  <a:gd name="T8" fmla="*/ 20 w 26"/>
                  <a:gd name="T9" fmla="*/ 18 h 38"/>
                  <a:gd name="T10" fmla="*/ 22 w 26"/>
                  <a:gd name="T11" fmla="*/ 26 h 38"/>
                  <a:gd name="T12" fmla="*/ 26 w 26"/>
                  <a:gd name="T13" fmla="*/ 34 h 38"/>
                  <a:gd name="T14" fmla="*/ 18 w 26"/>
                  <a:gd name="T15" fmla="*/ 38 h 38"/>
                  <a:gd name="T16" fmla="*/ 18 w 26"/>
                  <a:gd name="T17" fmla="*/ 38 h 38"/>
                  <a:gd name="T18" fmla="*/ 12 w 26"/>
                  <a:gd name="T19" fmla="*/ 26 h 38"/>
                  <a:gd name="T20" fmla="*/ 8 w 26"/>
                  <a:gd name="T21" fmla="*/ 18 h 38"/>
                  <a:gd name="T22" fmla="*/ 4 w 26"/>
                  <a:gd name="T23" fmla="*/ 16 h 38"/>
                  <a:gd name="T24" fmla="*/ 2 w 26"/>
                  <a:gd name="T25" fmla="*/ 14 h 38"/>
                  <a:gd name="T26" fmla="*/ 2 w 26"/>
                  <a:gd name="T27" fmla="*/ 14 h 38"/>
                  <a:gd name="T28" fmla="*/ 0 w 26"/>
                  <a:gd name="T29" fmla="*/ 14 h 38"/>
                  <a:gd name="T30" fmla="*/ 2 w 26"/>
                  <a:gd name="T31" fmla="*/ 12 h 38"/>
                  <a:gd name="T32" fmla="*/ 10 w 26"/>
                  <a:gd name="T33" fmla="*/ 8 h 38"/>
                  <a:gd name="T34" fmla="*/ 22 w 26"/>
                  <a:gd name="T35" fmla="*/ 0 h 38"/>
                  <a:gd name="T36" fmla="*/ 22 w 26"/>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38"/>
                  <a:gd name="T59" fmla="*/ 26 w 26"/>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38">
                    <a:moveTo>
                      <a:pt x="22" y="0"/>
                    </a:moveTo>
                    <a:lnTo>
                      <a:pt x="22" y="0"/>
                    </a:lnTo>
                    <a:lnTo>
                      <a:pt x="20" y="2"/>
                    </a:lnTo>
                    <a:lnTo>
                      <a:pt x="18" y="8"/>
                    </a:lnTo>
                    <a:lnTo>
                      <a:pt x="20" y="18"/>
                    </a:lnTo>
                    <a:lnTo>
                      <a:pt x="22" y="26"/>
                    </a:lnTo>
                    <a:lnTo>
                      <a:pt x="26" y="34"/>
                    </a:lnTo>
                    <a:lnTo>
                      <a:pt x="18" y="38"/>
                    </a:lnTo>
                    <a:lnTo>
                      <a:pt x="12" y="26"/>
                    </a:lnTo>
                    <a:lnTo>
                      <a:pt x="8" y="18"/>
                    </a:lnTo>
                    <a:lnTo>
                      <a:pt x="4" y="16"/>
                    </a:lnTo>
                    <a:lnTo>
                      <a:pt x="2" y="14"/>
                    </a:lnTo>
                    <a:lnTo>
                      <a:pt x="0" y="14"/>
                    </a:lnTo>
                    <a:lnTo>
                      <a:pt x="2" y="12"/>
                    </a:lnTo>
                    <a:lnTo>
                      <a:pt x="10" y="8"/>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7" name="Freeform 176"/>
              <p:cNvSpPr>
                <a:spLocks/>
              </p:cNvSpPr>
              <p:nvPr/>
            </p:nvSpPr>
            <p:spPr bwMode="auto">
              <a:xfrm>
                <a:off x="2696" y="1867"/>
                <a:ext cx="26" cy="26"/>
              </a:xfrm>
              <a:custGeom>
                <a:avLst/>
                <a:gdLst>
                  <a:gd name="T0" fmla="*/ 26 w 26"/>
                  <a:gd name="T1" fmla="*/ 0 h 26"/>
                  <a:gd name="T2" fmla="*/ 26 w 26"/>
                  <a:gd name="T3" fmla="*/ 0 h 26"/>
                  <a:gd name="T4" fmla="*/ 26 w 26"/>
                  <a:gd name="T5" fmla="*/ 0 h 26"/>
                  <a:gd name="T6" fmla="*/ 24 w 26"/>
                  <a:gd name="T7" fmla="*/ 0 h 26"/>
                  <a:gd name="T8" fmla="*/ 18 w 26"/>
                  <a:gd name="T9" fmla="*/ 2 h 26"/>
                  <a:gd name="T10" fmla="*/ 10 w 26"/>
                  <a:gd name="T11" fmla="*/ 10 h 26"/>
                  <a:gd name="T12" fmla="*/ 6 w 26"/>
                  <a:gd name="T13" fmla="*/ 16 h 26"/>
                  <a:gd name="T14" fmla="*/ 0 w 26"/>
                  <a:gd name="T15" fmla="*/ 26 h 26"/>
                  <a:gd name="T16" fmla="*/ 0 w 26"/>
                  <a:gd name="T17" fmla="*/ 26 h 26"/>
                  <a:gd name="T18" fmla="*/ 0 w 26"/>
                  <a:gd name="T19" fmla="*/ 26 h 26"/>
                  <a:gd name="T20" fmla="*/ 4 w 26"/>
                  <a:gd name="T21" fmla="*/ 16 h 26"/>
                  <a:gd name="T22" fmla="*/ 10 w 26"/>
                  <a:gd name="T23" fmla="*/ 8 h 26"/>
                  <a:gd name="T24" fmla="*/ 18 w 26"/>
                  <a:gd name="T25" fmla="*/ 2 h 26"/>
                  <a:gd name="T26" fmla="*/ 18 w 26"/>
                  <a:gd name="T27" fmla="*/ 2 h 26"/>
                  <a:gd name="T28" fmla="*/ 24 w 26"/>
                  <a:gd name="T29" fmla="*/ 0 h 26"/>
                  <a:gd name="T30" fmla="*/ 26 w 26"/>
                  <a:gd name="T31" fmla="*/ 0 h 26"/>
                  <a:gd name="T32" fmla="*/ 26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26" y="0"/>
                    </a:moveTo>
                    <a:lnTo>
                      <a:pt x="26" y="0"/>
                    </a:lnTo>
                    <a:lnTo>
                      <a:pt x="24" y="0"/>
                    </a:lnTo>
                    <a:lnTo>
                      <a:pt x="18" y="2"/>
                    </a:lnTo>
                    <a:lnTo>
                      <a:pt x="10" y="10"/>
                    </a:lnTo>
                    <a:lnTo>
                      <a:pt x="6" y="16"/>
                    </a:lnTo>
                    <a:lnTo>
                      <a:pt x="0" y="26"/>
                    </a:lnTo>
                    <a:lnTo>
                      <a:pt x="4" y="16"/>
                    </a:lnTo>
                    <a:lnTo>
                      <a:pt x="10" y="8"/>
                    </a:lnTo>
                    <a:lnTo>
                      <a:pt x="18" y="2"/>
                    </a:lnTo>
                    <a:lnTo>
                      <a:pt x="24" y="0"/>
                    </a:lnTo>
                    <a:lnTo>
                      <a:pt x="26" y="0"/>
                    </a:lnTo>
                    <a:close/>
                  </a:path>
                </a:pathLst>
              </a:custGeom>
              <a:solidFill>
                <a:srgbClr val="2D4B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8" name="Freeform 177"/>
              <p:cNvSpPr>
                <a:spLocks/>
              </p:cNvSpPr>
              <p:nvPr/>
            </p:nvSpPr>
            <p:spPr bwMode="auto">
              <a:xfrm>
                <a:off x="2694" y="1855"/>
                <a:ext cx="26" cy="32"/>
              </a:xfrm>
              <a:custGeom>
                <a:avLst/>
                <a:gdLst>
                  <a:gd name="T0" fmla="*/ 26 w 26"/>
                  <a:gd name="T1" fmla="*/ 2 h 32"/>
                  <a:gd name="T2" fmla="*/ 26 w 26"/>
                  <a:gd name="T3" fmla="*/ 2 h 32"/>
                  <a:gd name="T4" fmla="*/ 26 w 26"/>
                  <a:gd name="T5" fmla="*/ 2 h 32"/>
                  <a:gd name="T6" fmla="*/ 22 w 26"/>
                  <a:gd name="T7" fmla="*/ 2 h 32"/>
                  <a:gd name="T8" fmla="*/ 14 w 26"/>
                  <a:gd name="T9" fmla="*/ 6 h 32"/>
                  <a:gd name="T10" fmla="*/ 6 w 26"/>
                  <a:gd name="T11" fmla="*/ 16 h 32"/>
                  <a:gd name="T12" fmla="*/ 2 w 26"/>
                  <a:gd name="T13" fmla="*/ 22 h 32"/>
                  <a:gd name="T14" fmla="*/ 0 w 26"/>
                  <a:gd name="T15" fmla="*/ 32 h 32"/>
                  <a:gd name="T16" fmla="*/ 0 w 26"/>
                  <a:gd name="T17" fmla="*/ 30 h 32"/>
                  <a:gd name="T18" fmla="*/ 0 w 26"/>
                  <a:gd name="T19" fmla="*/ 30 h 32"/>
                  <a:gd name="T20" fmla="*/ 2 w 26"/>
                  <a:gd name="T21" fmla="*/ 22 h 32"/>
                  <a:gd name="T22" fmla="*/ 6 w 26"/>
                  <a:gd name="T23" fmla="*/ 16 h 32"/>
                  <a:gd name="T24" fmla="*/ 14 w 26"/>
                  <a:gd name="T25" fmla="*/ 6 h 32"/>
                  <a:gd name="T26" fmla="*/ 14 w 26"/>
                  <a:gd name="T27" fmla="*/ 6 h 32"/>
                  <a:gd name="T28" fmla="*/ 22 w 26"/>
                  <a:gd name="T29" fmla="*/ 2 h 32"/>
                  <a:gd name="T30" fmla="*/ 26 w 26"/>
                  <a:gd name="T31" fmla="*/ 0 h 32"/>
                  <a:gd name="T32" fmla="*/ 26 w 26"/>
                  <a:gd name="T33" fmla="*/ 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2"/>
                  <a:gd name="T53" fmla="*/ 26 w 26"/>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2">
                    <a:moveTo>
                      <a:pt x="26" y="2"/>
                    </a:moveTo>
                    <a:lnTo>
                      <a:pt x="26" y="2"/>
                    </a:lnTo>
                    <a:lnTo>
                      <a:pt x="22" y="2"/>
                    </a:lnTo>
                    <a:lnTo>
                      <a:pt x="14" y="6"/>
                    </a:lnTo>
                    <a:lnTo>
                      <a:pt x="6" y="16"/>
                    </a:lnTo>
                    <a:lnTo>
                      <a:pt x="2" y="22"/>
                    </a:lnTo>
                    <a:lnTo>
                      <a:pt x="0" y="32"/>
                    </a:lnTo>
                    <a:lnTo>
                      <a:pt x="0" y="30"/>
                    </a:lnTo>
                    <a:lnTo>
                      <a:pt x="2" y="22"/>
                    </a:lnTo>
                    <a:lnTo>
                      <a:pt x="6" y="16"/>
                    </a:lnTo>
                    <a:lnTo>
                      <a:pt x="14" y="6"/>
                    </a:lnTo>
                    <a:lnTo>
                      <a:pt x="22" y="2"/>
                    </a:lnTo>
                    <a:lnTo>
                      <a:pt x="26" y="0"/>
                    </a:lnTo>
                    <a:lnTo>
                      <a:pt x="26" y="2"/>
                    </a:lnTo>
                    <a:close/>
                  </a:path>
                </a:pathLst>
              </a:custGeom>
              <a:solidFill>
                <a:srgbClr val="2D4B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9" name="Freeform 178"/>
              <p:cNvSpPr>
                <a:spLocks/>
              </p:cNvSpPr>
              <p:nvPr/>
            </p:nvSpPr>
            <p:spPr bwMode="auto">
              <a:xfrm>
                <a:off x="2786" y="1823"/>
                <a:ext cx="12" cy="14"/>
              </a:xfrm>
              <a:custGeom>
                <a:avLst/>
                <a:gdLst>
                  <a:gd name="T0" fmla="*/ 0 w 12"/>
                  <a:gd name="T1" fmla="*/ 14 h 14"/>
                  <a:gd name="T2" fmla="*/ 0 w 12"/>
                  <a:gd name="T3" fmla="*/ 14 h 14"/>
                  <a:gd name="T4" fmla="*/ 2 w 12"/>
                  <a:gd name="T5" fmla="*/ 10 h 14"/>
                  <a:gd name="T6" fmla="*/ 6 w 12"/>
                  <a:gd name="T7" fmla="*/ 6 h 14"/>
                  <a:gd name="T8" fmla="*/ 12 w 12"/>
                  <a:gd name="T9" fmla="*/ 0 h 14"/>
                  <a:gd name="T10" fmla="*/ 12 w 12"/>
                  <a:gd name="T11" fmla="*/ 0 h 14"/>
                  <a:gd name="T12" fmla="*/ 12 w 12"/>
                  <a:gd name="T13" fmla="*/ 0 h 14"/>
                  <a:gd name="T14" fmla="*/ 6 w 12"/>
                  <a:gd name="T15" fmla="*/ 6 h 14"/>
                  <a:gd name="T16" fmla="*/ 2 w 12"/>
                  <a:gd name="T17" fmla="*/ 10 h 14"/>
                  <a:gd name="T18" fmla="*/ 2 w 12"/>
                  <a:gd name="T19" fmla="*/ 14 h 14"/>
                  <a:gd name="T20" fmla="*/ 0 w 12"/>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4"/>
                  <a:gd name="T35" fmla="*/ 12 w 12"/>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4">
                    <a:moveTo>
                      <a:pt x="0" y="14"/>
                    </a:moveTo>
                    <a:lnTo>
                      <a:pt x="0" y="14"/>
                    </a:lnTo>
                    <a:lnTo>
                      <a:pt x="2" y="10"/>
                    </a:lnTo>
                    <a:lnTo>
                      <a:pt x="6" y="6"/>
                    </a:lnTo>
                    <a:lnTo>
                      <a:pt x="12" y="0"/>
                    </a:lnTo>
                    <a:lnTo>
                      <a:pt x="6" y="6"/>
                    </a:lnTo>
                    <a:lnTo>
                      <a:pt x="2" y="10"/>
                    </a:lnTo>
                    <a:lnTo>
                      <a:pt x="2" y="14"/>
                    </a:lnTo>
                    <a:lnTo>
                      <a:pt x="0" y="14"/>
                    </a:lnTo>
                    <a:close/>
                  </a:path>
                </a:pathLst>
              </a:custGeom>
              <a:solidFill>
                <a:srgbClr val="2D4B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0" name="Freeform 179"/>
              <p:cNvSpPr>
                <a:spLocks/>
              </p:cNvSpPr>
              <p:nvPr/>
            </p:nvSpPr>
            <p:spPr bwMode="auto">
              <a:xfrm>
                <a:off x="2782" y="1819"/>
                <a:ext cx="10" cy="16"/>
              </a:xfrm>
              <a:custGeom>
                <a:avLst/>
                <a:gdLst>
                  <a:gd name="T0" fmla="*/ 10 w 10"/>
                  <a:gd name="T1" fmla="*/ 2 h 16"/>
                  <a:gd name="T2" fmla="*/ 10 w 10"/>
                  <a:gd name="T3" fmla="*/ 2 h 16"/>
                  <a:gd name="T4" fmla="*/ 10 w 10"/>
                  <a:gd name="T5" fmla="*/ 2 h 16"/>
                  <a:gd name="T6" fmla="*/ 4 w 10"/>
                  <a:gd name="T7" fmla="*/ 4 h 16"/>
                  <a:gd name="T8" fmla="*/ 2 w 10"/>
                  <a:gd name="T9" fmla="*/ 8 h 16"/>
                  <a:gd name="T10" fmla="*/ 0 w 10"/>
                  <a:gd name="T11" fmla="*/ 16 h 16"/>
                  <a:gd name="T12" fmla="*/ 0 w 10"/>
                  <a:gd name="T13" fmla="*/ 16 h 16"/>
                  <a:gd name="T14" fmla="*/ 0 w 10"/>
                  <a:gd name="T15" fmla="*/ 16 h 16"/>
                  <a:gd name="T16" fmla="*/ 2 w 10"/>
                  <a:gd name="T17" fmla="*/ 8 h 16"/>
                  <a:gd name="T18" fmla="*/ 4 w 10"/>
                  <a:gd name="T19" fmla="*/ 4 h 16"/>
                  <a:gd name="T20" fmla="*/ 10 w 10"/>
                  <a:gd name="T21" fmla="*/ 0 h 16"/>
                  <a:gd name="T22" fmla="*/ 10 w 10"/>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6"/>
                  <a:gd name="T38" fmla="*/ 10 w 1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6">
                    <a:moveTo>
                      <a:pt x="10" y="2"/>
                    </a:moveTo>
                    <a:lnTo>
                      <a:pt x="10" y="2"/>
                    </a:lnTo>
                    <a:lnTo>
                      <a:pt x="4" y="4"/>
                    </a:lnTo>
                    <a:lnTo>
                      <a:pt x="2" y="8"/>
                    </a:lnTo>
                    <a:lnTo>
                      <a:pt x="0" y="16"/>
                    </a:lnTo>
                    <a:lnTo>
                      <a:pt x="2" y="8"/>
                    </a:lnTo>
                    <a:lnTo>
                      <a:pt x="4" y="4"/>
                    </a:lnTo>
                    <a:lnTo>
                      <a:pt x="10" y="0"/>
                    </a:lnTo>
                    <a:lnTo>
                      <a:pt x="10" y="2"/>
                    </a:lnTo>
                    <a:close/>
                  </a:path>
                </a:pathLst>
              </a:custGeom>
              <a:solidFill>
                <a:srgbClr val="2D4B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1" name="Freeform 180"/>
              <p:cNvSpPr>
                <a:spLocks/>
              </p:cNvSpPr>
              <p:nvPr/>
            </p:nvSpPr>
            <p:spPr bwMode="auto">
              <a:xfrm>
                <a:off x="2718" y="1929"/>
                <a:ext cx="60" cy="70"/>
              </a:xfrm>
              <a:custGeom>
                <a:avLst/>
                <a:gdLst>
                  <a:gd name="T0" fmla="*/ 22 w 60"/>
                  <a:gd name="T1" fmla="*/ 28 h 70"/>
                  <a:gd name="T2" fmla="*/ 22 w 60"/>
                  <a:gd name="T3" fmla="*/ 28 h 70"/>
                  <a:gd name="T4" fmla="*/ 30 w 60"/>
                  <a:gd name="T5" fmla="*/ 40 h 70"/>
                  <a:gd name="T6" fmla="*/ 40 w 60"/>
                  <a:gd name="T7" fmla="*/ 50 h 70"/>
                  <a:gd name="T8" fmla="*/ 50 w 60"/>
                  <a:gd name="T9" fmla="*/ 56 h 70"/>
                  <a:gd name="T10" fmla="*/ 60 w 60"/>
                  <a:gd name="T11" fmla="*/ 58 h 70"/>
                  <a:gd name="T12" fmla="*/ 56 w 60"/>
                  <a:gd name="T13" fmla="*/ 70 h 70"/>
                  <a:gd name="T14" fmla="*/ 56 w 60"/>
                  <a:gd name="T15" fmla="*/ 70 h 70"/>
                  <a:gd name="T16" fmla="*/ 50 w 60"/>
                  <a:gd name="T17" fmla="*/ 68 h 70"/>
                  <a:gd name="T18" fmla="*/ 42 w 60"/>
                  <a:gd name="T19" fmla="*/ 66 h 70"/>
                  <a:gd name="T20" fmla="*/ 34 w 60"/>
                  <a:gd name="T21" fmla="*/ 62 h 70"/>
                  <a:gd name="T22" fmla="*/ 24 w 60"/>
                  <a:gd name="T23" fmla="*/ 54 h 70"/>
                  <a:gd name="T24" fmla="*/ 16 w 60"/>
                  <a:gd name="T25" fmla="*/ 40 h 70"/>
                  <a:gd name="T26" fmla="*/ 6 w 60"/>
                  <a:gd name="T27" fmla="*/ 24 h 70"/>
                  <a:gd name="T28" fmla="*/ 0 w 60"/>
                  <a:gd name="T29" fmla="*/ 0 h 70"/>
                  <a:gd name="T30" fmla="*/ 0 w 60"/>
                  <a:gd name="T31" fmla="*/ 0 h 70"/>
                  <a:gd name="T32" fmla="*/ 6 w 60"/>
                  <a:gd name="T33" fmla="*/ 6 h 70"/>
                  <a:gd name="T34" fmla="*/ 14 w 60"/>
                  <a:gd name="T35" fmla="*/ 16 h 70"/>
                  <a:gd name="T36" fmla="*/ 22 w 60"/>
                  <a:gd name="T37" fmla="*/ 28 h 70"/>
                  <a:gd name="T38" fmla="*/ 22 w 60"/>
                  <a:gd name="T39" fmla="*/ 28 h 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
                  <a:gd name="T61" fmla="*/ 0 h 70"/>
                  <a:gd name="T62" fmla="*/ 60 w 60"/>
                  <a:gd name="T63" fmla="*/ 70 h 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 h="70">
                    <a:moveTo>
                      <a:pt x="22" y="28"/>
                    </a:moveTo>
                    <a:lnTo>
                      <a:pt x="22" y="28"/>
                    </a:lnTo>
                    <a:lnTo>
                      <a:pt x="30" y="40"/>
                    </a:lnTo>
                    <a:lnTo>
                      <a:pt x="40" y="50"/>
                    </a:lnTo>
                    <a:lnTo>
                      <a:pt x="50" y="56"/>
                    </a:lnTo>
                    <a:lnTo>
                      <a:pt x="60" y="58"/>
                    </a:lnTo>
                    <a:lnTo>
                      <a:pt x="56" y="70"/>
                    </a:lnTo>
                    <a:lnTo>
                      <a:pt x="50" y="68"/>
                    </a:lnTo>
                    <a:lnTo>
                      <a:pt x="42" y="66"/>
                    </a:lnTo>
                    <a:lnTo>
                      <a:pt x="34" y="62"/>
                    </a:lnTo>
                    <a:lnTo>
                      <a:pt x="24" y="54"/>
                    </a:lnTo>
                    <a:lnTo>
                      <a:pt x="16" y="40"/>
                    </a:lnTo>
                    <a:lnTo>
                      <a:pt x="6" y="24"/>
                    </a:lnTo>
                    <a:lnTo>
                      <a:pt x="0" y="0"/>
                    </a:lnTo>
                    <a:lnTo>
                      <a:pt x="6" y="6"/>
                    </a:lnTo>
                    <a:lnTo>
                      <a:pt x="14" y="16"/>
                    </a:lnTo>
                    <a:lnTo>
                      <a:pt x="22" y="28"/>
                    </a:lnTo>
                    <a:close/>
                  </a:path>
                </a:pathLst>
              </a:custGeom>
              <a:solidFill>
                <a:srgbClr val="ECAC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2" name="Freeform 181"/>
              <p:cNvSpPr>
                <a:spLocks/>
              </p:cNvSpPr>
              <p:nvPr/>
            </p:nvSpPr>
            <p:spPr bwMode="auto">
              <a:xfrm>
                <a:off x="2704" y="1893"/>
                <a:ext cx="14" cy="30"/>
              </a:xfrm>
              <a:custGeom>
                <a:avLst/>
                <a:gdLst>
                  <a:gd name="T0" fmla="*/ 12 w 14"/>
                  <a:gd name="T1" fmla="*/ 14 h 30"/>
                  <a:gd name="T2" fmla="*/ 8 w 14"/>
                  <a:gd name="T3" fmla="*/ 2 h 30"/>
                  <a:gd name="T4" fmla="*/ 8 w 14"/>
                  <a:gd name="T5" fmla="*/ 2 h 30"/>
                  <a:gd name="T6" fmla="*/ 4 w 14"/>
                  <a:gd name="T7" fmla="*/ 0 h 30"/>
                  <a:gd name="T8" fmla="*/ 2 w 14"/>
                  <a:gd name="T9" fmla="*/ 0 h 30"/>
                  <a:gd name="T10" fmla="*/ 0 w 14"/>
                  <a:gd name="T11" fmla="*/ 6 h 30"/>
                  <a:gd name="T12" fmla="*/ 0 w 14"/>
                  <a:gd name="T13" fmla="*/ 6 h 30"/>
                  <a:gd name="T14" fmla="*/ 0 w 14"/>
                  <a:gd name="T15" fmla="*/ 10 h 30"/>
                  <a:gd name="T16" fmla="*/ 2 w 14"/>
                  <a:gd name="T17" fmla="*/ 18 h 30"/>
                  <a:gd name="T18" fmla="*/ 6 w 14"/>
                  <a:gd name="T19" fmla="*/ 28 h 30"/>
                  <a:gd name="T20" fmla="*/ 10 w 14"/>
                  <a:gd name="T21" fmla="*/ 30 h 30"/>
                  <a:gd name="T22" fmla="*/ 14 w 14"/>
                  <a:gd name="T23" fmla="*/ 30 h 30"/>
                  <a:gd name="T24" fmla="*/ 12 w 14"/>
                  <a:gd name="T25" fmla="*/ 14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30"/>
                  <a:gd name="T41" fmla="*/ 14 w 14"/>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30">
                    <a:moveTo>
                      <a:pt x="12" y="14"/>
                    </a:moveTo>
                    <a:lnTo>
                      <a:pt x="8" y="2"/>
                    </a:lnTo>
                    <a:lnTo>
                      <a:pt x="4" y="0"/>
                    </a:lnTo>
                    <a:lnTo>
                      <a:pt x="2" y="0"/>
                    </a:lnTo>
                    <a:lnTo>
                      <a:pt x="0" y="6"/>
                    </a:lnTo>
                    <a:lnTo>
                      <a:pt x="0" y="10"/>
                    </a:lnTo>
                    <a:lnTo>
                      <a:pt x="2" y="18"/>
                    </a:lnTo>
                    <a:lnTo>
                      <a:pt x="6" y="28"/>
                    </a:lnTo>
                    <a:lnTo>
                      <a:pt x="10" y="30"/>
                    </a:lnTo>
                    <a:lnTo>
                      <a:pt x="14" y="30"/>
                    </a:lnTo>
                    <a:lnTo>
                      <a:pt x="12" y="14"/>
                    </a:lnTo>
                    <a:close/>
                  </a:path>
                </a:pathLst>
              </a:custGeom>
              <a:solidFill>
                <a:srgbClr val="F3BB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3" name="Freeform 182"/>
              <p:cNvSpPr>
                <a:spLocks/>
              </p:cNvSpPr>
              <p:nvPr/>
            </p:nvSpPr>
            <p:spPr bwMode="auto">
              <a:xfrm>
                <a:off x="2780" y="1889"/>
                <a:ext cx="22" cy="46"/>
              </a:xfrm>
              <a:custGeom>
                <a:avLst/>
                <a:gdLst>
                  <a:gd name="T0" fmla="*/ 0 w 22"/>
                  <a:gd name="T1" fmla="*/ 42 h 46"/>
                  <a:gd name="T2" fmla="*/ 18 w 22"/>
                  <a:gd name="T3" fmla="*/ 38 h 46"/>
                  <a:gd name="T4" fmla="*/ 18 w 22"/>
                  <a:gd name="T5" fmla="*/ 38 h 46"/>
                  <a:gd name="T6" fmla="*/ 14 w 22"/>
                  <a:gd name="T7" fmla="*/ 24 h 46"/>
                  <a:gd name="T8" fmla="*/ 12 w 22"/>
                  <a:gd name="T9" fmla="*/ 12 h 46"/>
                  <a:gd name="T10" fmla="*/ 12 w 22"/>
                  <a:gd name="T11" fmla="*/ 0 h 46"/>
                  <a:gd name="T12" fmla="*/ 12 w 22"/>
                  <a:gd name="T13" fmla="*/ 0 h 46"/>
                  <a:gd name="T14" fmla="*/ 14 w 22"/>
                  <a:gd name="T15" fmla="*/ 12 h 46"/>
                  <a:gd name="T16" fmla="*/ 22 w 22"/>
                  <a:gd name="T17" fmla="*/ 42 h 46"/>
                  <a:gd name="T18" fmla="*/ 22 w 22"/>
                  <a:gd name="T19" fmla="*/ 42 h 46"/>
                  <a:gd name="T20" fmla="*/ 20 w 22"/>
                  <a:gd name="T21" fmla="*/ 46 h 46"/>
                  <a:gd name="T22" fmla="*/ 16 w 22"/>
                  <a:gd name="T23" fmla="*/ 46 h 46"/>
                  <a:gd name="T24" fmla="*/ 12 w 22"/>
                  <a:gd name="T25" fmla="*/ 46 h 46"/>
                  <a:gd name="T26" fmla="*/ 12 w 22"/>
                  <a:gd name="T27" fmla="*/ 46 h 46"/>
                  <a:gd name="T28" fmla="*/ 0 w 22"/>
                  <a:gd name="T29" fmla="*/ 42 h 46"/>
                  <a:gd name="T30" fmla="*/ 0 w 22"/>
                  <a:gd name="T31" fmla="*/ 42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46"/>
                  <a:gd name="T50" fmla="*/ 22 w 22"/>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46">
                    <a:moveTo>
                      <a:pt x="0" y="42"/>
                    </a:moveTo>
                    <a:lnTo>
                      <a:pt x="18" y="38"/>
                    </a:lnTo>
                    <a:lnTo>
                      <a:pt x="14" y="24"/>
                    </a:lnTo>
                    <a:lnTo>
                      <a:pt x="12" y="12"/>
                    </a:lnTo>
                    <a:lnTo>
                      <a:pt x="12" y="0"/>
                    </a:lnTo>
                    <a:lnTo>
                      <a:pt x="14" y="12"/>
                    </a:lnTo>
                    <a:lnTo>
                      <a:pt x="22" y="42"/>
                    </a:lnTo>
                    <a:lnTo>
                      <a:pt x="20" y="46"/>
                    </a:lnTo>
                    <a:lnTo>
                      <a:pt x="16" y="46"/>
                    </a:lnTo>
                    <a:lnTo>
                      <a:pt x="12" y="46"/>
                    </a:lnTo>
                    <a:lnTo>
                      <a:pt x="0" y="42"/>
                    </a:lnTo>
                    <a:close/>
                  </a:path>
                </a:pathLst>
              </a:custGeom>
              <a:solidFill>
                <a:srgbClr val="D788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4" name="Freeform 183"/>
              <p:cNvSpPr>
                <a:spLocks/>
              </p:cNvSpPr>
              <p:nvPr/>
            </p:nvSpPr>
            <p:spPr bwMode="auto">
              <a:xfrm>
                <a:off x="2782" y="1951"/>
                <a:ext cx="22" cy="10"/>
              </a:xfrm>
              <a:custGeom>
                <a:avLst/>
                <a:gdLst>
                  <a:gd name="T0" fmla="*/ 0 w 22"/>
                  <a:gd name="T1" fmla="*/ 4 h 10"/>
                  <a:gd name="T2" fmla="*/ 0 w 22"/>
                  <a:gd name="T3" fmla="*/ 4 h 10"/>
                  <a:gd name="T4" fmla="*/ 8 w 22"/>
                  <a:gd name="T5" fmla="*/ 6 h 10"/>
                  <a:gd name="T6" fmla="*/ 14 w 22"/>
                  <a:gd name="T7" fmla="*/ 6 h 10"/>
                  <a:gd name="T8" fmla="*/ 18 w 22"/>
                  <a:gd name="T9" fmla="*/ 4 h 10"/>
                  <a:gd name="T10" fmla="*/ 22 w 22"/>
                  <a:gd name="T11" fmla="*/ 0 h 10"/>
                  <a:gd name="T12" fmla="*/ 22 w 22"/>
                  <a:gd name="T13" fmla="*/ 0 h 10"/>
                  <a:gd name="T14" fmla="*/ 20 w 22"/>
                  <a:gd name="T15" fmla="*/ 4 h 10"/>
                  <a:gd name="T16" fmla="*/ 16 w 22"/>
                  <a:gd name="T17" fmla="*/ 8 h 10"/>
                  <a:gd name="T18" fmla="*/ 14 w 22"/>
                  <a:gd name="T19" fmla="*/ 10 h 10"/>
                  <a:gd name="T20" fmla="*/ 10 w 22"/>
                  <a:gd name="T21" fmla="*/ 10 h 10"/>
                  <a:gd name="T22" fmla="*/ 6 w 22"/>
                  <a:gd name="T23" fmla="*/ 8 h 10"/>
                  <a:gd name="T24" fmla="*/ 0 w 22"/>
                  <a:gd name="T25" fmla="*/ 4 h 10"/>
                  <a:gd name="T26" fmla="*/ 0 w 22"/>
                  <a:gd name="T27" fmla="*/ 4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0"/>
                  <a:gd name="T44" fmla="*/ 22 w 22"/>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0">
                    <a:moveTo>
                      <a:pt x="0" y="4"/>
                    </a:moveTo>
                    <a:lnTo>
                      <a:pt x="0" y="4"/>
                    </a:lnTo>
                    <a:lnTo>
                      <a:pt x="8" y="6"/>
                    </a:lnTo>
                    <a:lnTo>
                      <a:pt x="14" y="6"/>
                    </a:lnTo>
                    <a:lnTo>
                      <a:pt x="18" y="4"/>
                    </a:lnTo>
                    <a:lnTo>
                      <a:pt x="22" y="0"/>
                    </a:lnTo>
                    <a:lnTo>
                      <a:pt x="20" y="4"/>
                    </a:lnTo>
                    <a:lnTo>
                      <a:pt x="16" y="8"/>
                    </a:lnTo>
                    <a:lnTo>
                      <a:pt x="14" y="10"/>
                    </a:lnTo>
                    <a:lnTo>
                      <a:pt x="10" y="10"/>
                    </a:lnTo>
                    <a:lnTo>
                      <a:pt x="6" y="8"/>
                    </a:lnTo>
                    <a:lnTo>
                      <a:pt x="0" y="4"/>
                    </a:lnTo>
                    <a:close/>
                  </a:path>
                </a:pathLst>
              </a:custGeom>
              <a:solidFill>
                <a:srgbClr val="D788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5" name="Freeform 184"/>
              <p:cNvSpPr>
                <a:spLocks/>
              </p:cNvSpPr>
              <p:nvPr/>
            </p:nvSpPr>
            <p:spPr bwMode="auto">
              <a:xfrm>
                <a:off x="2772" y="1941"/>
                <a:ext cx="38" cy="10"/>
              </a:xfrm>
              <a:custGeom>
                <a:avLst/>
                <a:gdLst>
                  <a:gd name="T0" fmla="*/ 18 w 38"/>
                  <a:gd name="T1" fmla="*/ 4 h 10"/>
                  <a:gd name="T2" fmla="*/ 18 w 38"/>
                  <a:gd name="T3" fmla="*/ 4 h 10"/>
                  <a:gd name="T4" fmla="*/ 22 w 38"/>
                  <a:gd name="T5" fmla="*/ 4 h 10"/>
                  <a:gd name="T6" fmla="*/ 24 w 38"/>
                  <a:gd name="T7" fmla="*/ 4 h 10"/>
                  <a:gd name="T8" fmla="*/ 26 w 38"/>
                  <a:gd name="T9" fmla="*/ 2 h 10"/>
                  <a:gd name="T10" fmla="*/ 26 w 38"/>
                  <a:gd name="T11" fmla="*/ 2 h 10"/>
                  <a:gd name="T12" fmla="*/ 32 w 38"/>
                  <a:gd name="T13" fmla="*/ 2 h 10"/>
                  <a:gd name="T14" fmla="*/ 38 w 38"/>
                  <a:gd name="T15" fmla="*/ 0 h 10"/>
                  <a:gd name="T16" fmla="*/ 38 w 38"/>
                  <a:gd name="T17" fmla="*/ 0 h 10"/>
                  <a:gd name="T18" fmla="*/ 36 w 38"/>
                  <a:gd name="T19" fmla="*/ 2 h 10"/>
                  <a:gd name="T20" fmla="*/ 28 w 38"/>
                  <a:gd name="T21" fmla="*/ 8 h 10"/>
                  <a:gd name="T22" fmla="*/ 24 w 38"/>
                  <a:gd name="T23" fmla="*/ 10 h 10"/>
                  <a:gd name="T24" fmla="*/ 18 w 38"/>
                  <a:gd name="T25" fmla="*/ 10 h 10"/>
                  <a:gd name="T26" fmla="*/ 10 w 38"/>
                  <a:gd name="T27" fmla="*/ 8 h 10"/>
                  <a:gd name="T28" fmla="*/ 0 w 38"/>
                  <a:gd name="T29" fmla="*/ 6 h 10"/>
                  <a:gd name="T30" fmla="*/ 0 w 38"/>
                  <a:gd name="T31" fmla="*/ 6 h 10"/>
                  <a:gd name="T32" fmla="*/ 18 w 38"/>
                  <a:gd name="T33" fmla="*/ 4 h 10"/>
                  <a:gd name="T34" fmla="*/ 18 w 38"/>
                  <a:gd name="T35" fmla="*/ 4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10"/>
                  <a:gd name="T56" fmla="*/ 38 w 38"/>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10">
                    <a:moveTo>
                      <a:pt x="18" y="4"/>
                    </a:moveTo>
                    <a:lnTo>
                      <a:pt x="18" y="4"/>
                    </a:lnTo>
                    <a:lnTo>
                      <a:pt x="22" y="4"/>
                    </a:lnTo>
                    <a:lnTo>
                      <a:pt x="24" y="4"/>
                    </a:lnTo>
                    <a:lnTo>
                      <a:pt x="26" y="2"/>
                    </a:lnTo>
                    <a:lnTo>
                      <a:pt x="32" y="2"/>
                    </a:lnTo>
                    <a:lnTo>
                      <a:pt x="38" y="0"/>
                    </a:lnTo>
                    <a:lnTo>
                      <a:pt x="36" y="2"/>
                    </a:lnTo>
                    <a:lnTo>
                      <a:pt x="28" y="8"/>
                    </a:lnTo>
                    <a:lnTo>
                      <a:pt x="24" y="10"/>
                    </a:lnTo>
                    <a:lnTo>
                      <a:pt x="18" y="10"/>
                    </a:lnTo>
                    <a:lnTo>
                      <a:pt x="10" y="8"/>
                    </a:lnTo>
                    <a:lnTo>
                      <a:pt x="0" y="6"/>
                    </a:lnTo>
                    <a:lnTo>
                      <a:pt x="18" y="4"/>
                    </a:lnTo>
                    <a:close/>
                  </a:path>
                </a:pathLst>
              </a:custGeom>
              <a:solidFill>
                <a:srgbClr val="D788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6" name="Freeform 185"/>
              <p:cNvSpPr>
                <a:spLocks/>
              </p:cNvSpPr>
              <p:nvPr/>
            </p:nvSpPr>
            <p:spPr bwMode="auto">
              <a:xfrm>
                <a:off x="2744" y="1877"/>
                <a:ext cx="38" cy="16"/>
              </a:xfrm>
              <a:custGeom>
                <a:avLst/>
                <a:gdLst>
                  <a:gd name="T0" fmla="*/ 0 w 38"/>
                  <a:gd name="T1" fmla="*/ 16 h 16"/>
                  <a:gd name="T2" fmla="*/ 0 w 38"/>
                  <a:gd name="T3" fmla="*/ 16 h 16"/>
                  <a:gd name="T4" fmla="*/ 2 w 38"/>
                  <a:gd name="T5" fmla="*/ 12 h 16"/>
                  <a:gd name="T6" fmla="*/ 10 w 38"/>
                  <a:gd name="T7" fmla="*/ 6 h 16"/>
                  <a:gd name="T8" fmla="*/ 14 w 38"/>
                  <a:gd name="T9" fmla="*/ 4 h 16"/>
                  <a:gd name="T10" fmla="*/ 22 w 38"/>
                  <a:gd name="T11" fmla="*/ 4 h 16"/>
                  <a:gd name="T12" fmla="*/ 28 w 38"/>
                  <a:gd name="T13" fmla="*/ 4 h 16"/>
                  <a:gd name="T14" fmla="*/ 38 w 38"/>
                  <a:gd name="T15" fmla="*/ 8 h 16"/>
                  <a:gd name="T16" fmla="*/ 38 w 38"/>
                  <a:gd name="T17" fmla="*/ 8 h 16"/>
                  <a:gd name="T18" fmla="*/ 38 w 38"/>
                  <a:gd name="T19" fmla="*/ 6 h 16"/>
                  <a:gd name="T20" fmla="*/ 34 w 38"/>
                  <a:gd name="T21" fmla="*/ 0 h 16"/>
                  <a:gd name="T22" fmla="*/ 34 w 38"/>
                  <a:gd name="T23" fmla="*/ 0 h 16"/>
                  <a:gd name="T24" fmla="*/ 26 w 38"/>
                  <a:gd name="T25" fmla="*/ 0 h 16"/>
                  <a:gd name="T26" fmla="*/ 16 w 38"/>
                  <a:gd name="T27" fmla="*/ 0 h 16"/>
                  <a:gd name="T28" fmla="*/ 10 w 38"/>
                  <a:gd name="T29" fmla="*/ 2 h 16"/>
                  <a:gd name="T30" fmla="*/ 6 w 38"/>
                  <a:gd name="T31" fmla="*/ 4 h 16"/>
                  <a:gd name="T32" fmla="*/ 2 w 38"/>
                  <a:gd name="T33" fmla="*/ 10 h 16"/>
                  <a:gd name="T34" fmla="*/ 0 w 38"/>
                  <a:gd name="T35" fmla="*/ 16 h 16"/>
                  <a:gd name="T36" fmla="*/ 0 w 38"/>
                  <a:gd name="T37" fmla="*/ 16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16"/>
                  <a:gd name="T59" fmla="*/ 38 w 3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16">
                    <a:moveTo>
                      <a:pt x="0" y="16"/>
                    </a:moveTo>
                    <a:lnTo>
                      <a:pt x="0" y="16"/>
                    </a:lnTo>
                    <a:lnTo>
                      <a:pt x="2" y="12"/>
                    </a:lnTo>
                    <a:lnTo>
                      <a:pt x="10" y="6"/>
                    </a:lnTo>
                    <a:lnTo>
                      <a:pt x="14" y="4"/>
                    </a:lnTo>
                    <a:lnTo>
                      <a:pt x="22" y="4"/>
                    </a:lnTo>
                    <a:lnTo>
                      <a:pt x="28" y="4"/>
                    </a:lnTo>
                    <a:lnTo>
                      <a:pt x="38" y="8"/>
                    </a:lnTo>
                    <a:lnTo>
                      <a:pt x="38" y="6"/>
                    </a:lnTo>
                    <a:lnTo>
                      <a:pt x="34" y="0"/>
                    </a:lnTo>
                    <a:lnTo>
                      <a:pt x="26" y="0"/>
                    </a:lnTo>
                    <a:lnTo>
                      <a:pt x="16" y="0"/>
                    </a:lnTo>
                    <a:lnTo>
                      <a:pt x="10" y="2"/>
                    </a:lnTo>
                    <a:lnTo>
                      <a:pt x="6" y="4"/>
                    </a:lnTo>
                    <a:lnTo>
                      <a:pt x="2" y="10"/>
                    </a:lnTo>
                    <a:lnTo>
                      <a:pt x="0" y="16"/>
                    </a:lnTo>
                    <a:close/>
                  </a:path>
                </a:pathLst>
              </a:custGeom>
              <a:solidFill>
                <a:srgbClr val="6A4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7" name="Freeform 186"/>
              <p:cNvSpPr>
                <a:spLocks/>
              </p:cNvSpPr>
              <p:nvPr/>
            </p:nvSpPr>
            <p:spPr bwMode="auto">
              <a:xfrm>
                <a:off x="2800" y="1873"/>
                <a:ext cx="16" cy="8"/>
              </a:xfrm>
              <a:custGeom>
                <a:avLst/>
                <a:gdLst>
                  <a:gd name="T0" fmla="*/ 0 w 16"/>
                  <a:gd name="T1" fmla="*/ 8 h 8"/>
                  <a:gd name="T2" fmla="*/ 0 w 16"/>
                  <a:gd name="T3" fmla="*/ 8 h 8"/>
                  <a:gd name="T4" fmla="*/ 0 w 16"/>
                  <a:gd name="T5" fmla="*/ 6 h 8"/>
                  <a:gd name="T6" fmla="*/ 2 w 16"/>
                  <a:gd name="T7" fmla="*/ 2 h 8"/>
                  <a:gd name="T8" fmla="*/ 2 w 16"/>
                  <a:gd name="T9" fmla="*/ 2 h 8"/>
                  <a:gd name="T10" fmla="*/ 6 w 16"/>
                  <a:gd name="T11" fmla="*/ 0 h 8"/>
                  <a:gd name="T12" fmla="*/ 12 w 16"/>
                  <a:gd name="T13" fmla="*/ 0 h 8"/>
                  <a:gd name="T14" fmla="*/ 16 w 16"/>
                  <a:gd name="T15" fmla="*/ 2 h 8"/>
                  <a:gd name="T16" fmla="*/ 16 w 16"/>
                  <a:gd name="T17" fmla="*/ 8 h 8"/>
                  <a:gd name="T18" fmla="*/ 16 w 16"/>
                  <a:gd name="T19" fmla="*/ 8 h 8"/>
                  <a:gd name="T20" fmla="*/ 14 w 16"/>
                  <a:gd name="T21" fmla="*/ 6 h 8"/>
                  <a:gd name="T22" fmla="*/ 12 w 16"/>
                  <a:gd name="T23" fmla="*/ 4 h 8"/>
                  <a:gd name="T24" fmla="*/ 6 w 16"/>
                  <a:gd name="T25" fmla="*/ 4 h 8"/>
                  <a:gd name="T26" fmla="*/ 0 w 16"/>
                  <a:gd name="T27" fmla="*/ 8 h 8"/>
                  <a:gd name="T28" fmla="*/ 0 w 16"/>
                  <a:gd name="T29" fmla="*/ 8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8"/>
                  <a:gd name="T47" fmla="*/ 16 w 16"/>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8">
                    <a:moveTo>
                      <a:pt x="0" y="8"/>
                    </a:moveTo>
                    <a:lnTo>
                      <a:pt x="0" y="8"/>
                    </a:lnTo>
                    <a:lnTo>
                      <a:pt x="0" y="6"/>
                    </a:lnTo>
                    <a:lnTo>
                      <a:pt x="2" y="2"/>
                    </a:lnTo>
                    <a:lnTo>
                      <a:pt x="6" y="0"/>
                    </a:lnTo>
                    <a:lnTo>
                      <a:pt x="12" y="0"/>
                    </a:lnTo>
                    <a:lnTo>
                      <a:pt x="16" y="2"/>
                    </a:lnTo>
                    <a:lnTo>
                      <a:pt x="16" y="8"/>
                    </a:lnTo>
                    <a:lnTo>
                      <a:pt x="14" y="6"/>
                    </a:lnTo>
                    <a:lnTo>
                      <a:pt x="12" y="4"/>
                    </a:lnTo>
                    <a:lnTo>
                      <a:pt x="6" y="4"/>
                    </a:lnTo>
                    <a:lnTo>
                      <a:pt x="0" y="8"/>
                    </a:lnTo>
                    <a:close/>
                  </a:path>
                </a:pathLst>
              </a:custGeom>
              <a:solidFill>
                <a:srgbClr val="6A4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8" name="Freeform 187"/>
              <p:cNvSpPr>
                <a:spLocks/>
              </p:cNvSpPr>
              <p:nvPr/>
            </p:nvSpPr>
            <p:spPr bwMode="auto">
              <a:xfrm>
                <a:off x="2754" y="1891"/>
                <a:ext cx="28" cy="8"/>
              </a:xfrm>
              <a:custGeom>
                <a:avLst/>
                <a:gdLst>
                  <a:gd name="T0" fmla="*/ 0 w 28"/>
                  <a:gd name="T1" fmla="*/ 8 h 8"/>
                  <a:gd name="T2" fmla="*/ 0 w 28"/>
                  <a:gd name="T3" fmla="*/ 8 h 8"/>
                  <a:gd name="T4" fmla="*/ 4 w 28"/>
                  <a:gd name="T5" fmla="*/ 6 h 8"/>
                  <a:gd name="T6" fmla="*/ 10 w 28"/>
                  <a:gd name="T7" fmla="*/ 2 h 8"/>
                  <a:gd name="T8" fmla="*/ 14 w 28"/>
                  <a:gd name="T9" fmla="*/ 0 h 8"/>
                  <a:gd name="T10" fmla="*/ 18 w 28"/>
                  <a:gd name="T11" fmla="*/ 0 h 8"/>
                  <a:gd name="T12" fmla="*/ 24 w 28"/>
                  <a:gd name="T13" fmla="*/ 2 h 8"/>
                  <a:gd name="T14" fmla="*/ 28 w 28"/>
                  <a:gd name="T15" fmla="*/ 8 h 8"/>
                  <a:gd name="T16" fmla="*/ 28 w 28"/>
                  <a:gd name="T17" fmla="*/ 8 h 8"/>
                  <a:gd name="T18" fmla="*/ 26 w 28"/>
                  <a:gd name="T19" fmla="*/ 6 h 8"/>
                  <a:gd name="T20" fmla="*/ 22 w 28"/>
                  <a:gd name="T21" fmla="*/ 4 h 8"/>
                  <a:gd name="T22" fmla="*/ 12 w 28"/>
                  <a:gd name="T23" fmla="*/ 4 h 8"/>
                  <a:gd name="T24" fmla="*/ 0 w 28"/>
                  <a:gd name="T25" fmla="*/ 8 h 8"/>
                  <a:gd name="T26" fmla="*/ 0 w 28"/>
                  <a:gd name="T27" fmla="*/ 8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8"/>
                  <a:gd name="T44" fmla="*/ 28 w 2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8">
                    <a:moveTo>
                      <a:pt x="0" y="8"/>
                    </a:moveTo>
                    <a:lnTo>
                      <a:pt x="0" y="8"/>
                    </a:lnTo>
                    <a:lnTo>
                      <a:pt x="4" y="6"/>
                    </a:lnTo>
                    <a:lnTo>
                      <a:pt x="10" y="2"/>
                    </a:lnTo>
                    <a:lnTo>
                      <a:pt x="14" y="0"/>
                    </a:lnTo>
                    <a:lnTo>
                      <a:pt x="18" y="0"/>
                    </a:lnTo>
                    <a:lnTo>
                      <a:pt x="24" y="2"/>
                    </a:lnTo>
                    <a:lnTo>
                      <a:pt x="28" y="8"/>
                    </a:lnTo>
                    <a:lnTo>
                      <a:pt x="26" y="6"/>
                    </a:lnTo>
                    <a:lnTo>
                      <a:pt x="22" y="4"/>
                    </a:lnTo>
                    <a:lnTo>
                      <a:pt x="12" y="4"/>
                    </a:lnTo>
                    <a:lnTo>
                      <a:pt x="0" y="8"/>
                    </a:lnTo>
                    <a:close/>
                  </a:path>
                </a:pathLst>
              </a:custGeom>
              <a:solidFill>
                <a:srgbClr val="2F2D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9" name="Freeform 188"/>
              <p:cNvSpPr>
                <a:spLocks/>
              </p:cNvSpPr>
              <p:nvPr/>
            </p:nvSpPr>
            <p:spPr bwMode="auto">
              <a:xfrm>
                <a:off x="2766" y="1893"/>
                <a:ext cx="10" cy="6"/>
              </a:xfrm>
              <a:custGeom>
                <a:avLst/>
                <a:gdLst>
                  <a:gd name="T0" fmla="*/ 10 w 10"/>
                  <a:gd name="T1" fmla="*/ 2 h 6"/>
                  <a:gd name="T2" fmla="*/ 10 w 10"/>
                  <a:gd name="T3" fmla="*/ 2 h 6"/>
                  <a:gd name="T4" fmla="*/ 8 w 10"/>
                  <a:gd name="T5" fmla="*/ 4 h 6"/>
                  <a:gd name="T6" fmla="*/ 4 w 10"/>
                  <a:gd name="T7" fmla="*/ 6 h 6"/>
                  <a:gd name="T8" fmla="*/ 4 w 10"/>
                  <a:gd name="T9" fmla="*/ 6 h 6"/>
                  <a:gd name="T10" fmla="*/ 2 w 10"/>
                  <a:gd name="T11" fmla="*/ 4 h 6"/>
                  <a:gd name="T12" fmla="*/ 0 w 10"/>
                  <a:gd name="T13" fmla="*/ 2 h 6"/>
                  <a:gd name="T14" fmla="*/ 0 w 10"/>
                  <a:gd name="T15" fmla="*/ 2 h 6"/>
                  <a:gd name="T16" fmla="*/ 2 w 10"/>
                  <a:gd name="T17" fmla="*/ 0 h 6"/>
                  <a:gd name="T18" fmla="*/ 4 w 10"/>
                  <a:gd name="T19" fmla="*/ 0 h 6"/>
                  <a:gd name="T20" fmla="*/ 4 w 10"/>
                  <a:gd name="T21" fmla="*/ 0 h 6"/>
                  <a:gd name="T22" fmla="*/ 8 w 10"/>
                  <a:gd name="T23" fmla="*/ 0 h 6"/>
                  <a:gd name="T24" fmla="*/ 10 w 10"/>
                  <a:gd name="T25" fmla="*/ 2 h 6"/>
                  <a:gd name="T26" fmla="*/ 10 w 10"/>
                  <a:gd name="T27" fmla="*/ 2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6"/>
                  <a:gd name="T44" fmla="*/ 10 w 10"/>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6">
                    <a:moveTo>
                      <a:pt x="10" y="2"/>
                    </a:moveTo>
                    <a:lnTo>
                      <a:pt x="10" y="2"/>
                    </a:lnTo>
                    <a:lnTo>
                      <a:pt x="8" y="4"/>
                    </a:lnTo>
                    <a:lnTo>
                      <a:pt x="4" y="6"/>
                    </a:lnTo>
                    <a:lnTo>
                      <a:pt x="2" y="4"/>
                    </a:lnTo>
                    <a:lnTo>
                      <a:pt x="0" y="2"/>
                    </a:lnTo>
                    <a:lnTo>
                      <a:pt x="2" y="0"/>
                    </a:lnTo>
                    <a:lnTo>
                      <a:pt x="4" y="0"/>
                    </a:lnTo>
                    <a:lnTo>
                      <a:pt x="8" y="0"/>
                    </a:lnTo>
                    <a:lnTo>
                      <a:pt x="10" y="2"/>
                    </a:lnTo>
                    <a:close/>
                  </a:path>
                </a:pathLst>
              </a:custGeom>
              <a:solidFill>
                <a:srgbClr val="2F2D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0" name="Freeform 189"/>
              <p:cNvSpPr>
                <a:spLocks/>
              </p:cNvSpPr>
              <p:nvPr/>
            </p:nvSpPr>
            <p:spPr bwMode="auto">
              <a:xfrm>
                <a:off x="2794" y="1887"/>
                <a:ext cx="22" cy="8"/>
              </a:xfrm>
              <a:custGeom>
                <a:avLst/>
                <a:gdLst>
                  <a:gd name="T0" fmla="*/ 0 w 22"/>
                  <a:gd name="T1" fmla="*/ 8 h 8"/>
                  <a:gd name="T2" fmla="*/ 0 w 22"/>
                  <a:gd name="T3" fmla="*/ 8 h 8"/>
                  <a:gd name="T4" fmla="*/ 2 w 22"/>
                  <a:gd name="T5" fmla="*/ 6 h 8"/>
                  <a:gd name="T6" fmla="*/ 8 w 22"/>
                  <a:gd name="T7" fmla="*/ 0 h 8"/>
                  <a:gd name="T8" fmla="*/ 10 w 22"/>
                  <a:gd name="T9" fmla="*/ 0 h 8"/>
                  <a:gd name="T10" fmla="*/ 14 w 22"/>
                  <a:gd name="T11" fmla="*/ 0 h 8"/>
                  <a:gd name="T12" fmla="*/ 18 w 22"/>
                  <a:gd name="T13" fmla="*/ 2 h 8"/>
                  <a:gd name="T14" fmla="*/ 22 w 22"/>
                  <a:gd name="T15" fmla="*/ 6 h 8"/>
                  <a:gd name="T16" fmla="*/ 22 w 22"/>
                  <a:gd name="T17" fmla="*/ 6 h 8"/>
                  <a:gd name="T18" fmla="*/ 22 w 22"/>
                  <a:gd name="T19" fmla="*/ 6 h 8"/>
                  <a:gd name="T20" fmla="*/ 18 w 22"/>
                  <a:gd name="T21" fmla="*/ 4 h 8"/>
                  <a:gd name="T22" fmla="*/ 10 w 22"/>
                  <a:gd name="T23" fmla="*/ 4 h 8"/>
                  <a:gd name="T24" fmla="*/ 0 w 22"/>
                  <a:gd name="T25" fmla="*/ 8 h 8"/>
                  <a:gd name="T26" fmla="*/ 0 w 22"/>
                  <a:gd name="T27" fmla="*/ 8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8"/>
                  <a:gd name="T44" fmla="*/ 22 w 22"/>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8">
                    <a:moveTo>
                      <a:pt x="0" y="8"/>
                    </a:moveTo>
                    <a:lnTo>
                      <a:pt x="0" y="8"/>
                    </a:lnTo>
                    <a:lnTo>
                      <a:pt x="2" y="6"/>
                    </a:lnTo>
                    <a:lnTo>
                      <a:pt x="8" y="0"/>
                    </a:lnTo>
                    <a:lnTo>
                      <a:pt x="10" y="0"/>
                    </a:lnTo>
                    <a:lnTo>
                      <a:pt x="14" y="0"/>
                    </a:lnTo>
                    <a:lnTo>
                      <a:pt x="18" y="2"/>
                    </a:lnTo>
                    <a:lnTo>
                      <a:pt x="22" y="6"/>
                    </a:lnTo>
                    <a:lnTo>
                      <a:pt x="18" y="4"/>
                    </a:lnTo>
                    <a:lnTo>
                      <a:pt x="10" y="4"/>
                    </a:lnTo>
                    <a:lnTo>
                      <a:pt x="0" y="8"/>
                    </a:lnTo>
                    <a:close/>
                  </a:path>
                </a:pathLst>
              </a:custGeom>
              <a:solidFill>
                <a:srgbClr val="2F2D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1" name="Freeform 190"/>
              <p:cNvSpPr>
                <a:spLocks/>
              </p:cNvSpPr>
              <p:nvPr/>
            </p:nvSpPr>
            <p:spPr bwMode="auto">
              <a:xfrm>
                <a:off x="2804" y="1887"/>
                <a:ext cx="8" cy="6"/>
              </a:xfrm>
              <a:custGeom>
                <a:avLst/>
                <a:gdLst>
                  <a:gd name="T0" fmla="*/ 8 w 8"/>
                  <a:gd name="T1" fmla="*/ 4 h 6"/>
                  <a:gd name="T2" fmla="*/ 8 w 8"/>
                  <a:gd name="T3" fmla="*/ 4 h 6"/>
                  <a:gd name="T4" fmla="*/ 6 w 8"/>
                  <a:gd name="T5" fmla="*/ 6 h 6"/>
                  <a:gd name="T6" fmla="*/ 4 w 8"/>
                  <a:gd name="T7" fmla="*/ 6 h 6"/>
                  <a:gd name="T8" fmla="*/ 4 w 8"/>
                  <a:gd name="T9" fmla="*/ 6 h 6"/>
                  <a:gd name="T10" fmla="*/ 0 w 8"/>
                  <a:gd name="T11" fmla="*/ 6 h 6"/>
                  <a:gd name="T12" fmla="*/ 0 w 8"/>
                  <a:gd name="T13" fmla="*/ 4 h 6"/>
                  <a:gd name="T14" fmla="*/ 0 w 8"/>
                  <a:gd name="T15" fmla="*/ 4 h 6"/>
                  <a:gd name="T16" fmla="*/ 0 w 8"/>
                  <a:gd name="T17" fmla="*/ 2 h 6"/>
                  <a:gd name="T18" fmla="*/ 4 w 8"/>
                  <a:gd name="T19" fmla="*/ 0 h 6"/>
                  <a:gd name="T20" fmla="*/ 4 w 8"/>
                  <a:gd name="T21" fmla="*/ 0 h 6"/>
                  <a:gd name="T22" fmla="*/ 6 w 8"/>
                  <a:gd name="T23" fmla="*/ 2 h 6"/>
                  <a:gd name="T24" fmla="*/ 8 w 8"/>
                  <a:gd name="T25" fmla="*/ 4 h 6"/>
                  <a:gd name="T26" fmla="*/ 8 w 8"/>
                  <a:gd name="T27" fmla="*/ 4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6"/>
                  <a:gd name="T44" fmla="*/ 8 w 8"/>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6">
                    <a:moveTo>
                      <a:pt x="8" y="4"/>
                    </a:moveTo>
                    <a:lnTo>
                      <a:pt x="8" y="4"/>
                    </a:lnTo>
                    <a:lnTo>
                      <a:pt x="6" y="6"/>
                    </a:lnTo>
                    <a:lnTo>
                      <a:pt x="4" y="6"/>
                    </a:lnTo>
                    <a:lnTo>
                      <a:pt x="0" y="6"/>
                    </a:lnTo>
                    <a:lnTo>
                      <a:pt x="0" y="4"/>
                    </a:lnTo>
                    <a:lnTo>
                      <a:pt x="0" y="2"/>
                    </a:lnTo>
                    <a:lnTo>
                      <a:pt x="4" y="0"/>
                    </a:lnTo>
                    <a:lnTo>
                      <a:pt x="6" y="2"/>
                    </a:lnTo>
                    <a:lnTo>
                      <a:pt x="8" y="4"/>
                    </a:lnTo>
                    <a:close/>
                  </a:path>
                </a:pathLst>
              </a:custGeom>
              <a:solidFill>
                <a:srgbClr val="2F2D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5616" name="Group 191"/>
            <p:cNvGrpSpPr>
              <a:grpSpLocks/>
            </p:cNvGrpSpPr>
            <p:nvPr/>
          </p:nvGrpSpPr>
          <p:grpSpPr bwMode="auto">
            <a:xfrm>
              <a:off x="626" y="1893"/>
              <a:ext cx="255" cy="516"/>
              <a:chOff x="2647" y="1917"/>
              <a:chExt cx="373" cy="1065"/>
            </a:xfrm>
          </p:grpSpPr>
          <p:sp>
            <p:nvSpPr>
              <p:cNvPr id="25621" name="Freeform 192"/>
              <p:cNvSpPr>
                <a:spLocks/>
              </p:cNvSpPr>
              <p:nvPr/>
            </p:nvSpPr>
            <p:spPr bwMode="auto">
              <a:xfrm>
                <a:off x="2743" y="1917"/>
                <a:ext cx="111" cy="136"/>
              </a:xfrm>
              <a:custGeom>
                <a:avLst/>
                <a:gdLst>
                  <a:gd name="T0" fmla="*/ 2 w 224"/>
                  <a:gd name="T1" fmla="*/ 5 h 271"/>
                  <a:gd name="T2" fmla="*/ 2 w 224"/>
                  <a:gd name="T3" fmla="*/ 5 h 271"/>
                  <a:gd name="T4" fmla="*/ 2 w 224"/>
                  <a:gd name="T5" fmla="*/ 5 h 271"/>
                  <a:gd name="T6" fmla="*/ 2 w 224"/>
                  <a:gd name="T7" fmla="*/ 5 h 271"/>
                  <a:gd name="T8" fmla="*/ 2 w 224"/>
                  <a:gd name="T9" fmla="*/ 5 h 271"/>
                  <a:gd name="T10" fmla="*/ 2 w 224"/>
                  <a:gd name="T11" fmla="*/ 5 h 271"/>
                  <a:gd name="T12" fmla="*/ 3 w 224"/>
                  <a:gd name="T13" fmla="*/ 4 h 271"/>
                  <a:gd name="T14" fmla="*/ 3 w 224"/>
                  <a:gd name="T15" fmla="*/ 4 h 271"/>
                  <a:gd name="T16" fmla="*/ 3 w 224"/>
                  <a:gd name="T17" fmla="*/ 4 h 271"/>
                  <a:gd name="T18" fmla="*/ 3 w 224"/>
                  <a:gd name="T19" fmla="*/ 4 h 271"/>
                  <a:gd name="T20" fmla="*/ 3 w 224"/>
                  <a:gd name="T21" fmla="*/ 4 h 271"/>
                  <a:gd name="T22" fmla="*/ 3 w 224"/>
                  <a:gd name="T23" fmla="*/ 3 h 271"/>
                  <a:gd name="T24" fmla="*/ 3 w 224"/>
                  <a:gd name="T25" fmla="*/ 3 h 271"/>
                  <a:gd name="T26" fmla="*/ 3 w 224"/>
                  <a:gd name="T27" fmla="*/ 3 h 271"/>
                  <a:gd name="T28" fmla="*/ 3 w 224"/>
                  <a:gd name="T29" fmla="*/ 2 h 271"/>
                  <a:gd name="T30" fmla="*/ 3 w 224"/>
                  <a:gd name="T31" fmla="*/ 2 h 271"/>
                  <a:gd name="T32" fmla="*/ 3 w 224"/>
                  <a:gd name="T33" fmla="*/ 2 h 271"/>
                  <a:gd name="T34" fmla="*/ 3 w 224"/>
                  <a:gd name="T35" fmla="*/ 1 h 271"/>
                  <a:gd name="T36" fmla="*/ 2 w 224"/>
                  <a:gd name="T37" fmla="*/ 1 h 271"/>
                  <a:gd name="T38" fmla="*/ 2 w 224"/>
                  <a:gd name="T39" fmla="*/ 1 h 271"/>
                  <a:gd name="T40" fmla="*/ 1 w 224"/>
                  <a:gd name="T41" fmla="*/ 0 h 271"/>
                  <a:gd name="T42" fmla="*/ 1 w 224"/>
                  <a:gd name="T43" fmla="*/ 1 h 271"/>
                  <a:gd name="T44" fmla="*/ 0 w 224"/>
                  <a:gd name="T45" fmla="*/ 1 h 271"/>
                  <a:gd name="T46" fmla="*/ 0 w 224"/>
                  <a:gd name="T47" fmla="*/ 1 h 271"/>
                  <a:gd name="T48" fmla="*/ 0 w 224"/>
                  <a:gd name="T49" fmla="*/ 1 h 271"/>
                  <a:gd name="T50" fmla="*/ 0 w 224"/>
                  <a:gd name="T51" fmla="*/ 1 h 271"/>
                  <a:gd name="T52" fmla="*/ 0 w 224"/>
                  <a:gd name="T53" fmla="*/ 1 h 271"/>
                  <a:gd name="T54" fmla="*/ 0 w 224"/>
                  <a:gd name="T55" fmla="*/ 1 h 271"/>
                  <a:gd name="T56" fmla="*/ 0 w 224"/>
                  <a:gd name="T57" fmla="*/ 1 h 271"/>
                  <a:gd name="T58" fmla="*/ 0 w 224"/>
                  <a:gd name="T59" fmla="*/ 1 h 271"/>
                  <a:gd name="T60" fmla="*/ 0 w 224"/>
                  <a:gd name="T61" fmla="*/ 2 h 271"/>
                  <a:gd name="T62" fmla="*/ 0 w 224"/>
                  <a:gd name="T63" fmla="*/ 2 h 271"/>
                  <a:gd name="T64" fmla="*/ 0 w 224"/>
                  <a:gd name="T65" fmla="*/ 2 h 271"/>
                  <a:gd name="T66" fmla="*/ 0 w 224"/>
                  <a:gd name="T67" fmla="*/ 2 h 271"/>
                  <a:gd name="T68" fmla="*/ 0 w 224"/>
                  <a:gd name="T69" fmla="*/ 2 h 271"/>
                  <a:gd name="T70" fmla="*/ 0 w 224"/>
                  <a:gd name="T71" fmla="*/ 3 h 271"/>
                  <a:gd name="T72" fmla="*/ 0 w 224"/>
                  <a:gd name="T73" fmla="*/ 3 h 271"/>
                  <a:gd name="T74" fmla="*/ 0 w 224"/>
                  <a:gd name="T75" fmla="*/ 4 h 271"/>
                  <a:gd name="T76" fmla="*/ 0 w 224"/>
                  <a:gd name="T77" fmla="*/ 4 h 271"/>
                  <a:gd name="T78" fmla="*/ 0 w 224"/>
                  <a:gd name="T79" fmla="*/ 4 h 271"/>
                  <a:gd name="T80" fmla="*/ 0 w 224"/>
                  <a:gd name="T81" fmla="*/ 4 h 271"/>
                  <a:gd name="T82" fmla="*/ 0 w 224"/>
                  <a:gd name="T83" fmla="*/ 4 h 271"/>
                  <a:gd name="T84" fmla="*/ 0 w 224"/>
                  <a:gd name="T85" fmla="*/ 4 h 271"/>
                  <a:gd name="T86" fmla="*/ 0 w 224"/>
                  <a:gd name="T87" fmla="*/ 4 h 271"/>
                  <a:gd name="T88" fmla="*/ 1 w 224"/>
                  <a:gd name="T89" fmla="*/ 4 h 271"/>
                  <a:gd name="T90" fmla="*/ 1 w 224"/>
                  <a:gd name="T91" fmla="*/ 4 h 271"/>
                  <a:gd name="T92" fmla="*/ 1 w 224"/>
                  <a:gd name="T93" fmla="*/ 4 h 271"/>
                  <a:gd name="T94" fmla="*/ 1 w 224"/>
                  <a:gd name="T95" fmla="*/ 5 h 271"/>
                  <a:gd name="T96" fmla="*/ 1 w 224"/>
                  <a:gd name="T97" fmla="*/ 5 h 271"/>
                  <a:gd name="T98" fmla="*/ 1 w 224"/>
                  <a:gd name="T99" fmla="*/ 5 h 271"/>
                  <a:gd name="T100" fmla="*/ 1 w 224"/>
                  <a:gd name="T101" fmla="*/ 5 h 271"/>
                  <a:gd name="T102" fmla="*/ 2 w 224"/>
                  <a:gd name="T103" fmla="*/ 5 h 271"/>
                  <a:gd name="T104" fmla="*/ 2 w 224"/>
                  <a:gd name="T105" fmla="*/ 5 h 271"/>
                  <a:gd name="T106" fmla="*/ 2 w 224"/>
                  <a:gd name="T107" fmla="*/ 5 h 271"/>
                  <a:gd name="T108" fmla="*/ 2 w 224"/>
                  <a:gd name="T109" fmla="*/ 5 h 271"/>
                  <a:gd name="T110" fmla="*/ 2 w 224"/>
                  <a:gd name="T111" fmla="*/ 5 h 271"/>
                  <a:gd name="T112" fmla="*/ 2 w 224"/>
                  <a:gd name="T113" fmla="*/ 5 h 271"/>
                  <a:gd name="T114" fmla="*/ 2 w 224"/>
                  <a:gd name="T115" fmla="*/ 5 h 2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4"/>
                  <a:gd name="T175" fmla="*/ 0 h 271"/>
                  <a:gd name="T176" fmla="*/ 224 w 224"/>
                  <a:gd name="T177" fmla="*/ 271 h 2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4" h="271">
                    <a:moveTo>
                      <a:pt x="183" y="267"/>
                    </a:moveTo>
                    <a:lnTo>
                      <a:pt x="183" y="267"/>
                    </a:lnTo>
                    <a:lnTo>
                      <a:pt x="185" y="266"/>
                    </a:lnTo>
                    <a:lnTo>
                      <a:pt x="186" y="263"/>
                    </a:lnTo>
                    <a:lnTo>
                      <a:pt x="187" y="262"/>
                    </a:lnTo>
                    <a:lnTo>
                      <a:pt x="189" y="259"/>
                    </a:lnTo>
                    <a:lnTo>
                      <a:pt x="193" y="254"/>
                    </a:lnTo>
                    <a:lnTo>
                      <a:pt x="195" y="248"/>
                    </a:lnTo>
                    <a:lnTo>
                      <a:pt x="196" y="244"/>
                    </a:lnTo>
                    <a:lnTo>
                      <a:pt x="201" y="231"/>
                    </a:lnTo>
                    <a:lnTo>
                      <a:pt x="210" y="210"/>
                    </a:lnTo>
                    <a:lnTo>
                      <a:pt x="218" y="186"/>
                    </a:lnTo>
                    <a:lnTo>
                      <a:pt x="223" y="161"/>
                    </a:lnTo>
                    <a:lnTo>
                      <a:pt x="224" y="145"/>
                    </a:lnTo>
                    <a:lnTo>
                      <a:pt x="223" y="122"/>
                    </a:lnTo>
                    <a:lnTo>
                      <a:pt x="220" y="94"/>
                    </a:lnTo>
                    <a:lnTo>
                      <a:pt x="213" y="66"/>
                    </a:lnTo>
                    <a:lnTo>
                      <a:pt x="202" y="40"/>
                    </a:lnTo>
                    <a:lnTo>
                      <a:pt x="183" y="18"/>
                    </a:lnTo>
                    <a:lnTo>
                      <a:pt x="158" y="3"/>
                    </a:lnTo>
                    <a:lnTo>
                      <a:pt x="124" y="0"/>
                    </a:lnTo>
                    <a:lnTo>
                      <a:pt x="88" y="2"/>
                    </a:lnTo>
                    <a:lnTo>
                      <a:pt x="60" y="7"/>
                    </a:lnTo>
                    <a:lnTo>
                      <a:pt x="40" y="12"/>
                    </a:lnTo>
                    <a:lnTo>
                      <a:pt x="25" y="19"/>
                    </a:lnTo>
                    <a:lnTo>
                      <a:pt x="15" y="26"/>
                    </a:lnTo>
                    <a:lnTo>
                      <a:pt x="8" y="33"/>
                    </a:lnTo>
                    <a:lnTo>
                      <a:pt x="5" y="40"/>
                    </a:lnTo>
                    <a:lnTo>
                      <a:pt x="4" y="46"/>
                    </a:lnTo>
                    <a:lnTo>
                      <a:pt x="3" y="57"/>
                    </a:lnTo>
                    <a:lnTo>
                      <a:pt x="2" y="65"/>
                    </a:lnTo>
                    <a:lnTo>
                      <a:pt x="0" y="71"/>
                    </a:lnTo>
                    <a:lnTo>
                      <a:pt x="0" y="73"/>
                    </a:lnTo>
                    <a:lnTo>
                      <a:pt x="4" y="106"/>
                    </a:lnTo>
                    <a:lnTo>
                      <a:pt x="5" y="117"/>
                    </a:lnTo>
                    <a:lnTo>
                      <a:pt x="8" y="145"/>
                    </a:lnTo>
                    <a:lnTo>
                      <a:pt x="13" y="175"/>
                    </a:lnTo>
                    <a:lnTo>
                      <a:pt x="16" y="193"/>
                    </a:lnTo>
                    <a:lnTo>
                      <a:pt x="21" y="201"/>
                    </a:lnTo>
                    <a:lnTo>
                      <a:pt x="28" y="206"/>
                    </a:lnTo>
                    <a:lnTo>
                      <a:pt x="35" y="209"/>
                    </a:lnTo>
                    <a:lnTo>
                      <a:pt x="42" y="210"/>
                    </a:lnTo>
                    <a:lnTo>
                      <a:pt x="48" y="214"/>
                    </a:lnTo>
                    <a:lnTo>
                      <a:pt x="56" y="221"/>
                    </a:lnTo>
                    <a:lnTo>
                      <a:pt x="67" y="231"/>
                    </a:lnTo>
                    <a:lnTo>
                      <a:pt x="80" y="243"/>
                    </a:lnTo>
                    <a:lnTo>
                      <a:pt x="92" y="254"/>
                    </a:lnTo>
                    <a:lnTo>
                      <a:pt x="104" y="265"/>
                    </a:lnTo>
                    <a:lnTo>
                      <a:pt x="112" y="270"/>
                    </a:lnTo>
                    <a:lnTo>
                      <a:pt x="118" y="271"/>
                    </a:lnTo>
                    <a:lnTo>
                      <a:pt x="122" y="270"/>
                    </a:lnTo>
                    <a:lnTo>
                      <a:pt x="130" y="270"/>
                    </a:lnTo>
                    <a:lnTo>
                      <a:pt x="141" y="271"/>
                    </a:lnTo>
                    <a:lnTo>
                      <a:pt x="151" y="271"/>
                    </a:lnTo>
                    <a:lnTo>
                      <a:pt x="162" y="271"/>
                    </a:lnTo>
                    <a:lnTo>
                      <a:pt x="171" y="271"/>
                    </a:lnTo>
                    <a:lnTo>
                      <a:pt x="179" y="269"/>
                    </a:lnTo>
                    <a:lnTo>
                      <a:pt x="183" y="267"/>
                    </a:lnTo>
                    <a:close/>
                  </a:path>
                </a:pathLst>
              </a:custGeom>
              <a:solidFill>
                <a:srgbClr val="1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2" name="Freeform 193"/>
              <p:cNvSpPr>
                <a:spLocks/>
              </p:cNvSpPr>
              <p:nvPr/>
            </p:nvSpPr>
            <p:spPr bwMode="auto">
              <a:xfrm>
                <a:off x="2740" y="1950"/>
                <a:ext cx="99" cy="137"/>
              </a:xfrm>
              <a:custGeom>
                <a:avLst/>
                <a:gdLst>
                  <a:gd name="T0" fmla="*/ 4 w 198"/>
                  <a:gd name="T1" fmla="*/ 3 h 273"/>
                  <a:gd name="T2" fmla="*/ 3 w 198"/>
                  <a:gd name="T3" fmla="*/ 3 h 273"/>
                  <a:gd name="T4" fmla="*/ 3 w 198"/>
                  <a:gd name="T5" fmla="*/ 3 h 273"/>
                  <a:gd name="T6" fmla="*/ 3 w 198"/>
                  <a:gd name="T7" fmla="*/ 3 h 273"/>
                  <a:gd name="T8" fmla="*/ 2 w 198"/>
                  <a:gd name="T9" fmla="*/ 3 h 273"/>
                  <a:gd name="T10" fmla="*/ 2 w 198"/>
                  <a:gd name="T11" fmla="*/ 3 h 273"/>
                  <a:gd name="T12" fmla="*/ 2 w 198"/>
                  <a:gd name="T13" fmla="*/ 3 h 273"/>
                  <a:gd name="T14" fmla="*/ 2 w 198"/>
                  <a:gd name="T15" fmla="*/ 2 h 273"/>
                  <a:gd name="T16" fmla="*/ 2 w 198"/>
                  <a:gd name="T17" fmla="*/ 2 h 273"/>
                  <a:gd name="T18" fmla="*/ 1 w 198"/>
                  <a:gd name="T19" fmla="*/ 2 h 273"/>
                  <a:gd name="T20" fmla="*/ 1 w 198"/>
                  <a:gd name="T21" fmla="*/ 2 h 273"/>
                  <a:gd name="T22" fmla="*/ 1 w 198"/>
                  <a:gd name="T23" fmla="*/ 2 h 273"/>
                  <a:gd name="T24" fmla="*/ 1 w 198"/>
                  <a:gd name="T25" fmla="*/ 2 h 273"/>
                  <a:gd name="T26" fmla="*/ 1 w 198"/>
                  <a:gd name="T27" fmla="*/ 2 h 273"/>
                  <a:gd name="T28" fmla="*/ 1 w 198"/>
                  <a:gd name="T29" fmla="*/ 2 h 273"/>
                  <a:gd name="T30" fmla="*/ 1 w 198"/>
                  <a:gd name="T31" fmla="*/ 3 h 273"/>
                  <a:gd name="T32" fmla="*/ 1 w 198"/>
                  <a:gd name="T33" fmla="*/ 2 h 273"/>
                  <a:gd name="T34" fmla="*/ 1 w 198"/>
                  <a:gd name="T35" fmla="*/ 2 h 273"/>
                  <a:gd name="T36" fmla="*/ 1 w 198"/>
                  <a:gd name="T37" fmla="*/ 2 h 273"/>
                  <a:gd name="T38" fmla="*/ 1 w 198"/>
                  <a:gd name="T39" fmla="*/ 1 h 273"/>
                  <a:gd name="T40" fmla="*/ 1 w 198"/>
                  <a:gd name="T41" fmla="*/ 1 h 273"/>
                  <a:gd name="T42" fmla="*/ 1 w 198"/>
                  <a:gd name="T43" fmla="*/ 1 h 273"/>
                  <a:gd name="T44" fmla="*/ 1 w 198"/>
                  <a:gd name="T45" fmla="*/ 0 h 273"/>
                  <a:gd name="T46" fmla="*/ 1 w 198"/>
                  <a:gd name="T47" fmla="*/ 1 h 273"/>
                  <a:gd name="T48" fmla="*/ 0 w 198"/>
                  <a:gd name="T49" fmla="*/ 1 h 273"/>
                  <a:gd name="T50" fmla="*/ 1 w 198"/>
                  <a:gd name="T51" fmla="*/ 2 h 273"/>
                  <a:gd name="T52" fmla="*/ 1 w 198"/>
                  <a:gd name="T53" fmla="*/ 2 h 273"/>
                  <a:gd name="T54" fmla="*/ 1 w 198"/>
                  <a:gd name="T55" fmla="*/ 2 h 273"/>
                  <a:gd name="T56" fmla="*/ 1 w 198"/>
                  <a:gd name="T57" fmla="*/ 3 h 273"/>
                  <a:gd name="T58" fmla="*/ 1 w 198"/>
                  <a:gd name="T59" fmla="*/ 3 h 273"/>
                  <a:gd name="T60" fmla="*/ 1 w 198"/>
                  <a:gd name="T61" fmla="*/ 4 h 273"/>
                  <a:gd name="T62" fmla="*/ 1 w 198"/>
                  <a:gd name="T63" fmla="*/ 4 h 273"/>
                  <a:gd name="T64" fmla="*/ 1 w 198"/>
                  <a:gd name="T65" fmla="*/ 4 h 273"/>
                  <a:gd name="T66" fmla="*/ 1 w 198"/>
                  <a:gd name="T67" fmla="*/ 4 h 273"/>
                  <a:gd name="T68" fmla="*/ 1 w 198"/>
                  <a:gd name="T69" fmla="*/ 4 h 273"/>
                  <a:gd name="T70" fmla="*/ 1 w 198"/>
                  <a:gd name="T71" fmla="*/ 4 h 273"/>
                  <a:gd name="T72" fmla="*/ 2 w 198"/>
                  <a:gd name="T73" fmla="*/ 5 h 273"/>
                  <a:gd name="T74" fmla="*/ 2 w 198"/>
                  <a:gd name="T75" fmla="*/ 5 h 273"/>
                  <a:gd name="T76" fmla="*/ 3 w 198"/>
                  <a:gd name="T77" fmla="*/ 4 h 273"/>
                  <a:gd name="T78" fmla="*/ 3 w 198"/>
                  <a:gd name="T79" fmla="*/ 4 h 273"/>
                  <a:gd name="T80" fmla="*/ 4 w 198"/>
                  <a:gd name="T81" fmla="*/ 4 h 2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8"/>
                  <a:gd name="T124" fmla="*/ 0 h 273"/>
                  <a:gd name="T125" fmla="*/ 198 w 198"/>
                  <a:gd name="T126" fmla="*/ 273 h 2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8" h="273">
                    <a:moveTo>
                      <a:pt x="196" y="213"/>
                    </a:moveTo>
                    <a:lnTo>
                      <a:pt x="198" y="185"/>
                    </a:lnTo>
                    <a:lnTo>
                      <a:pt x="194" y="186"/>
                    </a:lnTo>
                    <a:lnTo>
                      <a:pt x="186" y="187"/>
                    </a:lnTo>
                    <a:lnTo>
                      <a:pt x="175" y="188"/>
                    </a:lnTo>
                    <a:lnTo>
                      <a:pt x="161" y="190"/>
                    </a:lnTo>
                    <a:lnTo>
                      <a:pt x="146" y="190"/>
                    </a:lnTo>
                    <a:lnTo>
                      <a:pt x="132" y="190"/>
                    </a:lnTo>
                    <a:lnTo>
                      <a:pt x="120" y="187"/>
                    </a:lnTo>
                    <a:lnTo>
                      <a:pt x="110" y="182"/>
                    </a:lnTo>
                    <a:lnTo>
                      <a:pt x="99" y="168"/>
                    </a:lnTo>
                    <a:lnTo>
                      <a:pt x="90" y="156"/>
                    </a:lnTo>
                    <a:lnTo>
                      <a:pt x="85" y="145"/>
                    </a:lnTo>
                    <a:lnTo>
                      <a:pt x="83" y="136"/>
                    </a:lnTo>
                    <a:lnTo>
                      <a:pt x="83" y="129"/>
                    </a:lnTo>
                    <a:lnTo>
                      <a:pt x="83" y="125"/>
                    </a:lnTo>
                    <a:lnTo>
                      <a:pt x="82" y="121"/>
                    </a:lnTo>
                    <a:lnTo>
                      <a:pt x="82" y="120"/>
                    </a:lnTo>
                    <a:lnTo>
                      <a:pt x="64" y="106"/>
                    </a:lnTo>
                    <a:lnTo>
                      <a:pt x="63" y="103"/>
                    </a:lnTo>
                    <a:lnTo>
                      <a:pt x="60" y="97"/>
                    </a:lnTo>
                    <a:lnTo>
                      <a:pt x="55" y="89"/>
                    </a:lnTo>
                    <a:lnTo>
                      <a:pt x="49" y="84"/>
                    </a:lnTo>
                    <a:lnTo>
                      <a:pt x="44" y="86"/>
                    </a:lnTo>
                    <a:lnTo>
                      <a:pt x="38" y="89"/>
                    </a:lnTo>
                    <a:lnTo>
                      <a:pt x="33" y="95"/>
                    </a:lnTo>
                    <a:lnTo>
                      <a:pt x="32" y="100"/>
                    </a:lnTo>
                    <a:lnTo>
                      <a:pt x="31" y="106"/>
                    </a:lnTo>
                    <a:lnTo>
                      <a:pt x="30" y="113"/>
                    </a:lnTo>
                    <a:lnTo>
                      <a:pt x="29" y="120"/>
                    </a:lnTo>
                    <a:lnTo>
                      <a:pt x="29" y="122"/>
                    </a:lnTo>
                    <a:lnTo>
                      <a:pt x="30" y="129"/>
                    </a:lnTo>
                    <a:lnTo>
                      <a:pt x="23" y="128"/>
                    </a:lnTo>
                    <a:lnTo>
                      <a:pt x="19" y="96"/>
                    </a:lnTo>
                    <a:lnTo>
                      <a:pt x="20" y="94"/>
                    </a:lnTo>
                    <a:lnTo>
                      <a:pt x="22" y="87"/>
                    </a:lnTo>
                    <a:lnTo>
                      <a:pt x="23" y="79"/>
                    </a:lnTo>
                    <a:lnTo>
                      <a:pt x="22" y="73"/>
                    </a:lnTo>
                    <a:lnTo>
                      <a:pt x="19" y="65"/>
                    </a:lnTo>
                    <a:lnTo>
                      <a:pt x="17" y="53"/>
                    </a:lnTo>
                    <a:lnTo>
                      <a:pt x="15" y="41"/>
                    </a:lnTo>
                    <a:lnTo>
                      <a:pt x="15" y="31"/>
                    </a:lnTo>
                    <a:lnTo>
                      <a:pt x="15" y="23"/>
                    </a:lnTo>
                    <a:lnTo>
                      <a:pt x="16" y="13"/>
                    </a:lnTo>
                    <a:lnTo>
                      <a:pt x="16" y="4"/>
                    </a:lnTo>
                    <a:lnTo>
                      <a:pt x="16" y="0"/>
                    </a:lnTo>
                    <a:lnTo>
                      <a:pt x="14" y="8"/>
                    </a:lnTo>
                    <a:lnTo>
                      <a:pt x="7" y="26"/>
                    </a:lnTo>
                    <a:lnTo>
                      <a:pt x="1" y="45"/>
                    </a:lnTo>
                    <a:lnTo>
                      <a:pt x="0" y="59"/>
                    </a:lnTo>
                    <a:lnTo>
                      <a:pt x="2" y="67"/>
                    </a:lnTo>
                    <a:lnTo>
                      <a:pt x="6" y="75"/>
                    </a:lnTo>
                    <a:lnTo>
                      <a:pt x="8" y="83"/>
                    </a:lnTo>
                    <a:lnTo>
                      <a:pt x="8" y="91"/>
                    </a:lnTo>
                    <a:lnTo>
                      <a:pt x="6" y="103"/>
                    </a:lnTo>
                    <a:lnTo>
                      <a:pt x="3" y="120"/>
                    </a:lnTo>
                    <a:lnTo>
                      <a:pt x="3" y="137"/>
                    </a:lnTo>
                    <a:lnTo>
                      <a:pt x="6" y="152"/>
                    </a:lnTo>
                    <a:lnTo>
                      <a:pt x="9" y="168"/>
                    </a:lnTo>
                    <a:lnTo>
                      <a:pt x="11" y="190"/>
                    </a:lnTo>
                    <a:lnTo>
                      <a:pt x="12" y="210"/>
                    </a:lnTo>
                    <a:lnTo>
                      <a:pt x="12" y="218"/>
                    </a:lnTo>
                    <a:lnTo>
                      <a:pt x="14" y="219"/>
                    </a:lnTo>
                    <a:lnTo>
                      <a:pt x="17" y="223"/>
                    </a:lnTo>
                    <a:lnTo>
                      <a:pt x="23" y="226"/>
                    </a:lnTo>
                    <a:lnTo>
                      <a:pt x="29" y="229"/>
                    </a:lnTo>
                    <a:lnTo>
                      <a:pt x="38" y="231"/>
                    </a:lnTo>
                    <a:lnTo>
                      <a:pt x="48" y="229"/>
                    </a:lnTo>
                    <a:lnTo>
                      <a:pt x="57" y="228"/>
                    </a:lnTo>
                    <a:lnTo>
                      <a:pt x="61" y="228"/>
                    </a:lnTo>
                    <a:lnTo>
                      <a:pt x="62" y="234"/>
                    </a:lnTo>
                    <a:lnTo>
                      <a:pt x="64" y="248"/>
                    </a:lnTo>
                    <a:lnTo>
                      <a:pt x="65" y="263"/>
                    </a:lnTo>
                    <a:lnTo>
                      <a:pt x="67" y="272"/>
                    </a:lnTo>
                    <a:lnTo>
                      <a:pt x="72" y="273"/>
                    </a:lnTo>
                    <a:lnTo>
                      <a:pt x="87" y="270"/>
                    </a:lnTo>
                    <a:lnTo>
                      <a:pt x="107" y="262"/>
                    </a:lnTo>
                    <a:lnTo>
                      <a:pt x="130" y="251"/>
                    </a:lnTo>
                    <a:lnTo>
                      <a:pt x="153" y="241"/>
                    </a:lnTo>
                    <a:lnTo>
                      <a:pt x="174" y="229"/>
                    </a:lnTo>
                    <a:lnTo>
                      <a:pt x="189" y="220"/>
                    </a:lnTo>
                    <a:lnTo>
                      <a:pt x="196" y="213"/>
                    </a:lnTo>
                    <a:close/>
                  </a:path>
                </a:pathLst>
              </a:custGeom>
              <a:solidFill>
                <a:srgbClr val="B259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3" name="Freeform 194"/>
              <p:cNvSpPr>
                <a:spLocks/>
              </p:cNvSpPr>
              <p:nvPr/>
            </p:nvSpPr>
            <p:spPr bwMode="auto">
              <a:xfrm>
                <a:off x="2736" y="2072"/>
                <a:ext cx="284" cy="910"/>
              </a:xfrm>
              <a:custGeom>
                <a:avLst/>
                <a:gdLst>
                  <a:gd name="T0" fmla="*/ 5 w 567"/>
                  <a:gd name="T1" fmla="*/ 1 h 1820"/>
                  <a:gd name="T2" fmla="*/ 6 w 567"/>
                  <a:gd name="T3" fmla="*/ 1 h 1820"/>
                  <a:gd name="T4" fmla="*/ 7 w 567"/>
                  <a:gd name="T5" fmla="*/ 1 h 1820"/>
                  <a:gd name="T6" fmla="*/ 8 w 567"/>
                  <a:gd name="T7" fmla="*/ 1 h 1820"/>
                  <a:gd name="T8" fmla="*/ 9 w 567"/>
                  <a:gd name="T9" fmla="*/ 2 h 1820"/>
                  <a:gd name="T10" fmla="*/ 9 w 567"/>
                  <a:gd name="T11" fmla="*/ 4 h 1820"/>
                  <a:gd name="T12" fmla="*/ 9 w 567"/>
                  <a:gd name="T13" fmla="*/ 7 h 1820"/>
                  <a:gd name="T14" fmla="*/ 9 w 567"/>
                  <a:gd name="T15" fmla="*/ 9 h 1820"/>
                  <a:gd name="T16" fmla="*/ 8 w 567"/>
                  <a:gd name="T17" fmla="*/ 11 h 1820"/>
                  <a:gd name="T18" fmla="*/ 8 w 567"/>
                  <a:gd name="T19" fmla="*/ 11 h 1820"/>
                  <a:gd name="T20" fmla="*/ 8 w 567"/>
                  <a:gd name="T21" fmla="*/ 11 h 1820"/>
                  <a:gd name="T22" fmla="*/ 8 w 567"/>
                  <a:gd name="T23" fmla="*/ 13 h 1820"/>
                  <a:gd name="T24" fmla="*/ 7 w 567"/>
                  <a:gd name="T25" fmla="*/ 14 h 1820"/>
                  <a:gd name="T26" fmla="*/ 7 w 567"/>
                  <a:gd name="T27" fmla="*/ 14 h 1820"/>
                  <a:gd name="T28" fmla="*/ 6 w 567"/>
                  <a:gd name="T29" fmla="*/ 15 h 1820"/>
                  <a:gd name="T30" fmla="*/ 6 w 567"/>
                  <a:gd name="T31" fmla="*/ 17 h 1820"/>
                  <a:gd name="T32" fmla="*/ 6 w 567"/>
                  <a:gd name="T33" fmla="*/ 18 h 1820"/>
                  <a:gd name="T34" fmla="*/ 7 w 567"/>
                  <a:gd name="T35" fmla="*/ 19 h 1820"/>
                  <a:gd name="T36" fmla="*/ 7 w 567"/>
                  <a:gd name="T37" fmla="*/ 19 h 1820"/>
                  <a:gd name="T38" fmla="*/ 7 w 567"/>
                  <a:gd name="T39" fmla="*/ 21 h 1820"/>
                  <a:gd name="T40" fmla="*/ 8 w 567"/>
                  <a:gd name="T41" fmla="*/ 23 h 1820"/>
                  <a:gd name="T42" fmla="*/ 8 w 567"/>
                  <a:gd name="T43" fmla="*/ 23 h 1820"/>
                  <a:gd name="T44" fmla="*/ 8 w 567"/>
                  <a:gd name="T45" fmla="*/ 23 h 1820"/>
                  <a:gd name="T46" fmla="*/ 8 w 567"/>
                  <a:gd name="T47" fmla="*/ 24 h 1820"/>
                  <a:gd name="T48" fmla="*/ 9 w 567"/>
                  <a:gd name="T49" fmla="*/ 25 h 1820"/>
                  <a:gd name="T50" fmla="*/ 9 w 567"/>
                  <a:gd name="T51" fmla="*/ 26 h 1820"/>
                  <a:gd name="T52" fmla="*/ 9 w 567"/>
                  <a:gd name="T53" fmla="*/ 26 h 1820"/>
                  <a:gd name="T54" fmla="*/ 9 w 567"/>
                  <a:gd name="T55" fmla="*/ 26 h 1820"/>
                  <a:gd name="T56" fmla="*/ 9 w 567"/>
                  <a:gd name="T57" fmla="*/ 27 h 1820"/>
                  <a:gd name="T58" fmla="*/ 9 w 567"/>
                  <a:gd name="T59" fmla="*/ 28 h 1820"/>
                  <a:gd name="T60" fmla="*/ 8 w 567"/>
                  <a:gd name="T61" fmla="*/ 29 h 1820"/>
                  <a:gd name="T62" fmla="*/ 7 w 567"/>
                  <a:gd name="T63" fmla="*/ 29 h 1820"/>
                  <a:gd name="T64" fmla="*/ 7 w 567"/>
                  <a:gd name="T65" fmla="*/ 29 h 1820"/>
                  <a:gd name="T66" fmla="*/ 7 w 567"/>
                  <a:gd name="T67" fmla="*/ 27 h 1820"/>
                  <a:gd name="T68" fmla="*/ 7 w 567"/>
                  <a:gd name="T69" fmla="*/ 26 h 1820"/>
                  <a:gd name="T70" fmla="*/ 6 w 567"/>
                  <a:gd name="T71" fmla="*/ 26 h 1820"/>
                  <a:gd name="T72" fmla="*/ 6 w 567"/>
                  <a:gd name="T73" fmla="*/ 24 h 1820"/>
                  <a:gd name="T74" fmla="*/ 5 w 567"/>
                  <a:gd name="T75" fmla="*/ 22 h 1820"/>
                  <a:gd name="T76" fmla="*/ 5 w 567"/>
                  <a:gd name="T77" fmla="*/ 21 h 1820"/>
                  <a:gd name="T78" fmla="*/ 4 w 567"/>
                  <a:gd name="T79" fmla="*/ 20 h 1820"/>
                  <a:gd name="T80" fmla="*/ 4 w 567"/>
                  <a:gd name="T81" fmla="*/ 23 h 1820"/>
                  <a:gd name="T82" fmla="*/ 4 w 567"/>
                  <a:gd name="T83" fmla="*/ 26 h 1820"/>
                  <a:gd name="T84" fmla="*/ 4 w 567"/>
                  <a:gd name="T85" fmla="*/ 27 h 1820"/>
                  <a:gd name="T86" fmla="*/ 4 w 567"/>
                  <a:gd name="T87" fmla="*/ 27 h 1820"/>
                  <a:gd name="T88" fmla="*/ 4 w 567"/>
                  <a:gd name="T89" fmla="*/ 28 h 1820"/>
                  <a:gd name="T90" fmla="*/ 4 w 567"/>
                  <a:gd name="T91" fmla="*/ 28 h 1820"/>
                  <a:gd name="T92" fmla="*/ 3 w 567"/>
                  <a:gd name="T93" fmla="*/ 28 h 1820"/>
                  <a:gd name="T94" fmla="*/ 2 w 567"/>
                  <a:gd name="T95" fmla="*/ 28 h 1820"/>
                  <a:gd name="T96" fmla="*/ 1 w 567"/>
                  <a:gd name="T97" fmla="*/ 28 h 1820"/>
                  <a:gd name="T98" fmla="*/ 1 w 567"/>
                  <a:gd name="T99" fmla="*/ 28 h 1820"/>
                  <a:gd name="T100" fmla="*/ 1 w 567"/>
                  <a:gd name="T101" fmla="*/ 27 h 1820"/>
                  <a:gd name="T102" fmla="*/ 1 w 567"/>
                  <a:gd name="T103" fmla="*/ 27 h 1820"/>
                  <a:gd name="T104" fmla="*/ 1 w 567"/>
                  <a:gd name="T105" fmla="*/ 26 h 1820"/>
                  <a:gd name="T106" fmla="*/ 1 w 567"/>
                  <a:gd name="T107" fmla="*/ 26 h 1820"/>
                  <a:gd name="T108" fmla="*/ 2 w 567"/>
                  <a:gd name="T109" fmla="*/ 26 h 1820"/>
                  <a:gd name="T110" fmla="*/ 2 w 567"/>
                  <a:gd name="T111" fmla="*/ 26 h 1820"/>
                  <a:gd name="T112" fmla="*/ 2 w 567"/>
                  <a:gd name="T113" fmla="*/ 24 h 1820"/>
                  <a:gd name="T114" fmla="*/ 2 w 567"/>
                  <a:gd name="T115" fmla="*/ 9 h 1820"/>
                  <a:gd name="T116" fmla="*/ 3 w 567"/>
                  <a:gd name="T117" fmla="*/ 2 h 1820"/>
                  <a:gd name="T118" fmla="*/ 4 w 567"/>
                  <a:gd name="T119" fmla="*/ 1 h 18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67"/>
                  <a:gd name="T181" fmla="*/ 0 h 1820"/>
                  <a:gd name="T182" fmla="*/ 567 w 567"/>
                  <a:gd name="T183" fmla="*/ 1820 h 18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67" h="1820">
                    <a:moveTo>
                      <a:pt x="256" y="8"/>
                    </a:moveTo>
                    <a:lnTo>
                      <a:pt x="255" y="7"/>
                    </a:lnTo>
                    <a:lnTo>
                      <a:pt x="254" y="6"/>
                    </a:lnTo>
                    <a:lnTo>
                      <a:pt x="259" y="3"/>
                    </a:lnTo>
                    <a:lnTo>
                      <a:pt x="273" y="0"/>
                    </a:lnTo>
                    <a:lnTo>
                      <a:pt x="286" y="0"/>
                    </a:lnTo>
                    <a:lnTo>
                      <a:pt x="304" y="3"/>
                    </a:lnTo>
                    <a:lnTo>
                      <a:pt x="326" y="6"/>
                    </a:lnTo>
                    <a:lnTo>
                      <a:pt x="350" y="11"/>
                    </a:lnTo>
                    <a:lnTo>
                      <a:pt x="373" y="16"/>
                    </a:lnTo>
                    <a:lnTo>
                      <a:pt x="396" y="22"/>
                    </a:lnTo>
                    <a:lnTo>
                      <a:pt x="417" y="27"/>
                    </a:lnTo>
                    <a:lnTo>
                      <a:pt x="433" y="30"/>
                    </a:lnTo>
                    <a:lnTo>
                      <a:pt x="448" y="36"/>
                    </a:lnTo>
                    <a:lnTo>
                      <a:pt x="463" y="46"/>
                    </a:lnTo>
                    <a:lnTo>
                      <a:pt x="480" y="60"/>
                    </a:lnTo>
                    <a:lnTo>
                      <a:pt x="495" y="75"/>
                    </a:lnTo>
                    <a:lnTo>
                      <a:pt x="509" y="90"/>
                    </a:lnTo>
                    <a:lnTo>
                      <a:pt x="520" y="103"/>
                    </a:lnTo>
                    <a:lnTo>
                      <a:pt x="528" y="111"/>
                    </a:lnTo>
                    <a:lnTo>
                      <a:pt x="531" y="114"/>
                    </a:lnTo>
                    <a:lnTo>
                      <a:pt x="532" y="132"/>
                    </a:lnTo>
                    <a:lnTo>
                      <a:pt x="537" y="173"/>
                    </a:lnTo>
                    <a:lnTo>
                      <a:pt x="544" y="220"/>
                    </a:lnTo>
                    <a:lnTo>
                      <a:pt x="554" y="254"/>
                    </a:lnTo>
                    <a:lnTo>
                      <a:pt x="562" y="292"/>
                    </a:lnTo>
                    <a:lnTo>
                      <a:pt x="567" y="352"/>
                    </a:lnTo>
                    <a:lnTo>
                      <a:pt x="565" y="414"/>
                    </a:lnTo>
                    <a:lnTo>
                      <a:pt x="554" y="461"/>
                    </a:lnTo>
                    <a:lnTo>
                      <a:pt x="551" y="469"/>
                    </a:lnTo>
                    <a:lnTo>
                      <a:pt x="546" y="490"/>
                    </a:lnTo>
                    <a:lnTo>
                      <a:pt x="537" y="521"/>
                    </a:lnTo>
                    <a:lnTo>
                      <a:pt x="528" y="558"/>
                    </a:lnTo>
                    <a:lnTo>
                      <a:pt x="519" y="596"/>
                    </a:lnTo>
                    <a:lnTo>
                      <a:pt x="512" y="631"/>
                    </a:lnTo>
                    <a:lnTo>
                      <a:pt x="506" y="661"/>
                    </a:lnTo>
                    <a:lnTo>
                      <a:pt x="505" y="682"/>
                    </a:lnTo>
                    <a:lnTo>
                      <a:pt x="504" y="682"/>
                    </a:lnTo>
                    <a:lnTo>
                      <a:pt x="502" y="682"/>
                    </a:lnTo>
                    <a:lnTo>
                      <a:pt x="498" y="683"/>
                    </a:lnTo>
                    <a:lnTo>
                      <a:pt x="493" y="683"/>
                    </a:lnTo>
                    <a:lnTo>
                      <a:pt x="487" y="683"/>
                    </a:lnTo>
                    <a:lnTo>
                      <a:pt x="480" y="682"/>
                    </a:lnTo>
                    <a:lnTo>
                      <a:pt x="474" y="682"/>
                    </a:lnTo>
                    <a:lnTo>
                      <a:pt x="467" y="680"/>
                    </a:lnTo>
                    <a:lnTo>
                      <a:pt x="464" y="706"/>
                    </a:lnTo>
                    <a:lnTo>
                      <a:pt x="457" y="764"/>
                    </a:lnTo>
                    <a:lnTo>
                      <a:pt x="450" y="826"/>
                    </a:lnTo>
                    <a:lnTo>
                      <a:pt x="448" y="862"/>
                    </a:lnTo>
                    <a:lnTo>
                      <a:pt x="446" y="863"/>
                    </a:lnTo>
                    <a:lnTo>
                      <a:pt x="443" y="865"/>
                    </a:lnTo>
                    <a:lnTo>
                      <a:pt x="437" y="868"/>
                    </a:lnTo>
                    <a:lnTo>
                      <a:pt x="430" y="871"/>
                    </a:lnTo>
                    <a:lnTo>
                      <a:pt x="421" y="874"/>
                    </a:lnTo>
                    <a:lnTo>
                      <a:pt x="411" y="877"/>
                    </a:lnTo>
                    <a:lnTo>
                      <a:pt x="400" y="879"/>
                    </a:lnTo>
                    <a:lnTo>
                      <a:pt x="388" y="878"/>
                    </a:lnTo>
                    <a:lnTo>
                      <a:pt x="388" y="884"/>
                    </a:lnTo>
                    <a:lnTo>
                      <a:pt x="385" y="902"/>
                    </a:lnTo>
                    <a:lnTo>
                      <a:pt x="381" y="933"/>
                    </a:lnTo>
                    <a:lnTo>
                      <a:pt x="372" y="975"/>
                    </a:lnTo>
                    <a:lnTo>
                      <a:pt x="372" y="987"/>
                    </a:lnTo>
                    <a:lnTo>
                      <a:pt x="373" y="1017"/>
                    </a:lnTo>
                    <a:lnTo>
                      <a:pt x="374" y="1050"/>
                    </a:lnTo>
                    <a:lnTo>
                      <a:pt x="377" y="1070"/>
                    </a:lnTo>
                    <a:lnTo>
                      <a:pt x="380" y="1085"/>
                    </a:lnTo>
                    <a:lnTo>
                      <a:pt x="381" y="1105"/>
                    </a:lnTo>
                    <a:lnTo>
                      <a:pt x="380" y="1122"/>
                    </a:lnTo>
                    <a:lnTo>
                      <a:pt x="380" y="1129"/>
                    </a:lnTo>
                    <a:lnTo>
                      <a:pt x="383" y="1132"/>
                    </a:lnTo>
                    <a:lnTo>
                      <a:pt x="390" y="1143"/>
                    </a:lnTo>
                    <a:lnTo>
                      <a:pt x="397" y="1158"/>
                    </a:lnTo>
                    <a:lnTo>
                      <a:pt x="400" y="1175"/>
                    </a:lnTo>
                    <a:lnTo>
                      <a:pt x="403" y="1185"/>
                    </a:lnTo>
                    <a:lnTo>
                      <a:pt x="407" y="1196"/>
                    </a:lnTo>
                    <a:lnTo>
                      <a:pt x="414" y="1210"/>
                    </a:lnTo>
                    <a:lnTo>
                      <a:pt x="422" y="1225"/>
                    </a:lnTo>
                    <a:lnTo>
                      <a:pt x="430" y="1243"/>
                    </a:lnTo>
                    <a:lnTo>
                      <a:pt x="438" y="1263"/>
                    </a:lnTo>
                    <a:lnTo>
                      <a:pt x="446" y="1286"/>
                    </a:lnTo>
                    <a:lnTo>
                      <a:pt x="451" y="1311"/>
                    </a:lnTo>
                    <a:lnTo>
                      <a:pt x="459" y="1358"/>
                    </a:lnTo>
                    <a:lnTo>
                      <a:pt x="465" y="1390"/>
                    </a:lnTo>
                    <a:lnTo>
                      <a:pt x="468" y="1411"/>
                    </a:lnTo>
                    <a:lnTo>
                      <a:pt x="471" y="1423"/>
                    </a:lnTo>
                    <a:lnTo>
                      <a:pt x="474" y="1430"/>
                    </a:lnTo>
                    <a:lnTo>
                      <a:pt x="481" y="1435"/>
                    </a:lnTo>
                    <a:lnTo>
                      <a:pt x="486" y="1442"/>
                    </a:lnTo>
                    <a:lnTo>
                      <a:pt x="488" y="1449"/>
                    </a:lnTo>
                    <a:lnTo>
                      <a:pt x="488" y="1455"/>
                    </a:lnTo>
                    <a:lnTo>
                      <a:pt x="490" y="1461"/>
                    </a:lnTo>
                    <a:lnTo>
                      <a:pt x="491" y="1468"/>
                    </a:lnTo>
                    <a:lnTo>
                      <a:pt x="491" y="1477"/>
                    </a:lnTo>
                    <a:lnTo>
                      <a:pt x="494" y="1489"/>
                    </a:lnTo>
                    <a:lnTo>
                      <a:pt x="501" y="1504"/>
                    </a:lnTo>
                    <a:lnTo>
                      <a:pt x="506" y="1517"/>
                    </a:lnTo>
                    <a:lnTo>
                      <a:pt x="510" y="1523"/>
                    </a:lnTo>
                    <a:lnTo>
                      <a:pt x="512" y="1526"/>
                    </a:lnTo>
                    <a:lnTo>
                      <a:pt x="518" y="1537"/>
                    </a:lnTo>
                    <a:lnTo>
                      <a:pt x="521" y="1553"/>
                    </a:lnTo>
                    <a:lnTo>
                      <a:pt x="519" y="1575"/>
                    </a:lnTo>
                    <a:lnTo>
                      <a:pt x="517" y="1593"/>
                    </a:lnTo>
                    <a:lnTo>
                      <a:pt x="518" y="1602"/>
                    </a:lnTo>
                    <a:lnTo>
                      <a:pt x="521" y="1606"/>
                    </a:lnTo>
                    <a:lnTo>
                      <a:pt x="522" y="1606"/>
                    </a:lnTo>
                    <a:lnTo>
                      <a:pt x="524" y="1607"/>
                    </a:lnTo>
                    <a:lnTo>
                      <a:pt x="526" y="1610"/>
                    </a:lnTo>
                    <a:lnTo>
                      <a:pt x="531" y="1615"/>
                    </a:lnTo>
                    <a:lnTo>
                      <a:pt x="536" y="1622"/>
                    </a:lnTo>
                    <a:lnTo>
                      <a:pt x="542" y="1630"/>
                    </a:lnTo>
                    <a:lnTo>
                      <a:pt x="548" y="1639"/>
                    </a:lnTo>
                    <a:lnTo>
                      <a:pt x="554" y="1650"/>
                    </a:lnTo>
                    <a:lnTo>
                      <a:pt x="559" y="1660"/>
                    </a:lnTo>
                    <a:lnTo>
                      <a:pt x="559" y="1663"/>
                    </a:lnTo>
                    <a:lnTo>
                      <a:pt x="560" y="1673"/>
                    </a:lnTo>
                    <a:lnTo>
                      <a:pt x="559" y="1686"/>
                    </a:lnTo>
                    <a:lnTo>
                      <a:pt x="557" y="1701"/>
                    </a:lnTo>
                    <a:lnTo>
                      <a:pt x="536" y="1765"/>
                    </a:lnTo>
                    <a:lnTo>
                      <a:pt x="534" y="1767"/>
                    </a:lnTo>
                    <a:lnTo>
                      <a:pt x="528" y="1774"/>
                    </a:lnTo>
                    <a:lnTo>
                      <a:pt x="519" y="1783"/>
                    </a:lnTo>
                    <a:lnTo>
                      <a:pt x="508" y="1794"/>
                    </a:lnTo>
                    <a:lnTo>
                      <a:pt x="494" y="1805"/>
                    </a:lnTo>
                    <a:lnTo>
                      <a:pt x="478" y="1813"/>
                    </a:lnTo>
                    <a:lnTo>
                      <a:pt x="459" y="1819"/>
                    </a:lnTo>
                    <a:lnTo>
                      <a:pt x="441" y="1820"/>
                    </a:lnTo>
                    <a:lnTo>
                      <a:pt x="428" y="1818"/>
                    </a:lnTo>
                    <a:lnTo>
                      <a:pt x="419" y="1814"/>
                    </a:lnTo>
                    <a:lnTo>
                      <a:pt x="412" y="1811"/>
                    </a:lnTo>
                    <a:lnTo>
                      <a:pt x="408" y="1806"/>
                    </a:lnTo>
                    <a:lnTo>
                      <a:pt x="405" y="1802"/>
                    </a:lnTo>
                    <a:lnTo>
                      <a:pt x="404" y="1798"/>
                    </a:lnTo>
                    <a:lnTo>
                      <a:pt x="403" y="1796"/>
                    </a:lnTo>
                    <a:lnTo>
                      <a:pt x="403" y="1795"/>
                    </a:lnTo>
                    <a:lnTo>
                      <a:pt x="405" y="1775"/>
                    </a:lnTo>
                    <a:lnTo>
                      <a:pt x="419" y="1722"/>
                    </a:lnTo>
                    <a:lnTo>
                      <a:pt x="425" y="1675"/>
                    </a:lnTo>
                    <a:lnTo>
                      <a:pt x="421" y="1674"/>
                    </a:lnTo>
                    <a:lnTo>
                      <a:pt x="412" y="1670"/>
                    </a:lnTo>
                    <a:lnTo>
                      <a:pt x="402" y="1663"/>
                    </a:lnTo>
                    <a:lnTo>
                      <a:pt x="394" y="1654"/>
                    </a:lnTo>
                    <a:lnTo>
                      <a:pt x="390" y="1645"/>
                    </a:lnTo>
                    <a:lnTo>
                      <a:pt x="384" y="1631"/>
                    </a:lnTo>
                    <a:lnTo>
                      <a:pt x="379" y="1612"/>
                    </a:lnTo>
                    <a:lnTo>
                      <a:pt x="372" y="1589"/>
                    </a:lnTo>
                    <a:lnTo>
                      <a:pt x="364" y="1563"/>
                    </a:lnTo>
                    <a:lnTo>
                      <a:pt x="356" y="1537"/>
                    </a:lnTo>
                    <a:lnTo>
                      <a:pt x="346" y="1510"/>
                    </a:lnTo>
                    <a:lnTo>
                      <a:pt x="337" y="1484"/>
                    </a:lnTo>
                    <a:lnTo>
                      <a:pt x="328" y="1456"/>
                    </a:lnTo>
                    <a:lnTo>
                      <a:pt x="318" y="1424"/>
                    </a:lnTo>
                    <a:lnTo>
                      <a:pt x="307" y="1392"/>
                    </a:lnTo>
                    <a:lnTo>
                      <a:pt x="297" y="1358"/>
                    </a:lnTo>
                    <a:lnTo>
                      <a:pt x="288" y="1328"/>
                    </a:lnTo>
                    <a:lnTo>
                      <a:pt x="278" y="1302"/>
                    </a:lnTo>
                    <a:lnTo>
                      <a:pt x="269" y="1281"/>
                    </a:lnTo>
                    <a:lnTo>
                      <a:pt x="262" y="1269"/>
                    </a:lnTo>
                    <a:lnTo>
                      <a:pt x="251" y="1252"/>
                    </a:lnTo>
                    <a:lnTo>
                      <a:pt x="242" y="1233"/>
                    </a:lnTo>
                    <a:lnTo>
                      <a:pt x="237" y="1217"/>
                    </a:lnTo>
                    <a:lnTo>
                      <a:pt x="235" y="1210"/>
                    </a:lnTo>
                    <a:lnTo>
                      <a:pt x="236" y="1252"/>
                    </a:lnTo>
                    <a:lnTo>
                      <a:pt x="238" y="1347"/>
                    </a:lnTo>
                    <a:lnTo>
                      <a:pt x="238" y="1449"/>
                    </a:lnTo>
                    <a:lnTo>
                      <a:pt x="235" y="1511"/>
                    </a:lnTo>
                    <a:lnTo>
                      <a:pt x="231" y="1546"/>
                    </a:lnTo>
                    <a:lnTo>
                      <a:pt x="229" y="1587"/>
                    </a:lnTo>
                    <a:lnTo>
                      <a:pt x="229" y="1622"/>
                    </a:lnTo>
                    <a:lnTo>
                      <a:pt x="229" y="1636"/>
                    </a:lnTo>
                    <a:lnTo>
                      <a:pt x="231" y="1643"/>
                    </a:lnTo>
                    <a:lnTo>
                      <a:pt x="235" y="1659"/>
                    </a:lnTo>
                    <a:lnTo>
                      <a:pt x="238" y="1680"/>
                    </a:lnTo>
                    <a:lnTo>
                      <a:pt x="239" y="1699"/>
                    </a:lnTo>
                    <a:lnTo>
                      <a:pt x="238" y="1713"/>
                    </a:lnTo>
                    <a:lnTo>
                      <a:pt x="237" y="1720"/>
                    </a:lnTo>
                    <a:lnTo>
                      <a:pt x="237" y="1723"/>
                    </a:lnTo>
                    <a:lnTo>
                      <a:pt x="232" y="1747"/>
                    </a:lnTo>
                    <a:lnTo>
                      <a:pt x="222" y="1770"/>
                    </a:lnTo>
                    <a:lnTo>
                      <a:pt x="221" y="1770"/>
                    </a:lnTo>
                    <a:lnTo>
                      <a:pt x="220" y="1772"/>
                    </a:lnTo>
                    <a:lnTo>
                      <a:pt x="216" y="1773"/>
                    </a:lnTo>
                    <a:lnTo>
                      <a:pt x="212" y="1774"/>
                    </a:lnTo>
                    <a:lnTo>
                      <a:pt x="205" y="1775"/>
                    </a:lnTo>
                    <a:lnTo>
                      <a:pt x="197" y="1775"/>
                    </a:lnTo>
                    <a:lnTo>
                      <a:pt x="186" y="1775"/>
                    </a:lnTo>
                    <a:lnTo>
                      <a:pt x="174" y="1774"/>
                    </a:lnTo>
                    <a:lnTo>
                      <a:pt x="139" y="1766"/>
                    </a:lnTo>
                    <a:lnTo>
                      <a:pt x="134" y="1749"/>
                    </a:lnTo>
                    <a:lnTo>
                      <a:pt x="131" y="1749"/>
                    </a:lnTo>
                    <a:lnTo>
                      <a:pt x="123" y="1750"/>
                    </a:lnTo>
                    <a:lnTo>
                      <a:pt x="111" y="1750"/>
                    </a:lnTo>
                    <a:lnTo>
                      <a:pt x="98" y="1750"/>
                    </a:lnTo>
                    <a:lnTo>
                      <a:pt x="84" y="1750"/>
                    </a:lnTo>
                    <a:lnTo>
                      <a:pt x="71" y="1750"/>
                    </a:lnTo>
                    <a:lnTo>
                      <a:pt x="61" y="1749"/>
                    </a:lnTo>
                    <a:lnTo>
                      <a:pt x="54" y="1746"/>
                    </a:lnTo>
                    <a:lnTo>
                      <a:pt x="49" y="1743"/>
                    </a:lnTo>
                    <a:lnTo>
                      <a:pt x="41" y="1738"/>
                    </a:lnTo>
                    <a:lnTo>
                      <a:pt x="33" y="1734"/>
                    </a:lnTo>
                    <a:lnTo>
                      <a:pt x="25" y="1727"/>
                    </a:lnTo>
                    <a:lnTo>
                      <a:pt x="17" y="1721"/>
                    </a:lnTo>
                    <a:lnTo>
                      <a:pt x="9" y="1714"/>
                    </a:lnTo>
                    <a:lnTo>
                      <a:pt x="3" y="1708"/>
                    </a:lnTo>
                    <a:lnTo>
                      <a:pt x="1" y="1703"/>
                    </a:lnTo>
                    <a:lnTo>
                      <a:pt x="0" y="1694"/>
                    </a:lnTo>
                    <a:lnTo>
                      <a:pt x="2" y="1689"/>
                    </a:lnTo>
                    <a:lnTo>
                      <a:pt x="5" y="1686"/>
                    </a:lnTo>
                    <a:lnTo>
                      <a:pt x="7" y="1685"/>
                    </a:lnTo>
                    <a:lnTo>
                      <a:pt x="7" y="1681"/>
                    </a:lnTo>
                    <a:lnTo>
                      <a:pt x="9" y="1670"/>
                    </a:lnTo>
                    <a:lnTo>
                      <a:pt x="15" y="1660"/>
                    </a:lnTo>
                    <a:lnTo>
                      <a:pt x="28" y="1653"/>
                    </a:lnTo>
                    <a:lnTo>
                      <a:pt x="34" y="1652"/>
                    </a:lnTo>
                    <a:lnTo>
                      <a:pt x="41" y="1652"/>
                    </a:lnTo>
                    <a:lnTo>
                      <a:pt x="48" y="1651"/>
                    </a:lnTo>
                    <a:lnTo>
                      <a:pt x="56" y="1650"/>
                    </a:lnTo>
                    <a:lnTo>
                      <a:pt x="62" y="1648"/>
                    </a:lnTo>
                    <a:lnTo>
                      <a:pt x="68" y="1648"/>
                    </a:lnTo>
                    <a:lnTo>
                      <a:pt x="71" y="1647"/>
                    </a:lnTo>
                    <a:lnTo>
                      <a:pt x="72" y="1647"/>
                    </a:lnTo>
                    <a:lnTo>
                      <a:pt x="88" y="1640"/>
                    </a:lnTo>
                    <a:lnTo>
                      <a:pt x="87" y="1629"/>
                    </a:lnTo>
                    <a:lnTo>
                      <a:pt x="86" y="1602"/>
                    </a:lnTo>
                    <a:lnTo>
                      <a:pt x="85" y="1574"/>
                    </a:lnTo>
                    <a:lnTo>
                      <a:pt x="85" y="1556"/>
                    </a:lnTo>
                    <a:lnTo>
                      <a:pt x="85" y="1534"/>
                    </a:lnTo>
                    <a:lnTo>
                      <a:pt x="83" y="1494"/>
                    </a:lnTo>
                    <a:lnTo>
                      <a:pt x="80" y="1457"/>
                    </a:lnTo>
                    <a:lnTo>
                      <a:pt x="79" y="1440"/>
                    </a:lnTo>
                    <a:lnTo>
                      <a:pt x="42" y="922"/>
                    </a:lnTo>
                    <a:lnTo>
                      <a:pt x="85" y="551"/>
                    </a:lnTo>
                    <a:lnTo>
                      <a:pt x="124" y="162"/>
                    </a:lnTo>
                    <a:lnTo>
                      <a:pt x="129" y="155"/>
                    </a:lnTo>
                    <a:lnTo>
                      <a:pt x="140" y="137"/>
                    </a:lnTo>
                    <a:lnTo>
                      <a:pt x="157" y="112"/>
                    </a:lnTo>
                    <a:lnTo>
                      <a:pt x="178" y="83"/>
                    </a:lnTo>
                    <a:lnTo>
                      <a:pt x="201" y="56"/>
                    </a:lnTo>
                    <a:lnTo>
                      <a:pt x="223" y="31"/>
                    </a:lnTo>
                    <a:lnTo>
                      <a:pt x="242" y="14"/>
                    </a:lnTo>
                    <a:lnTo>
                      <a:pt x="25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4" name="Freeform 195"/>
              <p:cNvSpPr>
                <a:spLocks/>
              </p:cNvSpPr>
              <p:nvPr/>
            </p:nvSpPr>
            <p:spPr bwMode="auto">
              <a:xfrm>
                <a:off x="2784" y="2072"/>
                <a:ext cx="236" cy="438"/>
              </a:xfrm>
              <a:custGeom>
                <a:avLst/>
                <a:gdLst>
                  <a:gd name="T0" fmla="*/ 3 w 472"/>
                  <a:gd name="T1" fmla="*/ 11 h 878"/>
                  <a:gd name="T2" fmla="*/ 3 w 472"/>
                  <a:gd name="T3" fmla="*/ 11 h 878"/>
                  <a:gd name="T4" fmla="*/ 3 w 472"/>
                  <a:gd name="T5" fmla="*/ 11 h 878"/>
                  <a:gd name="T6" fmla="*/ 3 w 472"/>
                  <a:gd name="T7" fmla="*/ 11 h 878"/>
                  <a:gd name="T8" fmla="*/ 2 w 472"/>
                  <a:gd name="T9" fmla="*/ 11 h 878"/>
                  <a:gd name="T10" fmla="*/ 2 w 472"/>
                  <a:gd name="T11" fmla="*/ 11 h 878"/>
                  <a:gd name="T12" fmla="*/ 2 w 472"/>
                  <a:gd name="T13" fmla="*/ 11 h 878"/>
                  <a:gd name="T14" fmla="*/ 2 w 472"/>
                  <a:gd name="T15" fmla="*/ 10 h 878"/>
                  <a:gd name="T16" fmla="*/ 2 w 472"/>
                  <a:gd name="T17" fmla="*/ 9 h 878"/>
                  <a:gd name="T18" fmla="*/ 2 w 472"/>
                  <a:gd name="T19" fmla="*/ 8 h 878"/>
                  <a:gd name="T20" fmla="*/ 0 w 472"/>
                  <a:gd name="T21" fmla="*/ 6 h 878"/>
                  <a:gd name="T22" fmla="*/ 1 w 472"/>
                  <a:gd name="T23" fmla="*/ 2 h 878"/>
                  <a:gd name="T24" fmla="*/ 1 w 472"/>
                  <a:gd name="T25" fmla="*/ 1 h 878"/>
                  <a:gd name="T26" fmla="*/ 2 w 472"/>
                  <a:gd name="T27" fmla="*/ 0 h 878"/>
                  <a:gd name="T28" fmla="*/ 3 w 472"/>
                  <a:gd name="T29" fmla="*/ 0 h 878"/>
                  <a:gd name="T30" fmla="*/ 3 w 472"/>
                  <a:gd name="T31" fmla="*/ 0 h 878"/>
                  <a:gd name="T32" fmla="*/ 3 w 472"/>
                  <a:gd name="T33" fmla="*/ 0 h 878"/>
                  <a:gd name="T34" fmla="*/ 3 w 472"/>
                  <a:gd name="T35" fmla="*/ 0 h 878"/>
                  <a:gd name="T36" fmla="*/ 4 w 472"/>
                  <a:gd name="T37" fmla="*/ 0 h 878"/>
                  <a:gd name="T38" fmla="*/ 5 w 472"/>
                  <a:gd name="T39" fmla="*/ 0 h 878"/>
                  <a:gd name="T40" fmla="*/ 6 w 472"/>
                  <a:gd name="T41" fmla="*/ 0 h 878"/>
                  <a:gd name="T42" fmla="*/ 6 w 472"/>
                  <a:gd name="T43" fmla="*/ 0 h 878"/>
                  <a:gd name="T44" fmla="*/ 7 w 472"/>
                  <a:gd name="T45" fmla="*/ 0 h 878"/>
                  <a:gd name="T46" fmla="*/ 7 w 472"/>
                  <a:gd name="T47" fmla="*/ 1 h 878"/>
                  <a:gd name="T48" fmla="*/ 7 w 472"/>
                  <a:gd name="T49" fmla="*/ 1 h 878"/>
                  <a:gd name="T50" fmla="*/ 7 w 472"/>
                  <a:gd name="T51" fmla="*/ 2 h 878"/>
                  <a:gd name="T52" fmla="*/ 8 w 472"/>
                  <a:gd name="T53" fmla="*/ 3 h 878"/>
                  <a:gd name="T54" fmla="*/ 8 w 472"/>
                  <a:gd name="T55" fmla="*/ 4 h 878"/>
                  <a:gd name="T56" fmla="*/ 8 w 472"/>
                  <a:gd name="T57" fmla="*/ 6 h 878"/>
                  <a:gd name="T58" fmla="*/ 8 w 472"/>
                  <a:gd name="T59" fmla="*/ 7 h 878"/>
                  <a:gd name="T60" fmla="*/ 7 w 472"/>
                  <a:gd name="T61" fmla="*/ 8 h 878"/>
                  <a:gd name="T62" fmla="*/ 7 w 472"/>
                  <a:gd name="T63" fmla="*/ 9 h 878"/>
                  <a:gd name="T64" fmla="*/ 7 w 472"/>
                  <a:gd name="T65" fmla="*/ 10 h 878"/>
                  <a:gd name="T66" fmla="*/ 7 w 472"/>
                  <a:gd name="T67" fmla="*/ 10 h 878"/>
                  <a:gd name="T68" fmla="*/ 7 w 472"/>
                  <a:gd name="T69" fmla="*/ 10 h 878"/>
                  <a:gd name="T70" fmla="*/ 7 w 472"/>
                  <a:gd name="T71" fmla="*/ 10 h 878"/>
                  <a:gd name="T72" fmla="*/ 6 w 472"/>
                  <a:gd name="T73" fmla="*/ 10 h 878"/>
                  <a:gd name="T74" fmla="*/ 6 w 472"/>
                  <a:gd name="T75" fmla="*/ 11 h 878"/>
                  <a:gd name="T76" fmla="*/ 6 w 472"/>
                  <a:gd name="T77" fmla="*/ 12 h 878"/>
                  <a:gd name="T78" fmla="*/ 6 w 472"/>
                  <a:gd name="T79" fmla="*/ 13 h 878"/>
                  <a:gd name="T80" fmla="*/ 6 w 472"/>
                  <a:gd name="T81" fmla="*/ 13 h 878"/>
                  <a:gd name="T82" fmla="*/ 6 w 472"/>
                  <a:gd name="T83" fmla="*/ 13 h 878"/>
                  <a:gd name="T84" fmla="*/ 5 w 472"/>
                  <a:gd name="T85" fmla="*/ 13 h 878"/>
                  <a:gd name="T86" fmla="*/ 5 w 472"/>
                  <a:gd name="T87" fmla="*/ 13 h 878"/>
                  <a:gd name="T88" fmla="*/ 5 w 472"/>
                  <a:gd name="T89" fmla="*/ 13 h 878"/>
                  <a:gd name="T90" fmla="*/ 4 w 472"/>
                  <a:gd name="T91" fmla="*/ 13 h 878"/>
                  <a:gd name="T92" fmla="*/ 4 w 472"/>
                  <a:gd name="T93" fmla="*/ 13 h 878"/>
                  <a:gd name="T94" fmla="*/ 4 w 472"/>
                  <a:gd name="T95" fmla="*/ 13 h 878"/>
                  <a:gd name="T96" fmla="*/ 4 w 472"/>
                  <a:gd name="T97" fmla="*/ 13 h 878"/>
                  <a:gd name="T98" fmla="*/ 3 w 472"/>
                  <a:gd name="T99" fmla="*/ 12 h 878"/>
                  <a:gd name="T100" fmla="*/ 3 w 472"/>
                  <a:gd name="T101" fmla="*/ 12 h 8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2"/>
                  <a:gd name="T154" fmla="*/ 0 h 878"/>
                  <a:gd name="T155" fmla="*/ 472 w 472"/>
                  <a:gd name="T156" fmla="*/ 878 h 8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2" h="878">
                    <a:moveTo>
                      <a:pt x="174" y="821"/>
                    </a:moveTo>
                    <a:lnTo>
                      <a:pt x="173" y="726"/>
                    </a:lnTo>
                    <a:lnTo>
                      <a:pt x="157" y="757"/>
                    </a:lnTo>
                    <a:lnTo>
                      <a:pt x="156" y="758"/>
                    </a:lnTo>
                    <a:lnTo>
                      <a:pt x="152" y="760"/>
                    </a:lnTo>
                    <a:lnTo>
                      <a:pt x="148" y="763"/>
                    </a:lnTo>
                    <a:lnTo>
                      <a:pt x="141" y="763"/>
                    </a:lnTo>
                    <a:lnTo>
                      <a:pt x="138" y="762"/>
                    </a:lnTo>
                    <a:lnTo>
                      <a:pt x="133" y="757"/>
                    </a:lnTo>
                    <a:lnTo>
                      <a:pt x="125" y="751"/>
                    </a:lnTo>
                    <a:lnTo>
                      <a:pt x="115" y="742"/>
                    </a:lnTo>
                    <a:lnTo>
                      <a:pt x="105" y="733"/>
                    </a:lnTo>
                    <a:lnTo>
                      <a:pt x="96" y="722"/>
                    </a:lnTo>
                    <a:lnTo>
                      <a:pt x="88" y="711"/>
                    </a:lnTo>
                    <a:lnTo>
                      <a:pt x="82" y="701"/>
                    </a:lnTo>
                    <a:lnTo>
                      <a:pt x="79" y="676"/>
                    </a:lnTo>
                    <a:lnTo>
                      <a:pt x="82" y="650"/>
                    </a:lnTo>
                    <a:lnTo>
                      <a:pt x="88" y="629"/>
                    </a:lnTo>
                    <a:lnTo>
                      <a:pt x="90" y="621"/>
                    </a:lnTo>
                    <a:lnTo>
                      <a:pt x="106" y="555"/>
                    </a:lnTo>
                    <a:lnTo>
                      <a:pt x="13" y="448"/>
                    </a:lnTo>
                    <a:lnTo>
                      <a:pt x="0" y="447"/>
                    </a:lnTo>
                    <a:lnTo>
                      <a:pt x="29" y="162"/>
                    </a:lnTo>
                    <a:lnTo>
                      <a:pt x="34" y="155"/>
                    </a:lnTo>
                    <a:lnTo>
                      <a:pt x="45" y="137"/>
                    </a:lnTo>
                    <a:lnTo>
                      <a:pt x="62" y="112"/>
                    </a:lnTo>
                    <a:lnTo>
                      <a:pt x="83" y="83"/>
                    </a:lnTo>
                    <a:lnTo>
                      <a:pt x="106" y="56"/>
                    </a:lnTo>
                    <a:lnTo>
                      <a:pt x="128" y="31"/>
                    </a:lnTo>
                    <a:lnTo>
                      <a:pt x="147" y="14"/>
                    </a:lnTo>
                    <a:lnTo>
                      <a:pt x="161" y="8"/>
                    </a:lnTo>
                    <a:lnTo>
                      <a:pt x="160" y="7"/>
                    </a:lnTo>
                    <a:lnTo>
                      <a:pt x="159" y="6"/>
                    </a:lnTo>
                    <a:lnTo>
                      <a:pt x="164" y="3"/>
                    </a:lnTo>
                    <a:lnTo>
                      <a:pt x="178" y="0"/>
                    </a:lnTo>
                    <a:lnTo>
                      <a:pt x="191" y="0"/>
                    </a:lnTo>
                    <a:lnTo>
                      <a:pt x="209" y="3"/>
                    </a:lnTo>
                    <a:lnTo>
                      <a:pt x="231" y="6"/>
                    </a:lnTo>
                    <a:lnTo>
                      <a:pt x="255" y="11"/>
                    </a:lnTo>
                    <a:lnTo>
                      <a:pt x="278" y="16"/>
                    </a:lnTo>
                    <a:lnTo>
                      <a:pt x="301" y="22"/>
                    </a:lnTo>
                    <a:lnTo>
                      <a:pt x="322" y="27"/>
                    </a:lnTo>
                    <a:lnTo>
                      <a:pt x="338" y="30"/>
                    </a:lnTo>
                    <a:lnTo>
                      <a:pt x="353" y="36"/>
                    </a:lnTo>
                    <a:lnTo>
                      <a:pt x="368" y="46"/>
                    </a:lnTo>
                    <a:lnTo>
                      <a:pt x="385" y="60"/>
                    </a:lnTo>
                    <a:lnTo>
                      <a:pt x="400" y="75"/>
                    </a:lnTo>
                    <a:lnTo>
                      <a:pt x="414" y="90"/>
                    </a:lnTo>
                    <a:lnTo>
                      <a:pt x="425" y="103"/>
                    </a:lnTo>
                    <a:lnTo>
                      <a:pt x="433" y="111"/>
                    </a:lnTo>
                    <a:lnTo>
                      <a:pt x="436" y="114"/>
                    </a:lnTo>
                    <a:lnTo>
                      <a:pt x="437" y="132"/>
                    </a:lnTo>
                    <a:lnTo>
                      <a:pt x="442" y="173"/>
                    </a:lnTo>
                    <a:lnTo>
                      <a:pt x="449" y="220"/>
                    </a:lnTo>
                    <a:lnTo>
                      <a:pt x="459" y="254"/>
                    </a:lnTo>
                    <a:lnTo>
                      <a:pt x="467" y="292"/>
                    </a:lnTo>
                    <a:lnTo>
                      <a:pt x="472" y="352"/>
                    </a:lnTo>
                    <a:lnTo>
                      <a:pt x="470" y="414"/>
                    </a:lnTo>
                    <a:lnTo>
                      <a:pt x="459" y="461"/>
                    </a:lnTo>
                    <a:lnTo>
                      <a:pt x="456" y="469"/>
                    </a:lnTo>
                    <a:lnTo>
                      <a:pt x="451" y="490"/>
                    </a:lnTo>
                    <a:lnTo>
                      <a:pt x="442" y="521"/>
                    </a:lnTo>
                    <a:lnTo>
                      <a:pt x="433" y="558"/>
                    </a:lnTo>
                    <a:lnTo>
                      <a:pt x="424" y="596"/>
                    </a:lnTo>
                    <a:lnTo>
                      <a:pt x="417" y="631"/>
                    </a:lnTo>
                    <a:lnTo>
                      <a:pt x="411" y="661"/>
                    </a:lnTo>
                    <a:lnTo>
                      <a:pt x="410" y="682"/>
                    </a:lnTo>
                    <a:lnTo>
                      <a:pt x="409" y="682"/>
                    </a:lnTo>
                    <a:lnTo>
                      <a:pt x="407" y="682"/>
                    </a:lnTo>
                    <a:lnTo>
                      <a:pt x="403" y="683"/>
                    </a:lnTo>
                    <a:lnTo>
                      <a:pt x="398" y="683"/>
                    </a:lnTo>
                    <a:lnTo>
                      <a:pt x="392" y="683"/>
                    </a:lnTo>
                    <a:lnTo>
                      <a:pt x="385" y="682"/>
                    </a:lnTo>
                    <a:lnTo>
                      <a:pt x="379" y="682"/>
                    </a:lnTo>
                    <a:lnTo>
                      <a:pt x="372" y="680"/>
                    </a:lnTo>
                    <a:lnTo>
                      <a:pt x="369" y="706"/>
                    </a:lnTo>
                    <a:lnTo>
                      <a:pt x="362" y="764"/>
                    </a:lnTo>
                    <a:lnTo>
                      <a:pt x="355" y="826"/>
                    </a:lnTo>
                    <a:lnTo>
                      <a:pt x="353" y="862"/>
                    </a:lnTo>
                    <a:lnTo>
                      <a:pt x="351" y="863"/>
                    </a:lnTo>
                    <a:lnTo>
                      <a:pt x="348" y="864"/>
                    </a:lnTo>
                    <a:lnTo>
                      <a:pt x="343" y="868"/>
                    </a:lnTo>
                    <a:lnTo>
                      <a:pt x="338" y="871"/>
                    </a:lnTo>
                    <a:lnTo>
                      <a:pt x="330" y="873"/>
                    </a:lnTo>
                    <a:lnTo>
                      <a:pt x="320" y="877"/>
                    </a:lnTo>
                    <a:lnTo>
                      <a:pt x="310" y="878"/>
                    </a:lnTo>
                    <a:lnTo>
                      <a:pt x="299" y="878"/>
                    </a:lnTo>
                    <a:lnTo>
                      <a:pt x="290" y="877"/>
                    </a:lnTo>
                    <a:lnTo>
                      <a:pt x="281" y="876"/>
                    </a:lnTo>
                    <a:lnTo>
                      <a:pt x="271" y="873"/>
                    </a:lnTo>
                    <a:lnTo>
                      <a:pt x="262" y="872"/>
                    </a:lnTo>
                    <a:lnTo>
                      <a:pt x="252" y="870"/>
                    </a:lnTo>
                    <a:lnTo>
                      <a:pt x="243" y="868"/>
                    </a:lnTo>
                    <a:lnTo>
                      <a:pt x="236" y="865"/>
                    </a:lnTo>
                    <a:lnTo>
                      <a:pt x="231" y="863"/>
                    </a:lnTo>
                    <a:lnTo>
                      <a:pt x="223" y="858"/>
                    </a:lnTo>
                    <a:lnTo>
                      <a:pt x="214" y="853"/>
                    </a:lnTo>
                    <a:lnTo>
                      <a:pt x="204" y="846"/>
                    </a:lnTo>
                    <a:lnTo>
                      <a:pt x="196" y="839"/>
                    </a:lnTo>
                    <a:lnTo>
                      <a:pt x="187" y="832"/>
                    </a:lnTo>
                    <a:lnTo>
                      <a:pt x="180" y="826"/>
                    </a:lnTo>
                    <a:lnTo>
                      <a:pt x="175" y="823"/>
                    </a:lnTo>
                    <a:lnTo>
                      <a:pt x="174" y="821"/>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5" name="Freeform 196"/>
              <p:cNvSpPr>
                <a:spLocks/>
              </p:cNvSpPr>
              <p:nvPr/>
            </p:nvSpPr>
            <p:spPr bwMode="auto">
              <a:xfrm>
                <a:off x="2706" y="2056"/>
                <a:ext cx="170" cy="478"/>
              </a:xfrm>
              <a:custGeom>
                <a:avLst/>
                <a:gdLst>
                  <a:gd name="T0" fmla="*/ 5 w 339"/>
                  <a:gd name="T1" fmla="*/ 0 h 957"/>
                  <a:gd name="T2" fmla="*/ 5 w 339"/>
                  <a:gd name="T3" fmla="*/ 0 h 957"/>
                  <a:gd name="T4" fmla="*/ 4 w 339"/>
                  <a:gd name="T5" fmla="*/ 0 h 957"/>
                  <a:gd name="T6" fmla="*/ 3 w 339"/>
                  <a:gd name="T7" fmla="*/ 0 h 957"/>
                  <a:gd name="T8" fmla="*/ 3 w 339"/>
                  <a:gd name="T9" fmla="*/ 0 h 957"/>
                  <a:gd name="T10" fmla="*/ 3 w 339"/>
                  <a:gd name="T11" fmla="*/ 1 h 957"/>
                  <a:gd name="T12" fmla="*/ 3 w 339"/>
                  <a:gd name="T13" fmla="*/ 1 h 957"/>
                  <a:gd name="T14" fmla="*/ 2 w 339"/>
                  <a:gd name="T15" fmla="*/ 2 h 957"/>
                  <a:gd name="T16" fmla="*/ 2 w 339"/>
                  <a:gd name="T17" fmla="*/ 2 h 957"/>
                  <a:gd name="T18" fmla="*/ 2 w 339"/>
                  <a:gd name="T19" fmla="*/ 2 h 957"/>
                  <a:gd name="T20" fmla="*/ 1 w 339"/>
                  <a:gd name="T21" fmla="*/ 2 h 957"/>
                  <a:gd name="T22" fmla="*/ 1 w 339"/>
                  <a:gd name="T23" fmla="*/ 3 h 957"/>
                  <a:gd name="T24" fmla="*/ 1 w 339"/>
                  <a:gd name="T25" fmla="*/ 3 h 957"/>
                  <a:gd name="T26" fmla="*/ 1 w 339"/>
                  <a:gd name="T27" fmla="*/ 4 h 957"/>
                  <a:gd name="T28" fmla="*/ 1 w 339"/>
                  <a:gd name="T29" fmla="*/ 4 h 957"/>
                  <a:gd name="T30" fmla="*/ 1 w 339"/>
                  <a:gd name="T31" fmla="*/ 4 h 957"/>
                  <a:gd name="T32" fmla="*/ 1 w 339"/>
                  <a:gd name="T33" fmla="*/ 6 h 957"/>
                  <a:gd name="T34" fmla="*/ 1 w 339"/>
                  <a:gd name="T35" fmla="*/ 8 h 957"/>
                  <a:gd name="T36" fmla="*/ 1 w 339"/>
                  <a:gd name="T37" fmla="*/ 8 h 957"/>
                  <a:gd name="T38" fmla="*/ 1 w 339"/>
                  <a:gd name="T39" fmla="*/ 9 h 957"/>
                  <a:gd name="T40" fmla="*/ 1 w 339"/>
                  <a:gd name="T41" fmla="*/ 9 h 957"/>
                  <a:gd name="T42" fmla="*/ 1 w 339"/>
                  <a:gd name="T43" fmla="*/ 9 h 957"/>
                  <a:gd name="T44" fmla="*/ 1 w 339"/>
                  <a:gd name="T45" fmla="*/ 9 h 957"/>
                  <a:gd name="T46" fmla="*/ 1 w 339"/>
                  <a:gd name="T47" fmla="*/ 10 h 957"/>
                  <a:gd name="T48" fmla="*/ 1 w 339"/>
                  <a:gd name="T49" fmla="*/ 10 h 957"/>
                  <a:gd name="T50" fmla="*/ 1 w 339"/>
                  <a:gd name="T51" fmla="*/ 11 h 957"/>
                  <a:gd name="T52" fmla="*/ 1 w 339"/>
                  <a:gd name="T53" fmla="*/ 11 h 957"/>
                  <a:gd name="T54" fmla="*/ 1 w 339"/>
                  <a:gd name="T55" fmla="*/ 11 h 957"/>
                  <a:gd name="T56" fmla="*/ 1 w 339"/>
                  <a:gd name="T57" fmla="*/ 12 h 957"/>
                  <a:gd name="T58" fmla="*/ 1 w 339"/>
                  <a:gd name="T59" fmla="*/ 13 h 957"/>
                  <a:gd name="T60" fmla="*/ 1 w 339"/>
                  <a:gd name="T61" fmla="*/ 14 h 957"/>
                  <a:gd name="T62" fmla="*/ 1 w 339"/>
                  <a:gd name="T63" fmla="*/ 14 h 957"/>
                  <a:gd name="T64" fmla="*/ 1 w 339"/>
                  <a:gd name="T65" fmla="*/ 14 h 957"/>
                  <a:gd name="T66" fmla="*/ 2 w 339"/>
                  <a:gd name="T67" fmla="*/ 14 h 957"/>
                  <a:gd name="T68" fmla="*/ 2 w 339"/>
                  <a:gd name="T69" fmla="*/ 14 h 957"/>
                  <a:gd name="T70" fmla="*/ 2 w 339"/>
                  <a:gd name="T71" fmla="*/ 14 h 957"/>
                  <a:gd name="T72" fmla="*/ 2 w 339"/>
                  <a:gd name="T73" fmla="*/ 14 h 957"/>
                  <a:gd name="T74" fmla="*/ 3 w 339"/>
                  <a:gd name="T75" fmla="*/ 13 h 957"/>
                  <a:gd name="T76" fmla="*/ 3 w 339"/>
                  <a:gd name="T77" fmla="*/ 13 h 957"/>
                  <a:gd name="T78" fmla="*/ 3 w 339"/>
                  <a:gd name="T79" fmla="*/ 13 h 957"/>
                  <a:gd name="T80" fmla="*/ 3 w 339"/>
                  <a:gd name="T81" fmla="*/ 13 h 957"/>
                  <a:gd name="T82" fmla="*/ 3 w 339"/>
                  <a:gd name="T83" fmla="*/ 12 h 957"/>
                  <a:gd name="T84" fmla="*/ 3 w 339"/>
                  <a:gd name="T85" fmla="*/ 12 h 957"/>
                  <a:gd name="T86" fmla="*/ 3 w 339"/>
                  <a:gd name="T87" fmla="*/ 12 h 957"/>
                  <a:gd name="T88" fmla="*/ 3 w 339"/>
                  <a:gd name="T89" fmla="*/ 11 h 957"/>
                  <a:gd name="T90" fmla="*/ 3 w 339"/>
                  <a:gd name="T91" fmla="*/ 11 h 957"/>
                  <a:gd name="T92" fmla="*/ 4 w 339"/>
                  <a:gd name="T93" fmla="*/ 10 h 957"/>
                  <a:gd name="T94" fmla="*/ 4 w 339"/>
                  <a:gd name="T95" fmla="*/ 10 h 957"/>
                  <a:gd name="T96" fmla="*/ 4 w 339"/>
                  <a:gd name="T97" fmla="*/ 10 h 957"/>
                  <a:gd name="T98" fmla="*/ 4 w 339"/>
                  <a:gd name="T99" fmla="*/ 10 h 957"/>
                  <a:gd name="T100" fmla="*/ 4 w 339"/>
                  <a:gd name="T101" fmla="*/ 10 h 957"/>
                  <a:gd name="T102" fmla="*/ 4 w 339"/>
                  <a:gd name="T103" fmla="*/ 10 h 957"/>
                  <a:gd name="T104" fmla="*/ 4 w 339"/>
                  <a:gd name="T105" fmla="*/ 10 h 957"/>
                  <a:gd name="T106" fmla="*/ 5 w 339"/>
                  <a:gd name="T107" fmla="*/ 9 h 957"/>
                  <a:gd name="T108" fmla="*/ 5 w 339"/>
                  <a:gd name="T109" fmla="*/ 7 h 957"/>
                  <a:gd name="T110" fmla="*/ 6 w 339"/>
                  <a:gd name="T111" fmla="*/ 5 h 957"/>
                  <a:gd name="T112" fmla="*/ 6 w 339"/>
                  <a:gd name="T113" fmla="*/ 3 h 957"/>
                  <a:gd name="T114" fmla="*/ 6 w 339"/>
                  <a:gd name="T115" fmla="*/ 1 h 957"/>
                  <a:gd name="T116" fmla="*/ 6 w 339"/>
                  <a:gd name="T117" fmla="*/ 0 h 9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9"/>
                  <a:gd name="T178" fmla="*/ 0 h 957"/>
                  <a:gd name="T179" fmla="*/ 339 w 339"/>
                  <a:gd name="T180" fmla="*/ 957 h 9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9" h="957">
                    <a:moveTo>
                      <a:pt x="317" y="40"/>
                    </a:moveTo>
                    <a:lnTo>
                      <a:pt x="297" y="38"/>
                    </a:lnTo>
                    <a:lnTo>
                      <a:pt x="277" y="0"/>
                    </a:lnTo>
                    <a:lnTo>
                      <a:pt x="271" y="0"/>
                    </a:lnTo>
                    <a:lnTo>
                      <a:pt x="258" y="1"/>
                    </a:lnTo>
                    <a:lnTo>
                      <a:pt x="236" y="3"/>
                    </a:lnTo>
                    <a:lnTo>
                      <a:pt x="212" y="8"/>
                    </a:lnTo>
                    <a:lnTo>
                      <a:pt x="186" y="16"/>
                    </a:lnTo>
                    <a:lnTo>
                      <a:pt x="162" y="28"/>
                    </a:lnTo>
                    <a:lnTo>
                      <a:pt x="144" y="44"/>
                    </a:lnTo>
                    <a:lnTo>
                      <a:pt x="132" y="66"/>
                    </a:lnTo>
                    <a:lnTo>
                      <a:pt x="134" y="101"/>
                    </a:lnTo>
                    <a:lnTo>
                      <a:pt x="134" y="104"/>
                    </a:lnTo>
                    <a:lnTo>
                      <a:pt x="131" y="111"/>
                    </a:lnTo>
                    <a:lnTo>
                      <a:pt x="125" y="121"/>
                    </a:lnTo>
                    <a:lnTo>
                      <a:pt x="113" y="134"/>
                    </a:lnTo>
                    <a:lnTo>
                      <a:pt x="104" y="142"/>
                    </a:lnTo>
                    <a:lnTo>
                      <a:pt x="94" y="150"/>
                    </a:lnTo>
                    <a:lnTo>
                      <a:pt x="84" y="160"/>
                    </a:lnTo>
                    <a:lnTo>
                      <a:pt x="72" y="170"/>
                    </a:lnTo>
                    <a:lnTo>
                      <a:pt x="61" y="180"/>
                    </a:lnTo>
                    <a:lnTo>
                      <a:pt x="51" y="190"/>
                    </a:lnTo>
                    <a:lnTo>
                      <a:pt x="42" y="198"/>
                    </a:lnTo>
                    <a:lnTo>
                      <a:pt x="37" y="205"/>
                    </a:lnTo>
                    <a:lnTo>
                      <a:pt x="26" y="221"/>
                    </a:lnTo>
                    <a:lnTo>
                      <a:pt x="16" y="241"/>
                    </a:lnTo>
                    <a:lnTo>
                      <a:pt x="8" y="258"/>
                    </a:lnTo>
                    <a:lnTo>
                      <a:pt x="4" y="265"/>
                    </a:lnTo>
                    <a:lnTo>
                      <a:pt x="3" y="271"/>
                    </a:lnTo>
                    <a:lnTo>
                      <a:pt x="1" y="285"/>
                    </a:lnTo>
                    <a:lnTo>
                      <a:pt x="0" y="302"/>
                    </a:lnTo>
                    <a:lnTo>
                      <a:pt x="1" y="318"/>
                    </a:lnTo>
                    <a:lnTo>
                      <a:pt x="8" y="358"/>
                    </a:lnTo>
                    <a:lnTo>
                      <a:pt x="17" y="431"/>
                    </a:lnTo>
                    <a:lnTo>
                      <a:pt x="26" y="503"/>
                    </a:lnTo>
                    <a:lnTo>
                      <a:pt x="28" y="544"/>
                    </a:lnTo>
                    <a:lnTo>
                      <a:pt x="26" y="557"/>
                    </a:lnTo>
                    <a:lnTo>
                      <a:pt x="24" y="571"/>
                    </a:lnTo>
                    <a:lnTo>
                      <a:pt x="25" y="585"/>
                    </a:lnTo>
                    <a:lnTo>
                      <a:pt x="32" y="600"/>
                    </a:lnTo>
                    <a:lnTo>
                      <a:pt x="41" y="612"/>
                    </a:lnTo>
                    <a:lnTo>
                      <a:pt x="45" y="617"/>
                    </a:lnTo>
                    <a:lnTo>
                      <a:pt x="47" y="620"/>
                    </a:lnTo>
                    <a:lnTo>
                      <a:pt x="43" y="623"/>
                    </a:lnTo>
                    <a:lnTo>
                      <a:pt x="38" y="633"/>
                    </a:lnTo>
                    <a:lnTo>
                      <a:pt x="34" y="647"/>
                    </a:lnTo>
                    <a:lnTo>
                      <a:pt x="38" y="665"/>
                    </a:lnTo>
                    <a:lnTo>
                      <a:pt x="42" y="682"/>
                    </a:lnTo>
                    <a:lnTo>
                      <a:pt x="42" y="699"/>
                    </a:lnTo>
                    <a:lnTo>
                      <a:pt x="42" y="715"/>
                    </a:lnTo>
                    <a:lnTo>
                      <a:pt x="43" y="728"/>
                    </a:lnTo>
                    <a:lnTo>
                      <a:pt x="47" y="738"/>
                    </a:lnTo>
                    <a:lnTo>
                      <a:pt x="50" y="748"/>
                    </a:lnTo>
                    <a:lnTo>
                      <a:pt x="50" y="757"/>
                    </a:lnTo>
                    <a:lnTo>
                      <a:pt x="46" y="767"/>
                    </a:lnTo>
                    <a:lnTo>
                      <a:pt x="40" y="781"/>
                    </a:lnTo>
                    <a:lnTo>
                      <a:pt x="39" y="797"/>
                    </a:lnTo>
                    <a:lnTo>
                      <a:pt x="40" y="817"/>
                    </a:lnTo>
                    <a:lnTo>
                      <a:pt x="43" y="837"/>
                    </a:lnTo>
                    <a:lnTo>
                      <a:pt x="37" y="921"/>
                    </a:lnTo>
                    <a:lnTo>
                      <a:pt x="38" y="923"/>
                    </a:lnTo>
                    <a:lnTo>
                      <a:pt x="40" y="927"/>
                    </a:lnTo>
                    <a:lnTo>
                      <a:pt x="45" y="932"/>
                    </a:lnTo>
                    <a:lnTo>
                      <a:pt x="50" y="939"/>
                    </a:lnTo>
                    <a:lnTo>
                      <a:pt x="57" y="946"/>
                    </a:lnTo>
                    <a:lnTo>
                      <a:pt x="65" y="950"/>
                    </a:lnTo>
                    <a:lnTo>
                      <a:pt x="75" y="955"/>
                    </a:lnTo>
                    <a:lnTo>
                      <a:pt x="85" y="956"/>
                    </a:lnTo>
                    <a:lnTo>
                      <a:pt x="88" y="957"/>
                    </a:lnTo>
                    <a:lnTo>
                      <a:pt x="95" y="957"/>
                    </a:lnTo>
                    <a:lnTo>
                      <a:pt x="104" y="954"/>
                    </a:lnTo>
                    <a:lnTo>
                      <a:pt x="115" y="946"/>
                    </a:lnTo>
                    <a:lnTo>
                      <a:pt x="121" y="897"/>
                    </a:lnTo>
                    <a:lnTo>
                      <a:pt x="123" y="896"/>
                    </a:lnTo>
                    <a:lnTo>
                      <a:pt x="129" y="893"/>
                    </a:lnTo>
                    <a:lnTo>
                      <a:pt x="137" y="887"/>
                    </a:lnTo>
                    <a:lnTo>
                      <a:pt x="144" y="879"/>
                    </a:lnTo>
                    <a:lnTo>
                      <a:pt x="148" y="871"/>
                    </a:lnTo>
                    <a:lnTo>
                      <a:pt x="152" y="865"/>
                    </a:lnTo>
                    <a:lnTo>
                      <a:pt x="154" y="858"/>
                    </a:lnTo>
                    <a:lnTo>
                      <a:pt x="159" y="849"/>
                    </a:lnTo>
                    <a:lnTo>
                      <a:pt x="164" y="836"/>
                    </a:lnTo>
                    <a:lnTo>
                      <a:pt x="170" y="825"/>
                    </a:lnTo>
                    <a:lnTo>
                      <a:pt x="174" y="812"/>
                    </a:lnTo>
                    <a:lnTo>
                      <a:pt x="176" y="802"/>
                    </a:lnTo>
                    <a:lnTo>
                      <a:pt x="178" y="790"/>
                    </a:lnTo>
                    <a:lnTo>
                      <a:pt x="182" y="777"/>
                    </a:lnTo>
                    <a:lnTo>
                      <a:pt x="186" y="767"/>
                    </a:lnTo>
                    <a:lnTo>
                      <a:pt x="187" y="764"/>
                    </a:lnTo>
                    <a:lnTo>
                      <a:pt x="189" y="761"/>
                    </a:lnTo>
                    <a:lnTo>
                      <a:pt x="192" y="751"/>
                    </a:lnTo>
                    <a:lnTo>
                      <a:pt x="197" y="731"/>
                    </a:lnTo>
                    <a:lnTo>
                      <a:pt x="202" y="699"/>
                    </a:lnTo>
                    <a:lnTo>
                      <a:pt x="206" y="671"/>
                    </a:lnTo>
                    <a:lnTo>
                      <a:pt x="206" y="661"/>
                    </a:lnTo>
                    <a:lnTo>
                      <a:pt x="205" y="660"/>
                    </a:lnTo>
                    <a:lnTo>
                      <a:pt x="203" y="661"/>
                    </a:lnTo>
                    <a:lnTo>
                      <a:pt x="205" y="661"/>
                    </a:lnTo>
                    <a:lnTo>
                      <a:pt x="207" y="661"/>
                    </a:lnTo>
                    <a:lnTo>
                      <a:pt x="210" y="660"/>
                    </a:lnTo>
                    <a:lnTo>
                      <a:pt x="216" y="659"/>
                    </a:lnTo>
                    <a:lnTo>
                      <a:pt x="222" y="658"/>
                    </a:lnTo>
                    <a:lnTo>
                      <a:pt x="230" y="655"/>
                    </a:lnTo>
                    <a:lnTo>
                      <a:pt x="238" y="653"/>
                    </a:lnTo>
                    <a:lnTo>
                      <a:pt x="247" y="650"/>
                    </a:lnTo>
                    <a:lnTo>
                      <a:pt x="251" y="636"/>
                    </a:lnTo>
                    <a:lnTo>
                      <a:pt x="261" y="599"/>
                    </a:lnTo>
                    <a:lnTo>
                      <a:pt x="275" y="546"/>
                    </a:lnTo>
                    <a:lnTo>
                      <a:pt x="291" y="481"/>
                    </a:lnTo>
                    <a:lnTo>
                      <a:pt x="307" y="414"/>
                    </a:lnTo>
                    <a:lnTo>
                      <a:pt x="322" y="346"/>
                    </a:lnTo>
                    <a:lnTo>
                      <a:pt x="332" y="287"/>
                    </a:lnTo>
                    <a:lnTo>
                      <a:pt x="338" y="241"/>
                    </a:lnTo>
                    <a:lnTo>
                      <a:pt x="339" y="170"/>
                    </a:lnTo>
                    <a:lnTo>
                      <a:pt x="335" y="112"/>
                    </a:lnTo>
                    <a:lnTo>
                      <a:pt x="329" y="70"/>
                    </a:lnTo>
                    <a:lnTo>
                      <a:pt x="327" y="55"/>
                    </a:lnTo>
                    <a:lnTo>
                      <a:pt x="317" y="40"/>
                    </a:lnTo>
                    <a:close/>
                  </a:path>
                </a:pathLst>
              </a:custGeom>
              <a:solidFill>
                <a:srgbClr val="FFFFFF"/>
              </a:solidFill>
              <a:ln w="9525">
                <a:solidFill>
                  <a:schemeClr val="tx1"/>
                </a:solidFill>
                <a:round/>
                <a:headEnd/>
                <a:tailEnd/>
              </a:ln>
            </p:spPr>
            <p:txBody>
              <a:bodyPr/>
              <a:lstStyle/>
              <a:p>
                <a:endParaRPr lang="en-US"/>
              </a:p>
            </p:txBody>
          </p:sp>
          <p:sp>
            <p:nvSpPr>
              <p:cNvPr id="25626" name="Freeform 197"/>
              <p:cNvSpPr>
                <a:spLocks/>
              </p:cNvSpPr>
              <p:nvPr/>
            </p:nvSpPr>
            <p:spPr bwMode="auto">
              <a:xfrm>
                <a:off x="2647" y="2548"/>
                <a:ext cx="189" cy="242"/>
              </a:xfrm>
              <a:custGeom>
                <a:avLst/>
                <a:gdLst>
                  <a:gd name="T0" fmla="*/ 5 w 379"/>
                  <a:gd name="T1" fmla="*/ 2 h 483"/>
                  <a:gd name="T2" fmla="*/ 5 w 379"/>
                  <a:gd name="T3" fmla="*/ 8 h 483"/>
                  <a:gd name="T4" fmla="*/ 4 w 379"/>
                  <a:gd name="T5" fmla="*/ 8 h 483"/>
                  <a:gd name="T6" fmla="*/ 0 w 379"/>
                  <a:gd name="T7" fmla="*/ 6 h 483"/>
                  <a:gd name="T8" fmla="*/ 0 w 379"/>
                  <a:gd name="T9" fmla="*/ 1 h 483"/>
                  <a:gd name="T10" fmla="*/ 1 w 379"/>
                  <a:gd name="T11" fmla="*/ 0 h 483"/>
                  <a:gd name="T12" fmla="*/ 5 w 379"/>
                  <a:gd name="T13" fmla="*/ 2 h 483"/>
                  <a:gd name="T14" fmla="*/ 0 60000 65536"/>
                  <a:gd name="T15" fmla="*/ 0 60000 65536"/>
                  <a:gd name="T16" fmla="*/ 0 60000 65536"/>
                  <a:gd name="T17" fmla="*/ 0 60000 65536"/>
                  <a:gd name="T18" fmla="*/ 0 60000 65536"/>
                  <a:gd name="T19" fmla="*/ 0 60000 65536"/>
                  <a:gd name="T20" fmla="*/ 0 60000 65536"/>
                  <a:gd name="T21" fmla="*/ 0 w 379"/>
                  <a:gd name="T22" fmla="*/ 0 h 483"/>
                  <a:gd name="T23" fmla="*/ 379 w 379"/>
                  <a:gd name="T24" fmla="*/ 483 h 4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9" h="483">
                    <a:moveTo>
                      <a:pt x="379" y="105"/>
                    </a:moveTo>
                    <a:lnTo>
                      <a:pt x="373" y="459"/>
                    </a:lnTo>
                    <a:lnTo>
                      <a:pt x="290" y="483"/>
                    </a:lnTo>
                    <a:lnTo>
                      <a:pt x="0" y="335"/>
                    </a:lnTo>
                    <a:lnTo>
                      <a:pt x="5" y="6"/>
                    </a:lnTo>
                    <a:lnTo>
                      <a:pt x="100" y="0"/>
                    </a:lnTo>
                    <a:lnTo>
                      <a:pt x="379" y="105"/>
                    </a:lnTo>
                    <a:close/>
                  </a:path>
                </a:pathLst>
              </a:custGeom>
              <a:solidFill>
                <a:srgbClr val="5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7" name="Freeform 198"/>
              <p:cNvSpPr>
                <a:spLocks/>
              </p:cNvSpPr>
              <p:nvPr/>
            </p:nvSpPr>
            <p:spPr bwMode="auto">
              <a:xfrm>
                <a:off x="2748" y="2540"/>
                <a:ext cx="17" cy="38"/>
              </a:xfrm>
              <a:custGeom>
                <a:avLst/>
                <a:gdLst>
                  <a:gd name="T0" fmla="*/ 1 w 34"/>
                  <a:gd name="T1" fmla="*/ 0 h 77"/>
                  <a:gd name="T2" fmla="*/ 1 w 34"/>
                  <a:gd name="T3" fmla="*/ 0 h 77"/>
                  <a:gd name="T4" fmla="*/ 1 w 34"/>
                  <a:gd name="T5" fmla="*/ 0 h 77"/>
                  <a:gd name="T6" fmla="*/ 1 w 34"/>
                  <a:gd name="T7" fmla="*/ 0 h 77"/>
                  <a:gd name="T8" fmla="*/ 1 w 34"/>
                  <a:gd name="T9" fmla="*/ 0 h 77"/>
                  <a:gd name="T10" fmla="*/ 1 w 34"/>
                  <a:gd name="T11" fmla="*/ 1 h 77"/>
                  <a:gd name="T12" fmla="*/ 1 w 34"/>
                  <a:gd name="T13" fmla="*/ 1 h 77"/>
                  <a:gd name="T14" fmla="*/ 1 w 34"/>
                  <a:gd name="T15" fmla="*/ 1 h 77"/>
                  <a:gd name="T16" fmla="*/ 1 w 34"/>
                  <a:gd name="T17" fmla="*/ 1 h 77"/>
                  <a:gd name="T18" fmla="*/ 1 w 34"/>
                  <a:gd name="T19" fmla="*/ 1 h 77"/>
                  <a:gd name="T20" fmla="*/ 1 w 34"/>
                  <a:gd name="T21" fmla="*/ 0 h 77"/>
                  <a:gd name="T22" fmla="*/ 1 w 34"/>
                  <a:gd name="T23" fmla="*/ 0 h 77"/>
                  <a:gd name="T24" fmla="*/ 1 w 34"/>
                  <a:gd name="T25" fmla="*/ 0 h 77"/>
                  <a:gd name="T26" fmla="*/ 0 w 34"/>
                  <a:gd name="T27" fmla="*/ 0 h 77"/>
                  <a:gd name="T28" fmla="*/ 1 w 34"/>
                  <a:gd name="T29" fmla="*/ 0 h 77"/>
                  <a:gd name="T30" fmla="*/ 1 w 34"/>
                  <a:gd name="T31" fmla="*/ 0 h 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77"/>
                  <a:gd name="T50" fmla="*/ 34 w 34"/>
                  <a:gd name="T51" fmla="*/ 77 h 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77">
                    <a:moveTo>
                      <a:pt x="12" y="1"/>
                    </a:moveTo>
                    <a:lnTo>
                      <a:pt x="16" y="1"/>
                    </a:lnTo>
                    <a:lnTo>
                      <a:pt x="24" y="3"/>
                    </a:lnTo>
                    <a:lnTo>
                      <a:pt x="31" y="7"/>
                    </a:lnTo>
                    <a:lnTo>
                      <a:pt x="34" y="11"/>
                    </a:lnTo>
                    <a:lnTo>
                      <a:pt x="26" y="75"/>
                    </a:lnTo>
                    <a:lnTo>
                      <a:pt x="24" y="76"/>
                    </a:lnTo>
                    <a:lnTo>
                      <a:pt x="19" y="77"/>
                    </a:lnTo>
                    <a:lnTo>
                      <a:pt x="14" y="76"/>
                    </a:lnTo>
                    <a:lnTo>
                      <a:pt x="10" y="72"/>
                    </a:lnTo>
                    <a:lnTo>
                      <a:pt x="9" y="24"/>
                    </a:lnTo>
                    <a:lnTo>
                      <a:pt x="3" y="20"/>
                    </a:lnTo>
                    <a:lnTo>
                      <a:pt x="2" y="16"/>
                    </a:lnTo>
                    <a:lnTo>
                      <a:pt x="0" y="7"/>
                    </a:lnTo>
                    <a:lnTo>
                      <a:pt x="2" y="0"/>
                    </a:lnTo>
                    <a:lnTo>
                      <a:pt x="12" y="1"/>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8" name="Freeform 199"/>
              <p:cNvSpPr>
                <a:spLocks/>
              </p:cNvSpPr>
              <p:nvPr/>
            </p:nvSpPr>
            <p:spPr bwMode="auto">
              <a:xfrm>
                <a:off x="2713" y="2541"/>
                <a:ext cx="9" cy="23"/>
              </a:xfrm>
              <a:custGeom>
                <a:avLst/>
                <a:gdLst>
                  <a:gd name="T0" fmla="*/ 0 w 19"/>
                  <a:gd name="T1" fmla="*/ 1 h 46"/>
                  <a:gd name="T2" fmla="*/ 0 w 19"/>
                  <a:gd name="T3" fmla="*/ 0 h 46"/>
                  <a:gd name="T4" fmla="*/ 0 w 19"/>
                  <a:gd name="T5" fmla="*/ 1 h 46"/>
                  <a:gd name="T6" fmla="*/ 0 w 19"/>
                  <a:gd name="T7" fmla="*/ 1 h 46"/>
                  <a:gd name="T8" fmla="*/ 0 w 19"/>
                  <a:gd name="T9" fmla="*/ 1 h 46"/>
                  <a:gd name="T10" fmla="*/ 0 w 19"/>
                  <a:gd name="T11" fmla="*/ 1 h 46"/>
                  <a:gd name="T12" fmla="*/ 0 w 19"/>
                  <a:gd name="T13" fmla="*/ 1 h 46"/>
                  <a:gd name="T14" fmla="*/ 0 w 19"/>
                  <a:gd name="T15" fmla="*/ 1 h 46"/>
                  <a:gd name="T16" fmla="*/ 0 w 19"/>
                  <a:gd name="T17" fmla="*/ 1 h 46"/>
                  <a:gd name="T18" fmla="*/ 0 w 19"/>
                  <a:gd name="T19" fmla="*/ 1 h 46"/>
                  <a:gd name="T20" fmla="*/ 0 w 19"/>
                  <a:gd name="T21" fmla="*/ 1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6"/>
                  <a:gd name="T35" fmla="*/ 19 w 19"/>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6">
                    <a:moveTo>
                      <a:pt x="0" y="39"/>
                    </a:moveTo>
                    <a:lnTo>
                      <a:pt x="3" y="0"/>
                    </a:lnTo>
                    <a:lnTo>
                      <a:pt x="19" y="3"/>
                    </a:lnTo>
                    <a:lnTo>
                      <a:pt x="18" y="8"/>
                    </a:lnTo>
                    <a:lnTo>
                      <a:pt x="17" y="21"/>
                    </a:lnTo>
                    <a:lnTo>
                      <a:pt x="14" y="35"/>
                    </a:lnTo>
                    <a:lnTo>
                      <a:pt x="13" y="44"/>
                    </a:lnTo>
                    <a:lnTo>
                      <a:pt x="12" y="45"/>
                    </a:lnTo>
                    <a:lnTo>
                      <a:pt x="7" y="46"/>
                    </a:lnTo>
                    <a:lnTo>
                      <a:pt x="4" y="45"/>
                    </a:lnTo>
                    <a:lnTo>
                      <a:pt x="0" y="39"/>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9" name="Freeform 200"/>
              <p:cNvSpPr>
                <a:spLocks/>
              </p:cNvSpPr>
              <p:nvPr/>
            </p:nvSpPr>
            <p:spPr bwMode="auto">
              <a:xfrm>
                <a:off x="2713" y="2516"/>
                <a:ext cx="45" cy="39"/>
              </a:xfrm>
              <a:custGeom>
                <a:avLst/>
                <a:gdLst>
                  <a:gd name="T0" fmla="*/ 0 w 91"/>
                  <a:gd name="T1" fmla="*/ 0 h 78"/>
                  <a:gd name="T2" fmla="*/ 0 w 91"/>
                  <a:gd name="T3" fmla="*/ 1 h 78"/>
                  <a:gd name="T4" fmla="*/ 0 w 91"/>
                  <a:gd name="T5" fmla="*/ 1 h 78"/>
                  <a:gd name="T6" fmla="*/ 0 w 91"/>
                  <a:gd name="T7" fmla="*/ 1 h 78"/>
                  <a:gd name="T8" fmla="*/ 0 w 91"/>
                  <a:gd name="T9" fmla="*/ 1 h 78"/>
                  <a:gd name="T10" fmla="*/ 0 w 91"/>
                  <a:gd name="T11" fmla="*/ 1 h 78"/>
                  <a:gd name="T12" fmla="*/ 0 w 91"/>
                  <a:gd name="T13" fmla="*/ 1 h 78"/>
                  <a:gd name="T14" fmla="*/ 0 w 91"/>
                  <a:gd name="T15" fmla="*/ 1 h 78"/>
                  <a:gd name="T16" fmla="*/ 0 w 91"/>
                  <a:gd name="T17" fmla="*/ 1 h 78"/>
                  <a:gd name="T18" fmla="*/ 0 w 91"/>
                  <a:gd name="T19" fmla="*/ 1 h 78"/>
                  <a:gd name="T20" fmla="*/ 0 w 91"/>
                  <a:gd name="T21" fmla="*/ 1 h 78"/>
                  <a:gd name="T22" fmla="*/ 0 w 91"/>
                  <a:gd name="T23" fmla="*/ 1 h 78"/>
                  <a:gd name="T24" fmla="*/ 0 w 91"/>
                  <a:gd name="T25" fmla="*/ 1 h 78"/>
                  <a:gd name="T26" fmla="*/ 0 w 91"/>
                  <a:gd name="T27" fmla="*/ 2 h 78"/>
                  <a:gd name="T28" fmla="*/ 0 w 91"/>
                  <a:gd name="T29" fmla="*/ 2 h 78"/>
                  <a:gd name="T30" fmla="*/ 1 w 91"/>
                  <a:gd name="T31" fmla="*/ 2 h 78"/>
                  <a:gd name="T32" fmla="*/ 1 w 91"/>
                  <a:gd name="T33" fmla="*/ 2 h 78"/>
                  <a:gd name="T34" fmla="*/ 1 w 91"/>
                  <a:gd name="T35" fmla="*/ 2 h 78"/>
                  <a:gd name="T36" fmla="*/ 1 w 91"/>
                  <a:gd name="T37" fmla="*/ 2 h 78"/>
                  <a:gd name="T38" fmla="*/ 1 w 91"/>
                  <a:gd name="T39" fmla="*/ 2 h 78"/>
                  <a:gd name="T40" fmla="*/ 1 w 91"/>
                  <a:gd name="T41" fmla="*/ 2 h 78"/>
                  <a:gd name="T42" fmla="*/ 1 w 91"/>
                  <a:gd name="T43" fmla="*/ 1 h 78"/>
                  <a:gd name="T44" fmla="*/ 1 w 91"/>
                  <a:gd name="T45" fmla="*/ 1 h 78"/>
                  <a:gd name="T46" fmla="*/ 1 w 91"/>
                  <a:gd name="T47" fmla="*/ 1 h 78"/>
                  <a:gd name="T48" fmla="*/ 1 w 91"/>
                  <a:gd name="T49" fmla="*/ 1 h 78"/>
                  <a:gd name="T50" fmla="*/ 1 w 91"/>
                  <a:gd name="T51" fmla="*/ 1 h 78"/>
                  <a:gd name="T52" fmla="*/ 1 w 91"/>
                  <a:gd name="T53" fmla="*/ 1 h 78"/>
                  <a:gd name="T54" fmla="*/ 1 w 91"/>
                  <a:gd name="T55" fmla="*/ 1 h 78"/>
                  <a:gd name="T56" fmla="*/ 1 w 91"/>
                  <a:gd name="T57" fmla="*/ 1 h 78"/>
                  <a:gd name="T58" fmla="*/ 1 w 91"/>
                  <a:gd name="T59" fmla="*/ 1 h 78"/>
                  <a:gd name="T60" fmla="*/ 1 w 91"/>
                  <a:gd name="T61" fmla="*/ 1 h 78"/>
                  <a:gd name="T62" fmla="*/ 1 w 91"/>
                  <a:gd name="T63" fmla="*/ 1 h 78"/>
                  <a:gd name="T64" fmla="*/ 1 w 91"/>
                  <a:gd name="T65" fmla="*/ 1 h 78"/>
                  <a:gd name="T66" fmla="*/ 1 w 91"/>
                  <a:gd name="T67" fmla="*/ 1 h 78"/>
                  <a:gd name="T68" fmla="*/ 1 w 91"/>
                  <a:gd name="T69" fmla="*/ 1 h 78"/>
                  <a:gd name="T70" fmla="*/ 0 w 91"/>
                  <a:gd name="T71" fmla="*/ 1 h 78"/>
                  <a:gd name="T72" fmla="*/ 0 w 91"/>
                  <a:gd name="T73" fmla="*/ 1 h 78"/>
                  <a:gd name="T74" fmla="*/ 0 w 91"/>
                  <a:gd name="T75" fmla="*/ 1 h 78"/>
                  <a:gd name="T76" fmla="*/ 0 w 91"/>
                  <a:gd name="T77" fmla="*/ 0 h 78"/>
                  <a:gd name="T78" fmla="*/ 0 w 91"/>
                  <a:gd name="T79" fmla="*/ 0 h 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
                  <a:gd name="T121" fmla="*/ 0 h 78"/>
                  <a:gd name="T122" fmla="*/ 91 w 91"/>
                  <a:gd name="T123" fmla="*/ 78 h 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 h="78">
                    <a:moveTo>
                      <a:pt x="24" y="0"/>
                    </a:moveTo>
                    <a:lnTo>
                      <a:pt x="20" y="5"/>
                    </a:lnTo>
                    <a:lnTo>
                      <a:pt x="13" y="14"/>
                    </a:lnTo>
                    <a:lnTo>
                      <a:pt x="5" y="26"/>
                    </a:lnTo>
                    <a:lnTo>
                      <a:pt x="2" y="35"/>
                    </a:lnTo>
                    <a:lnTo>
                      <a:pt x="0" y="40"/>
                    </a:lnTo>
                    <a:lnTo>
                      <a:pt x="0" y="43"/>
                    </a:lnTo>
                    <a:lnTo>
                      <a:pt x="0" y="46"/>
                    </a:lnTo>
                    <a:lnTo>
                      <a:pt x="3" y="50"/>
                    </a:lnTo>
                    <a:lnTo>
                      <a:pt x="7" y="55"/>
                    </a:lnTo>
                    <a:lnTo>
                      <a:pt x="12" y="58"/>
                    </a:lnTo>
                    <a:lnTo>
                      <a:pt x="17" y="59"/>
                    </a:lnTo>
                    <a:lnTo>
                      <a:pt x="18" y="59"/>
                    </a:lnTo>
                    <a:lnTo>
                      <a:pt x="32" y="70"/>
                    </a:lnTo>
                    <a:lnTo>
                      <a:pt x="45" y="70"/>
                    </a:lnTo>
                    <a:lnTo>
                      <a:pt x="68" y="78"/>
                    </a:lnTo>
                    <a:lnTo>
                      <a:pt x="71" y="78"/>
                    </a:lnTo>
                    <a:lnTo>
                      <a:pt x="74" y="76"/>
                    </a:lnTo>
                    <a:lnTo>
                      <a:pt x="78" y="75"/>
                    </a:lnTo>
                    <a:lnTo>
                      <a:pt x="80" y="72"/>
                    </a:lnTo>
                    <a:lnTo>
                      <a:pt x="79" y="67"/>
                    </a:lnTo>
                    <a:lnTo>
                      <a:pt x="78" y="63"/>
                    </a:lnTo>
                    <a:lnTo>
                      <a:pt x="75" y="58"/>
                    </a:lnTo>
                    <a:lnTo>
                      <a:pt x="75" y="57"/>
                    </a:lnTo>
                    <a:lnTo>
                      <a:pt x="76" y="57"/>
                    </a:lnTo>
                    <a:lnTo>
                      <a:pt x="78" y="56"/>
                    </a:lnTo>
                    <a:lnTo>
                      <a:pt x="80" y="53"/>
                    </a:lnTo>
                    <a:lnTo>
                      <a:pt x="83" y="49"/>
                    </a:lnTo>
                    <a:lnTo>
                      <a:pt x="87" y="44"/>
                    </a:lnTo>
                    <a:lnTo>
                      <a:pt x="90" y="41"/>
                    </a:lnTo>
                    <a:lnTo>
                      <a:pt x="91" y="36"/>
                    </a:lnTo>
                    <a:lnTo>
                      <a:pt x="90" y="33"/>
                    </a:lnTo>
                    <a:lnTo>
                      <a:pt x="87" y="30"/>
                    </a:lnTo>
                    <a:lnTo>
                      <a:pt x="80" y="26"/>
                    </a:lnTo>
                    <a:lnTo>
                      <a:pt x="70" y="20"/>
                    </a:lnTo>
                    <a:lnTo>
                      <a:pt x="59" y="13"/>
                    </a:lnTo>
                    <a:lnTo>
                      <a:pt x="47" y="7"/>
                    </a:lnTo>
                    <a:lnTo>
                      <a:pt x="36" y="4"/>
                    </a:lnTo>
                    <a:lnTo>
                      <a:pt x="28" y="0"/>
                    </a:lnTo>
                    <a:lnTo>
                      <a:pt x="24" y="0"/>
                    </a:lnTo>
                    <a:close/>
                  </a:path>
                </a:pathLst>
              </a:custGeom>
              <a:solidFill>
                <a:srgbClr val="B259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0" name="Freeform 201"/>
              <p:cNvSpPr>
                <a:spLocks/>
              </p:cNvSpPr>
              <p:nvPr/>
            </p:nvSpPr>
            <p:spPr bwMode="auto">
              <a:xfrm>
                <a:off x="2788" y="2185"/>
                <a:ext cx="22" cy="201"/>
              </a:xfrm>
              <a:custGeom>
                <a:avLst/>
                <a:gdLst>
                  <a:gd name="T0" fmla="*/ 22 w 22"/>
                  <a:gd name="T1" fmla="*/ 201 h 201"/>
                  <a:gd name="T2" fmla="*/ 12 w 22"/>
                  <a:gd name="T3" fmla="*/ 137 h 201"/>
                  <a:gd name="T4" fmla="*/ 4 w 22"/>
                  <a:gd name="T5" fmla="*/ 113 h 201"/>
                  <a:gd name="T6" fmla="*/ 0 w 22"/>
                  <a:gd name="T7" fmla="*/ 93 h 201"/>
                  <a:gd name="T8" fmla="*/ 2 w 22"/>
                  <a:gd name="T9" fmla="*/ 27 h 201"/>
                  <a:gd name="T10" fmla="*/ 0 60000 65536"/>
                  <a:gd name="T11" fmla="*/ 0 60000 65536"/>
                  <a:gd name="T12" fmla="*/ 0 60000 65536"/>
                  <a:gd name="T13" fmla="*/ 0 60000 65536"/>
                  <a:gd name="T14" fmla="*/ 0 60000 65536"/>
                  <a:gd name="T15" fmla="*/ 0 w 22"/>
                  <a:gd name="T16" fmla="*/ 0 h 201"/>
                  <a:gd name="T17" fmla="*/ 22 w 22"/>
                  <a:gd name="T18" fmla="*/ 201 h 201"/>
                </a:gdLst>
                <a:ahLst/>
                <a:cxnLst>
                  <a:cxn ang="T10">
                    <a:pos x="T0" y="T1"/>
                  </a:cxn>
                  <a:cxn ang="T11">
                    <a:pos x="T2" y="T3"/>
                  </a:cxn>
                  <a:cxn ang="T12">
                    <a:pos x="T4" y="T5"/>
                  </a:cxn>
                  <a:cxn ang="T13">
                    <a:pos x="T6" y="T7"/>
                  </a:cxn>
                  <a:cxn ang="T14">
                    <a:pos x="T8" y="T9"/>
                  </a:cxn>
                </a:cxnLst>
                <a:rect l="T15" t="T16" r="T17" b="T18"/>
                <a:pathLst>
                  <a:path w="22" h="201">
                    <a:moveTo>
                      <a:pt x="22" y="201"/>
                    </a:moveTo>
                    <a:cubicBezTo>
                      <a:pt x="15" y="180"/>
                      <a:pt x="21" y="158"/>
                      <a:pt x="12" y="137"/>
                    </a:cubicBezTo>
                    <a:cubicBezTo>
                      <a:pt x="9" y="131"/>
                      <a:pt x="5" y="120"/>
                      <a:pt x="4" y="113"/>
                    </a:cubicBezTo>
                    <a:cubicBezTo>
                      <a:pt x="3" y="106"/>
                      <a:pt x="0" y="93"/>
                      <a:pt x="0" y="93"/>
                    </a:cubicBezTo>
                    <a:cubicBezTo>
                      <a:pt x="2" y="22"/>
                      <a:pt x="2" y="0"/>
                      <a:pt x="2" y="2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5617" name="Group 202"/>
            <p:cNvGrpSpPr>
              <a:grpSpLocks/>
            </p:cNvGrpSpPr>
            <p:nvPr/>
          </p:nvGrpSpPr>
          <p:grpSpPr bwMode="auto">
            <a:xfrm>
              <a:off x="0" y="1184"/>
              <a:ext cx="591" cy="1217"/>
              <a:chOff x="3216" y="2507"/>
              <a:chExt cx="126" cy="360"/>
            </a:xfrm>
          </p:grpSpPr>
          <p:sp>
            <p:nvSpPr>
              <p:cNvPr id="25619" name="Freeform 203"/>
              <p:cNvSpPr>
                <a:spLocks/>
              </p:cNvSpPr>
              <p:nvPr/>
            </p:nvSpPr>
            <p:spPr bwMode="auto">
              <a:xfrm>
                <a:off x="3216" y="2507"/>
                <a:ext cx="126" cy="300"/>
              </a:xfrm>
              <a:custGeom>
                <a:avLst/>
                <a:gdLst>
                  <a:gd name="T0" fmla="*/ 0 w 126"/>
                  <a:gd name="T1" fmla="*/ 150 h 300"/>
                  <a:gd name="T2" fmla="*/ 0 w 126"/>
                  <a:gd name="T3" fmla="*/ 150 h 300"/>
                  <a:gd name="T4" fmla="*/ 0 w 126"/>
                  <a:gd name="T5" fmla="*/ 180 h 300"/>
                  <a:gd name="T6" fmla="*/ 4 w 126"/>
                  <a:gd name="T7" fmla="*/ 208 h 300"/>
                  <a:gd name="T8" fmla="*/ 10 w 126"/>
                  <a:gd name="T9" fmla="*/ 234 h 300"/>
                  <a:gd name="T10" fmla="*/ 18 w 126"/>
                  <a:gd name="T11" fmla="*/ 256 h 300"/>
                  <a:gd name="T12" fmla="*/ 28 w 126"/>
                  <a:gd name="T13" fmla="*/ 274 h 300"/>
                  <a:gd name="T14" fmla="*/ 38 w 126"/>
                  <a:gd name="T15" fmla="*/ 288 h 300"/>
                  <a:gd name="T16" fmla="*/ 44 w 126"/>
                  <a:gd name="T17" fmla="*/ 292 h 300"/>
                  <a:gd name="T18" fmla="*/ 50 w 126"/>
                  <a:gd name="T19" fmla="*/ 296 h 300"/>
                  <a:gd name="T20" fmla="*/ 56 w 126"/>
                  <a:gd name="T21" fmla="*/ 298 h 300"/>
                  <a:gd name="T22" fmla="*/ 62 w 126"/>
                  <a:gd name="T23" fmla="*/ 300 h 300"/>
                  <a:gd name="T24" fmla="*/ 62 w 126"/>
                  <a:gd name="T25" fmla="*/ 300 h 300"/>
                  <a:gd name="T26" fmla="*/ 68 w 126"/>
                  <a:gd name="T27" fmla="*/ 298 h 300"/>
                  <a:gd name="T28" fmla="*/ 76 w 126"/>
                  <a:gd name="T29" fmla="*/ 296 h 300"/>
                  <a:gd name="T30" fmla="*/ 82 w 126"/>
                  <a:gd name="T31" fmla="*/ 292 h 300"/>
                  <a:gd name="T32" fmla="*/ 86 w 126"/>
                  <a:gd name="T33" fmla="*/ 288 h 300"/>
                  <a:gd name="T34" fmla="*/ 98 w 126"/>
                  <a:gd name="T35" fmla="*/ 274 h 300"/>
                  <a:gd name="T36" fmla="*/ 106 w 126"/>
                  <a:gd name="T37" fmla="*/ 256 h 300"/>
                  <a:gd name="T38" fmla="*/ 114 w 126"/>
                  <a:gd name="T39" fmla="*/ 234 h 300"/>
                  <a:gd name="T40" fmla="*/ 120 w 126"/>
                  <a:gd name="T41" fmla="*/ 208 h 300"/>
                  <a:gd name="T42" fmla="*/ 124 w 126"/>
                  <a:gd name="T43" fmla="*/ 180 h 300"/>
                  <a:gd name="T44" fmla="*/ 126 w 126"/>
                  <a:gd name="T45" fmla="*/ 150 h 300"/>
                  <a:gd name="T46" fmla="*/ 126 w 126"/>
                  <a:gd name="T47" fmla="*/ 150 h 300"/>
                  <a:gd name="T48" fmla="*/ 124 w 126"/>
                  <a:gd name="T49" fmla="*/ 120 h 300"/>
                  <a:gd name="T50" fmla="*/ 120 w 126"/>
                  <a:gd name="T51" fmla="*/ 92 h 300"/>
                  <a:gd name="T52" fmla="*/ 114 w 126"/>
                  <a:gd name="T53" fmla="*/ 66 h 300"/>
                  <a:gd name="T54" fmla="*/ 106 w 126"/>
                  <a:gd name="T55" fmla="*/ 44 h 300"/>
                  <a:gd name="T56" fmla="*/ 98 w 126"/>
                  <a:gd name="T57" fmla="*/ 26 h 300"/>
                  <a:gd name="T58" fmla="*/ 86 w 126"/>
                  <a:gd name="T59" fmla="*/ 12 h 300"/>
                  <a:gd name="T60" fmla="*/ 82 w 126"/>
                  <a:gd name="T61" fmla="*/ 6 h 300"/>
                  <a:gd name="T62" fmla="*/ 76 w 126"/>
                  <a:gd name="T63" fmla="*/ 2 h 300"/>
                  <a:gd name="T64" fmla="*/ 68 w 126"/>
                  <a:gd name="T65" fmla="*/ 0 h 300"/>
                  <a:gd name="T66" fmla="*/ 62 w 126"/>
                  <a:gd name="T67" fmla="*/ 0 h 300"/>
                  <a:gd name="T68" fmla="*/ 62 w 126"/>
                  <a:gd name="T69" fmla="*/ 0 h 300"/>
                  <a:gd name="T70" fmla="*/ 56 w 126"/>
                  <a:gd name="T71" fmla="*/ 0 h 300"/>
                  <a:gd name="T72" fmla="*/ 50 w 126"/>
                  <a:gd name="T73" fmla="*/ 2 h 300"/>
                  <a:gd name="T74" fmla="*/ 44 w 126"/>
                  <a:gd name="T75" fmla="*/ 6 h 300"/>
                  <a:gd name="T76" fmla="*/ 38 w 126"/>
                  <a:gd name="T77" fmla="*/ 12 h 300"/>
                  <a:gd name="T78" fmla="*/ 28 w 126"/>
                  <a:gd name="T79" fmla="*/ 26 h 300"/>
                  <a:gd name="T80" fmla="*/ 18 w 126"/>
                  <a:gd name="T81" fmla="*/ 44 h 300"/>
                  <a:gd name="T82" fmla="*/ 10 w 126"/>
                  <a:gd name="T83" fmla="*/ 66 h 300"/>
                  <a:gd name="T84" fmla="*/ 4 w 126"/>
                  <a:gd name="T85" fmla="*/ 92 h 300"/>
                  <a:gd name="T86" fmla="*/ 0 w 126"/>
                  <a:gd name="T87" fmla="*/ 120 h 300"/>
                  <a:gd name="T88" fmla="*/ 0 w 126"/>
                  <a:gd name="T89" fmla="*/ 150 h 300"/>
                  <a:gd name="T90" fmla="*/ 0 w 126"/>
                  <a:gd name="T91" fmla="*/ 150 h 3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6"/>
                  <a:gd name="T139" fmla="*/ 0 h 300"/>
                  <a:gd name="T140" fmla="*/ 126 w 126"/>
                  <a:gd name="T141" fmla="*/ 300 h 3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6" h="300">
                    <a:moveTo>
                      <a:pt x="0" y="150"/>
                    </a:moveTo>
                    <a:lnTo>
                      <a:pt x="0" y="150"/>
                    </a:lnTo>
                    <a:lnTo>
                      <a:pt x="0" y="180"/>
                    </a:lnTo>
                    <a:lnTo>
                      <a:pt x="4" y="208"/>
                    </a:lnTo>
                    <a:lnTo>
                      <a:pt x="10" y="234"/>
                    </a:lnTo>
                    <a:lnTo>
                      <a:pt x="18" y="256"/>
                    </a:lnTo>
                    <a:lnTo>
                      <a:pt x="28" y="274"/>
                    </a:lnTo>
                    <a:lnTo>
                      <a:pt x="38" y="288"/>
                    </a:lnTo>
                    <a:lnTo>
                      <a:pt x="44" y="292"/>
                    </a:lnTo>
                    <a:lnTo>
                      <a:pt x="50" y="296"/>
                    </a:lnTo>
                    <a:lnTo>
                      <a:pt x="56" y="298"/>
                    </a:lnTo>
                    <a:lnTo>
                      <a:pt x="62" y="300"/>
                    </a:lnTo>
                    <a:lnTo>
                      <a:pt x="68" y="298"/>
                    </a:lnTo>
                    <a:lnTo>
                      <a:pt x="76" y="296"/>
                    </a:lnTo>
                    <a:lnTo>
                      <a:pt x="82" y="292"/>
                    </a:lnTo>
                    <a:lnTo>
                      <a:pt x="86" y="288"/>
                    </a:lnTo>
                    <a:lnTo>
                      <a:pt x="98" y="274"/>
                    </a:lnTo>
                    <a:lnTo>
                      <a:pt x="106" y="256"/>
                    </a:lnTo>
                    <a:lnTo>
                      <a:pt x="114" y="234"/>
                    </a:lnTo>
                    <a:lnTo>
                      <a:pt x="120" y="208"/>
                    </a:lnTo>
                    <a:lnTo>
                      <a:pt x="124" y="180"/>
                    </a:lnTo>
                    <a:lnTo>
                      <a:pt x="126" y="150"/>
                    </a:lnTo>
                    <a:lnTo>
                      <a:pt x="124" y="120"/>
                    </a:lnTo>
                    <a:lnTo>
                      <a:pt x="120" y="92"/>
                    </a:lnTo>
                    <a:lnTo>
                      <a:pt x="114" y="66"/>
                    </a:lnTo>
                    <a:lnTo>
                      <a:pt x="106" y="44"/>
                    </a:lnTo>
                    <a:lnTo>
                      <a:pt x="98" y="26"/>
                    </a:lnTo>
                    <a:lnTo>
                      <a:pt x="86" y="12"/>
                    </a:lnTo>
                    <a:lnTo>
                      <a:pt x="82" y="6"/>
                    </a:lnTo>
                    <a:lnTo>
                      <a:pt x="76" y="2"/>
                    </a:lnTo>
                    <a:lnTo>
                      <a:pt x="68" y="0"/>
                    </a:lnTo>
                    <a:lnTo>
                      <a:pt x="62" y="0"/>
                    </a:lnTo>
                    <a:lnTo>
                      <a:pt x="56" y="0"/>
                    </a:lnTo>
                    <a:lnTo>
                      <a:pt x="50" y="2"/>
                    </a:lnTo>
                    <a:lnTo>
                      <a:pt x="44" y="6"/>
                    </a:lnTo>
                    <a:lnTo>
                      <a:pt x="38" y="12"/>
                    </a:lnTo>
                    <a:lnTo>
                      <a:pt x="28" y="26"/>
                    </a:lnTo>
                    <a:lnTo>
                      <a:pt x="18" y="44"/>
                    </a:lnTo>
                    <a:lnTo>
                      <a:pt x="10" y="66"/>
                    </a:lnTo>
                    <a:lnTo>
                      <a:pt x="4" y="92"/>
                    </a:lnTo>
                    <a:lnTo>
                      <a:pt x="0" y="120"/>
                    </a:lnTo>
                    <a:lnTo>
                      <a:pt x="0" y="150"/>
                    </a:lnTo>
                    <a:close/>
                  </a:path>
                </a:pathLst>
              </a:custGeom>
              <a:solidFill>
                <a:srgbClr val="6B9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0" name="Freeform 204"/>
              <p:cNvSpPr>
                <a:spLocks/>
              </p:cNvSpPr>
              <p:nvPr/>
            </p:nvSpPr>
            <p:spPr bwMode="auto">
              <a:xfrm>
                <a:off x="3254" y="2623"/>
                <a:ext cx="58" cy="244"/>
              </a:xfrm>
              <a:custGeom>
                <a:avLst/>
                <a:gdLst>
                  <a:gd name="T0" fmla="*/ 0 w 58"/>
                  <a:gd name="T1" fmla="*/ 16 h 244"/>
                  <a:gd name="T2" fmla="*/ 0 w 58"/>
                  <a:gd name="T3" fmla="*/ 16 h 244"/>
                  <a:gd name="T4" fmla="*/ 2 w 58"/>
                  <a:gd name="T5" fmla="*/ 14 h 244"/>
                  <a:gd name="T6" fmla="*/ 4 w 58"/>
                  <a:gd name="T7" fmla="*/ 16 h 244"/>
                  <a:gd name="T8" fmla="*/ 22 w 58"/>
                  <a:gd name="T9" fmla="*/ 46 h 244"/>
                  <a:gd name="T10" fmla="*/ 22 w 58"/>
                  <a:gd name="T11" fmla="*/ 4 h 244"/>
                  <a:gd name="T12" fmla="*/ 22 w 58"/>
                  <a:gd name="T13" fmla="*/ 4 h 244"/>
                  <a:gd name="T14" fmla="*/ 24 w 58"/>
                  <a:gd name="T15" fmla="*/ 2 h 244"/>
                  <a:gd name="T16" fmla="*/ 26 w 58"/>
                  <a:gd name="T17" fmla="*/ 0 h 244"/>
                  <a:gd name="T18" fmla="*/ 26 w 58"/>
                  <a:gd name="T19" fmla="*/ 0 h 244"/>
                  <a:gd name="T20" fmla="*/ 28 w 58"/>
                  <a:gd name="T21" fmla="*/ 2 h 244"/>
                  <a:gd name="T22" fmla="*/ 28 w 58"/>
                  <a:gd name="T23" fmla="*/ 4 h 244"/>
                  <a:gd name="T24" fmla="*/ 28 w 58"/>
                  <a:gd name="T25" fmla="*/ 116 h 244"/>
                  <a:gd name="T26" fmla="*/ 52 w 58"/>
                  <a:gd name="T27" fmla="*/ 68 h 244"/>
                  <a:gd name="T28" fmla="*/ 52 w 58"/>
                  <a:gd name="T29" fmla="*/ 68 h 244"/>
                  <a:gd name="T30" fmla="*/ 54 w 58"/>
                  <a:gd name="T31" fmla="*/ 66 h 244"/>
                  <a:gd name="T32" fmla="*/ 56 w 58"/>
                  <a:gd name="T33" fmla="*/ 66 h 244"/>
                  <a:gd name="T34" fmla="*/ 56 w 58"/>
                  <a:gd name="T35" fmla="*/ 66 h 244"/>
                  <a:gd name="T36" fmla="*/ 58 w 58"/>
                  <a:gd name="T37" fmla="*/ 68 h 244"/>
                  <a:gd name="T38" fmla="*/ 56 w 58"/>
                  <a:gd name="T39" fmla="*/ 72 h 244"/>
                  <a:gd name="T40" fmla="*/ 28 w 58"/>
                  <a:gd name="T41" fmla="*/ 126 h 244"/>
                  <a:gd name="T42" fmla="*/ 28 w 58"/>
                  <a:gd name="T43" fmla="*/ 126 h 244"/>
                  <a:gd name="T44" fmla="*/ 28 w 58"/>
                  <a:gd name="T45" fmla="*/ 128 h 244"/>
                  <a:gd name="T46" fmla="*/ 28 w 58"/>
                  <a:gd name="T47" fmla="*/ 240 h 244"/>
                  <a:gd name="T48" fmla="*/ 28 w 58"/>
                  <a:gd name="T49" fmla="*/ 240 h 244"/>
                  <a:gd name="T50" fmla="*/ 28 w 58"/>
                  <a:gd name="T51" fmla="*/ 242 h 244"/>
                  <a:gd name="T52" fmla="*/ 26 w 58"/>
                  <a:gd name="T53" fmla="*/ 244 h 244"/>
                  <a:gd name="T54" fmla="*/ 26 w 58"/>
                  <a:gd name="T55" fmla="*/ 244 h 244"/>
                  <a:gd name="T56" fmla="*/ 24 w 58"/>
                  <a:gd name="T57" fmla="*/ 242 h 244"/>
                  <a:gd name="T58" fmla="*/ 22 w 58"/>
                  <a:gd name="T59" fmla="*/ 240 h 244"/>
                  <a:gd name="T60" fmla="*/ 22 w 58"/>
                  <a:gd name="T61" fmla="*/ 58 h 244"/>
                  <a:gd name="T62" fmla="*/ 0 w 58"/>
                  <a:gd name="T63" fmla="*/ 20 h 244"/>
                  <a:gd name="T64" fmla="*/ 0 w 58"/>
                  <a:gd name="T65" fmla="*/ 20 h 244"/>
                  <a:gd name="T66" fmla="*/ 0 w 58"/>
                  <a:gd name="T67" fmla="*/ 18 h 244"/>
                  <a:gd name="T68" fmla="*/ 0 w 58"/>
                  <a:gd name="T69" fmla="*/ 16 h 244"/>
                  <a:gd name="T70" fmla="*/ 0 w 58"/>
                  <a:gd name="T71" fmla="*/ 16 h 2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
                  <a:gd name="T109" fmla="*/ 0 h 244"/>
                  <a:gd name="T110" fmla="*/ 58 w 58"/>
                  <a:gd name="T111" fmla="*/ 244 h 2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 h="244">
                    <a:moveTo>
                      <a:pt x="0" y="16"/>
                    </a:moveTo>
                    <a:lnTo>
                      <a:pt x="0" y="16"/>
                    </a:lnTo>
                    <a:lnTo>
                      <a:pt x="2" y="14"/>
                    </a:lnTo>
                    <a:lnTo>
                      <a:pt x="4" y="16"/>
                    </a:lnTo>
                    <a:lnTo>
                      <a:pt x="22" y="46"/>
                    </a:lnTo>
                    <a:lnTo>
                      <a:pt x="22" y="4"/>
                    </a:lnTo>
                    <a:lnTo>
                      <a:pt x="24" y="2"/>
                    </a:lnTo>
                    <a:lnTo>
                      <a:pt x="26" y="0"/>
                    </a:lnTo>
                    <a:lnTo>
                      <a:pt x="28" y="2"/>
                    </a:lnTo>
                    <a:lnTo>
                      <a:pt x="28" y="4"/>
                    </a:lnTo>
                    <a:lnTo>
                      <a:pt x="28" y="116"/>
                    </a:lnTo>
                    <a:lnTo>
                      <a:pt x="52" y="68"/>
                    </a:lnTo>
                    <a:lnTo>
                      <a:pt x="54" y="66"/>
                    </a:lnTo>
                    <a:lnTo>
                      <a:pt x="56" y="66"/>
                    </a:lnTo>
                    <a:lnTo>
                      <a:pt x="58" y="68"/>
                    </a:lnTo>
                    <a:lnTo>
                      <a:pt x="56" y="72"/>
                    </a:lnTo>
                    <a:lnTo>
                      <a:pt x="28" y="126"/>
                    </a:lnTo>
                    <a:lnTo>
                      <a:pt x="28" y="128"/>
                    </a:lnTo>
                    <a:lnTo>
                      <a:pt x="28" y="240"/>
                    </a:lnTo>
                    <a:lnTo>
                      <a:pt x="28" y="242"/>
                    </a:lnTo>
                    <a:lnTo>
                      <a:pt x="26" y="244"/>
                    </a:lnTo>
                    <a:lnTo>
                      <a:pt x="24" y="242"/>
                    </a:lnTo>
                    <a:lnTo>
                      <a:pt x="22" y="240"/>
                    </a:lnTo>
                    <a:lnTo>
                      <a:pt x="22" y="58"/>
                    </a:lnTo>
                    <a:lnTo>
                      <a:pt x="0" y="20"/>
                    </a:lnTo>
                    <a:lnTo>
                      <a:pt x="0" y="18"/>
                    </a:lnTo>
                    <a:lnTo>
                      <a:pt x="0" y="16"/>
                    </a:lnTo>
                    <a:close/>
                  </a:path>
                </a:pathLst>
              </a:custGeom>
              <a:solidFill>
                <a:srgbClr val="3040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5618" name="Line 205"/>
            <p:cNvSpPr>
              <a:spLocks noChangeShapeType="1"/>
            </p:cNvSpPr>
            <p:nvPr/>
          </p:nvSpPr>
          <p:spPr bwMode="auto">
            <a:xfrm>
              <a:off x="2854" y="1362"/>
              <a:ext cx="0" cy="1691"/>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05" name="Text Box 206"/>
          <p:cNvSpPr txBox="1">
            <a:spLocks noChangeArrowheads="1"/>
          </p:cNvSpPr>
          <p:nvPr/>
        </p:nvSpPr>
        <p:spPr bwMode="auto">
          <a:xfrm>
            <a:off x="1558925" y="4479925"/>
            <a:ext cx="1581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91320" tIns="45661" rIns="91320" bIns="45661">
            <a:spAutoFit/>
          </a:bodyP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30000"/>
              </a:spcBef>
              <a:buClrTx/>
              <a:buSzTx/>
              <a:buFontTx/>
              <a:buNone/>
            </a:pPr>
            <a:r>
              <a:rPr lang="en-US" altLang="en-US" sz="2400" b="0">
                <a:solidFill>
                  <a:srgbClr val="3333FF"/>
                </a:solidFill>
                <a:latin typeface="Comic Sans MS" panose="030F0702030302020204" pitchFamily="66" charset="0"/>
              </a:rPr>
              <a:t>Section A</a:t>
            </a:r>
          </a:p>
        </p:txBody>
      </p:sp>
      <p:sp>
        <p:nvSpPr>
          <p:cNvPr id="25606" name="Text Box 207"/>
          <p:cNvSpPr txBox="1">
            <a:spLocks noChangeArrowheads="1"/>
          </p:cNvSpPr>
          <p:nvPr/>
        </p:nvSpPr>
        <p:spPr bwMode="auto">
          <a:xfrm>
            <a:off x="5662613" y="4514850"/>
            <a:ext cx="1550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91320" tIns="45661" rIns="91320" bIns="45661">
            <a:spAutoFit/>
          </a:bodyP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30000"/>
              </a:spcBef>
              <a:buClrTx/>
              <a:buSzTx/>
              <a:buFontTx/>
              <a:buNone/>
            </a:pPr>
            <a:r>
              <a:rPr lang="en-US" altLang="en-US" sz="2400" b="0">
                <a:solidFill>
                  <a:srgbClr val="3333FF"/>
                </a:solidFill>
                <a:latin typeface="Comic Sans MS" panose="030F0702030302020204" pitchFamily="66" charset="0"/>
              </a:rPr>
              <a:t>Section B</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030"/>
          <p:cNvSpPr>
            <a:spLocks noGrp="1" noChangeArrowheads="1"/>
          </p:cNvSpPr>
          <p:nvPr>
            <p:ph type="title"/>
          </p:nvPr>
        </p:nvSpPr>
        <p:spPr/>
        <p:txBody>
          <a:bodyPr/>
          <a:lstStyle/>
          <a:p>
            <a:pPr eaLnBrk="1" hangingPunct="1"/>
            <a:r>
              <a:rPr lang="en-US" altLang="en-US" smtClean="0"/>
              <a:t>Tort Liability</a:t>
            </a:r>
          </a:p>
        </p:txBody>
      </p:sp>
      <p:sp>
        <p:nvSpPr>
          <p:cNvPr id="27651" name="Rectangle 1031" descr="Rectangle: Click to edit Master text styles&#10;Second level&#10;Third level&#10;Fourth level&#10;Fifth level"/>
          <p:cNvSpPr>
            <a:spLocks noGrp="1" noChangeArrowheads="1"/>
          </p:cNvSpPr>
          <p:nvPr>
            <p:ph type="body" idx="1"/>
          </p:nvPr>
        </p:nvSpPr>
        <p:spPr>
          <a:xfrm>
            <a:off x="685800" y="1676400"/>
            <a:ext cx="8229600" cy="4114800"/>
          </a:xfrm>
        </p:spPr>
        <p:txBody>
          <a:bodyPr/>
          <a:lstStyle/>
          <a:p>
            <a:pPr eaLnBrk="1" hangingPunct="1"/>
            <a:r>
              <a:rPr lang="en-US" altLang="en-US" sz="3000" dirty="0" smtClean="0"/>
              <a:t>Legal duty violation for which the law provides a remedy of monetary damages</a:t>
            </a:r>
          </a:p>
          <a:p>
            <a:pPr eaLnBrk="1" hangingPunct="1"/>
            <a:r>
              <a:rPr lang="en-US" altLang="en-US" sz="3000" dirty="0" smtClean="0"/>
              <a:t>KYTC responsibility</a:t>
            </a:r>
          </a:p>
          <a:p>
            <a:pPr lvl="1" eaLnBrk="1" hangingPunct="1"/>
            <a:r>
              <a:rPr lang="en-US" altLang="en-US" sz="2600" dirty="0" smtClean="0"/>
              <a:t>Provide reasonably safe travel</a:t>
            </a:r>
          </a:p>
          <a:p>
            <a:pPr lvl="1" eaLnBrk="1" hangingPunct="1"/>
            <a:r>
              <a:rPr lang="en-US" altLang="en-US" sz="2600" dirty="0" smtClean="0"/>
              <a:t>Duty to warn public</a:t>
            </a:r>
          </a:p>
          <a:p>
            <a:pPr eaLnBrk="1" hangingPunct="1"/>
            <a:r>
              <a:rPr lang="en-US" altLang="en-US" sz="3000" dirty="0" smtClean="0"/>
              <a:t>Sovereign immunity</a:t>
            </a:r>
          </a:p>
          <a:p>
            <a:pPr eaLnBrk="1" hangingPunct="1"/>
            <a:r>
              <a:rPr lang="en-US" altLang="en-US" sz="3000" dirty="0" smtClean="0"/>
              <a:t>Contributory v. Comparative Negligence</a:t>
            </a:r>
          </a:p>
          <a:p>
            <a:pPr eaLnBrk="1" hangingPunct="1"/>
            <a:r>
              <a:rPr lang="en-US" altLang="en-US" dirty="0" smtClean="0"/>
              <a:t>Ministerial v. Discretionary functions</a:t>
            </a:r>
          </a:p>
        </p:txBody>
      </p:sp>
    </p:spTree>
    <p:custDataLst>
      <p:tags r:id="rId1"/>
    </p:custData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Design Controls</a:t>
            </a:r>
          </a:p>
        </p:txBody>
      </p:sp>
      <p:sp>
        <p:nvSpPr>
          <p:cNvPr id="38915" name="Rectangle 3" descr="Rectangle: Click to edit Master text styles&#10;Second level&#10;Third level&#10;Fourth level&#10;Fifth level"/>
          <p:cNvSpPr>
            <a:spLocks noGrp="1" noChangeArrowheads="1"/>
          </p:cNvSpPr>
          <p:nvPr>
            <p:ph type="body" idx="1"/>
          </p:nvPr>
        </p:nvSpPr>
        <p:spPr>
          <a:xfrm>
            <a:off x="838200" y="3581400"/>
            <a:ext cx="7772400" cy="2438400"/>
          </a:xfrm>
        </p:spPr>
        <p:txBody>
          <a:bodyPr/>
          <a:lstStyle/>
          <a:p>
            <a:pPr eaLnBrk="1" hangingPunct="1"/>
            <a:r>
              <a:rPr lang="en-US" altLang="en-US" smtClean="0"/>
              <a:t>Design speed</a:t>
            </a:r>
          </a:p>
          <a:p>
            <a:pPr eaLnBrk="1" hangingPunct="1"/>
            <a:endParaRPr lang="en-US" altLang="en-US" smtClean="0"/>
          </a:p>
          <a:p>
            <a:pPr eaLnBrk="1" hangingPunct="1"/>
            <a:endParaRPr lang="en-US" altLang="en-US" smtClean="0"/>
          </a:p>
          <a:p>
            <a:pPr eaLnBrk="1" hangingPunct="1"/>
            <a:r>
              <a:rPr lang="en-US" altLang="en-US" smtClean="0"/>
              <a:t>Design volume</a:t>
            </a:r>
          </a:p>
        </p:txBody>
      </p:sp>
      <p:pic>
        <p:nvPicPr>
          <p:cNvPr id="38916" name="Picture 4" descr="SE0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600200"/>
            <a:ext cx="31242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8917" name="Object 5"/>
          <p:cNvGraphicFramePr>
            <a:graphicFrameLocks noChangeAspect="1"/>
          </p:cNvGraphicFramePr>
          <p:nvPr/>
        </p:nvGraphicFramePr>
        <p:xfrm>
          <a:off x="4724400" y="4318000"/>
          <a:ext cx="3200400" cy="2139950"/>
        </p:xfrm>
        <a:graphic>
          <a:graphicData uri="http://schemas.openxmlformats.org/presentationml/2006/ole">
            <mc:AlternateContent xmlns:mc="http://schemas.openxmlformats.org/markup-compatibility/2006">
              <mc:Choice xmlns:v="urn:schemas-microsoft-com:vml" Requires="v">
                <p:oleObj spid="_x0000_s29714" name="Bitmap Image" r:id="rId5" imgW="6211167" imgH="4153480" progId="Paint.Picture">
                  <p:embed/>
                </p:oleObj>
              </mc:Choice>
              <mc:Fallback>
                <p:oleObj name="Bitmap Image" r:id="rId5" imgW="6211167" imgH="4153480"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318000"/>
                        <a:ext cx="32004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8918" name="Rectangle 6"/>
          <p:cNvSpPr>
            <a:spLocks noChangeArrowheads="1"/>
          </p:cNvSpPr>
          <p:nvPr/>
        </p:nvSpPr>
        <p:spPr bwMode="auto">
          <a:xfrm>
            <a:off x="762000" y="19812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lvl1pPr marL="342900" indent="-342900">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r>
              <a:rPr lang="en-US" altLang="en-US" b="0" dirty="0">
                <a:latin typeface="Century Gothic" panose="020B0502020202020204" pitchFamily="34" charset="0"/>
              </a:rPr>
              <a:t>Design vehicle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 calcmode="lin" valueType="num">
                                      <p:cBhvr additive="base">
                                        <p:cTn id="7" dur="500" fill="hold"/>
                                        <p:tgtEl>
                                          <p:spTgt spid="38918"/>
                                        </p:tgtEl>
                                        <p:attrNameLst>
                                          <p:attrName>ppt_x</p:attrName>
                                        </p:attrNameLst>
                                      </p:cBhvr>
                                      <p:tavLst>
                                        <p:tav tm="0">
                                          <p:val>
                                            <p:strVal val="0-#ppt_w/2"/>
                                          </p:val>
                                        </p:tav>
                                        <p:tav tm="100000">
                                          <p:val>
                                            <p:strVal val="#ppt_x"/>
                                          </p:val>
                                        </p:tav>
                                      </p:tavLst>
                                    </p:anim>
                                    <p:anim calcmode="lin" valueType="num">
                                      <p:cBhvr additive="base">
                                        <p:cTn id="8" dur="500" fill="hold"/>
                                        <p:tgtEl>
                                          <p:spTgt spid="3891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8916"/>
                                        </p:tgtEl>
                                        <p:attrNameLst>
                                          <p:attrName>style.visibility</p:attrName>
                                        </p:attrNameLst>
                                      </p:cBhvr>
                                      <p:to>
                                        <p:strVal val="visible"/>
                                      </p:to>
                                    </p:set>
                                    <p:anim calcmode="lin" valueType="num">
                                      <p:cBhvr additive="base">
                                        <p:cTn id="11" dur="500" fill="hold"/>
                                        <p:tgtEl>
                                          <p:spTgt spid="38916"/>
                                        </p:tgtEl>
                                        <p:attrNameLst>
                                          <p:attrName>ppt_x</p:attrName>
                                        </p:attrNameLst>
                                      </p:cBhvr>
                                      <p:tavLst>
                                        <p:tav tm="0">
                                          <p:val>
                                            <p:strVal val="1+#ppt_w/2"/>
                                          </p:val>
                                        </p:tav>
                                        <p:tav tm="100000">
                                          <p:val>
                                            <p:strVal val="#ppt_x"/>
                                          </p:val>
                                        </p:tav>
                                      </p:tavLst>
                                    </p:anim>
                                    <p:anim calcmode="lin" valueType="num">
                                      <p:cBhvr additive="base">
                                        <p:cTn id="12" dur="500" fill="hold"/>
                                        <p:tgtEl>
                                          <p:spTgt spid="3891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8915">
                                            <p:txEl>
                                              <p:pRg st="0" end="0"/>
                                            </p:txEl>
                                          </p:spTgt>
                                        </p:tgtEl>
                                        <p:attrNameLst>
                                          <p:attrName>style.visibility</p:attrName>
                                        </p:attrNameLst>
                                      </p:cBhvr>
                                      <p:to>
                                        <p:strVal val="visible"/>
                                      </p:to>
                                    </p:set>
                                    <p:anim calcmode="lin" valueType="num">
                                      <p:cBhvr additive="base">
                                        <p:cTn id="1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8915">
                                            <p:txEl>
                                              <p:pRg st="3" end="3"/>
                                            </p:txEl>
                                          </p:spTgt>
                                        </p:tgtEl>
                                        <p:attrNameLst>
                                          <p:attrName>style.visibility</p:attrName>
                                        </p:attrNameLst>
                                      </p:cBhvr>
                                      <p:to>
                                        <p:strVal val="visible"/>
                                      </p:to>
                                    </p:set>
                                    <p:anim calcmode="lin" valueType="num">
                                      <p:cBhvr additive="base">
                                        <p:cTn id="23"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8915">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8917"/>
                                        </p:tgtEl>
                                        <p:attrNameLst>
                                          <p:attrName>style.visibility</p:attrName>
                                        </p:attrNameLst>
                                      </p:cBhvr>
                                      <p:to>
                                        <p:strVal val="visible"/>
                                      </p:to>
                                    </p:set>
                                    <p:anim calcmode="lin" valueType="num">
                                      <p:cBhvr additive="base">
                                        <p:cTn id="27" dur="500" fill="hold"/>
                                        <p:tgtEl>
                                          <p:spTgt spid="38917"/>
                                        </p:tgtEl>
                                        <p:attrNameLst>
                                          <p:attrName>ppt_x</p:attrName>
                                        </p:attrNameLst>
                                      </p:cBhvr>
                                      <p:tavLst>
                                        <p:tav tm="0">
                                          <p:val>
                                            <p:strVal val="1+#ppt_w/2"/>
                                          </p:val>
                                        </p:tav>
                                        <p:tav tm="100000">
                                          <p:val>
                                            <p:strVal val="#ppt_x"/>
                                          </p:val>
                                        </p:tav>
                                      </p:tavLst>
                                    </p:anim>
                                    <p:anim calcmode="lin" valueType="num">
                                      <p:cBhvr additive="base">
                                        <p:cTn id="28" dur="500" fill="hold"/>
                                        <p:tgtEl>
                                          <p:spTgt spid="389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6"/>
          <p:cNvSpPr>
            <a:spLocks noGrp="1" noChangeArrowheads="1"/>
          </p:cNvSpPr>
          <p:nvPr>
            <p:ph type="title"/>
          </p:nvPr>
        </p:nvSpPr>
        <p:spPr/>
        <p:txBody>
          <a:bodyPr/>
          <a:lstStyle/>
          <a:p>
            <a:pPr eaLnBrk="1" hangingPunct="1"/>
            <a:r>
              <a:rPr lang="en-US" altLang="en-US" smtClean="0"/>
              <a:t>Cross Sectional Components</a:t>
            </a:r>
          </a:p>
        </p:txBody>
      </p:sp>
      <p:sp>
        <p:nvSpPr>
          <p:cNvPr id="9223" name="Rectangle 7" descr="Rectangle: Click to edit Master text styles&#10;Second level&#10;Third level&#10;Fourth level&#10;Fifth level"/>
          <p:cNvSpPr>
            <a:spLocks noGrp="1" noChangeArrowheads="1"/>
          </p:cNvSpPr>
          <p:nvPr>
            <p:ph type="body" idx="1"/>
          </p:nvPr>
        </p:nvSpPr>
        <p:spPr/>
        <p:txBody>
          <a:bodyPr/>
          <a:lstStyle/>
          <a:p>
            <a:pPr eaLnBrk="1" hangingPunct="1"/>
            <a:r>
              <a:rPr lang="en-US" altLang="en-US" dirty="0" smtClean="0"/>
              <a:t>Travel lanes</a:t>
            </a:r>
          </a:p>
          <a:p>
            <a:pPr eaLnBrk="1" hangingPunct="1"/>
            <a:r>
              <a:rPr lang="en-US" altLang="en-US" dirty="0" smtClean="0"/>
              <a:t>Auxiliary lanes</a:t>
            </a:r>
          </a:p>
          <a:p>
            <a:pPr eaLnBrk="1" hangingPunct="1"/>
            <a:r>
              <a:rPr lang="en-US" altLang="en-US" dirty="0" smtClean="0"/>
              <a:t>Shoulders</a:t>
            </a:r>
          </a:p>
          <a:p>
            <a:pPr eaLnBrk="1" hangingPunct="1"/>
            <a:r>
              <a:rPr lang="en-US" altLang="en-US" dirty="0" smtClean="0"/>
              <a:t>Medians</a:t>
            </a:r>
          </a:p>
          <a:p>
            <a:pPr eaLnBrk="1" hangingPunct="1"/>
            <a:r>
              <a:rPr lang="en-US" altLang="en-US" dirty="0" smtClean="0"/>
              <a:t>Clear zones</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Exceptions</a:t>
            </a:r>
            <a:endParaRPr lang="en-US" dirty="0"/>
          </a:p>
        </p:txBody>
      </p:sp>
      <p:sp>
        <p:nvSpPr>
          <p:cNvPr id="3" name="Content Placeholder 2"/>
          <p:cNvSpPr>
            <a:spLocks noGrp="1"/>
          </p:cNvSpPr>
          <p:nvPr>
            <p:ph idx="1"/>
          </p:nvPr>
        </p:nvSpPr>
        <p:spPr>
          <a:xfrm>
            <a:off x="838200" y="1752600"/>
            <a:ext cx="7772400" cy="4114800"/>
          </a:xfrm>
        </p:spPr>
        <p:txBody>
          <a:bodyPr/>
          <a:lstStyle/>
          <a:p>
            <a:r>
              <a:rPr lang="en-US" sz="3000" dirty="0" smtClean="0"/>
              <a:t>Policy and guidance deviation</a:t>
            </a:r>
          </a:p>
          <a:p>
            <a:r>
              <a:rPr lang="en-US" sz="3000" dirty="0" smtClean="0"/>
              <a:t>13 Controlling elements</a:t>
            </a:r>
          </a:p>
          <a:p>
            <a:pPr lvl="1"/>
            <a:r>
              <a:rPr lang="en-US" sz="2400" dirty="0" smtClean="0"/>
              <a:t>Design speed</a:t>
            </a:r>
          </a:p>
          <a:p>
            <a:pPr lvl="1"/>
            <a:r>
              <a:rPr lang="en-US" sz="2400" dirty="0" smtClean="0"/>
              <a:t>Lane, Shoulder, Bridge widths</a:t>
            </a:r>
          </a:p>
          <a:p>
            <a:pPr lvl="1"/>
            <a:r>
              <a:rPr lang="en-US" sz="2400" dirty="0" smtClean="0"/>
              <a:t>Vertical, Horizontal alignment and clearance</a:t>
            </a:r>
          </a:p>
          <a:p>
            <a:pPr lvl="1"/>
            <a:r>
              <a:rPr lang="en-US" sz="2400" dirty="0" smtClean="0"/>
              <a:t>Super</a:t>
            </a:r>
          </a:p>
          <a:p>
            <a:pPr lvl="1"/>
            <a:r>
              <a:rPr lang="en-US" sz="2400" dirty="0" smtClean="0"/>
              <a:t>Stopping Sight Distance</a:t>
            </a:r>
          </a:p>
          <a:p>
            <a:pPr lvl="1"/>
            <a:r>
              <a:rPr lang="en-US" sz="2400" dirty="0" smtClean="0"/>
              <a:t>Structural capacity</a:t>
            </a:r>
          </a:p>
          <a:p>
            <a:pPr lvl="1"/>
            <a:r>
              <a:rPr lang="en-US" sz="2400" dirty="0" smtClean="0"/>
              <a:t>Cross slope</a:t>
            </a:r>
          </a:p>
          <a:p>
            <a:r>
              <a:rPr lang="en-US" sz="3000" dirty="0" smtClean="0"/>
              <a:t>Justification</a:t>
            </a:r>
            <a:endParaRPr lang="en-US" sz="3000" dirty="0"/>
          </a:p>
        </p:txBody>
      </p:sp>
    </p:spTree>
    <p:extLst>
      <p:ext uri="{BB962C8B-B14F-4D97-AF65-F5344CB8AC3E}">
        <p14:creationId xmlns:p14="http://schemas.microsoft.com/office/powerpoint/2010/main" val="2814762034"/>
      </p:ext>
    </p:extLst>
  </p:cSld>
  <p:clrMapOvr>
    <a:masterClrMapping/>
  </p:clrMapOvr>
  <p:transition spd="slow">
    <p:pull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Intersections</a:t>
            </a:r>
          </a:p>
        </p:txBody>
      </p:sp>
      <p:sp>
        <p:nvSpPr>
          <p:cNvPr id="33795" name="Content Placeholder 6" descr="Rectangle: Click to edit Master text styles&#10;Second level&#10;Third level&#10;Fourth level&#10;Fifth level"/>
          <p:cNvSpPr>
            <a:spLocks noGrp="1"/>
          </p:cNvSpPr>
          <p:nvPr>
            <p:ph idx="1"/>
          </p:nvPr>
        </p:nvSpPr>
        <p:spPr/>
        <p:txBody>
          <a:bodyPr/>
          <a:lstStyle/>
          <a:p>
            <a:endParaRPr lang="en-US" altLang="en-US" smtClean="0"/>
          </a:p>
        </p:txBody>
      </p:sp>
      <p:graphicFrame>
        <p:nvGraphicFramePr>
          <p:cNvPr id="33796" name="Object 3"/>
          <p:cNvGraphicFramePr>
            <a:graphicFrameLocks noChangeAspect="1"/>
          </p:cNvGraphicFramePr>
          <p:nvPr/>
        </p:nvGraphicFramePr>
        <p:xfrm>
          <a:off x="304800" y="1828800"/>
          <a:ext cx="4419600" cy="3886200"/>
        </p:xfrm>
        <a:graphic>
          <a:graphicData uri="http://schemas.openxmlformats.org/presentationml/2006/ole">
            <mc:AlternateContent xmlns:mc="http://schemas.openxmlformats.org/markup-compatibility/2006">
              <mc:Choice xmlns:v="urn:schemas-microsoft-com:vml" Requires="v">
                <p:oleObj spid="_x0000_s33810" name="Drawing" r:id="rId4" imgW="8934480" imgH="5857920" progId="WPDraw30.Drawing">
                  <p:embed/>
                </p:oleObj>
              </mc:Choice>
              <mc:Fallback>
                <p:oleObj name="Drawing" r:id="rId4" imgW="8934480" imgH="5857920" progId="WPDraw30.Drawing">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828800"/>
                        <a:ext cx="441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2" name="Group 6"/>
          <p:cNvGrpSpPr>
            <a:grpSpLocks/>
          </p:cNvGrpSpPr>
          <p:nvPr/>
        </p:nvGrpSpPr>
        <p:grpSpPr bwMode="auto">
          <a:xfrm>
            <a:off x="4953000" y="1905000"/>
            <a:ext cx="3808413" cy="4337050"/>
            <a:chOff x="547" y="1140"/>
            <a:chExt cx="2399" cy="2684"/>
          </a:xfrm>
        </p:grpSpPr>
        <p:pic>
          <p:nvPicPr>
            <p:cNvPr id="33798" name="Picture 7" descr="pic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 y="1140"/>
              <a:ext cx="2399" cy="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8"/>
            <p:cNvSpPr txBox="1">
              <a:spLocks noChangeArrowheads="1"/>
            </p:cNvSpPr>
            <p:nvPr/>
          </p:nvSpPr>
          <p:spPr bwMode="auto">
            <a:xfrm>
              <a:off x="1229" y="3538"/>
              <a:ext cx="141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400" b="0">
                  <a:solidFill>
                    <a:schemeClr val="tx1"/>
                  </a:solidFill>
                  <a:latin typeface="Century Gothic" panose="020B0502020202020204" pitchFamily="34" charset="0"/>
                </a:rPr>
                <a:t>Without signal</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p:txBody>
          <a:bodyPr/>
          <a:lstStyle/>
          <a:p>
            <a:pPr eaLnBrk="1" hangingPunct="1"/>
            <a:r>
              <a:rPr lang="en-US" altLang="en-US" smtClean="0"/>
              <a:t>Driver Expectations and Design</a:t>
            </a:r>
          </a:p>
        </p:txBody>
      </p:sp>
      <p:sp>
        <p:nvSpPr>
          <p:cNvPr id="14343" name="Rectangle 7" descr="Rectangle: Click to edit Master text styles&#10;Second level&#10;Third level&#10;Fourth level&#10;Fifth level"/>
          <p:cNvSpPr>
            <a:spLocks noGrp="1" noChangeArrowheads="1"/>
          </p:cNvSpPr>
          <p:nvPr>
            <p:ph type="body" idx="1"/>
          </p:nvPr>
        </p:nvSpPr>
        <p:spPr/>
        <p:txBody>
          <a:bodyPr/>
          <a:lstStyle/>
          <a:p>
            <a:pPr eaLnBrk="1" hangingPunct="1"/>
            <a:r>
              <a:rPr lang="en-US" altLang="en-US" dirty="0" smtClean="0"/>
              <a:t>Roadways which look-alike should also “drive” alike</a:t>
            </a:r>
          </a:p>
          <a:p>
            <a:pPr eaLnBrk="1" hangingPunct="1"/>
            <a:r>
              <a:rPr lang="en-US" altLang="en-US" dirty="0" smtClean="0"/>
              <a:t>Use of uniform nation-wide guidelines</a:t>
            </a:r>
          </a:p>
        </p:txBody>
      </p:sp>
      <p:pic>
        <p:nvPicPr>
          <p:cNvPr id="35844" name="Picture 3" descr="p001693"/>
          <p:cNvPicPr>
            <a:picLocks noChangeAspect="1" noChangeArrowheads="1"/>
          </p:cNvPicPr>
          <p:nvPr/>
        </p:nvPicPr>
        <p:blipFill>
          <a:blip r:embed="rId3" cstate="print">
            <a:lum bright="18000"/>
            <a:extLst>
              <a:ext uri="{28A0092B-C50C-407E-A947-70E740481C1C}">
                <a14:useLocalDpi xmlns:a14="http://schemas.microsoft.com/office/drawing/2010/main" val="0"/>
              </a:ext>
            </a:extLst>
          </a:blip>
          <a:srcRect t="16341"/>
          <a:stretch>
            <a:fillRect/>
          </a:stretch>
        </p:blipFill>
        <p:spPr bwMode="auto">
          <a:xfrm>
            <a:off x="957943" y="4033157"/>
            <a:ext cx="3690257" cy="236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p001685"/>
          <p:cNvPicPr>
            <a:picLocks noChangeAspect="1" noChangeArrowheads="1"/>
          </p:cNvPicPr>
          <p:nvPr/>
        </p:nvPicPr>
        <p:blipFill>
          <a:blip r:embed="rId4" cstate="print">
            <a:extLst>
              <a:ext uri="{28A0092B-C50C-407E-A947-70E740481C1C}">
                <a14:useLocalDpi xmlns:a14="http://schemas.microsoft.com/office/drawing/2010/main" val="0"/>
              </a:ext>
            </a:extLst>
          </a:blip>
          <a:srcRect t="10204"/>
          <a:stretch>
            <a:fillRect/>
          </a:stretch>
        </p:blipFill>
        <p:spPr bwMode="auto">
          <a:xfrm>
            <a:off x="4648200" y="4033157"/>
            <a:ext cx="3505200" cy="236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pPr eaLnBrk="1" hangingPunct="1"/>
            <a:r>
              <a:rPr lang="en-US" altLang="en-US" smtClean="0"/>
              <a:t>Design Consistency			</a:t>
            </a:r>
            <a:r>
              <a:rPr lang="en-US" altLang="en-US" sz="2000" smtClean="0"/>
              <a:t>      (1/2)</a:t>
            </a:r>
            <a:endParaRPr lang="en-US" altLang="en-US" smtClean="0"/>
          </a:p>
        </p:txBody>
      </p:sp>
      <p:sp>
        <p:nvSpPr>
          <p:cNvPr id="15365" name="Rectangle 5" descr="Rectangle: Click to edit Master text styles&#10;Second level&#10;Third level&#10;Fourth level&#10;Fifth level"/>
          <p:cNvSpPr>
            <a:spLocks noGrp="1" noChangeArrowheads="1"/>
          </p:cNvSpPr>
          <p:nvPr>
            <p:ph type="body" idx="1"/>
          </p:nvPr>
        </p:nvSpPr>
        <p:spPr/>
        <p:txBody>
          <a:bodyPr/>
          <a:lstStyle/>
          <a:p>
            <a:pPr eaLnBrk="1" hangingPunct="1"/>
            <a:r>
              <a:rPr lang="en-US" altLang="en-US" dirty="0" smtClean="0"/>
              <a:t>Uniform design speed</a:t>
            </a:r>
          </a:p>
          <a:p>
            <a:pPr lvl="1" eaLnBrk="1" hangingPunct="1"/>
            <a:r>
              <a:rPr lang="en-US" altLang="en-US" dirty="0" smtClean="0"/>
              <a:t>Roadway appearance may be deceiving</a:t>
            </a:r>
          </a:p>
          <a:p>
            <a:pPr lvl="1" eaLnBrk="1" hangingPunct="1"/>
            <a:r>
              <a:rPr lang="en-US" altLang="en-US" dirty="0" smtClean="0"/>
              <a:t>Long tangents followed by curve</a:t>
            </a:r>
          </a:p>
          <a:p>
            <a:pPr eaLnBrk="1" hangingPunct="1"/>
            <a:r>
              <a:rPr lang="en-US" altLang="en-US" dirty="0" smtClean="0"/>
              <a:t>Compatibility of geometry and operating  requirements </a:t>
            </a:r>
          </a:p>
          <a:p>
            <a:pPr lvl="1" eaLnBrk="1" hangingPunct="1"/>
            <a:r>
              <a:rPr lang="en-US" altLang="en-US" dirty="0" smtClean="0"/>
              <a:t>Speed transitions</a:t>
            </a: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Design Consistency			</a:t>
            </a:r>
            <a:r>
              <a:rPr lang="en-US" altLang="en-US" sz="2000" smtClean="0"/>
              <a:t>      (2/2)</a:t>
            </a:r>
          </a:p>
        </p:txBody>
      </p:sp>
      <p:sp>
        <p:nvSpPr>
          <p:cNvPr id="39939" name="Content Placeholder 4" descr="Rectangle: Click to edit Master text styles&#10;Second level&#10;Third level&#10;Fourth level&#10;Fifth level"/>
          <p:cNvSpPr>
            <a:spLocks noGrp="1"/>
          </p:cNvSpPr>
          <p:nvPr>
            <p:ph idx="1"/>
          </p:nvPr>
        </p:nvSpPr>
        <p:spPr/>
        <p:txBody>
          <a:bodyPr/>
          <a:lstStyle/>
          <a:p>
            <a:endParaRPr lang="en-US" altLang="en-US" smtClean="0"/>
          </a:p>
        </p:txBody>
      </p:sp>
      <p:pic>
        <p:nvPicPr>
          <p:cNvPr id="39940" name="Picture 5" descr="DSCF00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66875"/>
            <a:ext cx="7110413"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a:xfrm>
            <a:off x="609600" y="304800"/>
            <a:ext cx="8229600" cy="1143000"/>
          </a:xfrm>
        </p:spPr>
        <p:txBody>
          <a:bodyPr/>
          <a:lstStyle/>
          <a:p>
            <a:pPr eaLnBrk="1" hangingPunct="1"/>
            <a:r>
              <a:rPr lang="en-US" altLang="en-US" smtClean="0"/>
              <a:t>How we Communicate Safety </a:t>
            </a:r>
            <a:r>
              <a:rPr lang="en-US" altLang="en-US" sz="2000" smtClean="0"/>
              <a:t>     (1/2)</a:t>
            </a:r>
            <a:endParaRPr lang="en-US" altLang="en-US" smtClean="0"/>
          </a:p>
        </p:txBody>
      </p:sp>
      <p:sp>
        <p:nvSpPr>
          <p:cNvPr id="41987" name="Content Placeholder 3" descr="Rectangle: Click to edit Master text styles&#10;Second level&#10;Third level&#10;Fourth level&#10;Fifth level"/>
          <p:cNvSpPr>
            <a:spLocks noGrp="1"/>
          </p:cNvSpPr>
          <p:nvPr>
            <p:ph idx="1"/>
          </p:nvPr>
        </p:nvSpPr>
        <p:spPr/>
        <p:txBody>
          <a:bodyPr/>
          <a:lstStyle/>
          <a:p>
            <a:endParaRPr lang="en-US" altLang="en-US" smtClean="0"/>
          </a:p>
        </p:txBody>
      </p:sp>
      <p:pic>
        <p:nvPicPr>
          <p:cNvPr id="41988" name="Picture 1027" descr="DSC00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43050"/>
            <a:ext cx="76962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p:txBody>
          <a:bodyPr/>
          <a:lstStyle/>
          <a:p>
            <a:r>
              <a:rPr lang="en-US" altLang="en-US" smtClean="0"/>
              <a:t>Some Background</a:t>
            </a:r>
          </a:p>
        </p:txBody>
      </p:sp>
      <p:sp>
        <p:nvSpPr>
          <p:cNvPr id="5128" name="Rectangle 8" descr="Rectangle: Click to edit Master text styles&#10;Second level&#10;Third level&#10;Fourth level&#10;Fifth level"/>
          <p:cNvSpPr>
            <a:spLocks noGrp="1" noChangeArrowheads="1"/>
          </p:cNvSpPr>
          <p:nvPr>
            <p:ph idx="1"/>
          </p:nvPr>
        </p:nvSpPr>
        <p:spPr/>
        <p:txBody>
          <a:bodyPr/>
          <a:lstStyle/>
          <a:p>
            <a:r>
              <a:rPr lang="en-US" altLang="en-US" smtClean="0"/>
              <a:t>1950’s --Build the roadway system</a:t>
            </a:r>
          </a:p>
          <a:p>
            <a:r>
              <a:rPr lang="en-US" altLang="en-US" smtClean="0"/>
              <a:t>1970’s and on--Improve the roadway system</a:t>
            </a:r>
          </a:p>
          <a:p>
            <a:r>
              <a:rPr lang="en-US" altLang="en-US" smtClean="0"/>
              <a:t>Safety implicitly considered in guidelines</a:t>
            </a:r>
            <a:endParaRPr lang="en-US" altLang="en-US" dirty="0" smtClean="0"/>
          </a:p>
        </p:txBody>
      </p:sp>
      <p:graphicFrame>
        <p:nvGraphicFramePr>
          <p:cNvPr id="9220" name="Object 4"/>
          <p:cNvGraphicFramePr>
            <a:graphicFrameLocks noChangeAspect="1"/>
          </p:cNvGraphicFramePr>
          <p:nvPr>
            <p:extLst>
              <p:ext uri="{D42A27DB-BD31-4B8C-83A1-F6EECF244321}">
                <p14:modId xmlns:p14="http://schemas.microsoft.com/office/powerpoint/2010/main" val="2769213563"/>
              </p:ext>
            </p:extLst>
          </p:nvPr>
        </p:nvGraphicFramePr>
        <p:xfrm>
          <a:off x="7446962" y="4000500"/>
          <a:ext cx="1697038" cy="2019300"/>
        </p:xfrm>
        <a:graphic>
          <a:graphicData uri="http://schemas.openxmlformats.org/presentationml/2006/ole">
            <mc:AlternateContent xmlns:mc="http://schemas.openxmlformats.org/markup-compatibility/2006">
              <mc:Choice xmlns:v="urn:schemas-microsoft-com:vml" Requires="v">
                <p:oleObj spid="_x0000_s9232" name="Clip" r:id="rId4" imgW="2209800" imgH="2628900" progId="MS_ClipArt_Gallery.2">
                  <p:embed/>
                </p:oleObj>
              </mc:Choice>
              <mc:Fallback>
                <p:oleObj name="Clip" r:id="rId4" imgW="2209800" imgH="26289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6962" y="4000500"/>
                        <a:ext cx="1697038" cy="201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8">
                                            <p:txEl>
                                              <p:pRg st="0" end="0"/>
                                            </p:txEl>
                                          </p:spTgt>
                                        </p:tgtEl>
                                        <p:attrNameLst>
                                          <p:attrName>style.visibility</p:attrName>
                                        </p:attrNameLst>
                                      </p:cBhvr>
                                      <p:to>
                                        <p:strVal val="visible"/>
                                      </p:to>
                                    </p:set>
                                    <p:anim calcmode="lin" valueType="num">
                                      <p:cBhvr additive="base">
                                        <p:cTn id="7" dur="500" fill="hold"/>
                                        <p:tgtEl>
                                          <p:spTgt spid="512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8">
                                            <p:txEl>
                                              <p:pRg st="1" end="1"/>
                                            </p:txEl>
                                          </p:spTgt>
                                        </p:tgtEl>
                                        <p:attrNameLst>
                                          <p:attrName>style.visibility</p:attrName>
                                        </p:attrNameLst>
                                      </p:cBhvr>
                                      <p:to>
                                        <p:strVal val="visible"/>
                                      </p:to>
                                    </p:set>
                                    <p:anim calcmode="lin" valueType="num">
                                      <p:cBhvr additive="base">
                                        <p:cTn id="13" dur="500" fill="hold"/>
                                        <p:tgtEl>
                                          <p:spTgt spid="512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8">
                                            <p:txEl>
                                              <p:pRg st="2" end="2"/>
                                            </p:txEl>
                                          </p:spTgt>
                                        </p:tgtEl>
                                        <p:attrNameLst>
                                          <p:attrName>style.visibility</p:attrName>
                                        </p:attrNameLst>
                                      </p:cBhvr>
                                      <p:to>
                                        <p:strVal val="visible"/>
                                      </p:to>
                                    </p:set>
                                    <p:anim calcmode="lin" valueType="num">
                                      <p:cBhvr additive="base">
                                        <p:cTn id="19" dur="500" fill="hold"/>
                                        <p:tgtEl>
                                          <p:spTgt spid="512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a:xfrm>
            <a:off x="609600" y="304800"/>
            <a:ext cx="8229600" cy="1143000"/>
          </a:xfrm>
        </p:spPr>
        <p:txBody>
          <a:bodyPr/>
          <a:lstStyle/>
          <a:p>
            <a:pPr eaLnBrk="1" hangingPunct="1"/>
            <a:r>
              <a:rPr lang="en-US" altLang="en-US" smtClean="0"/>
              <a:t>How we Communicate Safety </a:t>
            </a:r>
            <a:r>
              <a:rPr lang="en-US" altLang="en-US" sz="2000" smtClean="0"/>
              <a:t>     (2/2)</a:t>
            </a:r>
          </a:p>
        </p:txBody>
      </p:sp>
      <p:sp>
        <p:nvSpPr>
          <p:cNvPr id="44035" name="Content Placeholder 3" descr="Rectangle: Click to edit Master text styles&#10;Second level&#10;Third level&#10;Fourth level&#10;Fifth level"/>
          <p:cNvSpPr>
            <a:spLocks noGrp="1"/>
          </p:cNvSpPr>
          <p:nvPr>
            <p:ph idx="1"/>
          </p:nvPr>
        </p:nvSpPr>
        <p:spPr/>
        <p:txBody>
          <a:bodyPr/>
          <a:lstStyle/>
          <a:p>
            <a:endParaRPr lang="en-US" altLang="en-US" smtClean="0"/>
          </a:p>
        </p:txBody>
      </p:sp>
      <p:pic>
        <p:nvPicPr>
          <p:cNvPr id="44036" name="Picture 1027" descr="DSC00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43050"/>
            <a:ext cx="78486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Self-Explaining, Self-Enforcing</a:t>
            </a:r>
          </a:p>
        </p:txBody>
      </p:sp>
      <p:sp>
        <p:nvSpPr>
          <p:cNvPr id="46083"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altLang="en-US" smtClean="0"/>
              <a:t>Basic concept</a:t>
            </a:r>
          </a:p>
          <a:p>
            <a:pPr lvl="1" eaLnBrk="1" hangingPunct="1">
              <a:buFont typeface="Wingdings" panose="05000000000000000000" pitchFamily="2" charset="2"/>
              <a:buChar char="l"/>
            </a:pPr>
            <a:r>
              <a:rPr lang="en-US" altLang="en-US" smtClean="0"/>
              <a:t>Operating &amp; design speeds</a:t>
            </a:r>
          </a:p>
          <a:p>
            <a:pPr eaLnBrk="1" hangingPunct="1"/>
            <a:r>
              <a:rPr lang="en-US" altLang="en-US" smtClean="0"/>
              <a:t>Use of roadway elements to affect operating speeds (in Europe)</a:t>
            </a:r>
          </a:p>
          <a:p>
            <a:pPr eaLnBrk="1" hangingPunct="1"/>
            <a:r>
              <a:rPr lang="en-US" altLang="en-US" smtClean="0"/>
              <a:t>Friction concept</a:t>
            </a:r>
          </a:p>
          <a:p>
            <a:pPr eaLnBrk="1" hangingPunct="1"/>
            <a:r>
              <a:rPr lang="en-US" altLang="en-US" smtClean="0"/>
              <a:t>Landscaping and safety</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z="3800" smtClean="0"/>
              <a:t>Self-enforcing, Self-explaining</a:t>
            </a:r>
            <a:endParaRPr lang="en-US" altLang="en-US" smtClean="0"/>
          </a:p>
        </p:txBody>
      </p:sp>
      <p:sp>
        <p:nvSpPr>
          <p:cNvPr id="48131" name="Content Placeholder 3" descr="Rectangle: Click to edit Master text styles&#10;Second level&#10;Third level&#10;Fourth level&#10;Fifth level"/>
          <p:cNvSpPr>
            <a:spLocks noGrp="1"/>
          </p:cNvSpPr>
          <p:nvPr>
            <p:ph idx="1"/>
          </p:nvPr>
        </p:nvSpPr>
        <p:spPr/>
        <p:txBody>
          <a:bodyPr/>
          <a:lstStyle/>
          <a:p>
            <a:endParaRPr lang="en-US" altLang="en-US" smtClean="0"/>
          </a:p>
        </p:txBody>
      </p:sp>
      <p:pic>
        <p:nvPicPr>
          <p:cNvPr id="48132" name="Picture 3" descr="NL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72390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p:txBody>
          <a:bodyPr/>
          <a:lstStyle/>
          <a:p>
            <a:pPr eaLnBrk="1" hangingPunct="1"/>
            <a:r>
              <a:rPr lang="en-US" altLang="en-US" smtClean="0"/>
              <a:t>Operating Speeds			</a:t>
            </a:r>
            <a:r>
              <a:rPr lang="en-US" altLang="en-US" sz="2000" smtClean="0"/>
              <a:t>       (1/2)</a:t>
            </a:r>
            <a:endParaRPr lang="en-US" altLang="en-US" smtClean="0"/>
          </a:p>
        </p:txBody>
      </p:sp>
      <p:sp>
        <p:nvSpPr>
          <p:cNvPr id="50179" name="Content Placeholder 4" descr="Rectangle: Click to edit Master text styles&#10;Second level&#10;Third level&#10;Fourth level&#10;Fifth level"/>
          <p:cNvSpPr>
            <a:spLocks noGrp="1"/>
          </p:cNvSpPr>
          <p:nvPr>
            <p:ph idx="1"/>
          </p:nvPr>
        </p:nvSpPr>
        <p:spPr/>
        <p:txBody>
          <a:bodyPr/>
          <a:lstStyle/>
          <a:p>
            <a:endParaRPr lang="en-US" altLang="en-US" smtClean="0"/>
          </a:p>
        </p:txBody>
      </p:sp>
      <p:pic>
        <p:nvPicPr>
          <p:cNvPr id="50180" name="Picture 1027" descr="all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4648200"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1028" descr="Private 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408238"/>
            <a:ext cx="44958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p:txBody>
          <a:bodyPr/>
          <a:lstStyle/>
          <a:p>
            <a:pPr eaLnBrk="1" hangingPunct="1"/>
            <a:r>
              <a:rPr lang="en-US" altLang="en-US" smtClean="0"/>
              <a:t>Operating Speeds 			</a:t>
            </a:r>
            <a:r>
              <a:rPr lang="en-US" altLang="en-US" sz="2000" smtClean="0"/>
              <a:t>       (2/2)</a:t>
            </a:r>
            <a:endParaRPr lang="en-US" altLang="en-US" smtClean="0"/>
          </a:p>
        </p:txBody>
      </p:sp>
      <p:sp>
        <p:nvSpPr>
          <p:cNvPr id="52227" name="Content Placeholder 4" descr="Rectangle: Click to edit Master text styles&#10;Second level&#10;Third level&#10;Fourth level&#10;Fifth level"/>
          <p:cNvSpPr>
            <a:spLocks noGrp="1"/>
          </p:cNvSpPr>
          <p:nvPr>
            <p:ph idx="1"/>
          </p:nvPr>
        </p:nvSpPr>
        <p:spPr/>
        <p:txBody>
          <a:bodyPr/>
          <a:lstStyle/>
          <a:p>
            <a:endParaRPr lang="en-US" altLang="en-US" smtClean="0"/>
          </a:p>
        </p:txBody>
      </p:sp>
      <p:pic>
        <p:nvPicPr>
          <p:cNvPr id="51203" name="Picture 1027" descr="Local Rura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45720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1028" descr="Local Rura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6557" y="1803854"/>
            <a:ext cx="45720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Roadside Type and Speed	</a:t>
            </a:r>
          </a:p>
        </p:txBody>
      </p:sp>
      <p:sp>
        <p:nvSpPr>
          <p:cNvPr id="2" name="Content Placeholder 1"/>
          <p:cNvSpPr>
            <a:spLocks noGrp="1"/>
          </p:cNvSpPr>
          <p:nvPr>
            <p:ph idx="1"/>
          </p:nvPr>
        </p:nvSpPr>
        <p:spPr/>
        <p:txBody>
          <a:bodyPr/>
          <a:lstStyle/>
          <a:p>
            <a:endParaRPr lang="en-US"/>
          </a:p>
        </p:txBody>
      </p:sp>
      <p:pic>
        <p:nvPicPr>
          <p:cNvPr id="5427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338" y="1828800"/>
            <a:ext cx="75533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338" y="1828800"/>
            <a:ext cx="75533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338" y="1828800"/>
            <a:ext cx="75533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5334000" y="6400800"/>
            <a:ext cx="26212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1200" b="0" dirty="0" smtClean="0">
                <a:latin typeface="Century Gothic" panose="020B0502020202020204" pitchFamily="34" charset="0"/>
              </a:rPr>
              <a:t>Stamatiadis et al., 2010  TRR 2195</a:t>
            </a:r>
            <a:endParaRPr lang="en-US" altLang="en-US" sz="1200" b="0" dirty="0">
              <a:latin typeface="Century Gothic" panose="020B0502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Roadside Type Impacts</a:t>
            </a:r>
          </a:p>
        </p:txBody>
      </p:sp>
      <p:sp>
        <p:nvSpPr>
          <p:cNvPr id="56323" name="Rectangle 3" descr="Rectangle: Click to edit Master text styles&#10;Second level&#10;Third level&#10;Fourth level&#10;Fifth level"/>
          <p:cNvSpPr>
            <a:spLocks noGrp="1" noChangeArrowheads="1"/>
          </p:cNvSpPr>
          <p:nvPr>
            <p:ph type="body" idx="1"/>
          </p:nvPr>
        </p:nvSpPr>
        <p:spPr>
          <a:xfrm>
            <a:off x="838200" y="1752600"/>
            <a:ext cx="7772400" cy="4114800"/>
          </a:xfrm>
        </p:spPr>
        <p:txBody>
          <a:bodyPr/>
          <a:lstStyle/>
          <a:p>
            <a:pPr eaLnBrk="1" hangingPunct="1"/>
            <a:r>
              <a:rPr lang="en-US" altLang="en-US" dirty="0" smtClean="0"/>
              <a:t>Higher discomfort for increased</a:t>
            </a:r>
          </a:p>
          <a:p>
            <a:pPr lvl="1" eaLnBrk="1" hangingPunct="1">
              <a:buFont typeface="Wingdings" panose="05000000000000000000" pitchFamily="2" charset="2"/>
              <a:buChar char="l"/>
            </a:pPr>
            <a:r>
              <a:rPr lang="en-US" altLang="en-US" dirty="0" smtClean="0"/>
              <a:t>Vegetation height</a:t>
            </a:r>
          </a:p>
          <a:p>
            <a:pPr lvl="1" eaLnBrk="1" hangingPunct="1">
              <a:buFont typeface="Wingdings" panose="05000000000000000000" pitchFamily="2" charset="2"/>
              <a:buChar char="l"/>
            </a:pPr>
            <a:r>
              <a:rPr lang="en-US" altLang="en-US" dirty="0" smtClean="0"/>
              <a:t>Barrier presence and stiffness </a:t>
            </a:r>
          </a:p>
          <a:p>
            <a:pPr lvl="1" eaLnBrk="1" hangingPunct="1">
              <a:buFont typeface="Wingdings" panose="05000000000000000000" pitchFamily="2" charset="2"/>
              <a:buChar char="l"/>
            </a:pPr>
            <a:r>
              <a:rPr lang="en-US" altLang="en-US" dirty="0" smtClean="0"/>
              <a:t>Horizontal curvature and barrier or vegetation</a:t>
            </a:r>
          </a:p>
          <a:p>
            <a:pPr eaLnBrk="1" hangingPunct="1"/>
            <a:r>
              <a:rPr lang="en-US" altLang="en-US" dirty="0" smtClean="0"/>
              <a:t>Higher discomfort for decreased</a:t>
            </a:r>
          </a:p>
          <a:p>
            <a:pPr lvl="1" eaLnBrk="1" hangingPunct="1">
              <a:buFont typeface="Wingdings" panose="05000000000000000000" pitchFamily="2" charset="2"/>
              <a:buChar char="l"/>
            </a:pPr>
            <a:r>
              <a:rPr lang="en-US" altLang="en-US" dirty="0" smtClean="0"/>
              <a:t>Roadway width </a:t>
            </a:r>
          </a:p>
          <a:p>
            <a:pPr eaLnBrk="1" hangingPunct="1"/>
            <a:r>
              <a:rPr lang="en-US" altLang="en-US" dirty="0" smtClean="0"/>
              <a:t>Interaction among vegetation and roadway width</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lstStyle/>
          <a:p>
            <a:pPr eaLnBrk="1" hangingPunct="1"/>
            <a:r>
              <a:rPr lang="en-US" altLang="en-US" smtClean="0"/>
              <a:t>Traffic Control Devices</a:t>
            </a:r>
          </a:p>
        </p:txBody>
      </p:sp>
      <p:sp>
        <p:nvSpPr>
          <p:cNvPr id="19461" name="Rectangle 5" descr="Rectangle: Click to edit Master text styles&#10;Second level&#10;Third level&#10;Fourth level&#10;Fifth level"/>
          <p:cNvSpPr>
            <a:spLocks noGrp="1" noChangeArrowheads="1"/>
          </p:cNvSpPr>
          <p:nvPr>
            <p:ph type="body" idx="1"/>
          </p:nvPr>
        </p:nvSpPr>
        <p:spPr/>
        <p:txBody>
          <a:bodyPr/>
          <a:lstStyle/>
          <a:p>
            <a:pPr eaLnBrk="1" hangingPunct="1"/>
            <a:r>
              <a:rPr lang="en-US" altLang="en-US" dirty="0" smtClean="0"/>
              <a:t>Basic principles</a:t>
            </a:r>
          </a:p>
          <a:p>
            <a:pPr lvl="1" eaLnBrk="1" hangingPunct="1"/>
            <a:r>
              <a:rPr lang="en-US" altLang="en-US" dirty="0"/>
              <a:t>L</a:t>
            </a:r>
            <a:r>
              <a:rPr lang="en-US" altLang="en-US" dirty="0" smtClean="0"/>
              <a:t>ocate signs in advance of action point</a:t>
            </a:r>
          </a:p>
          <a:p>
            <a:pPr lvl="1" eaLnBrk="1" hangingPunct="1"/>
            <a:r>
              <a:rPr lang="en-US" altLang="en-US" dirty="0" smtClean="0"/>
              <a:t>Inform the drivers not surprise them</a:t>
            </a:r>
          </a:p>
          <a:p>
            <a:pPr lvl="1" eaLnBrk="1" hangingPunct="1"/>
            <a:r>
              <a:rPr lang="en-US" altLang="en-US" dirty="0" smtClean="0"/>
              <a:t>Provide redundant information</a:t>
            </a:r>
          </a:p>
          <a:p>
            <a:pPr lvl="1" eaLnBrk="1" hangingPunct="1"/>
            <a:r>
              <a:rPr lang="en-US" altLang="en-US" dirty="0"/>
              <a:t>A</a:t>
            </a:r>
            <a:r>
              <a:rPr lang="en-US" altLang="en-US" dirty="0" smtClean="0"/>
              <a:t>void areas with high mental work load </a:t>
            </a: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p:spPr>
        <p:txBody>
          <a:bodyPr lIns="90488" tIns="44450" rIns="90488" bIns="44450"/>
          <a:lstStyle/>
          <a:p>
            <a:pPr eaLnBrk="1" hangingPunct="1"/>
            <a:r>
              <a:rPr lang="en-US" altLang="en-US" smtClean="0"/>
              <a:t>Traffic Signs</a:t>
            </a:r>
          </a:p>
        </p:txBody>
      </p:sp>
      <p:sp>
        <p:nvSpPr>
          <p:cNvPr id="60419" name="Content Placeholder 22" descr="Rectangle: Click to edit Master text styles&#10;Second level&#10;Third level&#10;Fourth level&#10;Fifth level"/>
          <p:cNvSpPr>
            <a:spLocks noGrp="1"/>
          </p:cNvSpPr>
          <p:nvPr>
            <p:ph idx="1"/>
          </p:nvPr>
        </p:nvSpPr>
        <p:spPr/>
        <p:txBody>
          <a:bodyPr/>
          <a:lstStyle/>
          <a:p>
            <a:endParaRPr lang="en-US" altLang="en-US" smtClean="0"/>
          </a:p>
        </p:txBody>
      </p:sp>
      <p:sp>
        <p:nvSpPr>
          <p:cNvPr id="60420" name="Rectangle 3"/>
          <p:cNvSpPr>
            <a:spLocks noChangeArrowheads="1"/>
          </p:cNvSpPr>
          <p:nvPr/>
        </p:nvSpPr>
        <p:spPr bwMode="auto">
          <a:xfrm>
            <a:off x="914400" y="2057400"/>
            <a:ext cx="965200" cy="965200"/>
          </a:xfrm>
          <a:prstGeom prst="rect">
            <a:avLst/>
          </a:prstGeom>
          <a:solidFill>
            <a:srgbClr val="00AE00"/>
          </a:solidFill>
          <a:ln w="25400">
            <a:solidFill>
              <a:srgbClr val="FFFFFF"/>
            </a:solidFill>
            <a:miter lim="800000"/>
            <a:headEnd/>
            <a:tailEnd/>
          </a:ln>
        </p:spPr>
        <p:txBody>
          <a:bodyPr wrap="none" anchor="ct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FontTx/>
              <a:buNone/>
            </a:pPr>
            <a:endParaRPr lang="en-US" altLang="en-US" sz="2000" b="0">
              <a:solidFill>
                <a:schemeClr val="tx1"/>
              </a:solidFill>
            </a:endParaRPr>
          </a:p>
        </p:txBody>
      </p:sp>
      <p:sp>
        <p:nvSpPr>
          <p:cNvPr id="60421" name="Rectangle 4"/>
          <p:cNvSpPr>
            <a:spLocks noChangeArrowheads="1"/>
          </p:cNvSpPr>
          <p:nvPr/>
        </p:nvSpPr>
        <p:spPr bwMode="auto">
          <a:xfrm>
            <a:off x="1071563" y="2312988"/>
            <a:ext cx="6508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400" b="0">
                <a:solidFill>
                  <a:srgbClr val="FFFFFF"/>
                </a:solidFill>
                <a:latin typeface="EngraversGothic BT" pitchFamily="34" charset="0"/>
              </a:rPr>
              <a:t>abc</a:t>
            </a:r>
          </a:p>
        </p:txBody>
      </p:sp>
      <p:sp>
        <p:nvSpPr>
          <p:cNvPr id="60422" name="Rectangle 5"/>
          <p:cNvSpPr>
            <a:spLocks noChangeArrowheads="1"/>
          </p:cNvSpPr>
          <p:nvPr/>
        </p:nvSpPr>
        <p:spPr bwMode="auto">
          <a:xfrm>
            <a:off x="658813" y="3325813"/>
            <a:ext cx="1455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000" b="0">
                <a:solidFill>
                  <a:schemeClr val="tx1"/>
                </a:solidFill>
                <a:latin typeface="Century Gothic" panose="020B0502020202020204" pitchFamily="34" charset="0"/>
              </a:rPr>
              <a:t>Guidance</a:t>
            </a:r>
          </a:p>
        </p:txBody>
      </p:sp>
      <p:sp>
        <p:nvSpPr>
          <p:cNvPr id="60423" name="AutoShape 6"/>
          <p:cNvSpPr>
            <a:spLocks noChangeArrowheads="1"/>
          </p:cNvSpPr>
          <p:nvPr/>
        </p:nvSpPr>
        <p:spPr bwMode="auto">
          <a:xfrm>
            <a:off x="3048000" y="1905000"/>
            <a:ext cx="1117600" cy="1193800"/>
          </a:xfrm>
          <a:prstGeom prst="diamond">
            <a:avLst/>
          </a:prstGeom>
          <a:solidFill>
            <a:srgbClr val="FAFD00"/>
          </a:solidFill>
          <a:ln w="31750">
            <a:solidFill>
              <a:srgbClr val="000000"/>
            </a:solidFill>
            <a:miter lim="800000"/>
            <a:headEnd/>
            <a:tailEnd/>
          </a:ln>
        </p:spPr>
        <p:txBody>
          <a:bodyPr wrap="none" anchor="ct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FontTx/>
              <a:buNone/>
            </a:pPr>
            <a:endParaRPr lang="en-US" altLang="en-US" sz="2000" b="0">
              <a:solidFill>
                <a:schemeClr val="tx1"/>
              </a:solidFill>
            </a:endParaRPr>
          </a:p>
        </p:txBody>
      </p:sp>
      <p:sp>
        <p:nvSpPr>
          <p:cNvPr id="60424" name="Rectangle 7"/>
          <p:cNvSpPr>
            <a:spLocks noChangeArrowheads="1"/>
          </p:cNvSpPr>
          <p:nvPr/>
        </p:nvSpPr>
        <p:spPr bwMode="auto">
          <a:xfrm>
            <a:off x="3281363" y="2259013"/>
            <a:ext cx="6508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400" b="0">
                <a:solidFill>
                  <a:srgbClr val="372000"/>
                </a:solidFill>
                <a:latin typeface="EngraversGothic BT" pitchFamily="34" charset="0"/>
              </a:rPr>
              <a:t>abc</a:t>
            </a:r>
          </a:p>
        </p:txBody>
      </p:sp>
      <p:sp>
        <p:nvSpPr>
          <p:cNvPr id="60425" name="Rectangle 8"/>
          <p:cNvSpPr>
            <a:spLocks noChangeArrowheads="1"/>
          </p:cNvSpPr>
          <p:nvPr/>
        </p:nvSpPr>
        <p:spPr bwMode="auto">
          <a:xfrm>
            <a:off x="2944813" y="3325813"/>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000" b="0">
                <a:solidFill>
                  <a:schemeClr val="tx1"/>
                </a:solidFill>
                <a:latin typeface="Century Gothic" panose="020B0502020202020204" pitchFamily="34" charset="0"/>
              </a:rPr>
              <a:t>Warning</a:t>
            </a:r>
          </a:p>
        </p:txBody>
      </p:sp>
      <p:sp>
        <p:nvSpPr>
          <p:cNvPr id="60426" name="AutoShape 9"/>
          <p:cNvSpPr>
            <a:spLocks noChangeArrowheads="1"/>
          </p:cNvSpPr>
          <p:nvPr/>
        </p:nvSpPr>
        <p:spPr bwMode="auto">
          <a:xfrm>
            <a:off x="5410200" y="1905000"/>
            <a:ext cx="1117600" cy="1193800"/>
          </a:xfrm>
          <a:prstGeom prst="diamond">
            <a:avLst/>
          </a:prstGeom>
          <a:solidFill>
            <a:srgbClr val="FF6600"/>
          </a:solidFill>
          <a:ln w="31750">
            <a:solidFill>
              <a:srgbClr val="000000"/>
            </a:solidFill>
            <a:miter lim="800000"/>
            <a:headEnd/>
            <a:tailEnd/>
          </a:ln>
        </p:spPr>
        <p:txBody>
          <a:bodyPr wrap="none" anchor="ct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FontTx/>
              <a:buNone/>
            </a:pPr>
            <a:endParaRPr lang="en-US" altLang="en-US" sz="2000" b="0">
              <a:solidFill>
                <a:schemeClr val="tx1"/>
              </a:solidFill>
            </a:endParaRPr>
          </a:p>
        </p:txBody>
      </p:sp>
      <p:sp>
        <p:nvSpPr>
          <p:cNvPr id="60427" name="Rectangle 10"/>
          <p:cNvSpPr>
            <a:spLocks noChangeArrowheads="1"/>
          </p:cNvSpPr>
          <p:nvPr/>
        </p:nvSpPr>
        <p:spPr bwMode="auto">
          <a:xfrm>
            <a:off x="5643563" y="2259013"/>
            <a:ext cx="6508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400" b="0">
                <a:solidFill>
                  <a:srgbClr val="000000"/>
                </a:solidFill>
                <a:latin typeface="EngraversGothic BT" pitchFamily="34" charset="0"/>
              </a:rPr>
              <a:t>abc</a:t>
            </a:r>
            <a:endParaRPr lang="en-US" altLang="en-US" sz="2400" b="0">
              <a:solidFill>
                <a:schemeClr val="bg2"/>
              </a:solidFill>
              <a:latin typeface="EngraversGothic BT" pitchFamily="34" charset="0"/>
            </a:endParaRPr>
          </a:p>
        </p:txBody>
      </p:sp>
      <p:sp>
        <p:nvSpPr>
          <p:cNvPr id="60428" name="Rectangle 11"/>
          <p:cNvSpPr>
            <a:spLocks noChangeArrowheads="1"/>
          </p:cNvSpPr>
          <p:nvPr/>
        </p:nvSpPr>
        <p:spPr bwMode="auto">
          <a:xfrm>
            <a:off x="5307013" y="3325813"/>
            <a:ext cx="1489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000" b="0">
                <a:solidFill>
                  <a:schemeClr val="tx1"/>
                </a:solidFill>
                <a:latin typeface="Century Gothic" panose="020B0502020202020204" pitchFamily="34" charset="0"/>
              </a:rPr>
              <a:t>Work Zone</a:t>
            </a:r>
          </a:p>
        </p:txBody>
      </p:sp>
      <p:sp>
        <p:nvSpPr>
          <p:cNvPr id="60429" name="Rectangle 12"/>
          <p:cNvSpPr>
            <a:spLocks noChangeArrowheads="1"/>
          </p:cNvSpPr>
          <p:nvPr/>
        </p:nvSpPr>
        <p:spPr bwMode="auto">
          <a:xfrm>
            <a:off x="914400" y="4343400"/>
            <a:ext cx="812800" cy="1041400"/>
          </a:xfrm>
          <a:prstGeom prst="rect">
            <a:avLst/>
          </a:prstGeom>
          <a:solidFill>
            <a:srgbClr val="FFFFFF"/>
          </a:solidFill>
          <a:ln w="31750">
            <a:solidFill>
              <a:srgbClr val="000000"/>
            </a:solidFill>
            <a:miter lim="800000"/>
            <a:headEnd/>
            <a:tailEnd/>
          </a:ln>
        </p:spPr>
        <p:txBody>
          <a:bodyPr wrap="none" anchor="ct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FontTx/>
              <a:buNone/>
            </a:pPr>
            <a:endParaRPr lang="en-US" altLang="en-US" sz="2000" b="0">
              <a:solidFill>
                <a:schemeClr val="tx1"/>
              </a:solidFill>
            </a:endParaRPr>
          </a:p>
        </p:txBody>
      </p:sp>
      <p:sp>
        <p:nvSpPr>
          <p:cNvPr id="60430" name="Rectangle 13"/>
          <p:cNvSpPr>
            <a:spLocks noChangeArrowheads="1"/>
          </p:cNvSpPr>
          <p:nvPr/>
        </p:nvSpPr>
        <p:spPr bwMode="auto">
          <a:xfrm>
            <a:off x="995363" y="4621213"/>
            <a:ext cx="6508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400" b="0">
                <a:solidFill>
                  <a:srgbClr val="000000"/>
                </a:solidFill>
                <a:latin typeface="EngraversGothic BT" pitchFamily="34" charset="0"/>
              </a:rPr>
              <a:t>abc</a:t>
            </a:r>
            <a:endParaRPr lang="en-US" altLang="en-US" sz="2400" b="0">
              <a:solidFill>
                <a:schemeClr val="bg2"/>
              </a:solidFill>
              <a:latin typeface="EngraversGothic BT" pitchFamily="34" charset="0"/>
            </a:endParaRPr>
          </a:p>
        </p:txBody>
      </p:sp>
      <p:sp>
        <p:nvSpPr>
          <p:cNvPr id="60431" name="Rectangle 14"/>
          <p:cNvSpPr>
            <a:spLocks noChangeArrowheads="1"/>
          </p:cNvSpPr>
          <p:nvPr/>
        </p:nvSpPr>
        <p:spPr bwMode="auto">
          <a:xfrm>
            <a:off x="735013" y="5611813"/>
            <a:ext cx="15224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000" b="0">
                <a:solidFill>
                  <a:schemeClr val="tx1"/>
                </a:solidFill>
                <a:latin typeface="Century Gothic" panose="020B0502020202020204" pitchFamily="34" charset="0"/>
              </a:rPr>
              <a:t>Regulation</a:t>
            </a:r>
          </a:p>
        </p:txBody>
      </p:sp>
      <p:sp>
        <p:nvSpPr>
          <p:cNvPr id="60432" name="Rectangle 15"/>
          <p:cNvSpPr>
            <a:spLocks noChangeArrowheads="1"/>
          </p:cNvSpPr>
          <p:nvPr/>
        </p:nvSpPr>
        <p:spPr bwMode="auto">
          <a:xfrm>
            <a:off x="3200400" y="4419600"/>
            <a:ext cx="965200" cy="965200"/>
          </a:xfrm>
          <a:prstGeom prst="rect">
            <a:avLst/>
          </a:prstGeom>
          <a:solidFill>
            <a:srgbClr val="0033CC"/>
          </a:solidFill>
          <a:ln w="31750">
            <a:solidFill>
              <a:srgbClr val="FFFFFF"/>
            </a:solidFill>
            <a:miter lim="800000"/>
            <a:headEnd/>
            <a:tailEnd/>
          </a:ln>
        </p:spPr>
        <p:txBody>
          <a:bodyPr wrap="none" anchor="ct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FontTx/>
              <a:buNone/>
            </a:pPr>
            <a:endParaRPr lang="en-US" altLang="en-US" sz="2000" b="0">
              <a:solidFill>
                <a:schemeClr val="tx1"/>
              </a:solidFill>
            </a:endParaRPr>
          </a:p>
        </p:txBody>
      </p:sp>
      <p:sp>
        <p:nvSpPr>
          <p:cNvPr id="60433" name="Rectangle 16"/>
          <p:cNvSpPr>
            <a:spLocks noChangeArrowheads="1"/>
          </p:cNvSpPr>
          <p:nvPr/>
        </p:nvSpPr>
        <p:spPr bwMode="auto">
          <a:xfrm>
            <a:off x="3357563" y="4675188"/>
            <a:ext cx="6508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400" b="0">
                <a:solidFill>
                  <a:srgbClr val="FFFFFF"/>
                </a:solidFill>
                <a:latin typeface="EngraversGothic BT" pitchFamily="34" charset="0"/>
              </a:rPr>
              <a:t>abc</a:t>
            </a:r>
          </a:p>
        </p:txBody>
      </p:sp>
      <p:sp>
        <p:nvSpPr>
          <p:cNvPr id="60434" name="Rectangle 17"/>
          <p:cNvSpPr>
            <a:spLocks noChangeArrowheads="1"/>
          </p:cNvSpPr>
          <p:nvPr/>
        </p:nvSpPr>
        <p:spPr bwMode="auto">
          <a:xfrm>
            <a:off x="2640013" y="5611813"/>
            <a:ext cx="2166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000" b="0">
                <a:solidFill>
                  <a:schemeClr val="tx1"/>
                </a:solidFill>
                <a:latin typeface="Century Gothic" panose="020B0502020202020204" pitchFamily="34" charset="0"/>
              </a:rPr>
              <a:t>Driver Amenities</a:t>
            </a:r>
          </a:p>
        </p:txBody>
      </p:sp>
      <p:sp>
        <p:nvSpPr>
          <p:cNvPr id="60435" name="Rectangle 18"/>
          <p:cNvSpPr>
            <a:spLocks noChangeArrowheads="1"/>
          </p:cNvSpPr>
          <p:nvPr/>
        </p:nvSpPr>
        <p:spPr bwMode="auto">
          <a:xfrm>
            <a:off x="5562600" y="4343400"/>
            <a:ext cx="965200" cy="965200"/>
          </a:xfrm>
          <a:prstGeom prst="rect">
            <a:avLst/>
          </a:prstGeom>
          <a:solidFill>
            <a:srgbClr val="4C2E00"/>
          </a:solidFill>
          <a:ln w="31750">
            <a:solidFill>
              <a:srgbClr val="FFFFFF"/>
            </a:solidFill>
            <a:miter lim="800000"/>
            <a:headEnd/>
            <a:tailEnd/>
          </a:ln>
        </p:spPr>
        <p:txBody>
          <a:bodyPr wrap="none" anchor="ct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FontTx/>
              <a:buNone/>
            </a:pPr>
            <a:endParaRPr lang="en-US" altLang="en-US" sz="2000" b="0">
              <a:solidFill>
                <a:schemeClr val="tx1"/>
              </a:solidFill>
            </a:endParaRPr>
          </a:p>
        </p:txBody>
      </p:sp>
      <p:sp>
        <p:nvSpPr>
          <p:cNvPr id="60436" name="Rectangle 19"/>
          <p:cNvSpPr>
            <a:spLocks noChangeArrowheads="1"/>
          </p:cNvSpPr>
          <p:nvPr/>
        </p:nvSpPr>
        <p:spPr bwMode="auto">
          <a:xfrm>
            <a:off x="5719763" y="4598988"/>
            <a:ext cx="6508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400" b="0">
                <a:solidFill>
                  <a:srgbClr val="FFFFFF"/>
                </a:solidFill>
                <a:latin typeface="EngraversGothic BT" pitchFamily="34" charset="0"/>
              </a:rPr>
              <a:t>abc</a:t>
            </a:r>
          </a:p>
        </p:txBody>
      </p:sp>
      <p:sp>
        <p:nvSpPr>
          <p:cNvPr id="60437" name="Rectangle 20"/>
          <p:cNvSpPr>
            <a:spLocks noChangeArrowheads="1"/>
          </p:cNvSpPr>
          <p:nvPr/>
        </p:nvSpPr>
        <p:spPr bwMode="auto">
          <a:xfrm>
            <a:off x="5307013" y="5611813"/>
            <a:ext cx="155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000" b="0">
                <a:solidFill>
                  <a:schemeClr val="tx1"/>
                </a:solidFill>
                <a:latin typeface="Century Gothic" panose="020B0502020202020204" pitchFamily="34" charset="0"/>
              </a:rPr>
              <a:t>Recreation</a:t>
            </a:r>
          </a:p>
        </p:txBody>
      </p:sp>
      <p:sp>
        <p:nvSpPr>
          <p:cNvPr id="60438" name="Oval 21"/>
          <p:cNvSpPr>
            <a:spLocks noChangeArrowheads="1"/>
          </p:cNvSpPr>
          <p:nvPr/>
        </p:nvSpPr>
        <p:spPr bwMode="auto">
          <a:xfrm>
            <a:off x="7620000" y="3048000"/>
            <a:ext cx="914400" cy="914400"/>
          </a:xfrm>
          <a:prstGeom prst="ellipse">
            <a:avLst/>
          </a:prstGeom>
          <a:solidFill>
            <a:srgbClr val="CC3300"/>
          </a:solidFill>
          <a:ln w="31750">
            <a:solidFill>
              <a:schemeClr val="bg1"/>
            </a:solidFill>
            <a:round/>
            <a:headEnd type="none" w="sm" len="sm"/>
            <a:tailEnd type="none" w="sm" len="sm"/>
          </a:ln>
        </p:spPr>
        <p:txBody>
          <a:bodyPr wrap="none" anchor="ct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FontTx/>
              <a:buNone/>
            </a:pPr>
            <a:endParaRPr lang="en-US" altLang="en-US" sz="2000" b="0">
              <a:solidFill>
                <a:schemeClr val="tx1"/>
              </a:solidFill>
            </a:endParaRPr>
          </a:p>
        </p:txBody>
      </p:sp>
      <p:sp>
        <p:nvSpPr>
          <p:cNvPr id="60439" name="Rectangle 22"/>
          <p:cNvSpPr>
            <a:spLocks noChangeArrowheads="1"/>
          </p:cNvSpPr>
          <p:nvPr/>
        </p:nvSpPr>
        <p:spPr bwMode="auto">
          <a:xfrm>
            <a:off x="7391400" y="4114800"/>
            <a:ext cx="1477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000" b="0">
                <a:solidFill>
                  <a:schemeClr val="tx1"/>
                </a:solidFill>
                <a:latin typeface="Century Gothic" panose="020B0502020202020204" pitchFamily="34" charset="0"/>
              </a:rPr>
              <a:t>Prohibition</a:t>
            </a: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t>Shape &amp; Color?</a:t>
            </a:r>
          </a:p>
        </p:txBody>
      </p:sp>
      <p:sp>
        <p:nvSpPr>
          <p:cNvPr id="62467" name="Content Placeholder 4" descr="Rectangle: Click to edit Master text styles&#10;Second level&#10;Third level&#10;Fourth level&#10;Fifth level"/>
          <p:cNvSpPr>
            <a:spLocks noGrp="1"/>
          </p:cNvSpPr>
          <p:nvPr>
            <p:ph idx="1"/>
          </p:nvPr>
        </p:nvSpPr>
        <p:spPr/>
        <p:txBody>
          <a:bodyPr/>
          <a:lstStyle/>
          <a:p>
            <a:endParaRPr lang="en-US" altLang="en-US" smtClean="0"/>
          </a:p>
        </p:txBody>
      </p:sp>
      <p:pic>
        <p:nvPicPr>
          <p:cNvPr id="62468" name="Picture 3" descr="greenstopsign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905000"/>
            <a:ext cx="49530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pic>
        <p:nvPicPr>
          <p:cNvPr id="62469" name="Picture 4" descr="NICK08"/>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609600" y="1600200"/>
            <a:ext cx="29956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3200" smtClean="0"/>
              <a:t>American Association of State Highway and Transportation Officials</a:t>
            </a:r>
            <a:endParaRPr lang="en-US" altLang="en-US" smtClean="0">
              <a:latin typeface="Arial" panose="020B0604020202020204" pitchFamily="34" charset="0"/>
            </a:endParaRPr>
          </a:p>
        </p:txBody>
      </p:sp>
      <p:sp>
        <p:nvSpPr>
          <p:cNvPr id="11267" name="Rectangle 3" descr="Rectangle: Click to edit Master text styles&#10;Second level&#10;Third level&#10;Fourth level&#10;Fifth level"/>
          <p:cNvSpPr>
            <a:spLocks noGrp="1" noChangeArrowheads="1"/>
          </p:cNvSpPr>
          <p:nvPr>
            <p:ph idx="1"/>
          </p:nvPr>
        </p:nvSpPr>
        <p:spPr/>
        <p:txBody>
          <a:bodyPr/>
          <a:lstStyle/>
          <a:p>
            <a:pPr eaLnBrk="1" hangingPunct="1"/>
            <a:r>
              <a:rPr lang="en-US" altLang="en-US" smtClean="0"/>
              <a:t>AASHTO</a:t>
            </a:r>
          </a:p>
          <a:p>
            <a:pPr eaLnBrk="1" hangingPunct="1"/>
            <a:r>
              <a:rPr lang="en-US" altLang="en-US" smtClean="0"/>
              <a:t>The Green Book</a:t>
            </a:r>
          </a:p>
          <a:p>
            <a:pPr eaLnBrk="1" hangingPunct="1"/>
            <a:r>
              <a:rPr lang="en-US" altLang="en-US" smtClean="0"/>
              <a:t>First committee: 1937</a:t>
            </a:r>
          </a:p>
          <a:p>
            <a:pPr eaLnBrk="1" hangingPunct="1"/>
            <a:r>
              <a:rPr lang="en-US" altLang="en-US" smtClean="0"/>
              <a:t>First edition: 1954</a:t>
            </a:r>
          </a:p>
          <a:p>
            <a:pPr eaLnBrk="1" hangingPunct="1"/>
            <a:r>
              <a:rPr lang="en-US" altLang="en-US" smtClean="0"/>
              <a:t>Continuous updates</a:t>
            </a:r>
          </a:p>
          <a:p>
            <a:pPr eaLnBrk="1" hangingPunct="1"/>
            <a:r>
              <a:rPr lang="en-US" altLang="en-US" smtClean="0"/>
              <a:t>Local guidelines</a:t>
            </a:r>
          </a:p>
          <a:p>
            <a:pPr eaLnBrk="1" hangingPunct="1"/>
            <a:endParaRPr lang="en-US" altLang="en-US" smtClean="0">
              <a:latin typeface="Arial" panose="020B0604020202020204" pitchFamily="34" charset="0"/>
            </a:endParaRPr>
          </a:p>
        </p:txBody>
      </p:sp>
      <p:pic>
        <p:nvPicPr>
          <p:cNvPr id="11268" name="Picture 10" descr="A Policy on Geometric Design of Highways and Streets, (The Green Book) 6th Edition"/>
          <p:cNvPicPr>
            <a:picLocks noChangeAspect="1" noChangeArrowheads="1"/>
          </p:cNvPicPr>
          <p:nvPr/>
        </p:nvPicPr>
        <p:blipFill>
          <a:blip r:embed="rId3">
            <a:extLst>
              <a:ext uri="{28A0092B-C50C-407E-A947-70E740481C1C}">
                <a14:useLocalDpi xmlns:a14="http://schemas.microsoft.com/office/drawing/2010/main" val="0"/>
              </a:ext>
            </a:extLst>
          </a:blip>
          <a:srcRect l="21184" t="14447" r="21030" b="15340"/>
          <a:stretch>
            <a:fillRect/>
          </a:stretch>
        </p:blipFill>
        <p:spPr bwMode="auto">
          <a:xfrm>
            <a:off x="5638800" y="1828800"/>
            <a:ext cx="3119438"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6"/>
          <p:cNvSpPr>
            <a:spLocks noGrp="1" noChangeArrowheads="1"/>
          </p:cNvSpPr>
          <p:nvPr>
            <p:ph type="title"/>
          </p:nvPr>
        </p:nvSpPr>
        <p:spPr/>
        <p:txBody>
          <a:bodyPr/>
          <a:lstStyle/>
          <a:p>
            <a:pPr eaLnBrk="1" hangingPunct="1"/>
            <a:r>
              <a:rPr lang="en-US" altLang="en-US" smtClean="0"/>
              <a:t>Good Highway Design</a:t>
            </a:r>
          </a:p>
        </p:txBody>
      </p:sp>
      <p:sp>
        <p:nvSpPr>
          <p:cNvPr id="23559" name="Rectangle 7" descr="Rectangle: Click to edit Master text styles&#10;Second level&#10;Third level&#10;Fourth level&#10;Fifth level"/>
          <p:cNvSpPr>
            <a:spLocks noGrp="1" noChangeArrowheads="1"/>
          </p:cNvSpPr>
          <p:nvPr>
            <p:ph type="body" idx="1"/>
          </p:nvPr>
        </p:nvSpPr>
        <p:spPr/>
        <p:txBody>
          <a:bodyPr/>
          <a:lstStyle/>
          <a:p>
            <a:pPr eaLnBrk="1" hangingPunct="1"/>
            <a:r>
              <a:rPr lang="en-US" altLang="en-US" dirty="0" smtClean="0"/>
              <a:t>Use</a:t>
            </a:r>
          </a:p>
          <a:p>
            <a:pPr lvl="1" eaLnBrk="1" hangingPunct="1"/>
            <a:r>
              <a:rPr lang="en-US" altLang="en-US" dirty="0" smtClean="0"/>
              <a:t>Long sight distances</a:t>
            </a:r>
          </a:p>
          <a:p>
            <a:pPr lvl="1" eaLnBrk="1" hangingPunct="1"/>
            <a:r>
              <a:rPr lang="en-US" altLang="en-US" dirty="0" smtClean="0"/>
              <a:t>Smooth curves</a:t>
            </a:r>
          </a:p>
          <a:p>
            <a:pPr lvl="1" eaLnBrk="1" hangingPunct="1"/>
            <a:r>
              <a:rPr lang="en-US" altLang="en-US" dirty="0" smtClean="0"/>
              <a:t>Consistency</a:t>
            </a:r>
          </a:p>
          <a:p>
            <a:pPr lvl="1" eaLnBrk="1" hangingPunct="1"/>
            <a:r>
              <a:rPr lang="en-US" altLang="en-US" dirty="0" smtClean="0"/>
              <a:t>TCD's only to inform </a:t>
            </a:r>
          </a:p>
          <a:p>
            <a:pPr eaLnBrk="1" hangingPunct="1"/>
            <a:r>
              <a:rPr lang="en-US" altLang="en-US" dirty="0" smtClean="0"/>
              <a:t>Remember</a:t>
            </a:r>
          </a:p>
          <a:p>
            <a:pPr lvl="1" eaLnBrk="1" hangingPunct="1"/>
            <a:r>
              <a:rPr lang="en-US" altLang="en-US" dirty="0" smtClean="0"/>
              <a:t>Drivers make errors</a:t>
            </a:r>
          </a:p>
          <a:p>
            <a:pPr lvl="1" eaLnBrk="1" hangingPunct="1"/>
            <a:r>
              <a:rPr lang="en-US" altLang="en-US" dirty="0" smtClean="0"/>
              <a:t>Need room to correct them</a:t>
            </a: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t>Future Problems</a:t>
            </a:r>
          </a:p>
        </p:txBody>
      </p:sp>
      <p:sp>
        <p:nvSpPr>
          <p:cNvPr id="66563"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altLang="en-US" smtClean="0"/>
              <a:t>Vehicle size</a:t>
            </a:r>
          </a:p>
          <a:p>
            <a:pPr eaLnBrk="1" hangingPunct="1"/>
            <a:r>
              <a:rPr lang="en-US" altLang="en-US" smtClean="0"/>
              <a:t>Vehicle numbers</a:t>
            </a:r>
          </a:p>
          <a:p>
            <a:pPr eaLnBrk="1" hangingPunct="1"/>
            <a:r>
              <a:rPr lang="en-US" altLang="en-US" smtClean="0"/>
              <a:t>Highway funds</a:t>
            </a: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title"/>
          </p:nvPr>
        </p:nvSpPr>
        <p:spPr/>
        <p:txBody>
          <a:bodyPr/>
          <a:lstStyle/>
          <a:p>
            <a:pPr eaLnBrk="1" hangingPunct="1"/>
            <a:r>
              <a:rPr lang="en-US" altLang="en-US" smtClean="0"/>
              <a:t>Question of the Day</a:t>
            </a:r>
          </a:p>
        </p:txBody>
      </p:sp>
      <p:sp>
        <p:nvSpPr>
          <p:cNvPr id="68611" name="Rectangle 4" descr="Rectangle: Click to edit Master text styles&#10;Second level&#10;Third level&#10;Fourth level&#10;Fifth level"/>
          <p:cNvSpPr>
            <a:spLocks noGrp="1" noChangeArrowheads="1"/>
          </p:cNvSpPr>
          <p:nvPr>
            <p:ph type="body" idx="1"/>
          </p:nvPr>
        </p:nvSpPr>
        <p:spPr>
          <a:xfrm>
            <a:off x="762000" y="2057400"/>
            <a:ext cx="7772400" cy="2057400"/>
          </a:xfrm>
        </p:spPr>
        <p:txBody>
          <a:bodyPr/>
          <a:lstStyle/>
          <a:p>
            <a:pPr eaLnBrk="1" hangingPunct="1">
              <a:buFont typeface="Wingdings" panose="05000000000000000000" pitchFamily="2" charset="2"/>
              <a:buNone/>
            </a:pPr>
            <a:r>
              <a:rPr lang="en-US" altLang="en-US" sz="4500" smtClean="0"/>
              <a:t>	Can safety be improved with design?</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Guidelines or Standards?</a:t>
            </a:r>
          </a:p>
        </p:txBody>
      </p:sp>
      <p:sp>
        <p:nvSpPr>
          <p:cNvPr id="13315" name="Content Placeholder 2" descr="Rectangle: Click to edit Master text styles&#10;Second level&#10;Third level&#10;Fourth level&#10;Fifth level"/>
          <p:cNvSpPr>
            <a:spLocks noGrp="1"/>
          </p:cNvSpPr>
          <p:nvPr>
            <p:ph idx="1"/>
          </p:nvPr>
        </p:nvSpPr>
        <p:spPr/>
        <p:txBody>
          <a:bodyPr/>
          <a:lstStyle/>
          <a:p>
            <a:r>
              <a:rPr lang="en-US" altLang="en-US" smtClean="0"/>
              <a:t>Guidelines</a:t>
            </a:r>
          </a:p>
          <a:p>
            <a:pPr lvl="1"/>
            <a:r>
              <a:rPr lang="en-US" altLang="en-US" smtClean="0"/>
              <a:t>Recommended values</a:t>
            </a:r>
          </a:p>
          <a:p>
            <a:pPr lvl="1"/>
            <a:r>
              <a:rPr lang="en-US" altLang="en-US" smtClean="0"/>
              <a:t>Can be changed</a:t>
            </a:r>
          </a:p>
          <a:p>
            <a:r>
              <a:rPr lang="en-US" altLang="en-US" smtClean="0"/>
              <a:t>Standards</a:t>
            </a:r>
          </a:p>
          <a:p>
            <a:pPr lvl="1"/>
            <a:r>
              <a:rPr lang="en-US" altLang="en-US" smtClean="0"/>
              <a:t>Fixed values</a:t>
            </a:r>
          </a:p>
          <a:p>
            <a:pPr lvl="1"/>
            <a:r>
              <a:rPr lang="en-US" altLang="en-US" smtClean="0"/>
              <a:t>Need to be applied</a:t>
            </a:r>
          </a:p>
        </p:txBody>
      </p:sp>
    </p:spTree>
  </p:cSld>
  <p:clrMapOvr>
    <a:masterClrMapping/>
  </p:clrMapOvr>
  <p:transition spd="slow">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pPr eaLnBrk="1" hangingPunct="1"/>
            <a:r>
              <a:rPr lang="en-US" altLang="en-US" smtClean="0"/>
              <a:t>Why Need Guidelines?</a:t>
            </a:r>
          </a:p>
        </p:txBody>
      </p:sp>
      <p:sp>
        <p:nvSpPr>
          <p:cNvPr id="15363" name="Rectangle 1027" descr="Rectangle: Click to edit Master text styles&#10;Second level&#10;Third level&#10;Fourth level&#10;Fifth level"/>
          <p:cNvSpPr>
            <a:spLocks noGrp="1" noChangeArrowheads="1"/>
          </p:cNvSpPr>
          <p:nvPr>
            <p:ph type="body" idx="1"/>
          </p:nvPr>
        </p:nvSpPr>
        <p:spPr/>
        <p:txBody>
          <a:bodyPr/>
          <a:lstStyle/>
          <a:p>
            <a:pPr eaLnBrk="1" hangingPunct="1"/>
            <a:r>
              <a:rPr lang="en-US" altLang="en-US" smtClean="0"/>
              <a:t>Share expertise</a:t>
            </a:r>
          </a:p>
          <a:p>
            <a:pPr eaLnBrk="1" hangingPunct="1"/>
            <a:r>
              <a:rPr lang="en-US" altLang="en-US" smtClean="0"/>
              <a:t>Common design aspects</a:t>
            </a:r>
          </a:p>
          <a:p>
            <a:pPr eaLnBrk="1" hangingPunct="1"/>
            <a:r>
              <a:rPr lang="en-US" altLang="en-US" smtClean="0"/>
              <a:t>Driver expectancy</a:t>
            </a:r>
          </a:p>
          <a:p>
            <a:pPr eaLnBrk="1" hangingPunct="1"/>
            <a:r>
              <a:rPr lang="en-US" altLang="en-US" smtClean="0"/>
              <a:t>Inter-jurisdictional travel</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030"/>
          <p:cNvSpPr>
            <a:spLocks noGrp="1" noChangeArrowheads="1"/>
          </p:cNvSpPr>
          <p:nvPr>
            <p:ph type="title"/>
          </p:nvPr>
        </p:nvSpPr>
        <p:spPr/>
        <p:txBody>
          <a:bodyPr/>
          <a:lstStyle/>
          <a:p>
            <a:r>
              <a:rPr lang="en-US" altLang="en-US" smtClean="0"/>
              <a:t>Safety and Roadway Design</a:t>
            </a:r>
          </a:p>
        </p:txBody>
      </p:sp>
      <p:sp>
        <p:nvSpPr>
          <p:cNvPr id="494599" name="Rectangle 1031" descr="Rectangle: Click to edit Master text styles&#10;Second level&#10;Third level&#10;Fourth level&#10;Fifth level"/>
          <p:cNvSpPr>
            <a:spLocks noGrp="1" noChangeArrowheads="1"/>
          </p:cNvSpPr>
          <p:nvPr>
            <p:ph type="body" idx="1"/>
          </p:nvPr>
        </p:nvSpPr>
        <p:spPr>
          <a:xfrm>
            <a:off x="742950" y="1752600"/>
            <a:ext cx="7867650" cy="4114800"/>
          </a:xfrm>
        </p:spPr>
        <p:txBody>
          <a:bodyPr/>
          <a:lstStyle/>
          <a:p>
            <a:r>
              <a:rPr lang="en-US" altLang="en-US" sz="3000" dirty="0" smtClean="0"/>
              <a:t>Each design assumes a safety level</a:t>
            </a:r>
          </a:p>
          <a:p>
            <a:r>
              <a:rPr lang="en-US" altLang="en-US" sz="3000" dirty="0" smtClean="0"/>
              <a:t>Section 109, Title 23, USC</a:t>
            </a:r>
          </a:p>
          <a:p>
            <a:pPr lvl="1"/>
            <a:r>
              <a:rPr lang="en-US" altLang="en-US" sz="2500" dirty="0" smtClean="0"/>
              <a:t>Need for balancing of safety, mobility, economic considerations, protection and enhancement of natural environment, and preservation of community values</a:t>
            </a:r>
          </a:p>
          <a:p>
            <a:pPr lvl="1"/>
            <a:r>
              <a:rPr lang="en-US" altLang="en-US" sz="2500" dirty="0" smtClean="0"/>
              <a:t>Safety is not </a:t>
            </a:r>
            <a:r>
              <a:rPr lang="en-US" altLang="en-US" sz="2500" dirty="0" smtClean="0">
                <a:solidFill>
                  <a:srgbClr val="990000"/>
                </a:solidFill>
              </a:rPr>
              <a:t>paramount</a:t>
            </a:r>
            <a:r>
              <a:rPr lang="en-US" altLang="en-US" sz="2500" dirty="0" smtClean="0"/>
              <a:t> over other considerations</a:t>
            </a:r>
          </a:p>
          <a:p>
            <a:r>
              <a:rPr lang="en-US" altLang="en-US" sz="3000" dirty="0" smtClean="0"/>
              <a:t>Tradeoffs among design, cost, and safety</a:t>
            </a:r>
          </a:p>
        </p:txBody>
      </p:sp>
      <p:sp>
        <p:nvSpPr>
          <p:cNvPr id="17412" name="Text Box 1028"/>
          <p:cNvSpPr txBox="1">
            <a:spLocks noChangeArrowheads="1"/>
          </p:cNvSpPr>
          <p:nvPr/>
        </p:nvSpPr>
        <p:spPr bwMode="auto">
          <a:xfrm>
            <a:off x="8883650" y="6400800"/>
            <a:ext cx="184150" cy="45720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echnical" panose="03050502040202020B03" pitchFamily="66" charset="0"/>
                <a:ea typeface="MS PGothic" panose="020B0600070205080204" pitchFamily="34" charset="-128"/>
              </a:defRPr>
            </a:lvl1pPr>
            <a:lvl2pPr marL="742950" indent="-285750">
              <a:defRPr sz="2000">
                <a:solidFill>
                  <a:schemeClr val="tx1"/>
                </a:solidFill>
                <a:latin typeface="Technical" panose="03050502040202020B03" pitchFamily="66" charset="0"/>
                <a:ea typeface="MS PGothic" panose="020B0600070205080204" pitchFamily="34" charset="-128"/>
              </a:defRPr>
            </a:lvl2pPr>
            <a:lvl3pPr marL="1143000" indent="-228600">
              <a:defRPr sz="2000">
                <a:solidFill>
                  <a:schemeClr val="tx1"/>
                </a:solidFill>
                <a:latin typeface="Technical" panose="03050502040202020B03" pitchFamily="66" charset="0"/>
                <a:ea typeface="MS PGothic" panose="020B0600070205080204" pitchFamily="34" charset="-128"/>
              </a:defRPr>
            </a:lvl3pPr>
            <a:lvl4pPr marL="1600200" indent="-228600">
              <a:defRPr sz="2000">
                <a:solidFill>
                  <a:schemeClr val="tx1"/>
                </a:solidFill>
                <a:latin typeface="Technical" panose="03050502040202020B03" pitchFamily="66" charset="0"/>
                <a:ea typeface="MS PGothic" panose="020B0600070205080204" pitchFamily="34" charset="-128"/>
              </a:defRPr>
            </a:lvl4pPr>
            <a:lvl5pPr marL="2057400" indent="-228600">
              <a:defRPr sz="2000">
                <a:solidFill>
                  <a:schemeClr val="tx1"/>
                </a:solidFill>
                <a:latin typeface="Technical" panose="03050502040202020B03" pitchFamily="66"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echnical" panose="03050502040202020B03" pitchFamily="66" charset="0"/>
                <a:ea typeface="MS PGothic" panose="020B0600070205080204" pitchFamily="34" charset="-128"/>
              </a:defRPr>
            </a:lvl9pPr>
          </a:lstStyle>
          <a:p>
            <a:pPr algn="ctr"/>
            <a:endParaRPr lang="en-US" altLang="en-US" sz="2400">
              <a:latin typeface="Wingdings" panose="05000000000000000000" pitchFamily="2" charset="2"/>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lstStyle/>
          <a:p>
            <a:pPr eaLnBrk="1" hangingPunct="1"/>
            <a:r>
              <a:rPr lang="en-US" altLang="en-US" smtClean="0"/>
              <a:t>Some Questions</a:t>
            </a:r>
          </a:p>
        </p:txBody>
      </p:sp>
      <p:sp>
        <p:nvSpPr>
          <p:cNvPr id="29702" name="Rectangle 6" descr="Rectangle: Click to edit Master text styles&#10;Second level&#10;Third level&#10;Fourth level&#10;Fifth level"/>
          <p:cNvSpPr>
            <a:spLocks noGrp="1" noChangeArrowheads="1"/>
          </p:cNvSpPr>
          <p:nvPr>
            <p:ph type="body" idx="1"/>
          </p:nvPr>
        </p:nvSpPr>
        <p:spPr/>
        <p:txBody>
          <a:bodyPr/>
          <a:lstStyle/>
          <a:p>
            <a:pPr eaLnBrk="1" hangingPunct="1"/>
            <a:r>
              <a:rPr lang="en-US" altLang="en-US" smtClean="0"/>
              <a:t>What is a “safe” roadway?</a:t>
            </a:r>
          </a:p>
          <a:p>
            <a:pPr eaLnBrk="1" hangingPunct="1"/>
            <a:r>
              <a:rPr lang="en-US" altLang="en-US" smtClean="0"/>
              <a:t>Can we ever have a “safe” roadway?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02">
                                            <p:txEl>
                                              <p:pRg st="0" end="0"/>
                                            </p:txEl>
                                          </p:spTgt>
                                        </p:tgtEl>
                                        <p:attrNameLst>
                                          <p:attrName>style.visibility</p:attrName>
                                        </p:attrNameLst>
                                      </p:cBhvr>
                                      <p:to>
                                        <p:strVal val="visible"/>
                                      </p:to>
                                    </p:set>
                                    <p:anim calcmode="lin" valueType="num">
                                      <p:cBhvr additive="base">
                                        <p:cTn id="7" dur="500" fill="hold"/>
                                        <p:tgtEl>
                                          <p:spTgt spid="2970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7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702">
                                            <p:txEl>
                                              <p:pRg st="1" end="1"/>
                                            </p:txEl>
                                          </p:spTgt>
                                        </p:tgtEl>
                                        <p:attrNameLst>
                                          <p:attrName>style.visibility</p:attrName>
                                        </p:attrNameLst>
                                      </p:cBhvr>
                                      <p:to>
                                        <p:strVal val="visible"/>
                                      </p:to>
                                    </p:set>
                                    <p:anim calcmode="lin" valueType="num">
                                      <p:cBhvr additive="base">
                                        <p:cTn id="13" dur="500" fill="hold"/>
                                        <p:tgtEl>
                                          <p:spTgt spid="2970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70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US27 015"/>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990600" y="1371600"/>
            <a:ext cx="7285038" cy="5464175"/>
          </a:xfrm>
          <a:noFill/>
        </p:spPr>
      </p:pic>
      <p:sp>
        <p:nvSpPr>
          <p:cNvPr id="21507" name="Rectangle 3"/>
          <p:cNvSpPr>
            <a:spLocks noGrp="1" noChangeArrowheads="1"/>
          </p:cNvSpPr>
          <p:nvPr>
            <p:ph type="title"/>
          </p:nvPr>
        </p:nvSpPr>
        <p:spPr>
          <a:noFill/>
        </p:spPr>
        <p:txBody>
          <a:bodyPr/>
          <a:lstStyle/>
          <a:p>
            <a:pPr eaLnBrk="1" hangingPunct="1"/>
            <a:r>
              <a:rPr lang="en-US" altLang="en-US" smtClean="0"/>
              <a:t>Safe Roadway?</a:t>
            </a:r>
          </a:p>
        </p:txBody>
      </p:sp>
      <p:pic>
        <p:nvPicPr>
          <p:cNvPr id="54276" name="Picture 4" descr="US68_30"/>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990600" y="1371600"/>
            <a:ext cx="7315200" cy="5486400"/>
          </a:xfrm>
          <a:noFill/>
        </p:spPr>
      </p:pic>
      <p:sp>
        <p:nvSpPr>
          <p:cNvPr id="21509" name="Text Box 5"/>
          <p:cNvSpPr txBox="1">
            <a:spLocks noChangeArrowheads="1"/>
          </p:cNvSpPr>
          <p:nvPr/>
        </p:nvSpPr>
        <p:spPr bwMode="auto">
          <a:xfrm>
            <a:off x="888365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txBody>
          <a:bodyPr wrap="none" anchor="ctr">
            <a:spAutoFit/>
          </a:bodyP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FontTx/>
              <a:buNone/>
            </a:pPr>
            <a:endParaRPr lang="en-US" altLang="en-US" sz="2400" b="0">
              <a:solidFill>
                <a:schemeClr val="tx1"/>
              </a:solidFill>
              <a:latin typeface="Wingdings" panose="05000000000000000000" pitchFamily="2" charset="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p:txBody>
          <a:bodyPr/>
          <a:lstStyle/>
          <a:p>
            <a:pPr eaLnBrk="1" hangingPunct="1"/>
            <a:r>
              <a:rPr lang="en-US" altLang="en-US" smtClean="0"/>
              <a:t>Safety Levels</a:t>
            </a:r>
          </a:p>
        </p:txBody>
      </p:sp>
      <p:sp>
        <p:nvSpPr>
          <p:cNvPr id="56327" name="Rectangle 7" descr="Rectangle: Click to edit Master text styles&#10;Second level&#10;Third level&#10;Fourth level&#10;Fifth level"/>
          <p:cNvSpPr>
            <a:spLocks noGrp="1" noChangeArrowheads="1"/>
          </p:cNvSpPr>
          <p:nvPr>
            <p:ph type="body" idx="1"/>
          </p:nvPr>
        </p:nvSpPr>
        <p:spPr/>
        <p:txBody>
          <a:bodyPr/>
          <a:lstStyle/>
          <a:p>
            <a:pPr eaLnBrk="1" hangingPunct="1"/>
            <a:r>
              <a:rPr lang="en-US" altLang="en-US" smtClean="0"/>
              <a:t>Nominal safety</a:t>
            </a:r>
          </a:p>
          <a:p>
            <a:pPr lvl="1" eaLnBrk="1" hangingPunct="1"/>
            <a:r>
              <a:rPr lang="en-US" altLang="en-US" smtClean="0"/>
              <a:t>Measured as compliance to standards, warrants and guidelines</a:t>
            </a:r>
          </a:p>
          <a:p>
            <a:pPr lvl="1" eaLnBrk="1" hangingPunct="1"/>
            <a:r>
              <a:rPr lang="en-US" altLang="en-US" smtClean="0"/>
              <a:t>Yes/No</a:t>
            </a:r>
          </a:p>
          <a:p>
            <a:pPr eaLnBrk="1" hangingPunct="1"/>
            <a:r>
              <a:rPr lang="en-US" altLang="en-US" smtClean="0"/>
              <a:t>Substantive safety</a:t>
            </a:r>
          </a:p>
          <a:p>
            <a:pPr lvl="1" eaLnBrk="1" hangingPunct="1"/>
            <a:r>
              <a:rPr lang="en-US" altLang="en-US" smtClean="0"/>
              <a:t>Measured by crash frequency and severity</a:t>
            </a:r>
          </a:p>
          <a:p>
            <a:pPr lvl="1" eaLnBrk="1" hangingPunct="1"/>
            <a:r>
              <a:rPr lang="en-US" altLang="en-US" smtClean="0"/>
              <a:t>Continuous scale</a:t>
            </a:r>
          </a:p>
        </p:txBody>
      </p:sp>
      <p:sp>
        <p:nvSpPr>
          <p:cNvPr id="23556" name="Text Box 4"/>
          <p:cNvSpPr txBox="1">
            <a:spLocks noChangeArrowheads="1"/>
          </p:cNvSpPr>
          <p:nvPr/>
        </p:nvSpPr>
        <p:spPr bwMode="auto">
          <a:xfrm>
            <a:off x="888365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txBody>
          <a:bodyPr wrap="none" anchor="ctr">
            <a:spAutoFit/>
          </a:bodyPr>
          <a:lstStyle>
            <a:lvl1pPr>
              <a:spcBef>
                <a:spcPct val="20000"/>
              </a:spcBef>
              <a:buClr>
                <a:schemeClr val="hlink"/>
              </a:buClr>
              <a:buSzPct val="110000"/>
              <a:buFont typeface="Wingdings" panose="05000000000000000000" pitchFamily="2" charset="2"/>
              <a:buChar char="w"/>
              <a:defRPr sz="3200" b="1">
                <a:solidFill>
                  <a:srgbClr val="000099"/>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b="1">
                <a:solidFill>
                  <a:srgbClr val="000099"/>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FontTx/>
              <a:buNone/>
            </a:pPr>
            <a:endParaRPr lang="en-US" altLang="en-US" sz="2400" b="0">
              <a:solidFill>
                <a:schemeClr val="tx1"/>
              </a:solidFill>
              <a:latin typeface="Wingdings" panose="05000000000000000000" pitchFamily="2" charset="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7">
                                            <p:txEl>
                                              <p:pRg st="0" end="0"/>
                                            </p:txEl>
                                          </p:spTgt>
                                        </p:tgtEl>
                                        <p:attrNameLst>
                                          <p:attrName>style.visibility</p:attrName>
                                        </p:attrNameLst>
                                      </p:cBhvr>
                                      <p:to>
                                        <p:strVal val="visible"/>
                                      </p:to>
                                    </p:set>
                                    <p:anim calcmode="lin" valueType="num">
                                      <p:cBhvr additive="base">
                                        <p:cTn id="7" dur="500" fill="hold"/>
                                        <p:tgtEl>
                                          <p:spTgt spid="563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6327">
                                            <p:txEl>
                                              <p:pRg st="1" end="1"/>
                                            </p:txEl>
                                          </p:spTgt>
                                        </p:tgtEl>
                                        <p:attrNameLst>
                                          <p:attrName>style.visibility</p:attrName>
                                        </p:attrNameLst>
                                      </p:cBhvr>
                                      <p:to>
                                        <p:strVal val="visible"/>
                                      </p:to>
                                    </p:set>
                                    <p:anim calcmode="lin" valueType="num">
                                      <p:cBhvr additive="base">
                                        <p:cTn id="11" dur="500" fill="hold"/>
                                        <p:tgtEl>
                                          <p:spTgt spid="5632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632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6327">
                                            <p:txEl>
                                              <p:pRg st="2" end="2"/>
                                            </p:txEl>
                                          </p:spTgt>
                                        </p:tgtEl>
                                        <p:attrNameLst>
                                          <p:attrName>style.visibility</p:attrName>
                                        </p:attrNameLst>
                                      </p:cBhvr>
                                      <p:to>
                                        <p:strVal val="visible"/>
                                      </p:to>
                                    </p:set>
                                    <p:anim calcmode="lin" valueType="num">
                                      <p:cBhvr additive="base">
                                        <p:cTn id="15" dur="500" fill="hold"/>
                                        <p:tgtEl>
                                          <p:spTgt spid="5632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63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6327">
                                            <p:txEl>
                                              <p:pRg st="3" end="3"/>
                                            </p:txEl>
                                          </p:spTgt>
                                        </p:tgtEl>
                                        <p:attrNameLst>
                                          <p:attrName>style.visibility</p:attrName>
                                        </p:attrNameLst>
                                      </p:cBhvr>
                                      <p:to>
                                        <p:strVal val="visible"/>
                                      </p:to>
                                    </p:set>
                                    <p:anim calcmode="lin" valueType="num">
                                      <p:cBhvr additive="base">
                                        <p:cTn id="21" dur="500" fill="hold"/>
                                        <p:tgtEl>
                                          <p:spTgt spid="5632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632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6327">
                                            <p:txEl>
                                              <p:pRg st="4" end="4"/>
                                            </p:txEl>
                                          </p:spTgt>
                                        </p:tgtEl>
                                        <p:attrNameLst>
                                          <p:attrName>style.visibility</p:attrName>
                                        </p:attrNameLst>
                                      </p:cBhvr>
                                      <p:to>
                                        <p:strVal val="visible"/>
                                      </p:to>
                                    </p:set>
                                    <p:anim calcmode="lin" valueType="num">
                                      <p:cBhvr additive="base">
                                        <p:cTn id="25" dur="500" fill="hold"/>
                                        <p:tgtEl>
                                          <p:spTgt spid="5632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327">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6327">
                                            <p:txEl>
                                              <p:pRg st="5" end="5"/>
                                            </p:txEl>
                                          </p:spTgt>
                                        </p:tgtEl>
                                        <p:attrNameLst>
                                          <p:attrName>style.visibility</p:attrName>
                                        </p:attrNameLst>
                                      </p:cBhvr>
                                      <p:to>
                                        <p:strVal val="visible"/>
                                      </p:to>
                                    </p:set>
                                    <p:anim calcmode="lin" valueType="num">
                                      <p:cBhvr additive="base">
                                        <p:cTn id="29" dur="500" fill="hold"/>
                                        <p:tgtEl>
                                          <p:spTgt spid="56327">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63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OWER3D SOUND" val="Turning Billboard"/>
  <p:tag name="POWER3D IMAGE0" val="PWRTRANS.TGA"/>
  <p:tag name="POWER3D OPTIONS" val="Medium "/>
  <p:tag name="POWER3D TRANSITION" val="DemoBilboard.p3d 0"/>
</p:tagLst>
</file>

<file path=ppt/theme/theme1.xml><?xml version="1.0" encoding="utf-8"?>
<a:theme xmlns:a="http://schemas.openxmlformats.org/drawingml/2006/main" name="bozeman">
  <a:themeElements>
    <a:clrScheme name="bozeman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ozeman">
      <a:majorFont>
        <a:latin typeface="Comic Sans MS"/>
        <a:ea typeface=""/>
        <a:cs typeface=""/>
      </a:majorFont>
      <a:minorFont>
        <a:latin typeface="Technic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457200" marR="0" indent="-45720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echnical" pitchFamily="66" charset="0"/>
          </a:defRPr>
        </a:defPPr>
      </a:lstStyle>
    </a:spDef>
    <a:lnDef>
      <a:spPr bwMode="auto">
        <a:xfrm>
          <a:off x="0" y="0"/>
          <a:ext cx="1" cy="1"/>
        </a:xfrm>
        <a:custGeom>
          <a:avLst/>
          <a:gdLst/>
          <a:ahLst/>
          <a:cxnLst/>
          <a:rect l="0" t="0" r="0" b="0"/>
          <a:pathLst/>
        </a:custGeom>
        <a:noFill/>
        <a:ln w="12700" cap="flat"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457200" marR="0" indent="-45720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echnical" pitchFamily="66" charset="0"/>
          </a:defRPr>
        </a:defPPr>
      </a:lstStyle>
    </a:lnDef>
  </a:objectDefaults>
  <a:extraClrSchemeLst>
    <a:extraClrScheme>
      <a:clrScheme name="bozeman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ozeman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ozeman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ozeman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ozeman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ozeman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ozeman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ozeman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2-CSD proj development</Template>
  <TotalTime>793368276</TotalTime>
  <Pages>21</Pages>
  <Words>6010</Words>
  <Application>Microsoft Office PowerPoint</Application>
  <PresentationFormat>On-screen Show (4:3)</PresentationFormat>
  <Paragraphs>279</Paragraphs>
  <Slides>32</Slides>
  <Notes>32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46" baseType="lpstr">
      <vt:lpstr>ＭＳ Ｐゴシック</vt:lpstr>
      <vt:lpstr>ＭＳ Ｐゴシック</vt:lpstr>
      <vt:lpstr>Arial</vt:lpstr>
      <vt:lpstr>Century Gothic</vt:lpstr>
      <vt:lpstr>Comic Sans MS</vt:lpstr>
      <vt:lpstr>EngraversGothic BT</vt:lpstr>
      <vt:lpstr>Tahoma</vt:lpstr>
      <vt:lpstr>Technical</vt:lpstr>
      <vt:lpstr>Times New Roman</vt:lpstr>
      <vt:lpstr>Wingdings</vt:lpstr>
      <vt:lpstr>bozeman</vt:lpstr>
      <vt:lpstr>Clip</vt:lpstr>
      <vt:lpstr>Bitmap Image</vt:lpstr>
      <vt:lpstr>Drawing</vt:lpstr>
      <vt:lpstr>HIGHWAY DESIGN &amp; SAFETY</vt:lpstr>
      <vt:lpstr>Some Background</vt:lpstr>
      <vt:lpstr>American Association of State Highway and Transportation Officials</vt:lpstr>
      <vt:lpstr>Guidelines or Standards?</vt:lpstr>
      <vt:lpstr>Why Need Guidelines?</vt:lpstr>
      <vt:lpstr>Safety and Roadway Design</vt:lpstr>
      <vt:lpstr>Some Questions</vt:lpstr>
      <vt:lpstr>Safe Roadway?</vt:lpstr>
      <vt:lpstr>Safety Levels</vt:lpstr>
      <vt:lpstr>Which Side is Safer?</vt:lpstr>
      <vt:lpstr>Tort Liability</vt:lpstr>
      <vt:lpstr>Design Controls</vt:lpstr>
      <vt:lpstr>Cross Sectional Components</vt:lpstr>
      <vt:lpstr>Design Exceptions</vt:lpstr>
      <vt:lpstr>Intersections</vt:lpstr>
      <vt:lpstr>Driver Expectations and Design</vt:lpstr>
      <vt:lpstr>Design Consistency         (1/2)</vt:lpstr>
      <vt:lpstr>Design Consistency         (2/2)</vt:lpstr>
      <vt:lpstr>How we Communicate Safety      (1/2)</vt:lpstr>
      <vt:lpstr>How we Communicate Safety      (2/2)</vt:lpstr>
      <vt:lpstr>Self-Explaining, Self-Enforcing</vt:lpstr>
      <vt:lpstr>Self-enforcing, Self-explaining</vt:lpstr>
      <vt:lpstr>Operating Speeds          (1/2)</vt:lpstr>
      <vt:lpstr>Operating Speeds           (2/2)</vt:lpstr>
      <vt:lpstr>Roadside Type and Speed </vt:lpstr>
      <vt:lpstr>Roadside Type Impacts</vt:lpstr>
      <vt:lpstr>Traffic Control Devices</vt:lpstr>
      <vt:lpstr>Traffic Signs</vt:lpstr>
      <vt:lpstr>Shape &amp; Color?</vt:lpstr>
      <vt:lpstr>Good Highway Design</vt:lpstr>
      <vt:lpstr>Future Problems</vt:lpstr>
      <vt:lpstr>Question of the 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Highway Design</dc:title>
  <dc:subject/>
  <dc:creator>Nikiforos Stamatiadis</dc:creator>
  <cp:keywords/>
  <dc:description/>
  <cp:lastModifiedBy>Stamatiadis, Nick</cp:lastModifiedBy>
  <cp:revision>86</cp:revision>
  <cp:lastPrinted>2016-05-06T14:36:43Z</cp:lastPrinted>
  <dcterms:created xsi:type="dcterms:W3CDTF">1996-01-23T16:59:34Z</dcterms:created>
  <dcterms:modified xsi:type="dcterms:W3CDTF">2016-05-06T14:36:48Z</dcterms:modified>
</cp:coreProperties>
</file>