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xls" ContentType="application/vnd.ms-excel"/>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4"/>
  </p:notesMasterIdLst>
  <p:handoutMasterIdLst>
    <p:handoutMasterId r:id="rId25"/>
  </p:handoutMasterIdLst>
  <p:sldIdLst>
    <p:sldId id="256" r:id="rId2"/>
    <p:sldId id="294" r:id="rId3"/>
    <p:sldId id="338" r:id="rId4"/>
    <p:sldId id="331" r:id="rId5"/>
    <p:sldId id="333" r:id="rId6"/>
    <p:sldId id="381" r:id="rId7"/>
    <p:sldId id="334" r:id="rId8"/>
    <p:sldId id="335" r:id="rId9"/>
    <p:sldId id="336" r:id="rId10"/>
    <p:sldId id="340" r:id="rId11"/>
    <p:sldId id="337" r:id="rId12"/>
    <p:sldId id="341" r:id="rId13"/>
    <p:sldId id="369" r:id="rId14"/>
    <p:sldId id="379" r:id="rId15"/>
    <p:sldId id="371" r:id="rId16"/>
    <p:sldId id="377" r:id="rId17"/>
    <p:sldId id="380" r:id="rId18"/>
    <p:sldId id="317" r:id="rId19"/>
    <p:sldId id="318" r:id="rId20"/>
    <p:sldId id="320" r:id="rId21"/>
    <p:sldId id="329" r:id="rId22"/>
    <p:sldId id="330" r:id="rId23"/>
  </p:sldIdLst>
  <p:sldSz cx="9144000" cy="6858000" type="screen4x3"/>
  <p:notesSz cx="7315200" cy="9601200"/>
  <p:defaultTextStyle>
    <a:defPPr>
      <a:defRPr lang="en-US"/>
    </a:defPPr>
    <a:lvl1pPr algn="l" rtl="0" eaLnBrk="0" fontAlgn="base" hangingPunct="0">
      <a:spcBef>
        <a:spcPct val="0"/>
      </a:spcBef>
      <a:spcAft>
        <a:spcPct val="0"/>
      </a:spcAft>
      <a:defRPr sz="2400" b="1" kern="1200">
        <a:solidFill>
          <a:schemeClr val="tx1"/>
        </a:solidFill>
        <a:latin typeface="Technical" panose="03050502040202020B03" pitchFamily="66" charset="0"/>
        <a:ea typeface="ＭＳ Ｐゴシック" panose="020B0600070205080204" pitchFamily="34" charset="-128"/>
        <a:cs typeface="+mn-cs"/>
      </a:defRPr>
    </a:lvl1pPr>
    <a:lvl2pPr marL="457200" algn="l" rtl="0" eaLnBrk="0" fontAlgn="base" hangingPunct="0">
      <a:spcBef>
        <a:spcPct val="0"/>
      </a:spcBef>
      <a:spcAft>
        <a:spcPct val="0"/>
      </a:spcAft>
      <a:defRPr sz="2400" b="1" kern="1200">
        <a:solidFill>
          <a:schemeClr val="tx1"/>
        </a:solidFill>
        <a:latin typeface="Technical" panose="03050502040202020B03" pitchFamily="66" charset="0"/>
        <a:ea typeface="ＭＳ Ｐゴシック" panose="020B0600070205080204" pitchFamily="34" charset="-128"/>
        <a:cs typeface="+mn-cs"/>
      </a:defRPr>
    </a:lvl2pPr>
    <a:lvl3pPr marL="914400" algn="l" rtl="0" eaLnBrk="0" fontAlgn="base" hangingPunct="0">
      <a:spcBef>
        <a:spcPct val="0"/>
      </a:spcBef>
      <a:spcAft>
        <a:spcPct val="0"/>
      </a:spcAft>
      <a:defRPr sz="2400" b="1" kern="1200">
        <a:solidFill>
          <a:schemeClr val="tx1"/>
        </a:solidFill>
        <a:latin typeface="Technical" panose="03050502040202020B03" pitchFamily="66" charset="0"/>
        <a:ea typeface="ＭＳ Ｐゴシック" panose="020B0600070205080204" pitchFamily="34" charset="-128"/>
        <a:cs typeface="+mn-cs"/>
      </a:defRPr>
    </a:lvl3pPr>
    <a:lvl4pPr marL="1371600" algn="l" rtl="0" eaLnBrk="0" fontAlgn="base" hangingPunct="0">
      <a:spcBef>
        <a:spcPct val="0"/>
      </a:spcBef>
      <a:spcAft>
        <a:spcPct val="0"/>
      </a:spcAft>
      <a:defRPr sz="2400" b="1" kern="1200">
        <a:solidFill>
          <a:schemeClr val="tx1"/>
        </a:solidFill>
        <a:latin typeface="Technical" panose="03050502040202020B03" pitchFamily="66" charset="0"/>
        <a:ea typeface="ＭＳ Ｐゴシック" panose="020B0600070205080204" pitchFamily="34" charset="-128"/>
        <a:cs typeface="+mn-cs"/>
      </a:defRPr>
    </a:lvl4pPr>
    <a:lvl5pPr marL="1828800" algn="l" rtl="0" eaLnBrk="0" fontAlgn="base" hangingPunct="0">
      <a:spcBef>
        <a:spcPct val="0"/>
      </a:spcBef>
      <a:spcAft>
        <a:spcPct val="0"/>
      </a:spcAft>
      <a:defRPr sz="2400" b="1" kern="1200">
        <a:solidFill>
          <a:schemeClr val="tx1"/>
        </a:solidFill>
        <a:latin typeface="Technical" panose="03050502040202020B03" pitchFamily="66" charset="0"/>
        <a:ea typeface="ＭＳ Ｐゴシック" panose="020B0600070205080204" pitchFamily="34" charset="-128"/>
        <a:cs typeface="+mn-cs"/>
      </a:defRPr>
    </a:lvl5pPr>
    <a:lvl6pPr marL="2286000" algn="l" defTabSz="914400" rtl="0" eaLnBrk="1" latinLnBrk="0" hangingPunct="1">
      <a:defRPr sz="2400" b="1" kern="1200">
        <a:solidFill>
          <a:schemeClr val="tx1"/>
        </a:solidFill>
        <a:latin typeface="Technical" panose="03050502040202020B03" pitchFamily="66" charset="0"/>
        <a:ea typeface="ＭＳ Ｐゴシック" panose="020B0600070205080204" pitchFamily="34" charset="-128"/>
        <a:cs typeface="+mn-cs"/>
      </a:defRPr>
    </a:lvl6pPr>
    <a:lvl7pPr marL="2743200" algn="l" defTabSz="914400" rtl="0" eaLnBrk="1" latinLnBrk="0" hangingPunct="1">
      <a:defRPr sz="2400" b="1" kern="1200">
        <a:solidFill>
          <a:schemeClr val="tx1"/>
        </a:solidFill>
        <a:latin typeface="Technical" panose="03050502040202020B03" pitchFamily="66" charset="0"/>
        <a:ea typeface="ＭＳ Ｐゴシック" panose="020B0600070205080204" pitchFamily="34" charset="-128"/>
        <a:cs typeface="+mn-cs"/>
      </a:defRPr>
    </a:lvl7pPr>
    <a:lvl8pPr marL="3200400" algn="l" defTabSz="914400" rtl="0" eaLnBrk="1" latinLnBrk="0" hangingPunct="1">
      <a:defRPr sz="2400" b="1" kern="1200">
        <a:solidFill>
          <a:schemeClr val="tx1"/>
        </a:solidFill>
        <a:latin typeface="Technical" panose="03050502040202020B03" pitchFamily="66" charset="0"/>
        <a:ea typeface="ＭＳ Ｐゴシック" panose="020B0600070205080204" pitchFamily="34" charset="-128"/>
        <a:cs typeface="+mn-cs"/>
      </a:defRPr>
    </a:lvl8pPr>
    <a:lvl9pPr marL="3657600" algn="l" defTabSz="914400" rtl="0" eaLnBrk="1" latinLnBrk="0" hangingPunct="1">
      <a:defRPr sz="2400" b="1" kern="1200">
        <a:solidFill>
          <a:schemeClr val="tx1"/>
        </a:solidFill>
        <a:latin typeface="Technical" panose="03050502040202020B03" pitchFamily="66"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3A77"/>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71719" autoAdjust="0"/>
  </p:normalViewPr>
  <p:slideViewPr>
    <p:cSldViewPr>
      <p:cViewPr varScale="1">
        <p:scale>
          <a:sx n="71" d="100"/>
          <a:sy n="71" d="100"/>
        </p:scale>
        <p:origin x="1104"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974"/>
    </p:cViewPr>
  </p:sorterViewPr>
  <p:notesViewPr>
    <p:cSldViewPr>
      <p:cViewPr varScale="1">
        <p:scale>
          <a:sx n="72" d="100"/>
          <a:sy n="72" d="100"/>
        </p:scale>
        <p:origin x="2100" y="5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1" y="1"/>
            <a:ext cx="3170162" cy="479227"/>
          </a:xfrm>
          <a:prstGeom prst="rect">
            <a:avLst/>
          </a:prstGeom>
          <a:noFill/>
          <a:ln w="9525">
            <a:noFill/>
            <a:miter lim="800000"/>
            <a:headEnd/>
            <a:tailEnd/>
          </a:ln>
          <a:effectLst/>
        </p:spPr>
        <p:txBody>
          <a:bodyPr vert="horz" wrap="square" lIns="96649" tIns="48325" rIns="96649" bIns="48325" numCol="1" anchor="t" anchorCtr="0" compatLnSpc="1">
            <a:prstTxWarp prst="textNoShape">
              <a:avLst/>
            </a:prstTxWarp>
          </a:bodyPr>
          <a:lstStyle>
            <a:lvl1pPr>
              <a:defRPr sz="1300" b="0">
                <a:latin typeface="Comic Sans MS" pitchFamily="66" charset="0"/>
                <a:ea typeface="+mn-ea"/>
                <a:cs typeface="+mn-cs"/>
              </a:defRPr>
            </a:lvl1pPr>
          </a:lstStyle>
          <a:p>
            <a:pPr>
              <a:defRPr/>
            </a:pPr>
            <a:r>
              <a:rPr lang="en-US"/>
              <a:t>CE 635 Highway Safety Issues	</a:t>
            </a:r>
          </a:p>
        </p:txBody>
      </p:sp>
      <p:sp>
        <p:nvSpPr>
          <p:cNvPr id="55299" name="Rectangle 3"/>
          <p:cNvSpPr>
            <a:spLocks noGrp="1" noChangeArrowheads="1"/>
          </p:cNvSpPr>
          <p:nvPr>
            <p:ph type="dt" sz="quarter" idx="1"/>
          </p:nvPr>
        </p:nvSpPr>
        <p:spPr bwMode="auto">
          <a:xfrm>
            <a:off x="4145040" y="1"/>
            <a:ext cx="3170162" cy="479227"/>
          </a:xfrm>
          <a:prstGeom prst="rect">
            <a:avLst/>
          </a:prstGeom>
          <a:noFill/>
          <a:ln w="9525">
            <a:noFill/>
            <a:miter lim="800000"/>
            <a:headEnd/>
            <a:tailEnd/>
          </a:ln>
          <a:effectLst/>
        </p:spPr>
        <p:txBody>
          <a:bodyPr vert="horz" wrap="square" lIns="96649" tIns="48325" rIns="96649" bIns="48325" numCol="1" anchor="t" anchorCtr="0" compatLnSpc="1">
            <a:prstTxWarp prst="textNoShape">
              <a:avLst/>
            </a:prstTxWarp>
          </a:bodyPr>
          <a:lstStyle>
            <a:lvl1pPr algn="r">
              <a:defRPr sz="1300" b="0">
                <a:latin typeface="Comic Sans MS" pitchFamily="66" charset="0"/>
                <a:ea typeface="+mn-ea"/>
                <a:cs typeface="+mn-cs"/>
              </a:defRPr>
            </a:lvl1pPr>
          </a:lstStyle>
          <a:p>
            <a:pPr>
              <a:defRPr/>
            </a:pPr>
            <a:r>
              <a:rPr lang="en-US"/>
              <a:t>Spring </a:t>
            </a:r>
            <a:r>
              <a:rPr lang="en-US" smtClean="0"/>
              <a:t>14</a:t>
            </a:r>
            <a:endParaRPr lang="en-US"/>
          </a:p>
        </p:txBody>
      </p:sp>
      <p:sp>
        <p:nvSpPr>
          <p:cNvPr id="55300" name="Rectangle 4"/>
          <p:cNvSpPr>
            <a:spLocks noGrp="1" noChangeArrowheads="1"/>
          </p:cNvSpPr>
          <p:nvPr>
            <p:ph type="ftr" sz="quarter" idx="2"/>
          </p:nvPr>
        </p:nvSpPr>
        <p:spPr bwMode="auto">
          <a:xfrm>
            <a:off x="1" y="9121975"/>
            <a:ext cx="3170162" cy="479227"/>
          </a:xfrm>
          <a:prstGeom prst="rect">
            <a:avLst/>
          </a:prstGeom>
          <a:noFill/>
          <a:ln w="9525">
            <a:noFill/>
            <a:miter lim="800000"/>
            <a:headEnd/>
            <a:tailEnd/>
          </a:ln>
          <a:effectLst/>
        </p:spPr>
        <p:txBody>
          <a:bodyPr vert="horz" wrap="square" lIns="96649" tIns="48325" rIns="96649" bIns="48325" numCol="1" anchor="b" anchorCtr="0" compatLnSpc="1">
            <a:prstTxWarp prst="textNoShape">
              <a:avLst/>
            </a:prstTxWarp>
          </a:bodyPr>
          <a:lstStyle>
            <a:lvl1pPr>
              <a:defRPr sz="1300" b="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4145040" y="9121975"/>
            <a:ext cx="3170162" cy="479227"/>
          </a:xfrm>
          <a:prstGeom prst="rect">
            <a:avLst/>
          </a:prstGeom>
          <a:noFill/>
          <a:ln w="9525">
            <a:noFill/>
            <a:miter lim="800000"/>
            <a:headEnd/>
            <a:tailEnd/>
          </a:ln>
          <a:effectLst/>
        </p:spPr>
        <p:txBody>
          <a:bodyPr vert="horz" wrap="square" lIns="96649" tIns="48325" rIns="96649" bIns="48325" numCol="1" anchor="b" anchorCtr="0" compatLnSpc="1">
            <a:prstTxWarp prst="textNoShape">
              <a:avLst/>
            </a:prstTxWarp>
          </a:bodyPr>
          <a:lstStyle>
            <a:lvl1pPr algn="r">
              <a:defRPr sz="1300" b="0">
                <a:latin typeface="Comic Sans MS" panose="030F0702030302020204" pitchFamily="66" charset="0"/>
                <a:ea typeface="MS PGothic" panose="020B0600070205080204" pitchFamily="34" charset="-128"/>
              </a:defRPr>
            </a:lvl1pPr>
          </a:lstStyle>
          <a:p>
            <a:pPr>
              <a:defRPr/>
            </a:pPr>
            <a:fld id="{003DD84F-FAF3-4369-A0AD-40A378CF15A7}" type="slidenum">
              <a:rPr lang="en-US" altLang="en-US"/>
              <a:pPr>
                <a:defRPr/>
              </a:pPr>
              <a:t>‹#›</a:t>
            </a:fld>
            <a:endParaRPr lang="en-US" altLang="en-US"/>
          </a:p>
        </p:txBody>
      </p:sp>
    </p:spTree>
    <p:extLst>
      <p:ext uri="{BB962C8B-B14F-4D97-AF65-F5344CB8AC3E}">
        <p14:creationId xmlns:p14="http://schemas.microsoft.com/office/powerpoint/2010/main" val="33629259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bwMode="auto">
          <a:xfrm>
            <a:off x="1" y="1"/>
            <a:ext cx="3170162" cy="479227"/>
          </a:xfrm>
          <a:prstGeom prst="rect">
            <a:avLst/>
          </a:prstGeom>
          <a:noFill/>
          <a:ln w="12700">
            <a:noFill/>
            <a:miter lim="800000"/>
            <a:headEnd type="none" w="sm" len="sm"/>
            <a:tailEnd type="none" w="sm" len="sm"/>
          </a:ln>
          <a:effectLst/>
        </p:spPr>
        <p:txBody>
          <a:bodyPr vert="horz" wrap="none" lIns="96649" tIns="48325" rIns="96649" bIns="48325" numCol="1" anchor="t" anchorCtr="0" compatLnSpc="1">
            <a:prstTxWarp prst="textNoShape">
              <a:avLst/>
            </a:prstTxWarp>
          </a:bodyPr>
          <a:lstStyle>
            <a:lvl1pPr>
              <a:defRPr sz="1300" b="0">
                <a:latin typeface="Arial" charset="0"/>
                <a:ea typeface="+mn-ea"/>
                <a:cs typeface="+mn-cs"/>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3" name="Rectangle 5"/>
          <p:cNvSpPr>
            <a:spLocks noGrp="1" noChangeArrowheads="1"/>
          </p:cNvSpPr>
          <p:nvPr>
            <p:ph type="body" sz="quarter" idx="3"/>
          </p:nvPr>
        </p:nvSpPr>
        <p:spPr bwMode="auto">
          <a:xfrm>
            <a:off x="974876" y="4560989"/>
            <a:ext cx="5365449" cy="4319289"/>
          </a:xfrm>
          <a:prstGeom prst="rect">
            <a:avLst/>
          </a:prstGeom>
          <a:noFill/>
          <a:ln w="12700">
            <a:noFill/>
            <a:miter lim="800000"/>
            <a:headEnd type="none" w="sm" len="sm"/>
            <a:tailEnd type="none" w="sm" len="sm"/>
          </a:ln>
          <a:effectLst/>
        </p:spPr>
        <p:txBody>
          <a:bodyPr vert="horz" wrap="square" lIns="96649" tIns="48325" rIns="96649" bIns="48325"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109574" name="Rectangle 6"/>
          <p:cNvSpPr>
            <a:spLocks noGrp="1" noChangeArrowheads="1"/>
          </p:cNvSpPr>
          <p:nvPr>
            <p:ph type="ftr" sz="quarter" idx="4"/>
          </p:nvPr>
        </p:nvSpPr>
        <p:spPr bwMode="auto">
          <a:xfrm>
            <a:off x="1" y="9121975"/>
            <a:ext cx="3170162" cy="479227"/>
          </a:xfrm>
          <a:prstGeom prst="rect">
            <a:avLst/>
          </a:prstGeom>
          <a:noFill/>
          <a:ln w="12700">
            <a:noFill/>
            <a:miter lim="800000"/>
            <a:headEnd type="none" w="sm" len="sm"/>
            <a:tailEnd type="none" w="sm" len="sm"/>
          </a:ln>
          <a:effectLst/>
        </p:spPr>
        <p:txBody>
          <a:bodyPr vert="horz" wrap="none" lIns="96649" tIns="48325" rIns="96649" bIns="48325" numCol="1" anchor="b" anchorCtr="0" compatLnSpc="1">
            <a:prstTxWarp prst="textNoShape">
              <a:avLst/>
            </a:prstTxWarp>
          </a:bodyPr>
          <a:lstStyle>
            <a:lvl1pPr>
              <a:defRPr sz="1300" b="0">
                <a:latin typeface="Arial" charset="0"/>
                <a:ea typeface="+mn-ea"/>
                <a:cs typeface="+mn-cs"/>
              </a:defRPr>
            </a:lvl1pPr>
          </a:lstStyle>
          <a:p>
            <a:pPr>
              <a:defRPr/>
            </a:pPr>
            <a:endParaRPr lang="en-US"/>
          </a:p>
        </p:txBody>
      </p:sp>
      <p:sp>
        <p:nvSpPr>
          <p:cNvPr id="109575" name="Rectangle 7"/>
          <p:cNvSpPr>
            <a:spLocks noGrp="1" noChangeArrowheads="1"/>
          </p:cNvSpPr>
          <p:nvPr>
            <p:ph type="sldNum" sz="quarter" idx="5"/>
          </p:nvPr>
        </p:nvSpPr>
        <p:spPr bwMode="auto">
          <a:xfrm>
            <a:off x="4145040" y="9121975"/>
            <a:ext cx="3170162" cy="479227"/>
          </a:xfrm>
          <a:prstGeom prst="rect">
            <a:avLst/>
          </a:prstGeom>
          <a:noFill/>
          <a:ln w="12700">
            <a:noFill/>
            <a:miter lim="800000"/>
            <a:headEnd type="none" w="sm" len="sm"/>
            <a:tailEnd type="none" w="sm" len="sm"/>
          </a:ln>
          <a:effectLst/>
        </p:spPr>
        <p:txBody>
          <a:bodyPr vert="horz" wrap="none" lIns="96649" tIns="48325" rIns="96649" bIns="48325" numCol="1" anchor="b" anchorCtr="0" compatLnSpc="1">
            <a:prstTxWarp prst="textNoShape">
              <a:avLst/>
            </a:prstTxWarp>
          </a:bodyPr>
          <a:lstStyle>
            <a:lvl1pPr algn="r">
              <a:defRPr sz="1300" b="0">
                <a:latin typeface="Arial" panose="020B0604020202020204" pitchFamily="34" charset="0"/>
                <a:ea typeface="MS PGothic" panose="020B0600070205080204" pitchFamily="34" charset="-128"/>
              </a:defRPr>
            </a:lvl1pPr>
          </a:lstStyle>
          <a:p>
            <a:pPr>
              <a:defRPr/>
            </a:pPr>
            <a:fld id="{766DE243-5876-4452-8094-1FBB4F717E84}" type="slidenum">
              <a:rPr lang="en-US" altLang="en-US"/>
              <a:pPr>
                <a:defRPr/>
              </a:pPr>
              <a:t>‹#›</a:t>
            </a:fld>
            <a:endParaRPr lang="en-US" altLang="en-US"/>
          </a:p>
        </p:txBody>
      </p:sp>
      <p:pic>
        <p:nvPicPr>
          <p:cNvPr id="8" name="Picture 7"/>
          <p:cNvPicPr/>
          <p:nvPr/>
        </p:nvPicPr>
        <p:blipFill>
          <a:blip r:embed="rId2" cstate="print">
            <a:extLst>
              <a:ext uri="{28A0092B-C50C-407E-A947-70E740481C1C}">
                <a14:useLocalDpi xmlns:a14="http://schemas.microsoft.com/office/drawing/2010/main" val="0"/>
              </a:ext>
            </a:extLst>
          </a:blip>
          <a:stretch>
            <a:fillRect/>
          </a:stretch>
        </p:blipFill>
        <p:spPr>
          <a:xfrm>
            <a:off x="6339841" y="0"/>
            <a:ext cx="967412" cy="654181"/>
          </a:xfrm>
          <a:prstGeom prst="rect">
            <a:avLst/>
          </a:prstGeom>
        </p:spPr>
      </p:pic>
    </p:spTree>
    <p:extLst>
      <p:ext uri="{BB962C8B-B14F-4D97-AF65-F5344CB8AC3E}">
        <p14:creationId xmlns:p14="http://schemas.microsoft.com/office/powerpoint/2010/main" val="2012260272"/>
      </p:ext>
    </p:extLst>
  </p:cSld>
  <p:clrMap bg1="lt1" tx1="dk1" bg2="lt2" tx2="dk2" accent1="accent1" accent2="accent2" accent3="accent3" accent4="accent4" accent5="accent5" accent6="accent6" hlink="hlink" folHlink="folHlink"/>
  <p:notesStyle>
    <a:lvl1pPr algn="l" rtl="0" eaLnBrk="0" fontAlgn="base" hangingPunct="0">
      <a:spcBef>
        <a:spcPts val="0"/>
      </a:spcBef>
      <a:spcAft>
        <a:spcPct val="0"/>
      </a:spcAft>
      <a:defRPr kumimoji="1" sz="1100" kern="1200">
        <a:solidFill>
          <a:schemeClr val="tx1"/>
        </a:solidFill>
        <a:latin typeface="Arial" charset="0"/>
        <a:ea typeface="ＭＳ Ｐゴシック" panose="020B0600070205080204" pitchFamily="34" charset="-128"/>
        <a:cs typeface="MS PGothic" charset="0"/>
      </a:defRPr>
    </a:lvl1pPr>
    <a:lvl2pPr marL="457200" algn="l" rtl="0" eaLnBrk="0" fontAlgn="base" hangingPunct="0">
      <a:spcBef>
        <a:spcPts val="0"/>
      </a:spcBef>
      <a:spcAft>
        <a:spcPct val="0"/>
      </a:spcAft>
      <a:defRPr kumimoji="1" sz="1100" kern="1200">
        <a:solidFill>
          <a:schemeClr val="tx1"/>
        </a:solidFill>
        <a:latin typeface="Arial" charset="0"/>
        <a:ea typeface="ＭＳ Ｐゴシック" panose="020B0600070205080204" pitchFamily="34" charset="-128"/>
        <a:cs typeface="MS PGothic" charset="0"/>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anose="020B0600070205080204" pitchFamily="34" charset="-128"/>
        <a:cs typeface="MS PGothic" charset="0"/>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anose="020B0600070205080204" pitchFamily="34" charset="-128"/>
        <a:cs typeface="MS PGothic" charset="0"/>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dirty="0">
                <a:latin typeface="Arial" panose="020B0604020202020204" pitchFamily="34" charset="0"/>
              </a:rPr>
              <a:t>This module reviews fundamental statistics related to safety analysis. It is critical to have a basic understanding of the models to be developed in order to apply the statistical methods and tools correctly for safety analysis. Even though current highway safety analysis techniques have moved beyond basic statistics, an understanding of statistical fundamental concepts can be useful in any analysis. </a:t>
            </a:r>
          </a:p>
          <a:p>
            <a:endParaRPr lang="en-US" altLang="en-US" dirty="0" smtClean="0">
              <a:latin typeface="Arial" panose="020B0604020202020204" pitchFamily="34" charset="0"/>
            </a:endParaRPr>
          </a:p>
        </p:txBody>
      </p:sp>
      <p:sp>
        <p:nvSpPr>
          <p:cNvPr id="922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C362A227-BF6D-419B-A4D3-4B8020557082}" type="slidenum">
              <a:rPr lang="en-US" altLang="en-US" sz="1300" b="0">
                <a:latin typeface="Arial" panose="020B0604020202020204" pitchFamily="34" charset="0"/>
              </a:rPr>
              <a:pPr/>
              <a:t>1</a:t>
            </a:fld>
            <a:endParaRPr lang="en-US" altLang="en-US" sz="1300" b="0">
              <a:latin typeface="Arial" panose="020B0604020202020204" pitchFamily="34" charset="0"/>
            </a:endParaRPr>
          </a:p>
        </p:txBody>
      </p:sp>
    </p:spTree>
    <p:extLst>
      <p:ext uri="{BB962C8B-B14F-4D97-AF65-F5344CB8AC3E}">
        <p14:creationId xmlns:p14="http://schemas.microsoft.com/office/powerpoint/2010/main" val="33900182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dirty="0" smtClean="0">
                <a:latin typeface="Arial" panose="020B0604020202020204" pitchFamily="34" charset="0"/>
              </a:rPr>
              <a:t>There are a couple of possible ways to address the regression to the mean issue identified before. One approach is to include more data from similar sites, since there are a number of sites that could have a low number of crashes.  This may skew the data to sites with no problems and thus represent an inaccurate picture of the safety situation.    Another approach would be to increase the number of years considered in the analysis. This could be problematic as well, since a longer period may include other factors that may influence crashes. For example, consider the effect of an oil crisis that could affect the amount of travel  and the potential influence that it may have on crashes. Moreover, both approaches need to consider the change in traffic over time and across sites and this could be problematic for large data sets. </a:t>
            </a:r>
          </a:p>
          <a:p>
            <a:endParaRPr lang="en-US" altLang="en-US" dirty="0" smtClean="0">
              <a:latin typeface="Arial" panose="020B0604020202020204" pitchFamily="34" charset="0"/>
            </a:endParaRPr>
          </a:p>
          <a:p>
            <a:r>
              <a:rPr lang="en-US" altLang="en-US" dirty="0" smtClean="0">
                <a:latin typeface="Arial" panose="020B0604020202020204" pitchFamily="34" charset="0"/>
              </a:rPr>
              <a:t>Recently, the concept of Empirical Bayes approach has been used to address the RTM phenomenon (</a:t>
            </a:r>
            <a:r>
              <a:rPr lang="en-US" altLang="en-US" dirty="0" err="1" smtClean="0">
                <a:latin typeface="Arial" panose="020B0604020202020204" pitchFamily="34" charset="0"/>
              </a:rPr>
              <a:t>Hauer</a:t>
            </a:r>
            <a:r>
              <a:rPr lang="en-US" altLang="en-US" dirty="0" smtClean="0">
                <a:latin typeface="Arial" panose="020B0604020202020204" pitchFamily="34" charset="0"/>
              </a:rPr>
              <a:t> 1997). The objective of the approach is to estimate the number of crashes that would have been expected in the after period had there been no treatment. </a:t>
            </a:r>
          </a:p>
          <a:p>
            <a:endParaRPr lang="en-US" altLang="en-US" dirty="0" smtClean="0">
              <a:latin typeface="Arial" panose="020B0604020202020204" pitchFamily="34" charset="0"/>
            </a:endParaRPr>
          </a:p>
          <a:p>
            <a:r>
              <a:rPr lang="en-US" altLang="en-US" dirty="0" err="1" smtClean="0">
                <a:latin typeface="Arial" panose="020B0604020202020204" pitchFamily="34" charset="0"/>
              </a:rPr>
              <a:t>Hauer</a:t>
            </a:r>
            <a:r>
              <a:rPr lang="en-US" altLang="en-US" dirty="0" smtClean="0">
                <a:latin typeface="Arial" panose="020B0604020202020204" pitchFamily="34" charset="0"/>
              </a:rPr>
              <a:t> (1997) </a:t>
            </a:r>
            <a:r>
              <a:rPr lang="en-US" altLang="en-US" i="1" dirty="0" smtClean="0">
                <a:latin typeface="Arial" panose="020B0604020202020204" pitchFamily="34" charset="0"/>
              </a:rPr>
              <a:t>Observational Before-After Studies in Road Safety</a:t>
            </a:r>
            <a:r>
              <a:rPr lang="en-US" altLang="en-US" dirty="0" smtClean="0">
                <a:latin typeface="Arial" panose="020B0604020202020204" pitchFamily="34" charset="0"/>
              </a:rPr>
              <a:t>, </a:t>
            </a:r>
            <a:r>
              <a:rPr lang="en-US" altLang="en-US" dirty="0" err="1" smtClean="0">
                <a:latin typeface="Arial" panose="020B0604020202020204" pitchFamily="34" charset="0"/>
              </a:rPr>
              <a:t>Pergamon</a:t>
            </a:r>
            <a:r>
              <a:rPr lang="en-US" altLang="en-US" dirty="0" smtClean="0">
                <a:latin typeface="Arial" panose="020B0604020202020204" pitchFamily="34" charset="0"/>
              </a:rPr>
              <a:t>. </a:t>
            </a:r>
          </a:p>
        </p:txBody>
      </p:sp>
      <p:sp>
        <p:nvSpPr>
          <p:cNvPr id="2560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2255F873-D3BE-4A53-9674-02653B8D9F51}" type="slidenum">
              <a:rPr lang="en-US" altLang="en-US" sz="1300" b="0">
                <a:latin typeface="Arial" panose="020B0604020202020204" pitchFamily="34" charset="0"/>
              </a:rPr>
              <a:pPr/>
              <a:t>10</a:t>
            </a:fld>
            <a:endParaRPr lang="en-US" altLang="en-US" sz="1300" b="0">
              <a:latin typeface="Arial" panose="020B0604020202020204" pitchFamily="34" charset="0"/>
            </a:endParaRPr>
          </a:p>
        </p:txBody>
      </p:sp>
    </p:spTree>
    <p:extLst>
      <p:ext uri="{BB962C8B-B14F-4D97-AF65-F5344CB8AC3E}">
        <p14:creationId xmlns:p14="http://schemas.microsoft.com/office/powerpoint/2010/main" val="2852015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dirty="0" smtClean="0">
                <a:latin typeface="Arial" panose="020B0604020202020204" pitchFamily="34" charset="0"/>
              </a:rPr>
              <a:t>The Empirical Bays method is an approach utilizing empirical data to evaluate or estimate the conditional probability of an occurrence and it is based on the Bayes Theorem, which describes the probability of an event based on conditions that might be related to the event.  The objective of the approach is to estimate the number of crashes that would have been expected after the implementation of the treatment had there been no treatment. The difference between this estimate and the number of crashes actually recorded after the treatment is the estimate of the treatment effect.</a:t>
            </a:r>
          </a:p>
          <a:p>
            <a:endParaRPr lang="en-US" altLang="en-US" dirty="0" smtClean="0">
              <a:latin typeface="Arial" panose="020B0604020202020204" pitchFamily="34" charset="0"/>
            </a:endParaRPr>
          </a:p>
          <a:p>
            <a:r>
              <a:rPr lang="en-US" altLang="en-US" dirty="0" smtClean="0">
                <a:latin typeface="Arial" panose="020B0604020202020204" pitchFamily="34" charset="0"/>
              </a:rPr>
              <a:t>The estimated number of crashes is obtained through a weighted average from two sources: 1) the number of crashes before the treatment at the location of concern; and 2) the number of crashes at other locations with similar traffic and physical characteristics based</a:t>
            </a:r>
            <a:r>
              <a:rPr lang="en-US" altLang="en-US" baseline="0" dirty="0" smtClean="0">
                <a:latin typeface="Arial" panose="020B0604020202020204" pitchFamily="34" charset="0"/>
              </a:rPr>
              <a:t> on the prediction model developed</a:t>
            </a:r>
            <a:r>
              <a:rPr lang="en-US" altLang="en-US" dirty="0" smtClean="0">
                <a:latin typeface="Arial" panose="020B0604020202020204" pitchFamily="34" charset="0"/>
              </a:rPr>
              <a:t>. </a:t>
            </a:r>
          </a:p>
        </p:txBody>
      </p:sp>
      <p:sp>
        <p:nvSpPr>
          <p:cNvPr id="2765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5235F709-36AB-4005-8EB5-460A6E99AD94}" type="slidenum">
              <a:rPr lang="en-US" altLang="en-US" sz="1300" b="0">
                <a:latin typeface="Arial" panose="020B0604020202020204" pitchFamily="34" charset="0"/>
              </a:rPr>
              <a:pPr/>
              <a:t>11</a:t>
            </a:fld>
            <a:endParaRPr lang="en-US" altLang="en-US" sz="1300" b="0">
              <a:latin typeface="Arial" panose="020B0604020202020204" pitchFamily="34" charset="0"/>
            </a:endParaRPr>
          </a:p>
        </p:txBody>
      </p:sp>
    </p:spTree>
    <p:extLst>
      <p:ext uri="{BB962C8B-B14F-4D97-AF65-F5344CB8AC3E}">
        <p14:creationId xmlns:p14="http://schemas.microsoft.com/office/powerpoint/2010/main" val="1587534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dirty="0" smtClean="0">
                <a:latin typeface="Arial" panose="020B0604020202020204" pitchFamily="34" charset="0"/>
              </a:rPr>
              <a:t>The basic equation form is as shown above. The weights assign the relative importance between crashes from other similar sites (the population in this case) and the specific site where the treatment was implemented. The key here is to determine the weight to be associated with crashes in similar sites (N</a:t>
            </a:r>
            <a:r>
              <a:rPr lang="en-US" altLang="en-US" baseline="-25000" dirty="0" smtClean="0">
                <a:latin typeface="Arial" panose="020B0604020202020204" pitchFamily="34" charset="0"/>
              </a:rPr>
              <a:t>1</a:t>
            </a:r>
            <a:r>
              <a:rPr lang="en-US" altLang="en-US" dirty="0" smtClean="0">
                <a:latin typeface="Arial" panose="020B0604020202020204" pitchFamily="34" charset="0"/>
              </a:rPr>
              <a:t>) and the Highway Safety Manual (AASHTO 2009) has defined this a function of the crashes from other sites and the </a:t>
            </a:r>
            <a:r>
              <a:rPr lang="en-US" altLang="en-US" dirty="0" err="1" smtClean="0">
                <a:latin typeface="Arial" panose="020B0604020202020204" pitchFamily="34" charset="0"/>
              </a:rPr>
              <a:t>overdispersion</a:t>
            </a:r>
            <a:r>
              <a:rPr lang="en-US" altLang="en-US" dirty="0" smtClean="0">
                <a:latin typeface="Arial" panose="020B0604020202020204" pitchFamily="34" charset="0"/>
              </a:rPr>
              <a:t> parameter the estimate which is calculated from the negative binomial distribution of the crashes. Typically, the number of crashes from other sites is a regression model (safety performance function) that relates crash experience to traffic and other physical characteristics of sites in the other similar sites group. It should be noted that the weight is based both on logic and real data. </a:t>
            </a:r>
          </a:p>
        </p:txBody>
      </p:sp>
      <p:sp>
        <p:nvSpPr>
          <p:cNvPr id="2970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26CDBB86-9F13-4E11-A582-B259F656E077}" type="slidenum">
              <a:rPr lang="en-US" altLang="en-US" sz="1300" b="0">
                <a:latin typeface="Arial" panose="020B0604020202020204" pitchFamily="34" charset="0"/>
              </a:rPr>
              <a:pPr/>
              <a:t>12</a:t>
            </a:fld>
            <a:endParaRPr lang="en-US" altLang="en-US" sz="1300" b="0">
              <a:latin typeface="Arial" panose="020B0604020202020204" pitchFamily="34" charset="0"/>
            </a:endParaRPr>
          </a:p>
        </p:txBody>
      </p:sp>
    </p:spTree>
    <p:extLst>
      <p:ext uri="{BB962C8B-B14F-4D97-AF65-F5344CB8AC3E}">
        <p14:creationId xmlns:p14="http://schemas.microsoft.com/office/powerpoint/2010/main" val="38464823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smtClean="0">
                <a:latin typeface="Arial" panose="020B0604020202020204" pitchFamily="34" charset="0"/>
              </a:rPr>
              <a:t>Given the roadway data here, the question required is to estimate the number of crashes next year.  The SPF noted here is the safety prediction function that can be used to estimate the number of crashes in similar locations. </a:t>
            </a:r>
          </a:p>
        </p:txBody>
      </p:sp>
      <p:sp>
        <p:nvSpPr>
          <p:cNvPr id="3174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8125048D-BC7F-4A91-899F-28E09DC03FA2}" type="slidenum">
              <a:rPr lang="en-US" altLang="en-US" sz="1300" b="0">
                <a:latin typeface="Arial" panose="020B0604020202020204" pitchFamily="34" charset="0"/>
              </a:rPr>
              <a:pPr/>
              <a:t>13</a:t>
            </a:fld>
            <a:endParaRPr lang="en-US" altLang="en-US" sz="1300" b="0">
              <a:latin typeface="Arial" panose="020B0604020202020204" pitchFamily="34" charset="0"/>
            </a:endParaRPr>
          </a:p>
        </p:txBody>
      </p:sp>
    </p:spTree>
    <p:extLst>
      <p:ext uri="{BB962C8B-B14F-4D97-AF65-F5344CB8AC3E}">
        <p14:creationId xmlns:p14="http://schemas.microsoft.com/office/powerpoint/2010/main" val="14504652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dirty="0" smtClean="0">
                <a:latin typeface="Arial" panose="020B0604020202020204" pitchFamily="34" charset="0"/>
              </a:rPr>
              <a:t>The steps required for answering the question are noted here. Step 1 estimates the number of expected crashes at the site for the given year based on the SPF from similar sites. Step 2 calculates the weight for the function based on the estimate from other similar sites (converted on a per mile basis)</a:t>
            </a:r>
            <a:r>
              <a:rPr lang="en-US" altLang="en-US" baseline="0" dirty="0" smtClean="0">
                <a:latin typeface="Arial" panose="020B0604020202020204" pitchFamily="34" charset="0"/>
              </a:rPr>
              <a:t> </a:t>
            </a:r>
            <a:r>
              <a:rPr lang="en-US" altLang="en-US" dirty="0" smtClean="0">
                <a:latin typeface="Arial" panose="020B0604020202020204" pitchFamily="34" charset="0"/>
              </a:rPr>
              <a:t>and the </a:t>
            </a:r>
            <a:r>
              <a:rPr lang="en-US" altLang="en-US" dirty="0" err="1" smtClean="0">
                <a:latin typeface="Arial" panose="020B0604020202020204" pitchFamily="34" charset="0"/>
              </a:rPr>
              <a:t>overdispersion</a:t>
            </a:r>
            <a:r>
              <a:rPr lang="en-US" altLang="en-US" dirty="0" smtClean="0">
                <a:latin typeface="Arial" panose="020B0604020202020204" pitchFamily="34" charset="0"/>
              </a:rPr>
              <a:t> parameter given. The number of crashes is estimated in Step 3, where the weight is used. The expected number of crashes is between the anticipated from similar sites (4.34) and the actual (12).  The standard deviation of the estimated number of crashes is also calculated. </a:t>
            </a:r>
          </a:p>
          <a:p>
            <a:endParaRPr lang="en-US" altLang="en-US" dirty="0" smtClean="0">
              <a:latin typeface="Arial" panose="020B0604020202020204" pitchFamily="34" charset="0"/>
            </a:endParaRPr>
          </a:p>
        </p:txBody>
      </p:sp>
      <p:sp>
        <p:nvSpPr>
          <p:cNvPr id="3379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CA3BFCF2-E73A-46AB-9D10-4AC789B88CB5}" type="slidenum">
              <a:rPr lang="en-US" altLang="en-US" sz="1300" b="0">
                <a:latin typeface="Arial" panose="020B0604020202020204" pitchFamily="34" charset="0"/>
              </a:rPr>
              <a:pPr/>
              <a:t>14</a:t>
            </a:fld>
            <a:endParaRPr lang="en-US" altLang="en-US" sz="1300" b="0">
              <a:latin typeface="Arial" panose="020B0604020202020204" pitchFamily="34" charset="0"/>
            </a:endParaRPr>
          </a:p>
        </p:txBody>
      </p:sp>
    </p:spTree>
    <p:extLst>
      <p:ext uri="{BB962C8B-B14F-4D97-AF65-F5344CB8AC3E}">
        <p14:creationId xmlns:p14="http://schemas.microsoft.com/office/powerpoint/2010/main" val="18856259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smtClean="0">
                <a:latin typeface="Arial" panose="020B0604020202020204" pitchFamily="34" charset="0"/>
              </a:rPr>
              <a:t>In this case, a 3-year period is utilized to demonstrate the effect of the larger number of years in the analysis. </a:t>
            </a:r>
          </a:p>
        </p:txBody>
      </p:sp>
      <p:sp>
        <p:nvSpPr>
          <p:cNvPr id="3584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626075A7-4767-43CE-A54A-6963E4C5F6E3}" type="slidenum">
              <a:rPr lang="en-US" altLang="en-US" sz="1300" b="0">
                <a:latin typeface="Arial" panose="020B0604020202020204" pitchFamily="34" charset="0"/>
              </a:rPr>
              <a:pPr/>
              <a:t>15</a:t>
            </a:fld>
            <a:endParaRPr lang="en-US" altLang="en-US" sz="1300" b="0">
              <a:latin typeface="Arial" panose="020B0604020202020204" pitchFamily="34" charset="0"/>
            </a:endParaRPr>
          </a:p>
        </p:txBody>
      </p:sp>
    </p:spTree>
    <p:extLst>
      <p:ext uri="{BB962C8B-B14F-4D97-AF65-F5344CB8AC3E}">
        <p14:creationId xmlns:p14="http://schemas.microsoft.com/office/powerpoint/2010/main" val="10979762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dirty="0" smtClean="0">
                <a:latin typeface="Arial" panose="020B0604020202020204" pitchFamily="34" charset="0"/>
              </a:rPr>
              <a:t>The same steps as in the previous example are taken here as well. The only difference is that a 3-year value is used in the calculations for N</a:t>
            </a:r>
            <a:r>
              <a:rPr lang="en-US" altLang="en-US" baseline="-25000" dirty="0" smtClean="0">
                <a:latin typeface="Arial" panose="020B0604020202020204" pitchFamily="34" charset="0"/>
              </a:rPr>
              <a:t>1</a:t>
            </a:r>
            <a:r>
              <a:rPr lang="en-US" altLang="en-US" dirty="0" smtClean="0">
                <a:latin typeface="Arial" panose="020B0604020202020204" pitchFamily="34" charset="0"/>
              </a:rPr>
              <a:t> and </a:t>
            </a:r>
            <a:r>
              <a:rPr lang="el-GR" altLang="en-US" dirty="0" smtClean="0">
                <a:latin typeface="Arial" panose="020B0604020202020204" pitchFamily="34" charset="0"/>
              </a:rPr>
              <a:t>φ</a:t>
            </a:r>
            <a:r>
              <a:rPr lang="en-US" altLang="en-US" dirty="0" smtClean="0">
                <a:latin typeface="Arial" panose="020B0604020202020204" pitchFamily="34" charset="0"/>
              </a:rPr>
              <a:t>. It should be also noted that the number of observed crashes is 9, which is the average of the three years of data obtained.  In this case, the estimated number of crashes</a:t>
            </a:r>
            <a:r>
              <a:rPr lang="en-US" altLang="en-US" baseline="0" dirty="0" smtClean="0">
                <a:latin typeface="Arial" panose="020B0604020202020204" pitchFamily="34" charset="0"/>
              </a:rPr>
              <a:t> for a 3-year period is 23.92 crashes, which lies between the </a:t>
            </a:r>
            <a:r>
              <a:rPr lang="en-US" altLang="en-US" dirty="0" smtClean="0">
                <a:latin typeface="Arial" panose="020B0604020202020204" pitchFamily="34" charset="0"/>
              </a:rPr>
              <a:t>estimated value (13.01) and the actual (27).  This example also demonstrates the impact of multiple years of crashes. The weight associated with model prediction is reduced (0.220 vs. 0.460 in the one-year data) thus placing more emphasis on the estimate from the observed data. </a:t>
            </a:r>
          </a:p>
          <a:p>
            <a:endParaRPr lang="en-US" altLang="en-US" dirty="0" smtClean="0">
              <a:latin typeface="Arial" panose="020B0604020202020204" pitchFamily="34" charset="0"/>
            </a:endParaRPr>
          </a:p>
        </p:txBody>
      </p:sp>
      <p:sp>
        <p:nvSpPr>
          <p:cNvPr id="3789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DFCA3087-3123-4425-8861-1157F24A84C9}" type="slidenum">
              <a:rPr lang="en-US" altLang="en-US" sz="1300" b="0">
                <a:latin typeface="Arial" panose="020B0604020202020204" pitchFamily="34" charset="0"/>
              </a:rPr>
              <a:pPr/>
              <a:t>16</a:t>
            </a:fld>
            <a:endParaRPr lang="en-US" altLang="en-US" sz="1300" b="0">
              <a:latin typeface="Arial" panose="020B0604020202020204" pitchFamily="34" charset="0"/>
            </a:endParaRPr>
          </a:p>
        </p:txBody>
      </p:sp>
    </p:spTree>
    <p:extLst>
      <p:ext uri="{BB962C8B-B14F-4D97-AF65-F5344CB8AC3E}">
        <p14:creationId xmlns:p14="http://schemas.microsoft.com/office/powerpoint/2010/main" val="37068721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effect of multiple years of data</a:t>
            </a:r>
            <a:r>
              <a:rPr lang="en-US" baseline="0" dirty="0" smtClean="0"/>
              <a:t> is noted here where greater emphasis is placed on actual data than the predicted numbers. Also, the standard deviation is getting smaller. The larger number of years also allows for a more accurate prediction and regression to the mean can be eliminated.  For the 3-year data, the final estimate is converted into an annual estimate, since the original question is “How many crashes should one anticipate next year in this site?”. </a:t>
            </a:r>
            <a:endParaRPr lang="en-US" dirty="0"/>
          </a:p>
        </p:txBody>
      </p:sp>
      <p:sp>
        <p:nvSpPr>
          <p:cNvPr id="4" name="Slide Number Placeholder 3"/>
          <p:cNvSpPr>
            <a:spLocks noGrp="1"/>
          </p:cNvSpPr>
          <p:nvPr>
            <p:ph type="sldNum" sz="quarter" idx="10"/>
          </p:nvPr>
        </p:nvSpPr>
        <p:spPr/>
        <p:txBody>
          <a:bodyPr/>
          <a:lstStyle/>
          <a:p>
            <a:pPr>
              <a:defRPr/>
            </a:pPr>
            <a:fld id="{766DE243-5876-4452-8094-1FBB4F717E84}" type="slidenum">
              <a:rPr lang="en-US" altLang="en-US" smtClean="0"/>
              <a:pPr>
                <a:defRPr/>
              </a:pPr>
              <a:t>17</a:t>
            </a:fld>
            <a:endParaRPr lang="en-US" altLang="en-US"/>
          </a:p>
        </p:txBody>
      </p:sp>
    </p:spTree>
    <p:extLst>
      <p:ext uri="{BB962C8B-B14F-4D97-AF65-F5344CB8AC3E}">
        <p14:creationId xmlns:p14="http://schemas.microsoft.com/office/powerpoint/2010/main" val="4367338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SPFs</a:t>
            </a:r>
            <a:r>
              <a:rPr lang="en-US" baseline="0" dirty="0" smtClean="0"/>
              <a:t> identify the relationships of crashes to other variables of concern. These typically contain offset variables, including length and volume to account for the importance of the exposure, as well as explanatory variables that identify the potential contribution of various factors on a crash. Such variables typically include roadway geometry elements (e.g., lane and shoulder widths, presence of median and type, curvature, grade, etc.).</a:t>
            </a:r>
          </a:p>
          <a:p>
            <a:endParaRPr lang="en-US" baseline="0" dirty="0" smtClean="0"/>
          </a:p>
          <a:p>
            <a:r>
              <a:rPr lang="en-US" baseline="0" dirty="0" smtClean="0"/>
              <a:t>The basic effort here is to predict the expected number of crashes at a site given its features. An SPF can assist in this and determine the anticipated number of crashes based on historical data (as seen in the EB example before). The SPF can take a variety of forms, including linear, non-linear or multi-variate. Typically, a number of forms are examined in order to develop the most appropriate model for the available data.</a:t>
            </a:r>
            <a:endParaRPr lang="en-US" dirty="0"/>
          </a:p>
        </p:txBody>
      </p:sp>
      <p:sp>
        <p:nvSpPr>
          <p:cNvPr id="4" name="Slide Number Placeholder 3"/>
          <p:cNvSpPr>
            <a:spLocks noGrp="1"/>
          </p:cNvSpPr>
          <p:nvPr>
            <p:ph type="sldNum" sz="quarter" idx="10"/>
          </p:nvPr>
        </p:nvSpPr>
        <p:spPr/>
        <p:txBody>
          <a:bodyPr/>
          <a:lstStyle/>
          <a:p>
            <a:pPr>
              <a:defRPr/>
            </a:pPr>
            <a:fld id="{766DE243-5876-4452-8094-1FBB4F717E84}" type="slidenum">
              <a:rPr lang="en-US" altLang="en-US" smtClean="0"/>
              <a:pPr>
                <a:defRPr/>
              </a:pPr>
              <a:t>18</a:t>
            </a:fld>
            <a:endParaRPr lang="en-US" altLang="en-US"/>
          </a:p>
        </p:txBody>
      </p:sp>
    </p:spTree>
    <p:extLst>
      <p:ext uri="{BB962C8B-B14F-4D97-AF65-F5344CB8AC3E}">
        <p14:creationId xmlns:p14="http://schemas.microsoft.com/office/powerpoint/2010/main" val="16307947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linear regression basic form is</a:t>
            </a:r>
            <a:r>
              <a:rPr lang="en-US" baseline="0" dirty="0" smtClean="0"/>
              <a:t> shown above. </a:t>
            </a:r>
            <a:r>
              <a:rPr lang="en-US" dirty="0" smtClean="0"/>
              <a:t> In this set up, the slope</a:t>
            </a:r>
            <a:r>
              <a:rPr lang="en-US" baseline="0" dirty="0" smtClean="0"/>
              <a:t> indicates a corresponding increase between the estimate and the predictor with a positive sign and a decrease when the sign is negative. </a:t>
            </a:r>
          </a:p>
          <a:p>
            <a:endParaRPr lang="en-US" baseline="0" dirty="0" smtClean="0"/>
          </a:p>
          <a:p>
            <a:r>
              <a:rPr lang="en-US" baseline="0" dirty="0" smtClean="0"/>
              <a:t>The issues of concern with a linear regression focus on whether the parameters a and b are not zero. The basic idea here is that a slope of zero will indicate complete randomness of the data and lack of any model fit. An intercept of zero indicates that the prediction will be equal to zero when all predictors (X in this case) are set to zero. However, this is difficult to achieve and frequently the intercept is different than zero. </a:t>
            </a:r>
          </a:p>
          <a:p>
            <a:endParaRPr lang="en-US" baseline="0" dirty="0" smtClean="0"/>
          </a:p>
          <a:p>
            <a:r>
              <a:rPr lang="en-US" baseline="0" dirty="0" smtClean="0"/>
              <a:t>The model needs to be examined for goodness of fit and in this case various statistical metrics can be used (as discussed in the following). In addition to the statistical metrics, one needs to consider also the rationality of the model and examine the sign of the slope for reasonableness. A priori knowledge of anticipated variables should be examined in order to determine whether their signs are reasonable. </a:t>
            </a:r>
            <a:endParaRPr lang="en-US" dirty="0"/>
          </a:p>
        </p:txBody>
      </p:sp>
      <p:sp>
        <p:nvSpPr>
          <p:cNvPr id="4" name="Slide Number Placeholder 3"/>
          <p:cNvSpPr>
            <a:spLocks noGrp="1"/>
          </p:cNvSpPr>
          <p:nvPr>
            <p:ph type="sldNum" sz="quarter" idx="10"/>
          </p:nvPr>
        </p:nvSpPr>
        <p:spPr/>
        <p:txBody>
          <a:bodyPr/>
          <a:lstStyle/>
          <a:p>
            <a:pPr>
              <a:defRPr/>
            </a:pPr>
            <a:fld id="{766DE243-5876-4452-8094-1FBB4F717E84}" type="slidenum">
              <a:rPr lang="en-US" altLang="en-US" smtClean="0"/>
              <a:pPr>
                <a:defRPr/>
              </a:pPr>
              <a:t>19</a:t>
            </a:fld>
            <a:endParaRPr lang="en-US" altLang="en-US"/>
          </a:p>
        </p:txBody>
      </p:sp>
    </p:spTree>
    <p:extLst>
      <p:ext uri="{BB962C8B-B14F-4D97-AF65-F5344CB8AC3E}">
        <p14:creationId xmlns:p14="http://schemas.microsoft.com/office/powerpoint/2010/main" val="3221285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lstStyle/>
          <a:p>
            <a:r>
              <a:rPr lang="en-US" altLang="en-US" dirty="0" smtClean="0">
                <a:latin typeface="Arial" panose="020B0604020202020204" pitchFamily="34" charset="0"/>
              </a:rPr>
              <a:t>There are two basic questions that one has to deal with when concerned with statistical analysis in highway safety. The first deals with the identification of the safety measure to be evaluated. A metric of interest could be the level of risk expressed as a number of crashes at a particular location, for a particular group of drivers or for a specific crash type and level of severity. Another metric could be the relative effectiveness of a countermeasure as it relates either to the existing conditions or as compared to other countermeasures.  </a:t>
            </a:r>
          </a:p>
          <a:p>
            <a:endParaRPr lang="en-US" altLang="en-US" dirty="0" smtClean="0">
              <a:latin typeface="Arial" panose="020B0604020202020204" pitchFamily="34" charset="0"/>
            </a:endParaRPr>
          </a:p>
          <a:p>
            <a:r>
              <a:rPr lang="en-US" altLang="en-US" dirty="0" smtClean="0">
                <a:latin typeface="Arial" panose="020B0604020202020204" pitchFamily="34" charset="0"/>
              </a:rPr>
              <a:t>Another fundamental question for highway safety is the identification of whether the resulting change observed is due to randomness of the treatment implemented. It is possible that a change in crashes (or safety level) is completely due to randomness, since crashes are random and rare events. Moreover, crashes have shown to vary with time and there is a phenomenon called regression to the mean, where data fluctuates over time around its true mean. It is therefore imperative to be able to distinguish whether the change would have happened with or without the treatment implemented. </a:t>
            </a:r>
          </a:p>
        </p:txBody>
      </p:sp>
      <p:sp>
        <p:nvSpPr>
          <p:cNvPr id="1126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12C18266-AA59-4910-9C98-F7ACB6EA50D5}" type="slidenum">
              <a:rPr lang="en-US" altLang="en-US" sz="1300" b="0">
                <a:latin typeface="Arial" panose="020B0604020202020204" pitchFamily="34" charset="0"/>
              </a:rPr>
              <a:pPr/>
              <a:t>2</a:t>
            </a:fld>
            <a:endParaRPr lang="en-US" altLang="en-US" sz="1300" b="0">
              <a:latin typeface="Arial" panose="020B0604020202020204" pitchFamily="34" charset="0"/>
            </a:endParaRPr>
          </a:p>
        </p:txBody>
      </p:sp>
    </p:spTree>
    <p:extLst>
      <p:ext uri="{BB962C8B-B14F-4D97-AF65-F5344CB8AC3E}">
        <p14:creationId xmlns:p14="http://schemas.microsoft.com/office/powerpoint/2010/main" val="40024003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are the results of an example regression that examined the number of years of driving experience to the scores of a driving knowledge test. </a:t>
            </a:r>
            <a:endParaRPr lang="en-US" dirty="0"/>
          </a:p>
        </p:txBody>
      </p:sp>
      <p:sp>
        <p:nvSpPr>
          <p:cNvPr id="4" name="Slide Number Placeholder 3"/>
          <p:cNvSpPr>
            <a:spLocks noGrp="1"/>
          </p:cNvSpPr>
          <p:nvPr>
            <p:ph type="sldNum" sz="quarter" idx="10"/>
          </p:nvPr>
        </p:nvSpPr>
        <p:spPr/>
        <p:txBody>
          <a:bodyPr/>
          <a:lstStyle/>
          <a:p>
            <a:pPr>
              <a:defRPr/>
            </a:pPr>
            <a:fld id="{766DE243-5876-4452-8094-1FBB4F717E84}" type="slidenum">
              <a:rPr lang="en-US" altLang="en-US" smtClean="0"/>
              <a:pPr>
                <a:defRPr/>
              </a:pPr>
              <a:t>20</a:t>
            </a:fld>
            <a:endParaRPr lang="en-US" altLang="en-US"/>
          </a:p>
        </p:txBody>
      </p:sp>
    </p:spTree>
    <p:extLst>
      <p:ext uri="{BB962C8B-B14F-4D97-AF65-F5344CB8AC3E}">
        <p14:creationId xmlns:p14="http://schemas.microsoft.com/office/powerpoint/2010/main" val="13827026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two slides demonstrate</a:t>
            </a:r>
            <a:r>
              <a:rPr lang="en-US" baseline="0" dirty="0" smtClean="0"/>
              <a:t> the steps required for a study and follow basic engineering concepts and principles. </a:t>
            </a:r>
            <a:endParaRPr lang="en-US" dirty="0"/>
          </a:p>
        </p:txBody>
      </p:sp>
      <p:sp>
        <p:nvSpPr>
          <p:cNvPr id="4" name="Slide Number Placeholder 3"/>
          <p:cNvSpPr>
            <a:spLocks noGrp="1"/>
          </p:cNvSpPr>
          <p:nvPr>
            <p:ph type="sldNum" sz="quarter" idx="10"/>
          </p:nvPr>
        </p:nvSpPr>
        <p:spPr/>
        <p:txBody>
          <a:bodyPr/>
          <a:lstStyle/>
          <a:p>
            <a:pPr>
              <a:defRPr/>
            </a:pPr>
            <a:fld id="{766DE243-5876-4452-8094-1FBB4F717E84}" type="slidenum">
              <a:rPr lang="en-US" altLang="en-US" smtClean="0"/>
              <a:pPr>
                <a:defRPr/>
              </a:pPr>
              <a:t>21</a:t>
            </a:fld>
            <a:endParaRPr lang="en-US" altLang="en-US"/>
          </a:p>
        </p:txBody>
      </p:sp>
    </p:spTree>
    <p:extLst>
      <p:ext uri="{BB962C8B-B14F-4D97-AF65-F5344CB8AC3E}">
        <p14:creationId xmlns:p14="http://schemas.microsoft.com/office/powerpoint/2010/main" val="27742798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66DE243-5876-4452-8094-1FBB4F717E84}" type="slidenum">
              <a:rPr lang="en-US" altLang="en-US" smtClean="0"/>
              <a:pPr>
                <a:defRPr/>
              </a:pPr>
              <a:t>22</a:t>
            </a:fld>
            <a:endParaRPr lang="en-US" altLang="en-US"/>
          </a:p>
        </p:txBody>
      </p:sp>
    </p:spTree>
    <p:extLst>
      <p:ext uri="{BB962C8B-B14F-4D97-AF65-F5344CB8AC3E}">
        <p14:creationId xmlns:p14="http://schemas.microsoft.com/office/powerpoint/2010/main" val="1180950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xfrm>
            <a:off x="731520" y="4560989"/>
            <a:ext cx="6177280" cy="496151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sz="1000" b="1" dirty="0">
                <a:latin typeface="Arial" panose="020B0604020202020204" pitchFamily="34" charset="0"/>
              </a:rPr>
              <a:t>Before and after evaluations </a:t>
            </a:r>
            <a:r>
              <a:rPr lang="en-US" altLang="en-US" sz="1000" dirty="0">
                <a:latin typeface="Arial" panose="020B0604020202020204" pitchFamily="34" charset="0"/>
              </a:rPr>
              <a:t>compare the safety performance of an improvement through an examination of the safety performance before and after the intervention.  The information can be used to guide future safety improvements. These evaluations can be simple before/after, with or without control sites studies or take the form of more complicated empirical Bayes (EB) approaches. A major issue with this approach is the fact that simple (naïve) before/after do not account for other factors hat could have an influence on the changes observed and need to separate them from the improvement effect. These factors include traffic volume changes and random fluctuation in accident counts (also known as regression to the mean that will be discussed later).</a:t>
            </a:r>
          </a:p>
          <a:p>
            <a:endParaRPr lang="en-US" altLang="en-US" sz="1000" dirty="0">
              <a:latin typeface="Arial" panose="020B0604020202020204" pitchFamily="34" charset="0"/>
            </a:endParaRPr>
          </a:p>
          <a:p>
            <a:r>
              <a:rPr lang="en-US" altLang="en-US" sz="1000" b="1" dirty="0">
                <a:latin typeface="Arial" panose="020B0604020202020204" pitchFamily="34" charset="0"/>
              </a:rPr>
              <a:t>Cross-sectional evaluations </a:t>
            </a:r>
            <a:r>
              <a:rPr lang="en-US" altLang="en-US" sz="1000" dirty="0">
                <a:latin typeface="Arial" panose="020B0604020202020204" pitchFamily="34" charset="0"/>
              </a:rPr>
              <a:t>aim to estimate the safety effects of various possible improvements. Simple approaches include the evaluation of crashes considering other factors to determine whether a specific treatment had an effect while considering several locations with and without the treatment. More complicated approaches can take the form of regression models using a variety of highway features, including traffic volume and then can estimate the safety effect of making a change in one or more variable using the equation to calculate the resulting change in crashes. </a:t>
            </a:r>
          </a:p>
          <a:p>
            <a:endParaRPr lang="en-US" altLang="en-US" sz="1000" dirty="0">
              <a:latin typeface="Arial" panose="020B0604020202020204" pitchFamily="34" charset="0"/>
            </a:endParaRPr>
          </a:p>
          <a:p>
            <a:r>
              <a:rPr lang="en-US" altLang="en-US" sz="1000" b="1" dirty="0">
                <a:latin typeface="Arial" panose="020B0604020202020204" pitchFamily="34" charset="0"/>
              </a:rPr>
              <a:t>Identification of hazardous locations </a:t>
            </a:r>
            <a:r>
              <a:rPr lang="en-US" altLang="en-US" sz="1000" dirty="0">
                <a:latin typeface="Arial" panose="020B0604020202020204" pitchFamily="34" charset="0"/>
              </a:rPr>
              <a:t>is a process through which locations are ranked based on their safety record to identify those that should be investigated for safety deficiencies and possible treatment of these deficiencies. The process is sometimes known as </a:t>
            </a:r>
            <a:r>
              <a:rPr lang="ja-JP" altLang="en-US" sz="1000" dirty="0">
                <a:latin typeface="Arial" panose="020B0604020202020204" pitchFamily="34" charset="0"/>
              </a:rPr>
              <a:t>“</a:t>
            </a:r>
            <a:r>
              <a:rPr lang="en-US" altLang="ja-JP" sz="1000" dirty="0">
                <a:latin typeface="Arial" panose="020B0604020202020204" pitchFamily="34" charset="0"/>
              </a:rPr>
              <a:t>blackspot identification</a:t>
            </a:r>
            <a:r>
              <a:rPr lang="ja-JP" altLang="en-US" sz="1000" dirty="0">
                <a:latin typeface="Arial" panose="020B0604020202020204" pitchFamily="34" charset="0"/>
              </a:rPr>
              <a:t>”</a:t>
            </a:r>
            <a:r>
              <a:rPr lang="en-US" altLang="ja-JP" sz="1000" dirty="0">
                <a:latin typeface="Arial" panose="020B0604020202020204" pitchFamily="34" charset="0"/>
              </a:rPr>
              <a:t> or </a:t>
            </a:r>
            <a:r>
              <a:rPr lang="ja-JP" altLang="en-US" sz="1000" dirty="0">
                <a:latin typeface="Arial" panose="020B0604020202020204" pitchFamily="34" charset="0"/>
              </a:rPr>
              <a:t>“</a:t>
            </a:r>
            <a:r>
              <a:rPr lang="en-US" altLang="ja-JP" sz="1000" dirty="0">
                <a:latin typeface="Arial" panose="020B0604020202020204" pitchFamily="34" charset="0"/>
              </a:rPr>
              <a:t>identification of sites with promise</a:t>
            </a:r>
            <a:r>
              <a:rPr lang="ja-JP" altLang="en-US" sz="1000" dirty="0">
                <a:latin typeface="Arial" panose="020B0604020202020204" pitchFamily="34" charset="0"/>
              </a:rPr>
              <a:t>”</a:t>
            </a:r>
            <a:r>
              <a:rPr lang="en-US" altLang="ja-JP" sz="1000" dirty="0">
                <a:latin typeface="Arial" panose="020B0604020202020204" pitchFamily="34" charset="0"/>
              </a:rPr>
              <a:t>.  An important issue here is the proper use of a method to identify the sites, since simple crash rates or number of crashes may suffer from the random fluctuation of crashes.</a:t>
            </a:r>
          </a:p>
          <a:p>
            <a:endParaRPr lang="en-US" altLang="en-US" sz="1000" dirty="0">
              <a:latin typeface="Arial" panose="020B0604020202020204" pitchFamily="34" charset="0"/>
            </a:endParaRPr>
          </a:p>
          <a:p>
            <a:r>
              <a:rPr lang="en-US" altLang="en-US" sz="1000" b="1" dirty="0">
                <a:latin typeface="Arial" panose="020B0604020202020204" pitchFamily="34" charset="0"/>
              </a:rPr>
              <a:t>Multivariate models </a:t>
            </a:r>
            <a:r>
              <a:rPr lang="en-US" altLang="en-US" sz="1000" dirty="0">
                <a:latin typeface="Arial" panose="020B0604020202020204" pitchFamily="34" charset="0"/>
              </a:rPr>
              <a:t> are regression equations that relate crash experience to the traffic and other characteristics of locations to develop a prediction for crashes or understand the causation of factors contributing to crashes. In prediction models, the safety of a location is estimated as a function of variables that are deemed to be the best predictors while in causation models, crashes are related to factors that could explain crash causation and the coefficients of the various factors can be used to estimate the change in safety that would result from a change in that factor.</a:t>
            </a:r>
          </a:p>
        </p:txBody>
      </p:sp>
      <p:sp>
        <p:nvSpPr>
          <p:cNvPr id="1331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E19BB4F1-5719-45AA-B48B-7EB4195BDD42}" type="slidenum">
              <a:rPr lang="en-US" altLang="en-US" sz="1300" b="0">
                <a:latin typeface="Arial" panose="020B0604020202020204" pitchFamily="34" charset="0"/>
              </a:rPr>
              <a:pPr/>
              <a:t>3</a:t>
            </a:fld>
            <a:endParaRPr lang="en-US" altLang="en-US" sz="1300" b="0">
              <a:latin typeface="Arial" panose="020B0604020202020204" pitchFamily="34" charset="0"/>
            </a:endParaRPr>
          </a:p>
        </p:txBody>
      </p:sp>
    </p:spTree>
    <p:extLst>
      <p:ext uri="{BB962C8B-B14F-4D97-AF65-F5344CB8AC3E}">
        <p14:creationId xmlns:p14="http://schemas.microsoft.com/office/powerpoint/2010/main" val="788789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dirty="0" smtClean="0">
                <a:latin typeface="Arial" panose="020B0604020202020204" pitchFamily="34" charset="0"/>
              </a:rPr>
              <a:t>Let’s refresh our memory with some basic terminology in order to be able to understand the terms to be used in this section. </a:t>
            </a:r>
          </a:p>
          <a:p>
            <a:pPr>
              <a:buFontTx/>
              <a:buChar char="•"/>
            </a:pPr>
            <a:r>
              <a:rPr lang="en-US" altLang="en-US" dirty="0" smtClean="0">
                <a:latin typeface="Arial" panose="020B0604020202020204" pitchFamily="34" charset="0"/>
              </a:rPr>
              <a:t>Population refers to the entire universe of a particular group. For example, if one wanted to know the average number of points per licensed driver in Kentucky for the entire population, she needs to account for every single driver.  </a:t>
            </a:r>
          </a:p>
          <a:p>
            <a:pPr marL="179525" indent="-179525">
              <a:buFont typeface="Arial" panose="020B0604020202020204" pitchFamily="34" charset="0"/>
              <a:buChar char="•"/>
            </a:pPr>
            <a:r>
              <a:rPr lang="en-US" altLang="en-US" dirty="0" smtClean="0">
                <a:latin typeface="Arial" panose="020B0604020202020204" pitchFamily="34" charset="0"/>
              </a:rPr>
              <a:t>Collecting population data can be a cumbersome approach and hence the concept of a sample has been developed. With the same example in mind, now the researcher can identify a smaller group of licensed drivers and consider this a representative sample of the licensed drivers in Kentucky. Note that there are certain rules and guidelines as to how one may develop this “representative” sample that is beyond this basic review (please review statistical procedures for this).  </a:t>
            </a:r>
          </a:p>
          <a:p>
            <a:pPr marL="179525" indent="-179525">
              <a:buFont typeface="Arial" panose="020B0604020202020204" pitchFamily="34" charset="0"/>
              <a:buChar char="•"/>
            </a:pPr>
            <a:r>
              <a:rPr lang="en-US" altLang="en-US" dirty="0" smtClean="0">
                <a:latin typeface="Arial" panose="020B0604020202020204" pitchFamily="34" charset="0"/>
              </a:rPr>
              <a:t>Descriptive statistics are the metrics used to describe a population or a sample. In this example, such statistics could include the average number of points, the standard deviation, the average age of the drivers and so forth.   </a:t>
            </a:r>
          </a:p>
          <a:p>
            <a:pPr marL="179525" indent="-179525">
              <a:buFont typeface="Arial" panose="020B0604020202020204" pitchFamily="34" charset="0"/>
              <a:buChar char="•"/>
            </a:pPr>
            <a:r>
              <a:rPr lang="en-US" altLang="en-US" dirty="0" smtClean="0">
                <a:latin typeface="Arial" panose="020B0604020202020204" pitchFamily="34" charset="0"/>
              </a:rPr>
              <a:t>Parameters and statistics are descriptors of a group characteristic. The difference is that parameters describe the population while statistics describe a sample. In our example, the statement “the average number of points per driver is 2.5” is a parameter if it is based on the entire population and it is a statistic if it is based on a sample of drivers. </a:t>
            </a:r>
          </a:p>
        </p:txBody>
      </p:sp>
      <p:sp>
        <p:nvSpPr>
          <p:cNvPr id="153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57B91DC7-EC03-471A-AADB-A24874961A7F}" type="slidenum">
              <a:rPr lang="en-US" altLang="en-US" sz="1300" b="0">
                <a:latin typeface="Arial" panose="020B0604020202020204" pitchFamily="34" charset="0"/>
              </a:rPr>
              <a:pPr/>
              <a:t>4</a:t>
            </a:fld>
            <a:endParaRPr lang="en-US" altLang="en-US" sz="1300" b="0">
              <a:latin typeface="Arial" panose="020B0604020202020204" pitchFamily="34" charset="0"/>
            </a:endParaRPr>
          </a:p>
        </p:txBody>
      </p:sp>
    </p:spTree>
    <p:extLst>
      <p:ext uri="{BB962C8B-B14F-4D97-AF65-F5344CB8AC3E}">
        <p14:creationId xmlns:p14="http://schemas.microsoft.com/office/powerpoint/2010/main" val="1114608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dirty="0" smtClean="0">
                <a:latin typeface="Arial" panose="020B0604020202020204" pitchFamily="34" charset="0"/>
              </a:rPr>
              <a:t>The differences between these three terms. Each describe a statistic of a sample and can provide meaningful information about the distribution. Medians and modes are not sensitive to outliers of the data and sometimes may be more accurate descriptors of the data at hand.</a:t>
            </a:r>
          </a:p>
          <a:p>
            <a:endParaRPr lang="en-US" altLang="en-US" dirty="0" smtClean="0">
              <a:latin typeface="Arial" panose="020B0604020202020204" pitchFamily="34" charset="0"/>
            </a:endParaRPr>
          </a:p>
          <a:p>
            <a:r>
              <a:rPr lang="en-US" altLang="en-US" dirty="0" smtClean="0">
                <a:latin typeface="Arial" panose="020B0604020202020204" pitchFamily="34" charset="0"/>
              </a:rPr>
              <a:t>The variance is a measure of dispersion of the data. It is estimated by averaging the squared distance of the values form the expected value (mean).  </a:t>
            </a:r>
          </a:p>
          <a:p>
            <a:endParaRPr lang="en-US" altLang="en-US" dirty="0" smtClean="0">
              <a:latin typeface="Arial" panose="020B0604020202020204" pitchFamily="34" charset="0"/>
            </a:endParaRPr>
          </a:p>
        </p:txBody>
      </p:sp>
      <p:sp>
        <p:nvSpPr>
          <p:cNvPr id="1741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72E31FF3-CD37-493D-B4AF-884C8A861C2C}" type="slidenum">
              <a:rPr lang="en-US" altLang="en-US" sz="1300" b="0">
                <a:latin typeface="Arial" panose="020B0604020202020204" pitchFamily="34" charset="0"/>
              </a:rPr>
              <a:pPr/>
              <a:t>5</a:t>
            </a:fld>
            <a:endParaRPr lang="en-US" altLang="en-US" sz="1300" b="0">
              <a:latin typeface="Arial" panose="020B0604020202020204" pitchFamily="34" charset="0"/>
            </a:endParaRPr>
          </a:p>
        </p:txBody>
      </p:sp>
    </p:spTree>
    <p:extLst>
      <p:ext uri="{BB962C8B-B14F-4D97-AF65-F5344CB8AC3E}">
        <p14:creationId xmlns:p14="http://schemas.microsoft.com/office/powerpoint/2010/main" val="2988071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latin typeface="Arial" panose="020B0604020202020204" pitchFamily="34" charset="0"/>
              </a:rPr>
              <a:t>As an example, consider the following speed</a:t>
            </a:r>
            <a:r>
              <a:rPr lang="en-US" altLang="en-US" baseline="0" dirty="0" smtClean="0">
                <a:latin typeface="Arial" panose="020B0604020202020204" pitchFamily="34" charset="0"/>
              </a:rPr>
              <a:t> data collected for a roadway segment.  45, 46, 51, 45, 48, 39, 46, 52, 43, and 44. </a:t>
            </a:r>
          </a:p>
          <a:p>
            <a:endParaRPr lang="en-US" altLang="en-US" baseline="0" dirty="0" smtClean="0">
              <a:latin typeface="Arial" panose="020B0604020202020204" pitchFamily="34" charset="0"/>
            </a:endParaRPr>
          </a:p>
          <a:p>
            <a:r>
              <a:rPr lang="en-US" altLang="en-US" baseline="0" dirty="0" smtClean="0">
                <a:latin typeface="Arial" panose="020B0604020202020204" pitchFamily="34" charset="0"/>
              </a:rPr>
              <a:t>In this case, one can estimate the average speed of the distribution as 45.9 mph; the median to be 45.5 mph; the mode is 45 mph; and the variance is 14.32 mph. </a:t>
            </a:r>
            <a:endParaRPr lang="en-US" altLang="en-US" dirty="0" smtClean="0">
              <a:latin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766DE243-5876-4452-8094-1FBB4F717E84}" type="slidenum">
              <a:rPr lang="en-US" altLang="en-US" smtClean="0"/>
              <a:pPr>
                <a:defRPr/>
              </a:pPr>
              <a:t>6</a:t>
            </a:fld>
            <a:endParaRPr lang="en-US" altLang="en-US"/>
          </a:p>
        </p:txBody>
      </p:sp>
    </p:spTree>
    <p:extLst>
      <p:ext uri="{BB962C8B-B14F-4D97-AF65-F5344CB8AC3E}">
        <p14:creationId xmlns:p14="http://schemas.microsoft.com/office/powerpoint/2010/main" val="926866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smtClean="0">
                <a:latin typeface="Arial" panose="020B0604020202020204" pitchFamily="34" charset="0"/>
              </a:rPr>
              <a:t>Poisson distribution is a discrete probability distribution that expresses the probability of events occurring in a fixed time assuming that the average rate of occurrence is known. The distribution also assumes that each occurrence is independent of the time since the last event.  The distribution models the probability of the exact occurrence and can be used to model various elements in highway. Most typical uses are crashes at a single location and number of arrivals at a highway point (intersection arrivals within a cycle length). The distribution has only a single parameter to be estimated since its mean is equal to its variance. </a:t>
            </a:r>
          </a:p>
        </p:txBody>
      </p:sp>
      <p:sp>
        <p:nvSpPr>
          <p:cNvPr id="1946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BB13F864-662C-48C4-AC30-CC33E30C3E73}" type="slidenum">
              <a:rPr lang="en-US" altLang="en-US" sz="1300" b="0">
                <a:latin typeface="Arial" panose="020B0604020202020204" pitchFamily="34" charset="0"/>
              </a:rPr>
              <a:pPr/>
              <a:t>7</a:t>
            </a:fld>
            <a:endParaRPr lang="en-US" altLang="en-US" sz="1300" b="0">
              <a:latin typeface="Arial" panose="020B0604020202020204" pitchFamily="34" charset="0"/>
            </a:endParaRPr>
          </a:p>
        </p:txBody>
      </p:sp>
    </p:spTree>
    <p:extLst>
      <p:ext uri="{BB962C8B-B14F-4D97-AF65-F5344CB8AC3E}">
        <p14:creationId xmlns:p14="http://schemas.microsoft.com/office/powerpoint/2010/main" val="2951692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smtClean="0">
                <a:latin typeface="Arial" panose="020B0604020202020204" pitchFamily="34" charset="0"/>
              </a:rPr>
              <a:t>As noted in the previous slide, the Poisson distribution can be used to model crash counts at a given location. The Poisson distribution has been shown to be reasonable to model crash data at a given one site. However, one often wants to evaluate more than one locations and in this case the crash data will often exhibit a large variance and a small mean, and display over-dispersion with a variance-to-mean value greater than one. To address this issue, the negative binomial distribution, also known as the Poisson-Gamma distribution, has become the most commonly used probabilistic distribution for modeling crashes. The negative binomial distribution is considered to be able to handle over-dispersion better than other distributions and has been widely used in many fields in addition to transportation. </a:t>
            </a:r>
          </a:p>
        </p:txBody>
      </p:sp>
      <p:sp>
        <p:nvSpPr>
          <p:cNvPr id="2150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8D7385F2-E4A1-447C-A9B8-FF561619202E}" type="slidenum">
              <a:rPr lang="en-US" altLang="en-US" sz="1300" b="0">
                <a:latin typeface="Arial" panose="020B0604020202020204" pitchFamily="34" charset="0"/>
              </a:rPr>
              <a:pPr/>
              <a:t>8</a:t>
            </a:fld>
            <a:endParaRPr lang="en-US" altLang="en-US" sz="1300" b="0">
              <a:latin typeface="Arial" panose="020B0604020202020204" pitchFamily="34" charset="0"/>
            </a:endParaRPr>
          </a:p>
        </p:txBody>
      </p:sp>
    </p:spTree>
    <p:extLst>
      <p:ext uri="{BB962C8B-B14F-4D97-AF65-F5344CB8AC3E}">
        <p14:creationId xmlns:p14="http://schemas.microsoft.com/office/powerpoint/2010/main" val="3610917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r>
              <a:rPr lang="en-US" altLang="en-US" smtClean="0">
                <a:latin typeface="Arial" panose="020B0604020202020204" pitchFamily="34" charset="0"/>
              </a:rPr>
              <a:t>Crash frequencies vary naturally from one time period to the next and therefore, a site that has an above-average crash frequency one year is likely to have a below-average crash frequency the next. This phenomenon is called </a:t>
            </a:r>
            <a:r>
              <a:rPr lang="ja-JP" altLang="en-US" smtClean="0">
                <a:latin typeface="Arial" panose="020B0604020202020204" pitchFamily="34" charset="0"/>
              </a:rPr>
              <a:t>“</a:t>
            </a:r>
            <a:r>
              <a:rPr lang="en-US" altLang="ja-JP" smtClean="0">
                <a:latin typeface="Arial" panose="020B0604020202020204" pitchFamily="34" charset="0"/>
              </a:rPr>
              <a:t>regression to the Mean</a:t>
            </a:r>
            <a:r>
              <a:rPr lang="ja-JP" altLang="en-US" smtClean="0">
                <a:latin typeface="Arial" panose="020B0604020202020204" pitchFamily="34" charset="0"/>
              </a:rPr>
              <a:t>”</a:t>
            </a:r>
            <a:r>
              <a:rPr lang="en-US" altLang="ja-JP" smtClean="0">
                <a:latin typeface="Arial" panose="020B0604020202020204" pitchFamily="34" charset="0"/>
              </a:rPr>
              <a:t> and is observable in various scientific fields (first was introduced by Sir Francis Galton in 1887 who was studying pea genetics and observed that large peas will produce smaller peas and small peas will produce large ones). It is a statistical phenomenon resulting from repeated observations of the same subject occurring with random error around a </a:t>
            </a:r>
            <a:r>
              <a:rPr lang="ja-JP" altLang="en-US" smtClean="0">
                <a:latin typeface="Arial" panose="020B0604020202020204" pitchFamily="34" charset="0"/>
              </a:rPr>
              <a:t>“</a:t>
            </a:r>
            <a:r>
              <a:rPr lang="en-US" altLang="ja-JP" smtClean="0">
                <a:latin typeface="Arial" panose="020B0604020202020204" pitchFamily="34" charset="0"/>
              </a:rPr>
              <a:t>True Mean</a:t>
            </a:r>
            <a:r>
              <a:rPr lang="ja-JP" altLang="en-US" smtClean="0">
                <a:latin typeface="Arial" panose="020B0604020202020204" pitchFamily="34" charset="0"/>
              </a:rPr>
              <a:t>”</a:t>
            </a:r>
            <a:r>
              <a:rPr lang="en-US" altLang="ja-JP" smtClean="0">
                <a:latin typeface="Arial" panose="020B0604020202020204" pitchFamily="34" charset="0"/>
              </a:rPr>
              <a:t>.  Statistical methods can be used to assure that these changes are not mistaken as the effects of roadway enhancement project. </a:t>
            </a:r>
          </a:p>
          <a:p>
            <a:endParaRPr lang="en-US" altLang="en-US" smtClean="0">
              <a:latin typeface="Arial" panose="020B0604020202020204" pitchFamily="34" charset="0"/>
            </a:endParaRPr>
          </a:p>
        </p:txBody>
      </p:sp>
      <p:sp>
        <p:nvSpPr>
          <p:cNvPr id="2355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b="1">
                <a:solidFill>
                  <a:schemeClr val="tx1"/>
                </a:solidFill>
                <a:latin typeface="Technical" panose="03050502040202020B03" pitchFamily="66" charset="0"/>
                <a:ea typeface="ＭＳ Ｐゴシック" panose="020B0600070205080204" pitchFamily="34" charset="-128"/>
              </a:defRPr>
            </a:lvl1pPr>
            <a:lvl2pPr marL="742858" indent="-285715">
              <a:defRPr sz="2400" b="1">
                <a:solidFill>
                  <a:schemeClr val="tx1"/>
                </a:solidFill>
                <a:latin typeface="Technical" panose="03050502040202020B03" pitchFamily="66" charset="0"/>
                <a:ea typeface="ＭＳ Ｐゴシック" panose="020B0600070205080204" pitchFamily="34" charset="-128"/>
              </a:defRPr>
            </a:lvl2pPr>
            <a:lvl3pPr marL="1142858" indent="-228571">
              <a:defRPr sz="2400" b="1">
                <a:solidFill>
                  <a:schemeClr val="tx1"/>
                </a:solidFill>
                <a:latin typeface="Technical" panose="03050502040202020B03" pitchFamily="66" charset="0"/>
                <a:ea typeface="ＭＳ Ｐゴシック" panose="020B0600070205080204" pitchFamily="34" charset="-128"/>
              </a:defRPr>
            </a:lvl3pPr>
            <a:lvl4pPr marL="1600001" indent="-228571">
              <a:defRPr sz="2400" b="1">
                <a:solidFill>
                  <a:schemeClr val="tx1"/>
                </a:solidFill>
                <a:latin typeface="Technical" panose="03050502040202020B03" pitchFamily="66" charset="0"/>
                <a:ea typeface="ＭＳ Ｐゴシック" panose="020B0600070205080204" pitchFamily="34" charset="-128"/>
              </a:defRPr>
            </a:lvl4pPr>
            <a:lvl5pPr marL="2057144" indent="-228571">
              <a:defRPr sz="2400" b="1">
                <a:solidFill>
                  <a:schemeClr val="tx1"/>
                </a:solidFill>
                <a:latin typeface="Technical" panose="03050502040202020B03" pitchFamily="66" charset="0"/>
                <a:ea typeface="ＭＳ Ｐゴシック" panose="020B0600070205080204" pitchFamily="34" charset="-128"/>
              </a:defRPr>
            </a:lvl5pPr>
            <a:lvl6pPr marL="2514288"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6pPr>
            <a:lvl7pPr marL="2971431"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7pPr>
            <a:lvl8pPr marL="3428574"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8pPr>
            <a:lvl9pPr marL="3885717" indent="-228571" eaLnBrk="0" fontAlgn="base" hangingPunct="0">
              <a:spcBef>
                <a:spcPct val="0"/>
              </a:spcBef>
              <a:spcAft>
                <a:spcPct val="0"/>
              </a:spcAft>
              <a:defRPr sz="2400" b="1">
                <a:solidFill>
                  <a:schemeClr val="tx1"/>
                </a:solidFill>
                <a:latin typeface="Technical" panose="03050502040202020B03" pitchFamily="66" charset="0"/>
                <a:ea typeface="ＭＳ Ｐゴシック" panose="020B0600070205080204" pitchFamily="34" charset="-128"/>
              </a:defRPr>
            </a:lvl9pPr>
          </a:lstStyle>
          <a:p>
            <a:fld id="{073271B0-0C75-428D-8CDC-8A51F937FC46}" type="slidenum">
              <a:rPr lang="en-US" altLang="en-US" sz="1300" b="0">
                <a:latin typeface="Arial" panose="020B0604020202020204" pitchFamily="34" charset="0"/>
              </a:rPr>
              <a:pPr/>
              <a:t>9</a:t>
            </a:fld>
            <a:endParaRPr lang="en-US" altLang="en-US" sz="1300" b="0">
              <a:latin typeface="Arial" panose="020B0604020202020204" pitchFamily="34" charset="0"/>
            </a:endParaRPr>
          </a:p>
        </p:txBody>
      </p:sp>
    </p:spTree>
    <p:extLst>
      <p:ext uri="{BB962C8B-B14F-4D97-AF65-F5344CB8AC3E}">
        <p14:creationId xmlns:p14="http://schemas.microsoft.com/office/powerpoint/2010/main" val="36015169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a:noFill/>
              </a:ln>
              <a:extLst/>
            </p:spPr>
            <p:txBody>
              <a:bodyPr wrap="none" anchor="ctr"/>
              <a:lstStyle>
                <a:lvl1pPr>
                  <a:defRPr sz="2400" b="1">
                    <a:solidFill>
                      <a:schemeClr val="tx1"/>
                    </a:solidFill>
                    <a:latin typeface="Technical" pitchFamily="66" charset="0"/>
                  </a:defRPr>
                </a:lvl1pPr>
                <a:lvl2pPr marL="742950" indent="-285750">
                  <a:defRPr sz="2400" b="1">
                    <a:solidFill>
                      <a:schemeClr val="tx1"/>
                    </a:solidFill>
                    <a:latin typeface="Technical" pitchFamily="66" charset="0"/>
                  </a:defRPr>
                </a:lvl2pPr>
                <a:lvl3pPr marL="1143000" indent="-228600">
                  <a:defRPr sz="2400" b="1">
                    <a:solidFill>
                      <a:schemeClr val="tx1"/>
                    </a:solidFill>
                    <a:latin typeface="Technical" pitchFamily="66" charset="0"/>
                  </a:defRPr>
                </a:lvl3pPr>
                <a:lvl4pPr marL="1600200" indent="-228600">
                  <a:defRPr sz="2400" b="1">
                    <a:solidFill>
                      <a:schemeClr val="tx1"/>
                    </a:solidFill>
                    <a:latin typeface="Technical" pitchFamily="66" charset="0"/>
                  </a:defRPr>
                </a:lvl4pPr>
                <a:lvl5pPr marL="2057400" indent="-228600">
                  <a:defRPr sz="2400" b="1">
                    <a:solidFill>
                      <a:schemeClr val="tx1"/>
                    </a:solidFill>
                    <a:latin typeface="Technical" pitchFamily="66" charset="0"/>
                  </a:defRPr>
                </a:lvl5pPr>
                <a:lvl6pPr marL="2514600" indent="-228600" eaLnBrk="0" fontAlgn="base" hangingPunct="0">
                  <a:spcBef>
                    <a:spcPct val="0"/>
                  </a:spcBef>
                  <a:spcAft>
                    <a:spcPct val="0"/>
                  </a:spcAft>
                  <a:defRPr sz="2400" b="1">
                    <a:solidFill>
                      <a:schemeClr val="tx1"/>
                    </a:solidFill>
                    <a:latin typeface="Technical" pitchFamily="66" charset="0"/>
                  </a:defRPr>
                </a:lvl6pPr>
                <a:lvl7pPr marL="2971800" indent="-228600" eaLnBrk="0" fontAlgn="base" hangingPunct="0">
                  <a:spcBef>
                    <a:spcPct val="0"/>
                  </a:spcBef>
                  <a:spcAft>
                    <a:spcPct val="0"/>
                  </a:spcAft>
                  <a:defRPr sz="2400" b="1">
                    <a:solidFill>
                      <a:schemeClr val="tx1"/>
                    </a:solidFill>
                    <a:latin typeface="Technical" pitchFamily="66" charset="0"/>
                  </a:defRPr>
                </a:lvl7pPr>
                <a:lvl8pPr marL="3429000" indent="-228600" eaLnBrk="0" fontAlgn="base" hangingPunct="0">
                  <a:spcBef>
                    <a:spcPct val="0"/>
                  </a:spcBef>
                  <a:spcAft>
                    <a:spcPct val="0"/>
                  </a:spcAft>
                  <a:defRPr sz="2400" b="1">
                    <a:solidFill>
                      <a:schemeClr val="tx1"/>
                    </a:solidFill>
                    <a:latin typeface="Technical" pitchFamily="66" charset="0"/>
                  </a:defRPr>
                </a:lvl8pPr>
                <a:lvl9pPr marL="3886200" indent="-228600" eaLnBrk="0" fontAlgn="base" hangingPunct="0">
                  <a:spcBef>
                    <a:spcPct val="0"/>
                  </a:spcBef>
                  <a:spcAft>
                    <a:spcPct val="0"/>
                  </a:spcAft>
                  <a:defRPr sz="2400" b="1">
                    <a:solidFill>
                      <a:schemeClr val="tx1"/>
                    </a:solidFill>
                    <a:latin typeface="Technical" pitchFamily="66" charset="0"/>
                  </a:defRPr>
                </a:lvl9pPr>
              </a:lstStyle>
              <a:p>
                <a:pPr>
                  <a:defRPr/>
                </a:pPr>
                <a:endParaRPr lang="en-US" altLang="en-US" smtClean="0">
                  <a:ea typeface="+mn-ea"/>
                </a:endParaRPr>
              </a:p>
            </p:txBody>
          </p:sp>
          <p:grpSp>
            <p:nvGrpSpPr>
              <p:cNvPr id="16" name="Group 5"/>
              <p:cNvGrpSpPr>
                <a:grpSpLocks/>
              </p:cNvGrpSpPr>
              <p:nvPr/>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 name="Group 58"/>
            <p:cNvGrpSpPr>
              <a:grpSpLocks/>
            </p:cNvGrpSpPr>
            <p:nvPr/>
          </p:nvGrpSpPr>
          <p:grpSpPr bwMode="auto">
            <a:xfrm>
              <a:off x="384" y="559"/>
              <a:ext cx="3811" cy="1796"/>
              <a:chOff x="384" y="559"/>
              <a:chExt cx="3811"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Arc 62"/>
              <p:cNvSpPr>
                <a:spLocks/>
              </p:cNvSpPr>
              <p:nvPr/>
            </p:nvSpPr>
            <p:spPr bwMode="ltGray">
              <a:xfrm rot="16200000" flipH="1">
                <a:off x="426" y="860"/>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7" name="Group 63"/>
            <p:cNvGrpSpPr>
              <a:grpSpLocks/>
            </p:cNvGrpSpPr>
            <p:nvPr/>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Arc 66"/>
              <p:cNvSpPr>
                <a:spLocks/>
              </p:cNvSpPr>
              <p:nvPr/>
            </p:nvSpPr>
            <p:spPr bwMode="ltGray">
              <a:xfrm rot="5400000">
                <a:off x="5097" y="3347"/>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59459"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59460"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bwMode="auto">
          <a:xfrm>
            <a:off x="6858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400" b="0" i="1">
                <a:latin typeface="Tahoma" pitchFamily="34" charset="0"/>
                <a:ea typeface="+mn-ea"/>
                <a:cs typeface="+mn-cs"/>
              </a:defRPr>
            </a:lvl1pPr>
          </a:lstStyle>
          <a:p>
            <a:pPr>
              <a:defRPr/>
            </a:pPr>
            <a:endParaRPr lang="en-US"/>
          </a:p>
        </p:txBody>
      </p:sp>
      <p:sp>
        <p:nvSpPr>
          <p:cNvPr id="70" name="Rectangle 70"/>
          <p:cNvSpPr>
            <a:spLocks noGrp="1" noChangeArrowheads="1"/>
          </p:cNvSpPr>
          <p:nvPr>
            <p:ph type="ftr" sz="quarter" idx="11"/>
          </p:nvPr>
        </p:nvSpPr>
        <p:spPr/>
        <p:txBody>
          <a:bodyPr/>
          <a:lstStyle>
            <a:lvl1pPr>
              <a:defRPr/>
            </a:lvl1pPr>
          </a:lstStyle>
          <a:p>
            <a:pPr>
              <a:defRPr/>
            </a:pPr>
            <a:endParaRPr lang="en-US"/>
          </a:p>
        </p:txBody>
      </p:sp>
      <p:sp>
        <p:nvSpPr>
          <p:cNvPr id="71" name="Rectangle 71"/>
          <p:cNvSpPr>
            <a:spLocks noGrp="1" noChangeArrowheads="1"/>
          </p:cNvSpPr>
          <p:nvPr>
            <p:ph type="sldNum" sz="quarter" idx="12"/>
          </p:nvPr>
        </p:nvSpPr>
        <p:spPr/>
        <p:txBody>
          <a:bodyPr/>
          <a:lstStyle>
            <a:lvl1pPr>
              <a:defRPr/>
            </a:lvl1pPr>
          </a:lstStyle>
          <a:p>
            <a:pPr>
              <a:defRPr/>
            </a:pPr>
            <a:fld id="{727B1409-1E12-482D-A150-34A335E2BCD4}" type="slidenum">
              <a:rPr lang="en-US" altLang="en-US"/>
              <a:pPr>
                <a:defRPr/>
              </a:pPr>
              <a:t>‹#›</a:t>
            </a:fld>
            <a:endParaRPr lang="en-US" altLang="en-US"/>
          </a:p>
        </p:txBody>
      </p:sp>
      <p:pic>
        <p:nvPicPr>
          <p:cNvPr id="72" name="Picture 71" descr="UK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91000" y="6019800"/>
            <a:ext cx="1066800" cy="522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3" name="Picture 7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1800" y="5740094"/>
            <a:ext cx="1137207" cy="1072641"/>
          </a:xfrm>
          <a:prstGeom prst="rect">
            <a:avLst/>
          </a:prstGeom>
        </p:spPr>
      </p:pic>
    </p:spTree>
    <p:extLst>
      <p:ext uri="{BB962C8B-B14F-4D97-AF65-F5344CB8AC3E}">
        <p14:creationId xmlns:p14="http://schemas.microsoft.com/office/powerpoint/2010/main" val="938517039"/>
      </p:ext>
    </p:extLst>
  </p:cSld>
  <p:clrMapOvr>
    <a:masterClrMapping/>
  </p:clrMapOvr>
  <p:transition spd="slow">
    <p:pull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b="0">
                <a:solidFill>
                  <a:srgbClr val="353A77"/>
                </a:solidFill>
                <a:latin typeface="Century Gothic" panose="020B0502020202020204" pitchFamily="34" charset="0"/>
              </a:defRPr>
            </a:lvl1pPr>
            <a:lvl2pPr>
              <a:defRPr b="0">
                <a:solidFill>
                  <a:srgbClr val="353A77"/>
                </a:solidFill>
                <a:latin typeface="Century Gothic" panose="020B0502020202020204" pitchFamily="34" charset="0"/>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5"/>
          <p:cNvSpPr>
            <a:spLocks noGrp="1" noChangeArrowheads="1"/>
          </p:cNvSpPr>
          <p:nvPr>
            <p:ph type="ftr" sz="quarter" idx="10"/>
          </p:nvPr>
        </p:nvSpPr>
        <p:spPr/>
        <p:txBody>
          <a:bodyPr/>
          <a:lstStyle>
            <a:lvl1pPr>
              <a:defRPr/>
            </a:lvl1pPr>
          </a:lstStyle>
          <a:p>
            <a:pPr>
              <a:defRPr/>
            </a:pPr>
            <a:endParaRPr lang="en-US"/>
          </a:p>
        </p:txBody>
      </p:sp>
      <p:sp>
        <p:nvSpPr>
          <p:cNvPr id="5" name="Rectangle 66"/>
          <p:cNvSpPr>
            <a:spLocks noGrp="1" noChangeArrowheads="1"/>
          </p:cNvSpPr>
          <p:nvPr>
            <p:ph type="sldNum" sz="quarter" idx="11"/>
          </p:nvPr>
        </p:nvSpPr>
        <p:spPr/>
        <p:txBody>
          <a:bodyPr/>
          <a:lstStyle>
            <a:lvl1pPr>
              <a:defRPr/>
            </a:lvl1pPr>
          </a:lstStyle>
          <a:p>
            <a:pPr>
              <a:defRPr/>
            </a:pPr>
            <a:fld id="{844478A5-6477-468F-8163-513C1C19C922}" type="slidenum">
              <a:rPr lang="en-US" altLang="en-US"/>
              <a:pPr>
                <a:defRPr/>
              </a:pPr>
              <a:t>‹#›</a:t>
            </a:fld>
            <a:endParaRPr lang="en-US" altLang="en-US"/>
          </a:p>
        </p:txBody>
      </p:sp>
    </p:spTree>
    <p:extLst>
      <p:ext uri="{BB962C8B-B14F-4D97-AF65-F5344CB8AC3E}">
        <p14:creationId xmlns:p14="http://schemas.microsoft.com/office/powerpoint/2010/main" val="2703608337"/>
      </p:ext>
    </p:extLst>
  </p:cSld>
  <p:clrMapOvr>
    <a:masterClrMapping/>
  </p:clrMapOvr>
  <p:transition spd="slow">
    <p:pull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5"/>
          <p:cNvSpPr>
            <a:spLocks noGrp="1" noChangeArrowheads="1"/>
          </p:cNvSpPr>
          <p:nvPr>
            <p:ph type="ftr" sz="quarter" idx="10"/>
          </p:nvPr>
        </p:nvSpPr>
        <p:spPr/>
        <p:txBody>
          <a:bodyPr/>
          <a:lstStyle>
            <a:lvl1pPr>
              <a:defRPr/>
            </a:lvl1pPr>
          </a:lstStyle>
          <a:p>
            <a:pPr>
              <a:defRPr/>
            </a:pPr>
            <a:endParaRPr lang="en-US"/>
          </a:p>
        </p:txBody>
      </p:sp>
      <p:sp>
        <p:nvSpPr>
          <p:cNvPr id="6" name="Rectangle 66"/>
          <p:cNvSpPr>
            <a:spLocks noGrp="1" noChangeArrowheads="1"/>
          </p:cNvSpPr>
          <p:nvPr>
            <p:ph type="sldNum" sz="quarter" idx="11"/>
          </p:nvPr>
        </p:nvSpPr>
        <p:spPr/>
        <p:txBody>
          <a:bodyPr/>
          <a:lstStyle>
            <a:lvl1pPr>
              <a:defRPr/>
            </a:lvl1pPr>
          </a:lstStyle>
          <a:p>
            <a:pPr>
              <a:defRPr/>
            </a:pPr>
            <a:fld id="{241E87A4-C53E-4C30-BA3D-2BF6C3B93081}" type="slidenum">
              <a:rPr lang="en-US" altLang="en-US"/>
              <a:pPr>
                <a:defRPr/>
              </a:pPr>
              <a:t>‹#›</a:t>
            </a:fld>
            <a:endParaRPr lang="en-US" altLang="en-US"/>
          </a:p>
        </p:txBody>
      </p:sp>
    </p:spTree>
    <p:extLst>
      <p:ext uri="{BB962C8B-B14F-4D97-AF65-F5344CB8AC3E}">
        <p14:creationId xmlns:p14="http://schemas.microsoft.com/office/powerpoint/2010/main" val="374765824"/>
      </p:ext>
    </p:extLst>
  </p:cSld>
  <p:clrMapOvr>
    <a:masterClrMapping/>
  </p:clrMapOvr>
  <p:transition spd="slow">
    <p:pull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5"/>
          <p:cNvSpPr>
            <a:spLocks noGrp="1" noChangeArrowheads="1"/>
          </p:cNvSpPr>
          <p:nvPr>
            <p:ph type="ftr" sz="quarter" idx="10"/>
          </p:nvPr>
        </p:nvSpPr>
        <p:spPr/>
        <p:txBody>
          <a:bodyPr/>
          <a:lstStyle>
            <a:lvl1pPr>
              <a:defRPr/>
            </a:lvl1pPr>
          </a:lstStyle>
          <a:p>
            <a:pPr>
              <a:defRPr/>
            </a:pPr>
            <a:endParaRPr lang="en-US"/>
          </a:p>
        </p:txBody>
      </p:sp>
      <p:sp>
        <p:nvSpPr>
          <p:cNvPr id="6" name="Rectangle 66"/>
          <p:cNvSpPr>
            <a:spLocks noGrp="1" noChangeArrowheads="1"/>
          </p:cNvSpPr>
          <p:nvPr>
            <p:ph type="sldNum" sz="quarter" idx="11"/>
          </p:nvPr>
        </p:nvSpPr>
        <p:spPr/>
        <p:txBody>
          <a:bodyPr/>
          <a:lstStyle>
            <a:lvl1pPr>
              <a:defRPr/>
            </a:lvl1pPr>
          </a:lstStyle>
          <a:p>
            <a:pPr>
              <a:defRPr/>
            </a:pPr>
            <a:fld id="{5D017EFB-E09E-4CA0-A2B2-179261869603}" type="slidenum">
              <a:rPr lang="en-US" altLang="en-US"/>
              <a:pPr>
                <a:defRPr/>
              </a:pPr>
              <a:t>‹#›</a:t>
            </a:fld>
            <a:endParaRPr lang="en-US" altLang="en-US"/>
          </a:p>
        </p:txBody>
      </p:sp>
    </p:spTree>
    <p:extLst>
      <p:ext uri="{BB962C8B-B14F-4D97-AF65-F5344CB8AC3E}">
        <p14:creationId xmlns:p14="http://schemas.microsoft.com/office/powerpoint/2010/main" val="3096993866"/>
      </p:ext>
    </p:extLst>
  </p:cSld>
  <p:clrMapOvr>
    <a:masterClrMapping/>
  </p:clrMapOvr>
  <p:transition spd="slow">
    <p:pull dir="u"/>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1" name="Group 3"/>
            <p:cNvGrpSpPr>
              <a:grpSpLocks/>
            </p:cNvGrpSpPr>
            <p:nvPr/>
          </p:nvGrpSpPr>
          <p:grpSpPr bwMode="auto">
            <a:xfrm>
              <a:off x="0" y="0"/>
              <a:ext cx="5760" cy="4320"/>
              <a:chOff x="0" y="0"/>
              <a:chExt cx="5760" cy="4320"/>
            </a:xfrm>
          </p:grpSpPr>
          <p:grpSp>
            <p:nvGrpSpPr>
              <p:cNvPr id="1038" name="Group 4"/>
              <p:cNvGrpSpPr>
                <a:grpSpLocks/>
              </p:cNvGrpSpPr>
              <p:nvPr/>
            </p:nvGrpSpPr>
            <p:grpSpPr bwMode="auto">
              <a:xfrm>
                <a:off x="0" y="192"/>
                <a:ext cx="5760" cy="4032"/>
                <a:chOff x="0" y="192"/>
                <a:chExt cx="5760" cy="4032"/>
              </a:xfrm>
            </p:grpSpPr>
            <p:sp>
              <p:nvSpPr>
                <p:cNvPr id="1069"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0"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5"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6"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7"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8"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4"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5"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6"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7"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8"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9"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0"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039" name="Group 27"/>
              <p:cNvGrpSpPr>
                <a:grpSpLocks/>
              </p:cNvGrpSpPr>
              <p:nvPr/>
            </p:nvGrpSpPr>
            <p:grpSpPr bwMode="auto">
              <a:xfrm>
                <a:off x="192" y="0"/>
                <a:ext cx="5376" cy="4320"/>
                <a:chOff x="192" y="0"/>
                <a:chExt cx="5376" cy="4320"/>
              </a:xfrm>
            </p:grpSpPr>
            <p:sp>
              <p:nvSpPr>
                <p:cNvPr id="10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032"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a:noFill/>
            </a:ln>
            <a:extLst/>
          </p:spPr>
          <p:txBody>
            <a:bodyPr wrap="none" anchor="ctr"/>
            <a:lstStyle>
              <a:lvl1pPr>
                <a:defRPr sz="2400" b="1">
                  <a:solidFill>
                    <a:schemeClr val="tx1"/>
                  </a:solidFill>
                  <a:latin typeface="Technical" pitchFamily="66" charset="0"/>
                </a:defRPr>
              </a:lvl1pPr>
              <a:lvl2pPr marL="742950" indent="-285750">
                <a:defRPr sz="2400" b="1">
                  <a:solidFill>
                    <a:schemeClr val="tx1"/>
                  </a:solidFill>
                  <a:latin typeface="Technical" pitchFamily="66" charset="0"/>
                </a:defRPr>
              </a:lvl2pPr>
              <a:lvl3pPr marL="1143000" indent="-228600">
                <a:defRPr sz="2400" b="1">
                  <a:solidFill>
                    <a:schemeClr val="tx1"/>
                  </a:solidFill>
                  <a:latin typeface="Technical" pitchFamily="66" charset="0"/>
                </a:defRPr>
              </a:lvl3pPr>
              <a:lvl4pPr marL="1600200" indent="-228600">
                <a:defRPr sz="2400" b="1">
                  <a:solidFill>
                    <a:schemeClr val="tx1"/>
                  </a:solidFill>
                  <a:latin typeface="Technical" pitchFamily="66" charset="0"/>
                </a:defRPr>
              </a:lvl4pPr>
              <a:lvl5pPr marL="2057400" indent="-228600">
                <a:defRPr sz="2400" b="1">
                  <a:solidFill>
                    <a:schemeClr val="tx1"/>
                  </a:solidFill>
                  <a:latin typeface="Technical" pitchFamily="66" charset="0"/>
                </a:defRPr>
              </a:lvl5pPr>
              <a:lvl6pPr marL="2514600" indent="-228600" eaLnBrk="0" fontAlgn="base" hangingPunct="0">
                <a:spcBef>
                  <a:spcPct val="0"/>
                </a:spcBef>
                <a:spcAft>
                  <a:spcPct val="0"/>
                </a:spcAft>
                <a:defRPr sz="2400" b="1">
                  <a:solidFill>
                    <a:schemeClr val="tx1"/>
                  </a:solidFill>
                  <a:latin typeface="Technical" pitchFamily="66" charset="0"/>
                </a:defRPr>
              </a:lvl6pPr>
              <a:lvl7pPr marL="2971800" indent="-228600" eaLnBrk="0" fontAlgn="base" hangingPunct="0">
                <a:spcBef>
                  <a:spcPct val="0"/>
                </a:spcBef>
                <a:spcAft>
                  <a:spcPct val="0"/>
                </a:spcAft>
                <a:defRPr sz="2400" b="1">
                  <a:solidFill>
                    <a:schemeClr val="tx1"/>
                  </a:solidFill>
                  <a:latin typeface="Technical" pitchFamily="66" charset="0"/>
                </a:defRPr>
              </a:lvl7pPr>
              <a:lvl8pPr marL="3429000" indent="-228600" eaLnBrk="0" fontAlgn="base" hangingPunct="0">
                <a:spcBef>
                  <a:spcPct val="0"/>
                </a:spcBef>
                <a:spcAft>
                  <a:spcPct val="0"/>
                </a:spcAft>
                <a:defRPr sz="2400" b="1">
                  <a:solidFill>
                    <a:schemeClr val="tx1"/>
                  </a:solidFill>
                  <a:latin typeface="Technical" pitchFamily="66" charset="0"/>
                </a:defRPr>
              </a:lvl8pPr>
              <a:lvl9pPr marL="3886200" indent="-228600" eaLnBrk="0" fontAlgn="base" hangingPunct="0">
                <a:spcBef>
                  <a:spcPct val="0"/>
                </a:spcBef>
                <a:spcAft>
                  <a:spcPct val="0"/>
                </a:spcAft>
                <a:defRPr sz="2400" b="1">
                  <a:solidFill>
                    <a:schemeClr val="tx1"/>
                  </a:solidFill>
                  <a:latin typeface="Technical" pitchFamily="66" charset="0"/>
                </a:defRPr>
              </a:lvl9pPr>
            </a:lstStyle>
            <a:p>
              <a:pPr>
                <a:defRPr/>
              </a:pPr>
              <a:endParaRPr lang="en-US" altLang="en-US" smtClean="0">
                <a:ea typeface="+mn-ea"/>
              </a:endParaRPr>
            </a:p>
          </p:txBody>
        </p:sp>
        <p:sp>
          <p:nvSpPr>
            <p:cNvPr id="1033" name="Line 58"/>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034" name="Group 59"/>
            <p:cNvGrpSpPr>
              <a:grpSpLocks/>
            </p:cNvGrpSpPr>
            <p:nvPr/>
          </p:nvGrpSpPr>
          <p:grpSpPr bwMode="auto">
            <a:xfrm>
              <a:off x="261" y="892"/>
              <a:ext cx="1124" cy="1464"/>
              <a:chOff x="96" y="916"/>
              <a:chExt cx="2208" cy="2876"/>
            </a:xfrm>
          </p:grpSpPr>
          <p:sp>
            <p:nvSpPr>
              <p:cNvPr id="1035" name="Line 60"/>
              <p:cNvSpPr>
                <a:spLocks noChangeShapeType="1"/>
              </p:cNvSpPr>
              <p:nvPr/>
            </p:nvSpPr>
            <p:spPr bwMode="ltGray">
              <a:xfrm flipH="1">
                <a:off x="96" y="1038"/>
                <a:ext cx="22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6" name="Line 61"/>
              <p:cNvSpPr>
                <a:spLocks noChangeShapeType="1"/>
              </p:cNvSpPr>
              <p:nvPr/>
            </p:nvSpPr>
            <p:spPr bwMode="ltGray">
              <a:xfrm>
                <a:off x="336" y="920"/>
                <a:ext cx="0" cy="287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7" name="Arc 62"/>
              <p:cNvSpPr>
                <a:spLocks/>
              </p:cNvSpPr>
              <p:nvPr/>
            </p:nvSpPr>
            <p:spPr bwMode="ltGray">
              <a:xfrm flipH="1">
                <a:off x="218" y="916"/>
                <a:ext cx="238" cy="240"/>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8433" name="Rectangle 6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b="0" i="1">
                <a:latin typeface="Tahoma" pitchFamily="34" charset="0"/>
                <a:ea typeface="+mn-ea"/>
                <a:cs typeface="+mn-cs"/>
              </a:defRPr>
            </a:lvl1pPr>
          </a:lstStyle>
          <a:p>
            <a:pPr>
              <a:defRPr/>
            </a:pPr>
            <a:endParaRPr lang="en-US"/>
          </a:p>
        </p:txBody>
      </p:sp>
      <p:sp>
        <p:nvSpPr>
          <p:cNvPr id="58434" name="Rectangle 6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b="0" i="1">
                <a:latin typeface="Tahoma" panose="020B0604030504040204" pitchFamily="34" charset="0"/>
                <a:ea typeface="MS PGothic" panose="020B0600070205080204" pitchFamily="34" charset="-128"/>
              </a:defRPr>
            </a:lvl1pPr>
          </a:lstStyle>
          <a:p>
            <a:pPr>
              <a:defRPr/>
            </a:pPr>
            <a:fld id="{325F014C-15E0-4F95-B9E2-BC0F717304DB}" type="slidenum">
              <a:rPr lang="en-US" altLang="en-US"/>
              <a:pPr>
                <a:defRPr/>
              </a:pPr>
              <a:t>‹#›</a:t>
            </a:fld>
            <a:endParaRPr lang="en-US" altLang="en-US"/>
          </a:p>
        </p:txBody>
      </p:sp>
      <p:pic>
        <p:nvPicPr>
          <p:cNvPr id="67" name="Picture 67" descr="UKLOGO"/>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8220075" y="6211150"/>
            <a:ext cx="736600" cy="3603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8" name="Picture 67"/>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9935" y="5909678"/>
            <a:ext cx="985990" cy="930010"/>
          </a:xfrm>
          <a:prstGeom prst="rect">
            <a:avLst/>
          </a:prstGeom>
        </p:spPr>
      </p:pic>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Lst>
  <p:transition spd="slow">
    <p:pull dir="u"/>
  </p:transition>
  <p:txStyles>
    <p:titleStyle>
      <a:lvl1pPr algn="l" rtl="0" eaLnBrk="0" fontAlgn="base" hangingPunct="0">
        <a:spcBef>
          <a:spcPct val="0"/>
        </a:spcBef>
        <a:spcAft>
          <a:spcPct val="0"/>
        </a:spcAft>
        <a:defRPr sz="4000">
          <a:solidFill>
            <a:srgbClr val="990000"/>
          </a:solidFill>
          <a:latin typeface="+mj-lt"/>
          <a:ea typeface="ＭＳ Ｐゴシック" panose="020B0600070205080204" pitchFamily="34" charset="-128"/>
          <a:cs typeface="MS PGothic" charset="0"/>
        </a:defRPr>
      </a:lvl1pPr>
      <a:lvl2pPr algn="l" rtl="0" eaLnBrk="0" fontAlgn="base" hangingPunct="0">
        <a:spcBef>
          <a:spcPct val="0"/>
        </a:spcBef>
        <a:spcAft>
          <a:spcPct val="0"/>
        </a:spcAft>
        <a:defRPr sz="4000">
          <a:solidFill>
            <a:srgbClr val="990000"/>
          </a:solidFill>
          <a:latin typeface="Comic Sans MS" pitchFamily="66" charset="0"/>
          <a:ea typeface="ＭＳ Ｐゴシック" panose="020B0600070205080204" pitchFamily="34" charset="-128"/>
          <a:cs typeface="MS PGothic" charset="0"/>
        </a:defRPr>
      </a:lvl2pPr>
      <a:lvl3pPr algn="l" rtl="0" eaLnBrk="0" fontAlgn="base" hangingPunct="0">
        <a:spcBef>
          <a:spcPct val="0"/>
        </a:spcBef>
        <a:spcAft>
          <a:spcPct val="0"/>
        </a:spcAft>
        <a:defRPr sz="4000">
          <a:solidFill>
            <a:srgbClr val="990000"/>
          </a:solidFill>
          <a:latin typeface="Comic Sans MS" pitchFamily="66" charset="0"/>
          <a:ea typeface="ＭＳ Ｐゴシック" panose="020B0600070205080204" pitchFamily="34" charset="-128"/>
          <a:cs typeface="MS PGothic" charset="0"/>
        </a:defRPr>
      </a:lvl3pPr>
      <a:lvl4pPr algn="l" rtl="0" eaLnBrk="0" fontAlgn="base" hangingPunct="0">
        <a:spcBef>
          <a:spcPct val="0"/>
        </a:spcBef>
        <a:spcAft>
          <a:spcPct val="0"/>
        </a:spcAft>
        <a:defRPr sz="4000">
          <a:solidFill>
            <a:srgbClr val="990000"/>
          </a:solidFill>
          <a:latin typeface="Comic Sans MS" pitchFamily="66" charset="0"/>
          <a:ea typeface="ＭＳ Ｐゴシック" panose="020B0600070205080204" pitchFamily="34" charset="-128"/>
          <a:cs typeface="MS PGothic" charset="0"/>
        </a:defRPr>
      </a:lvl4pPr>
      <a:lvl5pPr algn="l" rtl="0" eaLnBrk="0" fontAlgn="base" hangingPunct="0">
        <a:spcBef>
          <a:spcPct val="0"/>
        </a:spcBef>
        <a:spcAft>
          <a:spcPct val="0"/>
        </a:spcAft>
        <a:defRPr sz="4000">
          <a:solidFill>
            <a:srgbClr val="990000"/>
          </a:solidFill>
          <a:latin typeface="Comic Sans MS" pitchFamily="66" charset="0"/>
          <a:ea typeface="ＭＳ Ｐゴシック" panose="020B0600070205080204" pitchFamily="34" charset="-128"/>
          <a:cs typeface="MS PGothic" charset="0"/>
        </a:defRPr>
      </a:lvl5pPr>
      <a:lvl6pPr marL="457200" algn="l" rtl="0" fontAlgn="base">
        <a:spcBef>
          <a:spcPct val="0"/>
        </a:spcBef>
        <a:spcAft>
          <a:spcPct val="0"/>
        </a:spcAft>
        <a:defRPr sz="4000">
          <a:solidFill>
            <a:srgbClr val="990000"/>
          </a:solidFill>
          <a:latin typeface="Comic Sans MS" pitchFamily="66" charset="0"/>
        </a:defRPr>
      </a:lvl6pPr>
      <a:lvl7pPr marL="914400" algn="l" rtl="0" fontAlgn="base">
        <a:spcBef>
          <a:spcPct val="0"/>
        </a:spcBef>
        <a:spcAft>
          <a:spcPct val="0"/>
        </a:spcAft>
        <a:defRPr sz="4000">
          <a:solidFill>
            <a:srgbClr val="990000"/>
          </a:solidFill>
          <a:latin typeface="Comic Sans MS" pitchFamily="66" charset="0"/>
        </a:defRPr>
      </a:lvl7pPr>
      <a:lvl8pPr marL="1371600" algn="l" rtl="0" fontAlgn="base">
        <a:spcBef>
          <a:spcPct val="0"/>
        </a:spcBef>
        <a:spcAft>
          <a:spcPct val="0"/>
        </a:spcAft>
        <a:defRPr sz="4000">
          <a:solidFill>
            <a:srgbClr val="990000"/>
          </a:solidFill>
          <a:latin typeface="Comic Sans MS" pitchFamily="66" charset="0"/>
        </a:defRPr>
      </a:lvl8pPr>
      <a:lvl9pPr marL="1828800" algn="l" rtl="0" fontAlgn="base">
        <a:spcBef>
          <a:spcPct val="0"/>
        </a:spcBef>
        <a:spcAft>
          <a:spcPct val="0"/>
        </a:spcAft>
        <a:defRPr sz="4000">
          <a:solidFill>
            <a:srgbClr val="990000"/>
          </a:solidFill>
          <a:latin typeface="Comic Sans MS" pitchFamily="66" charset="0"/>
        </a:defRPr>
      </a:lvl9pPr>
    </p:titleStyle>
    <p:bodyStyle>
      <a:lvl1pPr marL="342900" indent="-342900" algn="l" rtl="0" eaLnBrk="0" fontAlgn="base" hangingPunct="0">
        <a:spcBef>
          <a:spcPct val="20000"/>
        </a:spcBef>
        <a:spcAft>
          <a:spcPct val="0"/>
        </a:spcAft>
        <a:buClr>
          <a:schemeClr val="hlink"/>
        </a:buClr>
        <a:buSzPct val="110000"/>
        <a:buFont typeface="Wingdings" panose="05000000000000000000" pitchFamily="2" charset="2"/>
        <a:buChar char="w"/>
        <a:defRPr sz="3600" b="1">
          <a:solidFill>
            <a:schemeClr val="tx1"/>
          </a:solidFill>
          <a:latin typeface="+mn-lt"/>
          <a:ea typeface="ＭＳ Ｐゴシック" panose="020B0600070205080204" pitchFamily="34" charset="-128"/>
          <a:cs typeface="MS PGothic" charset="0"/>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l"/>
        <a:defRPr sz="3000" b="1">
          <a:solidFill>
            <a:schemeClr val="tx1"/>
          </a:solidFill>
          <a:latin typeface="+mn-lt"/>
          <a:ea typeface="ＭＳ Ｐゴシック" panose="020B0600070205080204" pitchFamily="34" charset="-128"/>
          <a:cs typeface="MS PGothic" charset="0"/>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sz="2400">
          <a:solidFill>
            <a:schemeClr val="tx1"/>
          </a:solidFill>
          <a:latin typeface="Tahoma" pitchFamily="34" charset="0"/>
          <a:ea typeface="ＭＳ Ｐゴシック" panose="020B0600070205080204" pitchFamily="34" charset="-128"/>
          <a:cs typeface="MS PGothic" charset="0"/>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sz="2000">
          <a:solidFill>
            <a:schemeClr val="tx1"/>
          </a:solidFill>
          <a:latin typeface="Tahoma" pitchFamily="34" charset="0"/>
          <a:ea typeface="ＭＳ Ｐゴシック" panose="020B0600070205080204" pitchFamily="34" charset="-128"/>
          <a:cs typeface="MS PGothic" charset="0"/>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itchFamily="34" charset="0"/>
          <a:ea typeface="ＭＳ Ｐゴシック" panose="020B0600070205080204" pitchFamily="34" charset="-128"/>
          <a:cs typeface="MS PGothic" charset="0"/>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Tahoma" pitchFamily="34" charset="0"/>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Tahoma" pitchFamily="34" charset="0"/>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Tahoma" pitchFamily="34" charset="0"/>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Tahoma"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8.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png"/><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ctrTitle"/>
          </p:nvPr>
        </p:nvSpPr>
        <p:spPr>
          <a:xfrm>
            <a:off x="990600" y="1828800"/>
            <a:ext cx="7772400" cy="838200"/>
          </a:xfrm>
        </p:spPr>
        <p:txBody>
          <a:bodyPr/>
          <a:lstStyle/>
          <a:p>
            <a:pPr eaLnBrk="1" hangingPunct="1"/>
            <a:r>
              <a:rPr lang="en-US" altLang="en-US" sz="3800" smtClean="0"/>
              <a:t>STATISTICS REVIEW</a:t>
            </a:r>
            <a:endParaRPr lang="en-US" altLang="en-US" smtClean="0"/>
          </a:p>
        </p:txBody>
      </p:sp>
      <p:sp>
        <p:nvSpPr>
          <p:cNvPr id="8195" name="Rectangle 7" descr="Rectangle: Click to edit Master text styles&#10;Second level&#10;Third level&#10;Fourth level&#10;Fifth level"/>
          <p:cNvSpPr>
            <a:spLocks noGrp="1" noChangeArrowheads="1"/>
          </p:cNvSpPr>
          <p:nvPr>
            <p:ph type="subTitle" idx="1"/>
          </p:nvPr>
        </p:nvSpPr>
        <p:spPr/>
        <p:txBody>
          <a:bodyPr/>
          <a:lstStyle/>
          <a:p>
            <a:pPr eaLnBrk="1" hangingPunct="1"/>
            <a:endParaRPr lang="en-US" altLang="en-US" smtClean="0"/>
          </a:p>
        </p:txBody>
      </p:sp>
      <p:sp>
        <p:nvSpPr>
          <p:cNvPr id="4" name="TextBox 3"/>
          <p:cNvSpPr txBox="1"/>
          <p:nvPr/>
        </p:nvSpPr>
        <p:spPr>
          <a:xfrm>
            <a:off x="6775995" y="6400800"/>
            <a:ext cx="2339102" cy="307777"/>
          </a:xfrm>
          <a:prstGeom prst="rect">
            <a:avLst/>
          </a:prstGeom>
          <a:noFill/>
        </p:spPr>
        <p:txBody>
          <a:bodyPr wrap="none" rtlCol="0">
            <a:spAutoFit/>
          </a:bodyPr>
          <a:lstStyle/>
          <a:p>
            <a:r>
              <a:rPr lang="en-US" sz="1400" b="0" dirty="0" smtClean="0">
                <a:latin typeface="Century Gothic" panose="020B0502020202020204" pitchFamily="34" charset="0"/>
              </a:rPr>
              <a:t>Copyright © 2016 STC, UK</a:t>
            </a:r>
            <a:endParaRPr lang="en-US" sz="1400" b="0" dirty="0">
              <a:latin typeface="Century Gothic" panose="020B0502020202020204" pitchFamily="34"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How to Address RTM</a:t>
            </a:r>
          </a:p>
        </p:txBody>
      </p:sp>
      <p:sp>
        <p:nvSpPr>
          <p:cNvPr id="24579" name="Content Placeholder 2" descr="Rectangle: Click to edit Master text styles&#10;Second level&#10;Third level&#10;Fourth level&#10;Fifth level"/>
          <p:cNvSpPr>
            <a:spLocks noGrp="1"/>
          </p:cNvSpPr>
          <p:nvPr>
            <p:ph idx="1"/>
          </p:nvPr>
        </p:nvSpPr>
        <p:spPr/>
        <p:txBody>
          <a:bodyPr/>
          <a:lstStyle/>
          <a:p>
            <a:r>
              <a:rPr lang="en-US" altLang="en-US" dirty="0" smtClean="0"/>
              <a:t>More data from similar sites</a:t>
            </a:r>
          </a:p>
          <a:p>
            <a:r>
              <a:rPr lang="en-US" altLang="en-US" dirty="0" smtClean="0"/>
              <a:t>More years of data</a:t>
            </a:r>
          </a:p>
          <a:p>
            <a:r>
              <a:rPr lang="en-US" altLang="en-US" dirty="0" smtClean="0"/>
              <a:t>Empirical Bayes</a:t>
            </a:r>
          </a:p>
          <a:p>
            <a:endParaRPr lang="en-US" altLang="en-US" dirty="0" smtClean="0"/>
          </a:p>
        </p:txBody>
      </p:sp>
    </p:spTree>
  </p:cSld>
  <p:clrMapOvr>
    <a:masterClrMapping/>
  </p:clrMapOvr>
  <p:transition spd="slow">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Empirical Bayes Method</a:t>
            </a:r>
          </a:p>
        </p:txBody>
      </p:sp>
      <p:sp>
        <p:nvSpPr>
          <p:cNvPr id="26627" name="Content Placeholder 2" descr="Rectangle: Click to edit Master text styles&#10;Second level&#10;Third level&#10;Fourth level&#10;Fifth level"/>
          <p:cNvSpPr>
            <a:spLocks noGrp="1"/>
          </p:cNvSpPr>
          <p:nvPr>
            <p:ph idx="1"/>
          </p:nvPr>
        </p:nvSpPr>
        <p:spPr/>
        <p:txBody>
          <a:bodyPr/>
          <a:lstStyle/>
          <a:p>
            <a:r>
              <a:rPr lang="en-US" altLang="en-US" dirty="0" smtClean="0"/>
              <a:t>Conditional probability</a:t>
            </a:r>
          </a:p>
          <a:p>
            <a:r>
              <a:rPr lang="en-US" altLang="en-US" dirty="0" smtClean="0"/>
              <a:t>Number of expected crashes</a:t>
            </a:r>
          </a:p>
          <a:p>
            <a:r>
              <a:rPr lang="en-US" altLang="en-US" dirty="0" smtClean="0"/>
              <a:t>Weighted average estimate based on</a:t>
            </a:r>
          </a:p>
          <a:p>
            <a:pPr lvl="1"/>
            <a:r>
              <a:rPr lang="en-US" altLang="en-US" dirty="0" smtClean="0"/>
              <a:t>Crashes at site </a:t>
            </a:r>
          </a:p>
          <a:p>
            <a:pPr lvl="1"/>
            <a:r>
              <a:rPr lang="en-US" altLang="en-US" dirty="0" smtClean="0"/>
              <a:t>Crashes from other sites (prediction)</a:t>
            </a:r>
          </a:p>
        </p:txBody>
      </p:sp>
    </p:spTree>
  </p:cSld>
  <p:clrMapOvr>
    <a:masterClrMapping/>
  </p:clrMapOvr>
  <p:transition spd="slow">
    <p:pull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Basic Equations</a:t>
            </a:r>
          </a:p>
        </p:txBody>
      </p:sp>
      <p:sp>
        <p:nvSpPr>
          <p:cNvPr id="28675" name="Content Placeholder 2" descr="Rectangle: Click to edit Master text styles&#10;Second level&#10;Third level&#10;Fourth level&#10;Fifth level"/>
          <p:cNvSpPr>
            <a:spLocks noGrp="1"/>
          </p:cNvSpPr>
          <p:nvPr>
            <p:ph idx="1"/>
          </p:nvPr>
        </p:nvSpPr>
        <p:spPr>
          <a:xfrm>
            <a:off x="838200" y="1676400"/>
            <a:ext cx="7772400" cy="4114800"/>
          </a:xfrm>
        </p:spPr>
        <p:txBody>
          <a:bodyPr/>
          <a:lstStyle/>
          <a:p>
            <a:pPr marL="0" indent="0" algn="ctr">
              <a:buFont typeface="Wingdings" panose="05000000000000000000" pitchFamily="2" charset="2"/>
              <a:buNone/>
            </a:pPr>
            <a:r>
              <a:rPr lang="en-US" altLang="en-US" dirty="0" smtClean="0"/>
              <a:t>N = N</a:t>
            </a:r>
            <a:r>
              <a:rPr lang="en-US" altLang="en-US" baseline="-25000" dirty="0" smtClean="0"/>
              <a:t>1</a:t>
            </a:r>
            <a:r>
              <a:rPr lang="en-US" altLang="en-US" dirty="0" smtClean="0"/>
              <a:t> w + N</a:t>
            </a:r>
            <a:r>
              <a:rPr lang="en-US" altLang="en-US" baseline="-25000" dirty="0" smtClean="0"/>
              <a:t>2</a:t>
            </a:r>
            <a:r>
              <a:rPr lang="en-US" altLang="en-US" dirty="0" smtClean="0"/>
              <a:t> (1-w)</a:t>
            </a:r>
          </a:p>
          <a:p>
            <a:pPr marL="0" indent="0">
              <a:spcBef>
                <a:spcPct val="0"/>
              </a:spcBef>
              <a:buFont typeface="Wingdings" panose="05000000000000000000" pitchFamily="2" charset="2"/>
              <a:buNone/>
            </a:pPr>
            <a:endParaRPr lang="en-US" altLang="en-US" sz="2000" dirty="0" smtClean="0"/>
          </a:p>
          <a:p>
            <a:pPr marL="0" indent="0">
              <a:buFont typeface="Wingdings" panose="05000000000000000000" pitchFamily="2" charset="2"/>
              <a:buNone/>
            </a:pPr>
            <a:r>
              <a:rPr lang="en-US" altLang="en-US" sz="2400" dirty="0" smtClean="0"/>
              <a:t>where: 	N: estimated expected crashes</a:t>
            </a:r>
          </a:p>
          <a:p>
            <a:pPr marL="0" indent="0">
              <a:buFont typeface="Wingdings" panose="05000000000000000000" pitchFamily="2" charset="2"/>
              <a:buNone/>
            </a:pPr>
            <a:r>
              <a:rPr lang="en-US" altLang="en-US" sz="2400" dirty="0" smtClean="0"/>
              <a:t>		N</a:t>
            </a:r>
            <a:r>
              <a:rPr lang="en-US" altLang="en-US" sz="2400" baseline="-25000" dirty="0" smtClean="0"/>
              <a:t>1</a:t>
            </a:r>
            <a:r>
              <a:rPr lang="en-US" altLang="en-US" sz="2400" dirty="0" smtClean="0"/>
              <a:t>: crashes from other similar sites</a:t>
            </a:r>
          </a:p>
          <a:p>
            <a:pPr marL="0" indent="0">
              <a:buFont typeface="Wingdings" panose="05000000000000000000" pitchFamily="2" charset="2"/>
              <a:buNone/>
            </a:pPr>
            <a:r>
              <a:rPr lang="en-US" altLang="en-US" sz="2400" dirty="0" smtClean="0"/>
              <a:t>		N</a:t>
            </a:r>
            <a:r>
              <a:rPr lang="en-US" altLang="en-US" sz="2400" baseline="-25000" dirty="0" smtClean="0"/>
              <a:t>2</a:t>
            </a:r>
            <a:r>
              <a:rPr lang="en-US" altLang="en-US" sz="2400" dirty="0" smtClean="0"/>
              <a:t>: observed crashes at site</a:t>
            </a:r>
          </a:p>
          <a:p>
            <a:pPr marL="0" indent="0">
              <a:buFont typeface="Wingdings" panose="05000000000000000000" pitchFamily="2" charset="2"/>
              <a:buNone/>
            </a:pPr>
            <a:r>
              <a:rPr lang="en-US" altLang="en-US" sz="2400" dirty="0" smtClean="0"/>
              <a:t>		w: weight factor</a:t>
            </a:r>
          </a:p>
          <a:p>
            <a:pPr marL="0" indent="0">
              <a:spcBef>
                <a:spcPct val="0"/>
              </a:spcBef>
              <a:buFont typeface="Wingdings" panose="05000000000000000000" pitchFamily="2" charset="2"/>
              <a:buNone/>
            </a:pPr>
            <a:endParaRPr lang="en-US" altLang="en-US" sz="2400" dirty="0" smtClean="0"/>
          </a:p>
          <a:p>
            <a:pPr marL="0" indent="0" algn="ctr">
              <a:buFont typeface="Wingdings" panose="05000000000000000000" pitchFamily="2" charset="2"/>
              <a:buNone/>
            </a:pPr>
            <a:r>
              <a:rPr lang="en-US" altLang="en-US" sz="3000" dirty="0" smtClean="0"/>
              <a:t>w = 1/[1+(N</a:t>
            </a:r>
            <a:r>
              <a:rPr lang="en-US" altLang="en-US" sz="3000" baseline="-25000" dirty="0" smtClean="0"/>
              <a:t>1</a:t>
            </a:r>
            <a:r>
              <a:rPr lang="en-US" altLang="en-US" sz="3000" dirty="0" smtClean="0"/>
              <a:t> Y/)</a:t>
            </a:r>
            <a:r>
              <a:rPr lang="el-GR" altLang="en-US" sz="3000" dirty="0" smtClean="0"/>
              <a:t>φ</a:t>
            </a:r>
            <a:r>
              <a:rPr lang="en-US" altLang="en-US" sz="3000" dirty="0" smtClean="0"/>
              <a:t>]</a:t>
            </a:r>
            <a:endParaRPr lang="el-GR" altLang="en-US" sz="3000" dirty="0" smtClean="0"/>
          </a:p>
          <a:p>
            <a:pPr marL="0" indent="0" algn="ctr">
              <a:buFont typeface="Wingdings" panose="05000000000000000000" pitchFamily="2" charset="2"/>
              <a:buNone/>
            </a:pPr>
            <a:endParaRPr lang="en-US" altLang="en-US" sz="2500" dirty="0" smtClean="0"/>
          </a:p>
          <a:p>
            <a:pPr marL="0" indent="0">
              <a:buFont typeface="Wingdings" panose="05000000000000000000" pitchFamily="2" charset="2"/>
              <a:buNone/>
            </a:pPr>
            <a:r>
              <a:rPr lang="en-US" altLang="en-US" sz="2400" dirty="0" smtClean="0"/>
              <a:t>where: 	</a:t>
            </a:r>
            <a:r>
              <a:rPr lang="el-GR" altLang="en-US" sz="2400" dirty="0" smtClean="0"/>
              <a:t>Υ</a:t>
            </a:r>
            <a:r>
              <a:rPr lang="en-US" altLang="en-US" sz="2400" dirty="0" smtClean="0"/>
              <a:t>: timeframe in years for crash counts</a:t>
            </a:r>
          </a:p>
          <a:p>
            <a:pPr marL="0" indent="0">
              <a:buFont typeface="Wingdings" panose="05000000000000000000" pitchFamily="2" charset="2"/>
              <a:buNone/>
            </a:pPr>
            <a:r>
              <a:rPr lang="en-US" altLang="en-US" sz="2400" dirty="0" smtClean="0"/>
              <a:t>		</a:t>
            </a:r>
            <a:r>
              <a:rPr lang="el-GR" altLang="en-US" sz="2400" dirty="0" smtClean="0"/>
              <a:t>φ</a:t>
            </a:r>
            <a:r>
              <a:rPr lang="en-US" altLang="en-US" sz="2400" dirty="0" smtClean="0"/>
              <a:t>: </a:t>
            </a:r>
            <a:r>
              <a:rPr lang="en-US" altLang="en-US" sz="2400" dirty="0" err="1" smtClean="0"/>
              <a:t>overdispersion</a:t>
            </a:r>
            <a:r>
              <a:rPr lang="en-US" altLang="en-US" sz="2400" dirty="0" smtClean="0"/>
              <a:t> parameter</a:t>
            </a:r>
            <a:endParaRPr lang="en-US" altLang="en-US" sz="2500" dirty="0" smtClean="0"/>
          </a:p>
        </p:txBody>
      </p:sp>
    </p:spTree>
  </p:cSld>
  <p:clrMapOvr>
    <a:masterClrMapping/>
  </p:clrMapOvr>
  <p:transition spd="slow">
    <p:pull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smtClean="0"/>
              <a:t>EB Example				 </a:t>
            </a:r>
            <a:r>
              <a:rPr lang="en-US" altLang="en-US" sz="2000" smtClean="0"/>
              <a:t>   (1/4)</a:t>
            </a:r>
            <a:endParaRPr lang="en-US" altLang="en-US" smtClean="0"/>
          </a:p>
        </p:txBody>
      </p:sp>
      <p:sp>
        <p:nvSpPr>
          <p:cNvPr id="30723" name="Content Placeholder 2" descr="Rectangle: Click to edit Master text styles&#10;Second level&#10;Third level&#10;Fourth level&#10;Fifth level"/>
          <p:cNvSpPr>
            <a:spLocks noGrp="1"/>
          </p:cNvSpPr>
          <p:nvPr>
            <p:ph idx="1"/>
          </p:nvPr>
        </p:nvSpPr>
        <p:spPr>
          <a:xfrm>
            <a:off x="762000" y="1600200"/>
            <a:ext cx="7772400" cy="4114800"/>
          </a:xfrm>
        </p:spPr>
        <p:txBody>
          <a:bodyPr/>
          <a:lstStyle/>
          <a:p>
            <a:r>
              <a:rPr lang="en-US" altLang="en-US" dirty="0" smtClean="0"/>
              <a:t>Road segment </a:t>
            </a:r>
          </a:p>
          <a:p>
            <a:pPr lvl="1"/>
            <a:r>
              <a:rPr lang="en-US" altLang="en-US" dirty="0" smtClean="0"/>
              <a:t>1.8 mi long</a:t>
            </a:r>
          </a:p>
          <a:p>
            <a:pPr lvl="1"/>
            <a:r>
              <a:rPr lang="en-US" altLang="en-US" dirty="0" smtClean="0"/>
              <a:t>ADT 4,000</a:t>
            </a:r>
          </a:p>
          <a:p>
            <a:pPr lvl="1"/>
            <a:r>
              <a:rPr lang="en-US" altLang="en-US" dirty="0" smtClean="0"/>
              <a:t>12 crashes last year</a:t>
            </a:r>
          </a:p>
          <a:p>
            <a:pPr lvl="1"/>
            <a:r>
              <a:rPr lang="en-US" altLang="en-US" dirty="0" smtClean="0"/>
              <a:t>N</a:t>
            </a:r>
            <a:r>
              <a:rPr lang="en-US" altLang="en-US" baseline="-25000" dirty="0" smtClean="0"/>
              <a:t>1</a:t>
            </a:r>
            <a:r>
              <a:rPr lang="en-US" altLang="en-US" dirty="0" smtClean="0"/>
              <a:t> = 0.0224 (ADT</a:t>
            </a:r>
            <a:r>
              <a:rPr lang="en-US" altLang="en-US" baseline="30000" dirty="0" smtClean="0"/>
              <a:t>0.564</a:t>
            </a:r>
            <a:r>
              <a:rPr lang="en-US" altLang="en-US" dirty="0" smtClean="0"/>
              <a:t>)crashes/mi</a:t>
            </a:r>
          </a:p>
          <a:p>
            <a:pPr lvl="1"/>
            <a:r>
              <a:rPr lang="el-GR" altLang="en-US" dirty="0" smtClean="0"/>
              <a:t>φ</a:t>
            </a:r>
            <a:r>
              <a:rPr lang="en-US" altLang="en-US" dirty="0" smtClean="0"/>
              <a:t> = </a:t>
            </a:r>
            <a:r>
              <a:rPr lang="el-GR" altLang="en-US" dirty="0" smtClean="0"/>
              <a:t>2.05</a:t>
            </a:r>
            <a:r>
              <a:rPr lang="en-US" altLang="en-US" dirty="0" smtClean="0"/>
              <a:t>/mi</a:t>
            </a:r>
          </a:p>
          <a:p>
            <a:pPr>
              <a:spcBef>
                <a:spcPct val="0"/>
              </a:spcBef>
            </a:pPr>
            <a:endParaRPr lang="en-US" altLang="en-US" sz="2500" dirty="0" smtClean="0"/>
          </a:p>
          <a:p>
            <a:r>
              <a:rPr lang="en-US" altLang="en-US" dirty="0" smtClean="0"/>
              <a:t>How many crashes should we expect next year?</a:t>
            </a:r>
          </a:p>
        </p:txBody>
      </p:sp>
    </p:spTree>
  </p:cSld>
  <p:clrMapOvr>
    <a:masterClrMapping/>
  </p:clrMapOvr>
  <p:transition spd="slow">
    <p:pull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smtClean="0"/>
              <a:t>EB Example				</a:t>
            </a:r>
            <a:r>
              <a:rPr lang="en-US" altLang="en-US" sz="2000" smtClean="0"/>
              <a:t>   (2/4)</a:t>
            </a:r>
            <a:endParaRPr lang="en-US" altLang="en-US" smtClean="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600200"/>
                <a:ext cx="8763000" cy="4724400"/>
              </a:xfrm>
            </p:spPr>
            <p:txBody>
              <a:bodyPr/>
              <a:lstStyle/>
              <a:p>
                <a:r>
                  <a:rPr lang="en-US" sz="3000" dirty="0" smtClean="0"/>
                  <a:t>Step 1: Expected number of crashes </a:t>
                </a:r>
              </a:p>
              <a:p>
                <a:pPr marL="0" indent="0">
                  <a:buNone/>
                </a:pPr>
                <a:r>
                  <a:rPr lang="en-US" sz="3000" dirty="0"/>
                  <a:t> </a:t>
                </a:r>
                <a:r>
                  <a:rPr lang="en-US" sz="3000" dirty="0" smtClean="0"/>
                  <a:t>  </a:t>
                </a:r>
                <a:r>
                  <a:rPr lang="en-US" sz="2800" dirty="0" smtClean="0"/>
                  <a:t>N</a:t>
                </a:r>
                <a:r>
                  <a:rPr lang="en-US" sz="2800" baseline="-25000" dirty="0"/>
                  <a:t>1</a:t>
                </a:r>
                <a:r>
                  <a:rPr lang="en-US" sz="2800" dirty="0" smtClean="0"/>
                  <a:t> = 0.0224(4000</a:t>
                </a:r>
                <a:r>
                  <a:rPr lang="en-US" sz="2800" baseline="30000" dirty="0" smtClean="0"/>
                  <a:t>0.564</a:t>
                </a:r>
                <a:r>
                  <a:rPr lang="en-US" sz="2800" dirty="0" smtClean="0"/>
                  <a:t>)(1.8)=4.34 crashes/mi-year</a:t>
                </a:r>
              </a:p>
              <a:p>
                <a:r>
                  <a:rPr lang="en-US" sz="3000" dirty="0" smtClean="0"/>
                  <a:t>Step 2: Weight estimation</a:t>
                </a:r>
              </a:p>
              <a:p>
                <a:pPr marL="0" indent="0">
                  <a:buNone/>
                </a:pPr>
                <a:r>
                  <a:rPr lang="en-US" sz="3000" dirty="0" smtClean="0"/>
                  <a:t>   </a:t>
                </a:r>
                <a:r>
                  <a:rPr lang="en-US" sz="2800" dirty="0" smtClean="0"/>
                  <a:t>N</a:t>
                </a:r>
                <a:r>
                  <a:rPr lang="en-US" sz="2800" baseline="-25000" dirty="0" smtClean="0"/>
                  <a:t>1</a:t>
                </a:r>
                <a:r>
                  <a:rPr lang="en-US" sz="2800" dirty="0" smtClean="0"/>
                  <a:t> </a:t>
                </a:r>
                <a:r>
                  <a:rPr lang="en-US" sz="2800" dirty="0"/>
                  <a:t>= </a:t>
                </a:r>
                <a:r>
                  <a:rPr lang="en-US" sz="2800" dirty="0" smtClean="0"/>
                  <a:t>0.0224(4000</a:t>
                </a:r>
                <a:r>
                  <a:rPr lang="en-US" sz="2800" baseline="30000" dirty="0" smtClean="0"/>
                  <a:t>0.564</a:t>
                </a:r>
                <a:r>
                  <a:rPr lang="en-US" sz="2800" dirty="0" smtClean="0"/>
                  <a:t>)=2.41 crashes/mi</a:t>
                </a:r>
              </a:p>
              <a:p>
                <a:pPr marL="0" indent="0">
                  <a:buNone/>
                </a:pPr>
                <a:r>
                  <a:rPr lang="en-US" sz="3000" dirty="0"/>
                  <a:t> </a:t>
                </a:r>
                <a:r>
                  <a:rPr lang="en-US" sz="3000" dirty="0" smtClean="0"/>
                  <a:t>  w=1/[1+(2.41)(1)/2.050]=0.460</a:t>
                </a:r>
                <a:endParaRPr lang="en-US" sz="3000" dirty="0"/>
              </a:p>
              <a:p>
                <a:r>
                  <a:rPr lang="en-US" sz="3000" dirty="0" smtClean="0"/>
                  <a:t>Step 3: Estimated number of crashes</a:t>
                </a:r>
              </a:p>
              <a:p>
                <a:pPr marL="0" indent="0">
                  <a:buNone/>
                </a:pPr>
                <a:r>
                  <a:rPr lang="en-US" sz="3000" dirty="0" smtClean="0"/>
                  <a:t>   </a:t>
                </a:r>
                <a:r>
                  <a:rPr lang="en-US" sz="2800" dirty="0" smtClean="0"/>
                  <a:t>N </a:t>
                </a:r>
                <a:r>
                  <a:rPr lang="en-US" sz="2800" dirty="0"/>
                  <a:t>= </a:t>
                </a:r>
                <a:r>
                  <a:rPr lang="en-US" sz="2800" dirty="0" smtClean="0"/>
                  <a:t>0.460(4.34)+0.540(12)=8.48 crashes/mi-year</a:t>
                </a:r>
              </a:p>
              <a:p>
                <a:pPr marL="0" indent="0">
                  <a:buNone/>
                </a:pPr>
                <a:r>
                  <a:rPr lang="en-US" sz="2800" dirty="0" smtClean="0"/>
                  <a:t>   </a:t>
                </a:r>
                <a14:m>
                  <m:oMath xmlns:m="http://schemas.openxmlformats.org/officeDocument/2006/math">
                    <m:r>
                      <a:rPr lang="en-US" sz="2800" i="1" smtClean="0">
                        <a:latin typeface="Cambria Math" panose="02040503050406030204" pitchFamily="18" charset="0"/>
                        <a:ea typeface="Cambria Math" panose="02040503050406030204" pitchFamily="18" charset="0"/>
                      </a:rPr>
                      <m:t>𝜎</m:t>
                    </m:r>
                    <m:r>
                      <a:rPr lang="en-US" sz="2800" b="0" i="1" smtClean="0">
                        <a:latin typeface="Cambria Math" panose="02040503050406030204" pitchFamily="18" charset="0"/>
                        <a:ea typeface="Cambria Math" panose="02040503050406030204" pitchFamily="18" charset="0"/>
                      </a:rPr>
                      <m:t>=</m:t>
                    </m:r>
                    <m:rad>
                      <m:radPr>
                        <m:degHide m:val="on"/>
                        <m:ctrlPr>
                          <a:rPr lang="en-US" sz="2800" b="0" i="1" smtClean="0">
                            <a:latin typeface="Cambria Math" panose="02040503050406030204" pitchFamily="18" charset="0"/>
                            <a:ea typeface="Cambria Math" panose="02040503050406030204" pitchFamily="18" charset="0"/>
                          </a:rPr>
                        </m:ctrlPr>
                      </m:radPr>
                      <m:deg/>
                      <m:e>
                        <m:d>
                          <m:dPr>
                            <m:ctrlPr>
                              <a:rPr lang="en-US" sz="2800" b="0" i="1" smtClean="0">
                                <a:latin typeface="Cambria Math" panose="02040503050406030204" pitchFamily="18" charset="0"/>
                                <a:ea typeface="Cambria Math" panose="02040503050406030204" pitchFamily="18" charset="0"/>
                              </a:rPr>
                            </m:ctrlPr>
                          </m:dPr>
                          <m:e>
                            <m:r>
                              <a:rPr lang="en-US" sz="2800" b="0" i="1" smtClean="0">
                                <a:latin typeface="Cambria Math" panose="02040503050406030204" pitchFamily="18" charset="0"/>
                                <a:ea typeface="Cambria Math" panose="02040503050406030204" pitchFamily="18" charset="0"/>
                              </a:rPr>
                              <m:t>1−</m:t>
                            </m:r>
                            <m:r>
                              <a:rPr lang="en-US" sz="2800" b="0" i="1" smtClean="0">
                                <a:latin typeface="Cambria Math" panose="02040503050406030204" pitchFamily="18" charset="0"/>
                                <a:ea typeface="Cambria Math" panose="02040503050406030204" pitchFamily="18" charset="0"/>
                              </a:rPr>
                              <m:t>𝑤</m:t>
                            </m:r>
                          </m:e>
                        </m:d>
                        <m:r>
                          <a:rPr lang="en-US" sz="2800" b="0" i="1" smtClean="0">
                            <a:latin typeface="Cambria Math" panose="02040503050406030204" pitchFamily="18" charset="0"/>
                            <a:ea typeface="Cambria Math" panose="02040503050406030204" pitchFamily="18" charset="0"/>
                          </a:rPr>
                          <m:t>𝑁</m:t>
                        </m:r>
                      </m:e>
                    </m:rad>
                    <m:r>
                      <a:rPr lang="en-US" sz="2800" b="0" i="1" smtClean="0">
                        <a:latin typeface="Cambria Math" panose="02040503050406030204" pitchFamily="18" charset="0"/>
                        <a:ea typeface="Cambria Math" panose="02040503050406030204" pitchFamily="18" charset="0"/>
                      </a:rPr>
                      <m:t>=</m:t>
                    </m:r>
                    <m:rad>
                      <m:radPr>
                        <m:degHide m:val="on"/>
                        <m:ctrlPr>
                          <a:rPr lang="en-US" sz="2800" b="0" i="1" smtClean="0">
                            <a:latin typeface="Cambria Math" panose="02040503050406030204" pitchFamily="18" charset="0"/>
                            <a:ea typeface="Cambria Math" panose="02040503050406030204" pitchFamily="18" charset="0"/>
                          </a:rPr>
                        </m:ctrlPr>
                      </m:radPr>
                      <m:deg/>
                      <m:e>
                        <m:r>
                          <a:rPr lang="en-US" sz="2800" b="0" i="1" smtClean="0">
                            <a:latin typeface="Cambria Math" panose="02040503050406030204" pitchFamily="18" charset="0"/>
                            <a:ea typeface="Cambria Math" panose="02040503050406030204" pitchFamily="18" charset="0"/>
                          </a:rPr>
                          <m:t>(1−0.460(8.48)</m:t>
                        </m:r>
                      </m:e>
                    </m:rad>
                    <m:r>
                      <a:rPr lang="en-US" sz="2800" b="0" i="0"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m:t>
                    </m:r>
                  </m:oMath>
                </a14:m>
                <a:r>
                  <a:rPr lang="en-US" sz="2800" dirty="0" smtClean="0"/>
                  <a:t>2.14</a:t>
                </a:r>
              </a:p>
              <a:p>
                <a:pPr marL="0" indent="0">
                  <a:buNone/>
                </a:pPr>
                <a:r>
                  <a:rPr lang="en-US" sz="2800" dirty="0" smtClean="0"/>
                  <a:t>  crashes/mi-year</a:t>
                </a:r>
                <a:endParaRPr lang="en-US" sz="28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600200"/>
                <a:ext cx="8763000" cy="4724400"/>
              </a:xfrm>
              <a:blipFill rotWithShape="0">
                <a:blip r:embed="rId3"/>
                <a:stretch>
                  <a:fillRect l="-1669" t="-1806" b="-9161"/>
                </a:stretch>
              </a:blipFill>
            </p:spPr>
            <p:txBody>
              <a:bodyPr/>
              <a:lstStyle/>
              <a:p>
                <a:r>
                  <a:rPr lang="en-US">
                    <a:noFill/>
                  </a:rPr>
                  <a:t> </a:t>
                </a:r>
              </a:p>
            </p:txBody>
          </p:sp>
        </mc:Fallback>
      </mc:AlternateContent>
    </p:spTree>
  </p:cSld>
  <p:clrMapOvr>
    <a:masterClrMapping/>
  </p:clrMapOvr>
  <p:transition spd="slow">
    <p:pull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smtClean="0"/>
              <a:t>EB Example				</a:t>
            </a:r>
            <a:r>
              <a:rPr lang="en-US" altLang="en-US" sz="2000" smtClean="0"/>
              <a:t>   (3/4)</a:t>
            </a:r>
            <a:endParaRPr lang="en-US" altLang="en-US" smtClean="0"/>
          </a:p>
        </p:txBody>
      </p:sp>
      <p:sp>
        <p:nvSpPr>
          <p:cNvPr id="34819" name="Content Placeholder 2" descr="Rectangle: Click to edit Master text styles&#10;Second level&#10;Third level&#10;Fourth level&#10;Fifth level"/>
          <p:cNvSpPr>
            <a:spLocks noGrp="1"/>
          </p:cNvSpPr>
          <p:nvPr>
            <p:ph idx="1"/>
          </p:nvPr>
        </p:nvSpPr>
        <p:spPr/>
        <p:txBody>
          <a:bodyPr/>
          <a:lstStyle/>
          <a:p>
            <a:r>
              <a:rPr lang="en-US" altLang="en-US" smtClean="0"/>
              <a:t>Assuming availability of three years of data</a:t>
            </a:r>
          </a:p>
          <a:p>
            <a:pPr lvl="1"/>
            <a:r>
              <a:rPr lang="en-US" altLang="en-US" smtClean="0"/>
              <a:t>12, 7 and 8</a:t>
            </a:r>
          </a:p>
          <a:p>
            <a:pPr lvl="1"/>
            <a:r>
              <a:rPr lang="en-US" altLang="en-US" smtClean="0"/>
              <a:t>Same ADT for each year</a:t>
            </a:r>
          </a:p>
          <a:p>
            <a:pPr lvl="1"/>
            <a:endParaRPr lang="en-US" altLang="en-US" smtClean="0"/>
          </a:p>
          <a:p>
            <a:r>
              <a:rPr lang="en-US" altLang="en-US" smtClean="0"/>
              <a:t>How many crashes should we expect next year? </a:t>
            </a:r>
          </a:p>
        </p:txBody>
      </p:sp>
    </p:spTree>
  </p:cSld>
  <p:clrMapOvr>
    <a:masterClrMapping/>
  </p:clrMapOvr>
  <p:transition spd="slow">
    <p:pull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smtClean="0"/>
              <a:t>EB Example				</a:t>
            </a:r>
            <a:r>
              <a:rPr lang="en-US" altLang="en-US" sz="2000" smtClean="0"/>
              <a:t>   (4/4)</a:t>
            </a:r>
            <a:endParaRPr lang="en-US" altLang="en-US" smtClean="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905000"/>
                <a:ext cx="8686800" cy="4114800"/>
              </a:xfrm>
            </p:spPr>
            <p:txBody>
              <a:bodyPr/>
              <a:lstStyle/>
              <a:p>
                <a:r>
                  <a:rPr lang="en-US" sz="3000" dirty="0" smtClean="0"/>
                  <a:t>Step 1: Expected number of crashes </a:t>
                </a:r>
              </a:p>
              <a:p>
                <a:pPr marL="0" indent="0">
                  <a:buNone/>
                </a:pPr>
                <a:r>
                  <a:rPr lang="en-US" dirty="0"/>
                  <a:t>   </a:t>
                </a:r>
                <a:r>
                  <a:rPr lang="en-US" sz="2800" dirty="0" smtClean="0"/>
                  <a:t>N</a:t>
                </a:r>
                <a:r>
                  <a:rPr lang="en-US" sz="2800" baseline="-25000" dirty="0"/>
                  <a:t>1</a:t>
                </a:r>
                <a:r>
                  <a:rPr lang="en-US" sz="2800" dirty="0" smtClean="0"/>
                  <a:t> =0.0224(4000</a:t>
                </a:r>
                <a:r>
                  <a:rPr lang="en-US" sz="2800" baseline="30000" dirty="0" smtClean="0"/>
                  <a:t>0.564</a:t>
                </a:r>
                <a:r>
                  <a:rPr lang="en-US" sz="2800" dirty="0"/>
                  <a:t>)(1.8</a:t>
                </a:r>
                <a:r>
                  <a:rPr lang="en-US" sz="2800" dirty="0" smtClean="0"/>
                  <a:t>)(3)=13.01 crashes 3 </a:t>
                </a:r>
                <a:r>
                  <a:rPr lang="en-US" sz="2800" dirty="0" err="1" smtClean="0"/>
                  <a:t>yrs</a:t>
                </a:r>
                <a:endParaRPr lang="en-US" sz="2800" dirty="0"/>
              </a:p>
              <a:p>
                <a:r>
                  <a:rPr lang="en-US" sz="3000" dirty="0"/>
                  <a:t>Step 2: Weight estimation</a:t>
                </a:r>
              </a:p>
              <a:p>
                <a:pPr marL="0" indent="0">
                  <a:buNone/>
                </a:pPr>
                <a:r>
                  <a:rPr lang="en-US" dirty="0" smtClean="0"/>
                  <a:t>   </a:t>
                </a:r>
                <a:r>
                  <a:rPr lang="en-US" sz="2800" dirty="0" smtClean="0"/>
                  <a:t>w=1</a:t>
                </a:r>
                <a:r>
                  <a:rPr lang="en-US" sz="2800" dirty="0"/>
                  <a:t>/[1+(2.41</a:t>
                </a:r>
                <a:r>
                  <a:rPr lang="en-US" sz="2800" dirty="0" smtClean="0"/>
                  <a:t>)(3)/</a:t>
                </a:r>
                <a:r>
                  <a:rPr lang="en-US" sz="2800" dirty="0"/>
                  <a:t>2.050]=</a:t>
                </a:r>
                <a:r>
                  <a:rPr lang="en-US" sz="2800" dirty="0" smtClean="0"/>
                  <a:t>0.220 crashes/mi</a:t>
                </a:r>
                <a:endParaRPr lang="en-US" sz="2800" dirty="0"/>
              </a:p>
              <a:p>
                <a:r>
                  <a:rPr lang="en-US" sz="3000" dirty="0"/>
                  <a:t>Step 3: Estimated number of crashes</a:t>
                </a:r>
              </a:p>
              <a:p>
                <a:pPr marL="0" indent="0">
                  <a:buNone/>
                </a:pPr>
                <a:r>
                  <a:rPr lang="en-US" dirty="0"/>
                  <a:t>   </a:t>
                </a:r>
                <a:r>
                  <a:rPr lang="en-US" sz="2800" dirty="0"/>
                  <a:t>N = </a:t>
                </a:r>
                <a:r>
                  <a:rPr lang="en-US" sz="2800" dirty="0" smtClean="0"/>
                  <a:t>0.220(13.01)+0.780(27)=23.92 crashes 3 </a:t>
                </a:r>
                <a:r>
                  <a:rPr lang="en-US" sz="2800" dirty="0" err="1" smtClean="0"/>
                  <a:t>yrs</a:t>
                </a:r>
                <a:endParaRPr lang="en-US" sz="2800" dirty="0"/>
              </a:p>
              <a:p>
                <a:pPr marL="0" indent="0">
                  <a:buNone/>
                </a:pPr>
                <a:r>
                  <a:rPr lang="en-US" sz="3200" dirty="0"/>
                  <a:t>   </a:t>
                </a:r>
                <a14:m>
                  <m:oMath xmlns:m="http://schemas.openxmlformats.org/officeDocument/2006/math">
                    <m:r>
                      <a:rPr lang="en-US" sz="2800" i="1">
                        <a:latin typeface="Cambria Math" panose="02040503050406030204" pitchFamily="18" charset="0"/>
                        <a:ea typeface="Cambria Math" panose="02040503050406030204" pitchFamily="18" charset="0"/>
                      </a:rPr>
                      <m:t>𝜎</m:t>
                    </m:r>
                    <m:r>
                      <a:rPr lang="en-US" sz="2800" i="1">
                        <a:latin typeface="Cambria Math" panose="02040503050406030204" pitchFamily="18" charset="0"/>
                        <a:ea typeface="Cambria Math" panose="02040503050406030204" pitchFamily="18" charset="0"/>
                      </a:rPr>
                      <m:t>=</m:t>
                    </m:r>
                    <m:rad>
                      <m:radPr>
                        <m:degHide m:val="on"/>
                        <m:ctrlPr>
                          <a:rPr lang="en-US" sz="2800" i="1">
                            <a:latin typeface="Cambria Math" panose="02040503050406030204" pitchFamily="18" charset="0"/>
                            <a:ea typeface="Cambria Math" panose="02040503050406030204" pitchFamily="18" charset="0"/>
                          </a:rPr>
                        </m:ctrlPr>
                      </m:radPr>
                      <m:deg/>
                      <m:e>
                        <m:d>
                          <m:dPr>
                            <m:ctrlPr>
                              <a:rPr lang="en-US" sz="2800" i="1">
                                <a:latin typeface="Cambria Math" panose="02040503050406030204" pitchFamily="18" charset="0"/>
                                <a:ea typeface="Cambria Math" panose="02040503050406030204" pitchFamily="18" charset="0"/>
                              </a:rPr>
                            </m:ctrlPr>
                          </m:dPr>
                          <m:e>
                            <m:r>
                              <a:rPr lang="en-US" sz="2800" i="1">
                                <a:latin typeface="Cambria Math" panose="02040503050406030204" pitchFamily="18" charset="0"/>
                                <a:ea typeface="Cambria Math" panose="02040503050406030204" pitchFamily="18" charset="0"/>
                              </a:rPr>
                              <m:t>1−</m:t>
                            </m:r>
                            <m:r>
                              <a:rPr lang="en-US" sz="2800" i="1">
                                <a:latin typeface="Cambria Math" panose="02040503050406030204" pitchFamily="18" charset="0"/>
                                <a:ea typeface="Cambria Math" panose="02040503050406030204" pitchFamily="18" charset="0"/>
                              </a:rPr>
                              <m:t>𝑤</m:t>
                            </m:r>
                          </m:e>
                        </m:d>
                        <m:r>
                          <a:rPr lang="en-US" sz="2800" i="1">
                            <a:latin typeface="Cambria Math" panose="02040503050406030204" pitchFamily="18" charset="0"/>
                            <a:ea typeface="Cambria Math" panose="02040503050406030204" pitchFamily="18" charset="0"/>
                          </a:rPr>
                          <m:t>𝑁</m:t>
                        </m:r>
                      </m:e>
                    </m:rad>
                    <m:r>
                      <a:rPr lang="en-US" sz="2800" i="1">
                        <a:latin typeface="Cambria Math" panose="02040503050406030204" pitchFamily="18" charset="0"/>
                        <a:ea typeface="Cambria Math" panose="02040503050406030204" pitchFamily="18" charset="0"/>
                      </a:rPr>
                      <m:t>=</m:t>
                    </m:r>
                    <m:rad>
                      <m:radPr>
                        <m:degHide m:val="on"/>
                        <m:ctrlPr>
                          <a:rPr lang="en-US" sz="2800" i="1">
                            <a:latin typeface="Cambria Math" panose="02040503050406030204" pitchFamily="18" charset="0"/>
                            <a:ea typeface="Cambria Math" panose="02040503050406030204" pitchFamily="18" charset="0"/>
                          </a:rPr>
                        </m:ctrlPr>
                      </m:radPr>
                      <m:deg/>
                      <m:e>
                        <m:r>
                          <a:rPr lang="en-US" sz="2800" i="1">
                            <a:latin typeface="Cambria Math" panose="02040503050406030204" pitchFamily="18" charset="0"/>
                            <a:ea typeface="Cambria Math" panose="02040503050406030204" pitchFamily="18" charset="0"/>
                          </a:rPr>
                          <m:t>(1−0.</m:t>
                        </m:r>
                        <m:r>
                          <a:rPr lang="en-US" sz="2800" b="0" i="1" smtClean="0">
                            <a:latin typeface="Cambria Math" panose="02040503050406030204" pitchFamily="18" charset="0"/>
                            <a:ea typeface="Cambria Math" panose="02040503050406030204" pitchFamily="18" charset="0"/>
                          </a:rPr>
                          <m:t>22</m:t>
                        </m:r>
                        <m:r>
                          <a:rPr lang="en-US" sz="2800" i="1">
                            <a:latin typeface="Cambria Math" panose="02040503050406030204" pitchFamily="18" charset="0"/>
                            <a:ea typeface="Cambria Math" panose="02040503050406030204" pitchFamily="18" charset="0"/>
                          </a:rPr>
                          <m:t>0</m:t>
                        </m:r>
                        <m:r>
                          <a:rPr lang="en-US" sz="2800" b="0" i="1" smtClean="0">
                            <a:latin typeface="Cambria Math" panose="02040503050406030204" pitchFamily="18" charset="0"/>
                            <a:ea typeface="Cambria Math" panose="02040503050406030204" pitchFamily="18" charset="0"/>
                          </a:rPr>
                          <m:t>(23.92)</m:t>
                        </m:r>
                      </m:e>
                    </m:rad>
                    <m:r>
                      <a:rPr lang="en-US" sz="2800">
                        <a:latin typeface="Cambria Math" panose="02040503050406030204" pitchFamily="18" charset="0"/>
                        <a:ea typeface="Cambria Math" panose="02040503050406030204" pitchFamily="18" charset="0"/>
                      </a:rPr>
                      <m:t>=</m:t>
                    </m:r>
                    <m:r>
                      <a:rPr lang="en-US" sz="2800" i="1">
                        <a:latin typeface="Cambria Math" panose="02040503050406030204" pitchFamily="18" charset="0"/>
                        <a:ea typeface="Cambria Math" panose="02040503050406030204" pitchFamily="18" charset="0"/>
                      </a:rPr>
                      <m:t>±</m:t>
                    </m:r>
                  </m:oMath>
                </a14:m>
                <a:r>
                  <a:rPr lang="en-US" sz="2800" dirty="0" smtClean="0"/>
                  <a:t>4.32 </a:t>
                </a:r>
              </a:p>
              <a:p>
                <a:pPr marL="0" indent="0">
                  <a:buNone/>
                </a:pPr>
                <a:r>
                  <a:rPr lang="en-US" sz="2800" dirty="0" smtClean="0"/>
                  <a:t>   crashes/mi-year 3 </a:t>
                </a:r>
                <a:r>
                  <a:rPr lang="en-US" sz="2800" dirty="0" err="1" smtClean="0"/>
                  <a:t>yrs</a:t>
                </a:r>
                <a:endParaRPr lang="en-US" sz="2800"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905000"/>
                <a:ext cx="8686800" cy="4114800"/>
              </a:xfrm>
              <a:blipFill rotWithShape="0">
                <a:blip r:embed="rId3"/>
                <a:stretch>
                  <a:fillRect l="-1684" t="-2074" b="-20000"/>
                </a:stretch>
              </a:blipFill>
            </p:spPr>
            <p:txBody>
              <a:bodyPr/>
              <a:lstStyle/>
              <a:p>
                <a:r>
                  <a:rPr lang="en-US">
                    <a:noFill/>
                  </a:rPr>
                  <a:t> </a:t>
                </a:r>
              </a:p>
            </p:txBody>
          </p:sp>
        </mc:Fallback>
      </mc:AlternateContent>
    </p:spTree>
  </p:cSld>
  <p:clrMapOvr>
    <a:masterClrMapping/>
  </p:clrMapOvr>
  <p:transition spd="slow">
    <p:pull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EB Example Summary</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One year data</a:t>
                </a:r>
              </a:p>
              <a:p>
                <a:pPr lvl="1"/>
                <a:r>
                  <a:rPr lang="en-US" dirty="0" smtClean="0"/>
                  <a:t>8.48 </a:t>
                </a:r>
                <a14:m>
                  <m:oMath xmlns:m="http://schemas.openxmlformats.org/officeDocument/2006/math">
                    <m:r>
                      <a:rPr lang="en-US">
                        <a:latin typeface="Cambria Math" panose="02040503050406030204" pitchFamily="18" charset="0"/>
                      </a:rPr>
                      <m:t>±</m:t>
                    </m:r>
                    <m:r>
                      <a:rPr lang="en-US" smtClean="0">
                        <a:latin typeface="Cambria Math" panose="02040503050406030204" pitchFamily="18" charset="0"/>
                      </a:rPr>
                      <m:t> </m:t>
                    </m:r>
                  </m:oMath>
                </a14:m>
                <a:r>
                  <a:rPr lang="en-US" dirty="0" smtClean="0"/>
                  <a:t>2.14 crashes/mi-year</a:t>
                </a:r>
              </a:p>
              <a:p>
                <a:r>
                  <a:rPr lang="en-US" dirty="0" smtClean="0"/>
                  <a:t>Three years of data</a:t>
                </a:r>
              </a:p>
              <a:p>
                <a:pPr lvl="1"/>
                <a:r>
                  <a:rPr lang="en-US" dirty="0" smtClean="0"/>
                  <a:t>23.92</a:t>
                </a:r>
                <a14:m>
                  <m:oMath xmlns:m="http://schemas.openxmlformats.org/officeDocument/2006/math">
                    <m:r>
                      <a:rPr lang="en-US" smtClean="0">
                        <a:latin typeface="Cambria Math" panose="02040503050406030204" pitchFamily="18" charset="0"/>
                      </a:rPr>
                      <m:t> </m:t>
                    </m:r>
                    <m:r>
                      <a:rPr lang="en-US">
                        <a:latin typeface="Cambria Math" panose="02040503050406030204" pitchFamily="18" charset="0"/>
                      </a:rPr>
                      <m:t>±</m:t>
                    </m:r>
                  </m:oMath>
                </a14:m>
                <a:r>
                  <a:rPr lang="en-US" dirty="0" smtClean="0"/>
                  <a:t> 4.32 crashes in 3 years</a:t>
                </a:r>
              </a:p>
              <a:p>
                <a:pPr lvl="1"/>
                <a:r>
                  <a:rPr lang="en-US" dirty="0" smtClean="0"/>
                  <a:t>(</a:t>
                </a:r>
                <a:r>
                  <a:rPr lang="en-US" dirty="0"/>
                  <a:t>23.92</a:t>
                </a:r>
                <a14:m>
                  <m:oMath xmlns:m="http://schemas.openxmlformats.org/officeDocument/2006/math">
                    <m:r>
                      <a:rPr lang="en-US">
                        <a:latin typeface="Cambria Math" panose="02040503050406030204" pitchFamily="18" charset="0"/>
                      </a:rPr>
                      <m:t> ±</m:t>
                    </m:r>
                  </m:oMath>
                </a14:m>
                <a:r>
                  <a:rPr lang="en-US" dirty="0"/>
                  <a:t> </a:t>
                </a:r>
                <a:r>
                  <a:rPr lang="en-US" dirty="0" smtClean="0"/>
                  <a:t>4.32)/(3x1.8)=</a:t>
                </a:r>
                <a:r>
                  <a:rPr lang="en-US" sz="2800" dirty="0">
                    <a:ea typeface="Cambria Math" panose="02040503050406030204" pitchFamily="18" charset="0"/>
                  </a:rPr>
                  <a:t> </a:t>
                </a:r>
                <a:r>
                  <a:rPr lang="en-US" sz="2800" dirty="0" smtClean="0">
                    <a:ea typeface="Cambria Math" panose="02040503050406030204" pitchFamily="18" charset="0"/>
                  </a:rPr>
                  <a:t>4.43</a:t>
                </a:r>
                <a14:m>
                  <m:oMath xmlns:m="http://schemas.openxmlformats.org/officeDocument/2006/math">
                    <m:r>
                      <a:rPr lang="en-US" sz="2800">
                        <a:latin typeface="Cambria Math" panose="02040503050406030204" pitchFamily="18" charset="0"/>
                        <a:ea typeface="Cambria Math" panose="02040503050406030204" pitchFamily="18" charset="0"/>
                      </a:rPr>
                      <m:t> </m:t>
                    </m:r>
                    <m:r>
                      <a:rPr lang="en-US" sz="2800" i="1">
                        <a:latin typeface="Cambria Math" panose="02040503050406030204" pitchFamily="18" charset="0"/>
                        <a:ea typeface="Cambria Math" panose="02040503050406030204" pitchFamily="18" charset="0"/>
                      </a:rPr>
                      <m:t>±</m:t>
                    </m:r>
                  </m:oMath>
                </a14:m>
                <a:r>
                  <a:rPr lang="en-US" sz="2800" dirty="0"/>
                  <a:t> </a:t>
                </a:r>
                <a:r>
                  <a:rPr lang="en-US" sz="2800" dirty="0" smtClean="0"/>
                  <a:t>0.80 </a:t>
                </a:r>
                <a:r>
                  <a:rPr lang="en-US" dirty="0" smtClean="0"/>
                  <a:t>crashes/mi-year</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2510" t="-2815"/>
                </a:stretch>
              </a:blipFill>
            </p:spPr>
            <p:txBody>
              <a:bodyPr/>
              <a:lstStyle/>
              <a:p>
                <a:r>
                  <a:rPr lang="en-US">
                    <a:noFill/>
                  </a:rPr>
                  <a:t> </a:t>
                </a:r>
              </a:p>
            </p:txBody>
          </p:sp>
        </mc:Fallback>
      </mc:AlternateContent>
    </p:spTree>
    <p:extLst>
      <p:ext uri="{BB962C8B-B14F-4D97-AF65-F5344CB8AC3E}">
        <p14:creationId xmlns:p14="http://schemas.microsoft.com/office/powerpoint/2010/main" val="280006531"/>
      </p:ext>
    </p:extLst>
  </p:cSld>
  <p:clrMapOvr>
    <a:masterClrMapping/>
  </p:clrMapOvr>
  <p:transition spd="slow">
    <p:pull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smtClean="0"/>
              <a:t>Safety Performance Function</a:t>
            </a:r>
          </a:p>
        </p:txBody>
      </p:sp>
      <p:sp>
        <p:nvSpPr>
          <p:cNvPr id="117763" name="Rectangle 3" descr="Rectangle: Click to edit Master text styles&#10;Second level&#10;Third level&#10;Fourth level&#10;Fifth level"/>
          <p:cNvSpPr>
            <a:spLocks noGrp="1" noChangeArrowheads="1"/>
          </p:cNvSpPr>
          <p:nvPr>
            <p:ph type="body" idx="1"/>
          </p:nvPr>
        </p:nvSpPr>
        <p:spPr>
          <a:xfrm>
            <a:off x="685800" y="1524000"/>
            <a:ext cx="8153400" cy="4114800"/>
          </a:xfrm>
        </p:spPr>
        <p:txBody>
          <a:bodyPr/>
          <a:lstStyle/>
          <a:p>
            <a:pPr eaLnBrk="1" hangingPunct="1">
              <a:lnSpc>
                <a:spcPct val="90000"/>
              </a:lnSpc>
            </a:pPr>
            <a:r>
              <a:rPr lang="en-US" altLang="en-US" dirty="0" smtClean="0"/>
              <a:t>Relationship of crashes to other variables</a:t>
            </a:r>
          </a:p>
          <a:p>
            <a:pPr eaLnBrk="1" hangingPunct="1">
              <a:lnSpc>
                <a:spcPct val="90000"/>
              </a:lnSpc>
            </a:pPr>
            <a:r>
              <a:rPr lang="en-US" altLang="en-US" dirty="0" smtClean="0"/>
              <a:t>Basic question</a:t>
            </a:r>
          </a:p>
          <a:p>
            <a:pPr lvl="1" eaLnBrk="1" hangingPunct="1">
              <a:lnSpc>
                <a:spcPct val="90000"/>
              </a:lnSpc>
            </a:pPr>
            <a:r>
              <a:rPr lang="en-US" altLang="en-US" dirty="0" smtClean="0"/>
              <a:t>What is the expected number of crashes?</a:t>
            </a:r>
          </a:p>
          <a:p>
            <a:pPr eaLnBrk="1" hangingPunct="1">
              <a:lnSpc>
                <a:spcPct val="90000"/>
              </a:lnSpc>
            </a:pPr>
            <a:r>
              <a:rPr lang="en-US" altLang="en-US" dirty="0" smtClean="0"/>
              <a:t>Forms</a:t>
            </a:r>
          </a:p>
          <a:p>
            <a:pPr lvl="1" eaLnBrk="1" hangingPunct="1">
              <a:lnSpc>
                <a:spcPct val="90000"/>
              </a:lnSpc>
            </a:pPr>
            <a:r>
              <a:rPr lang="en-US" altLang="en-US" dirty="0" smtClean="0"/>
              <a:t>Linear	        Y= </a:t>
            </a:r>
            <a:r>
              <a:rPr lang="en-US" altLang="en-US" dirty="0" err="1" smtClean="0"/>
              <a:t>a+bx</a:t>
            </a:r>
            <a:endParaRPr lang="en-US" altLang="en-US" dirty="0" smtClean="0"/>
          </a:p>
          <a:p>
            <a:pPr lvl="1" eaLnBrk="1" hangingPunct="1">
              <a:lnSpc>
                <a:spcPct val="90000"/>
              </a:lnSpc>
            </a:pPr>
            <a:r>
              <a:rPr lang="en-US" altLang="en-US" dirty="0" smtClean="0"/>
              <a:t>Non-linear	        Y=</a:t>
            </a:r>
            <a:r>
              <a:rPr lang="en-US" altLang="en-US" dirty="0" err="1" smtClean="0"/>
              <a:t>e</a:t>
            </a:r>
            <a:r>
              <a:rPr lang="en-US" altLang="en-US" baseline="30000" dirty="0" err="1" smtClean="0"/>
              <a:t>a+bx</a:t>
            </a:r>
            <a:endParaRPr lang="en-US" altLang="en-US" dirty="0" smtClean="0"/>
          </a:p>
          <a:p>
            <a:pPr lvl="1" eaLnBrk="1" hangingPunct="1">
              <a:lnSpc>
                <a:spcPct val="90000"/>
              </a:lnSpc>
            </a:pPr>
            <a:r>
              <a:rPr lang="en-US" altLang="en-US" dirty="0" smtClean="0"/>
              <a:t>Multi-variate     Y=a</a:t>
            </a:r>
            <a:r>
              <a:rPr lang="en-US" altLang="en-US" baseline="-25000" dirty="0" smtClean="0"/>
              <a:t>0</a:t>
            </a:r>
            <a:r>
              <a:rPr lang="en-US" altLang="en-US" dirty="0" smtClean="0"/>
              <a:t>+a</a:t>
            </a:r>
            <a:r>
              <a:rPr lang="en-US" altLang="en-US" baseline="-25000" dirty="0" smtClean="0"/>
              <a:t>1</a:t>
            </a:r>
            <a:r>
              <a:rPr lang="en-US" altLang="en-US" dirty="0" smtClean="0"/>
              <a:t>x</a:t>
            </a:r>
            <a:r>
              <a:rPr lang="en-US" altLang="en-US" baseline="-25000" dirty="0" smtClean="0"/>
              <a:t>1</a:t>
            </a:r>
            <a:r>
              <a:rPr lang="en-US" altLang="en-US" dirty="0" smtClean="0"/>
              <a:t>+a</a:t>
            </a:r>
            <a:r>
              <a:rPr lang="en-US" altLang="en-US" baseline="-25000" dirty="0" smtClean="0"/>
              <a:t>2</a:t>
            </a:r>
            <a:r>
              <a:rPr lang="en-US" altLang="en-US" dirty="0" smtClean="0"/>
              <a:t>x</a:t>
            </a:r>
            <a:r>
              <a:rPr lang="en-US" altLang="en-US" baseline="-25000" dirty="0" smtClean="0"/>
              <a:t>2</a:t>
            </a:r>
            <a:r>
              <a:rPr lang="en-US" altLang="en-US" dirty="0" smtClean="0"/>
              <a:t>+…+</a:t>
            </a:r>
            <a:r>
              <a:rPr lang="en-US" altLang="en-US" dirty="0" err="1" smtClean="0"/>
              <a:t>a</a:t>
            </a:r>
            <a:r>
              <a:rPr lang="en-US" altLang="en-US" baseline="-25000" dirty="0" err="1" smtClean="0"/>
              <a:t>n</a:t>
            </a:r>
            <a:r>
              <a:rPr lang="en-US" altLang="en-US" dirty="0" err="1" smtClean="0"/>
              <a:t>x</a:t>
            </a:r>
            <a:r>
              <a:rPr lang="en-US" altLang="en-US" baseline="-25000" dirty="0" err="1" smtClean="0"/>
              <a:t>n</a:t>
            </a:r>
            <a:endParaRPr lang="en-US" altLang="en-US" dirty="0" smtClean="0"/>
          </a:p>
        </p:txBody>
      </p:sp>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776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776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776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776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776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77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smtClean="0"/>
              <a:t>Regression Basic Stats</a:t>
            </a:r>
          </a:p>
        </p:txBody>
      </p:sp>
      <p:sp>
        <p:nvSpPr>
          <p:cNvPr id="118787" name="Rectangle 3" descr="Rectangle: Click to edit Master text styles&#10;Second level&#10;Third level&#10;Fourth level&#10;Fifth level"/>
          <p:cNvSpPr>
            <a:spLocks noGrp="1" noChangeArrowheads="1"/>
          </p:cNvSpPr>
          <p:nvPr>
            <p:ph type="body" idx="1"/>
          </p:nvPr>
        </p:nvSpPr>
        <p:spPr/>
        <p:txBody>
          <a:bodyPr/>
          <a:lstStyle/>
          <a:p>
            <a:pPr eaLnBrk="1" hangingPunct="1"/>
            <a:r>
              <a:rPr lang="en-US" altLang="en-US" smtClean="0"/>
              <a:t>Form</a:t>
            </a:r>
          </a:p>
          <a:p>
            <a:pPr lvl="1" eaLnBrk="1" hangingPunct="1"/>
            <a:r>
              <a:rPr lang="en-US" altLang="en-US" smtClean="0"/>
              <a:t>Y = a+ b X </a:t>
            </a:r>
          </a:p>
          <a:p>
            <a:pPr lvl="1" eaLnBrk="1" hangingPunct="1"/>
            <a:r>
              <a:rPr lang="en-US" altLang="en-US" smtClean="0"/>
              <a:t>b slope of line; a intercept</a:t>
            </a:r>
          </a:p>
          <a:p>
            <a:pPr eaLnBrk="1" hangingPunct="1"/>
            <a:r>
              <a:rPr lang="en-US" altLang="en-US" smtClean="0"/>
              <a:t>Basic tests</a:t>
            </a:r>
          </a:p>
          <a:p>
            <a:pPr lvl="1" eaLnBrk="1" hangingPunct="1"/>
            <a:r>
              <a:rPr lang="en-US" altLang="en-US" smtClean="0"/>
              <a:t>Is b = 0?</a:t>
            </a:r>
          </a:p>
          <a:p>
            <a:pPr lvl="1" eaLnBrk="1" hangingPunct="1"/>
            <a:r>
              <a:rPr lang="en-US" altLang="en-US" smtClean="0"/>
              <a:t>How good is the model?</a:t>
            </a:r>
          </a:p>
          <a:p>
            <a:pPr lvl="1" eaLnBrk="1" hangingPunct="1"/>
            <a:r>
              <a:rPr lang="en-US" altLang="en-US" smtClean="0"/>
              <a:t>Is a = 0?</a:t>
            </a:r>
          </a:p>
        </p:txBody>
      </p:sp>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87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87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87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878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878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87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87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30"/>
          <p:cNvSpPr>
            <a:spLocks noGrp="1" noChangeArrowheads="1"/>
          </p:cNvSpPr>
          <p:nvPr>
            <p:ph type="title"/>
          </p:nvPr>
        </p:nvSpPr>
        <p:spPr/>
        <p:txBody>
          <a:bodyPr/>
          <a:lstStyle/>
          <a:p>
            <a:pPr eaLnBrk="1" hangingPunct="1"/>
            <a:r>
              <a:rPr lang="en-US" altLang="en-US" smtClean="0"/>
              <a:t>Basic Questions</a:t>
            </a:r>
          </a:p>
        </p:txBody>
      </p:sp>
      <p:sp>
        <p:nvSpPr>
          <p:cNvPr id="43015" name="Rectangle 1031" descr="Rectangle: Click to edit Master text styles&#10;Second level&#10;Third level&#10;Fourth level&#10;Fifth level"/>
          <p:cNvSpPr>
            <a:spLocks noGrp="1" noChangeArrowheads="1"/>
          </p:cNvSpPr>
          <p:nvPr>
            <p:ph type="body" idx="1"/>
          </p:nvPr>
        </p:nvSpPr>
        <p:spPr/>
        <p:txBody>
          <a:bodyPr/>
          <a:lstStyle/>
          <a:p>
            <a:pPr eaLnBrk="1" hangingPunct="1"/>
            <a:r>
              <a:rPr lang="en-US" altLang="en-US" sz="3200" smtClean="0"/>
              <a:t>What to measure?</a:t>
            </a:r>
          </a:p>
          <a:p>
            <a:pPr lvl="1" eaLnBrk="1" hangingPunct="1"/>
            <a:r>
              <a:rPr lang="en-US" altLang="en-US" sz="2600" smtClean="0"/>
              <a:t>Number of crashes</a:t>
            </a:r>
          </a:p>
          <a:p>
            <a:pPr lvl="1" eaLnBrk="1" hangingPunct="1"/>
            <a:r>
              <a:rPr lang="en-US" altLang="en-US" sz="2600" smtClean="0"/>
              <a:t>Effectiveness of a measure</a:t>
            </a:r>
          </a:p>
          <a:p>
            <a:pPr eaLnBrk="1" hangingPunct="1"/>
            <a:r>
              <a:rPr lang="en-US" altLang="en-US" sz="3200" smtClean="0"/>
              <a:t>Is change due to</a:t>
            </a:r>
          </a:p>
          <a:p>
            <a:pPr lvl="1" eaLnBrk="1" hangingPunct="1"/>
            <a:r>
              <a:rPr lang="en-US" altLang="en-US" sz="2600" smtClean="0"/>
              <a:t>Randomness?</a:t>
            </a:r>
          </a:p>
          <a:p>
            <a:pPr lvl="1" eaLnBrk="1" hangingPunct="1"/>
            <a:r>
              <a:rPr lang="en-US" altLang="en-US" sz="2600" smtClean="0"/>
              <a:t>Treatment?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30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01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01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301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30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Grp="1" noChangeArrowheads="1"/>
          </p:cNvSpPr>
          <p:nvPr>
            <p:ph type="title"/>
          </p:nvPr>
        </p:nvSpPr>
        <p:spPr/>
        <p:txBody>
          <a:bodyPr/>
          <a:lstStyle/>
          <a:p>
            <a:pPr eaLnBrk="1" hangingPunct="1"/>
            <a:r>
              <a:rPr lang="en-US" altLang="en-US" smtClean="0"/>
              <a:t>Regression Output</a:t>
            </a:r>
          </a:p>
        </p:txBody>
      </p:sp>
      <p:pic>
        <p:nvPicPr>
          <p:cNvPr id="122885" name="Picture 5"/>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28600" y="3810000"/>
            <a:ext cx="6172200" cy="2270125"/>
          </a:xfrm>
          <a:noFill/>
        </p:spPr>
      </p:pic>
      <p:pic>
        <p:nvPicPr>
          <p:cNvPr id="41988" name="Picture 7"/>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09600" y="1752600"/>
            <a:ext cx="5334000" cy="1949450"/>
          </a:xfrm>
          <a:noFill/>
        </p:spPr>
      </p:pic>
      <p:sp>
        <p:nvSpPr>
          <p:cNvPr id="122889" name="Text Box 9"/>
          <p:cNvSpPr txBox="1">
            <a:spLocks noChangeArrowheads="1"/>
          </p:cNvSpPr>
          <p:nvPr/>
        </p:nvSpPr>
        <p:spPr bwMode="auto">
          <a:xfrm>
            <a:off x="5632820" y="2292290"/>
            <a:ext cx="33538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hlink"/>
              </a:buClr>
              <a:buSzPct val="110000"/>
              <a:buFont typeface="Wingdings" panose="05000000000000000000" pitchFamily="2" charset="2"/>
              <a:buChar char="w"/>
              <a:defRPr sz="3600" b="1">
                <a:solidFill>
                  <a:schemeClr val="tx1"/>
                </a:solidFill>
                <a:latin typeface="Technical" panose="03050502040202020B03" pitchFamily="66" charset="0"/>
                <a:ea typeface="ＭＳ Ｐゴシック" panose="020B0600070205080204" pitchFamily="34" charset="-128"/>
              </a:defRPr>
            </a:lvl1pPr>
            <a:lvl2pPr marL="742950" indent="-285750">
              <a:spcBef>
                <a:spcPct val="20000"/>
              </a:spcBef>
              <a:buClr>
                <a:schemeClr val="tx1"/>
              </a:buClr>
              <a:buSzPct val="60000"/>
              <a:buFont typeface="Wingdings" panose="05000000000000000000" pitchFamily="2" charset="2"/>
              <a:buChar char="l"/>
              <a:defRPr sz="3000" b="1">
                <a:solidFill>
                  <a:schemeClr val="tx1"/>
                </a:solidFill>
                <a:latin typeface="Technical" panose="03050502040202020B03" pitchFamily="66" charset="0"/>
                <a:ea typeface="ＭＳ Ｐゴシック" panose="020B0600070205080204" pitchFamily="34" charset="-128"/>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r>
              <a:rPr lang="en-US" altLang="en-US" sz="1800" b="0" dirty="0">
                <a:latin typeface="Century Gothic" panose="020B0502020202020204" pitchFamily="34" charset="0"/>
              </a:rPr>
              <a:t>R</a:t>
            </a:r>
            <a:r>
              <a:rPr lang="en-US" altLang="en-US" sz="1800" b="0" baseline="30000" dirty="0">
                <a:latin typeface="Century Gothic" panose="020B0502020202020204" pitchFamily="34" charset="0"/>
              </a:rPr>
              <a:t>2</a:t>
            </a:r>
            <a:r>
              <a:rPr lang="en-US" altLang="en-US" sz="1800" b="0" dirty="0">
                <a:latin typeface="Century Gothic" panose="020B0502020202020204" pitchFamily="34" charset="0"/>
              </a:rPr>
              <a:t> 35% of observed variation</a:t>
            </a:r>
          </a:p>
        </p:txBody>
      </p:sp>
      <p:sp>
        <p:nvSpPr>
          <p:cNvPr id="122891" name="Text Box 11"/>
          <p:cNvSpPr txBox="1">
            <a:spLocks noChangeArrowheads="1"/>
          </p:cNvSpPr>
          <p:nvPr/>
        </p:nvSpPr>
        <p:spPr bwMode="auto">
          <a:xfrm>
            <a:off x="5943600" y="3570706"/>
            <a:ext cx="316464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hlink"/>
              </a:buClr>
              <a:buSzPct val="110000"/>
              <a:buFont typeface="Wingdings" panose="05000000000000000000" pitchFamily="2" charset="2"/>
              <a:buChar char="w"/>
              <a:defRPr sz="3600" b="1">
                <a:solidFill>
                  <a:schemeClr val="tx1"/>
                </a:solidFill>
                <a:latin typeface="Technical" panose="03050502040202020B03" pitchFamily="66" charset="0"/>
                <a:ea typeface="ＭＳ Ｐゴシック" panose="020B0600070205080204" pitchFamily="34" charset="-128"/>
              </a:defRPr>
            </a:lvl1pPr>
            <a:lvl2pPr marL="742950" indent="-285750">
              <a:spcBef>
                <a:spcPct val="20000"/>
              </a:spcBef>
              <a:buClr>
                <a:schemeClr val="tx1"/>
              </a:buClr>
              <a:buSzPct val="60000"/>
              <a:buFont typeface="Wingdings" panose="05000000000000000000" pitchFamily="2" charset="2"/>
              <a:buChar char="l"/>
              <a:defRPr sz="3000" b="1">
                <a:solidFill>
                  <a:schemeClr val="tx1"/>
                </a:solidFill>
                <a:latin typeface="Technical" panose="03050502040202020B03" pitchFamily="66" charset="0"/>
                <a:ea typeface="ＭＳ Ｐゴシック" panose="020B0600070205080204" pitchFamily="34" charset="-128"/>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r>
              <a:rPr lang="en-US" altLang="en-US" sz="2200" b="0" dirty="0">
                <a:latin typeface="Century Gothic" panose="020B0502020202020204" pitchFamily="34" charset="0"/>
              </a:rPr>
              <a:t>SC=1023.5 +55.848 DR</a:t>
            </a:r>
          </a:p>
        </p:txBody>
      </p:sp>
      <p:grpSp>
        <p:nvGrpSpPr>
          <p:cNvPr id="2" name="Group 13"/>
          <p:cNvGrpSpPr>
            <a:grpSpLocks/>
          </p:cNvGrpSpPr>
          <p:nvPr/>
        </p:nvGrpSpPr>
        <p:grpSpPr bwMode="auto">
          <a:xfrm>
            <a:off x="2362200" y="1739900"/>
            <a:ext cx="3657600" cy="1308100"/>
            <a:chOff x="1488" y="1096"/>
            <a:chExt cx="2304" cy="824"/>
          </a:xfrm>
        </p:grpSpPr>
        <p:sp>
          <p:nvSpPr>
            <p:cNvPr id="41999" name="Oval 10"/>
            <p:cNvSpPr>
              <a:spLocks noChangeArrowheads="1"/>
            </p:cNvSpPr>
            <p:nvPr/>
          </p:nvSpPr>
          <p:spPr bwMode="auto">
            <a:xfrm>
              <a:off x="1488" y="1440"/>
              <a:ext cx="768" cy="480"/>
            </a:xfrm>
            <a:prstGeom prst="ellipse">
              <a:avLst/>
            </a:prstGeom>
            <a:noFill/>
            <a:ln w="28575">
              <a:solidFill>
                <a:srgbClr val="990000"/>
              </a:solid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a:spcBef>
                  <a:spcPct val="20000"/>
                </a:spcBef>
                <a:buClr>
                  <a:schemeClr val="hlink"/>
                </a:buClr>
                <a:buSzPct val="110000"/>
                <a:buFont typeface="Wingdings" panose="05000000000000000000" pitchFamily="2" charset="2"/>
                <a:buChar char="w"/>
                <a:defRPr sz="3600" b="1">
                  <a:solidFill>
                    <a:schemeClr val="tx1"/>
                  </a:solidFill>
                  <a:latin typeface="Technical" panose="03050502040202020B03" pitchFamily="66" charset="0"/>
                  <a:ea typeface="ＭＳ Ｐゴシック" panose="020B0600070205080204" pitchFamily="34" charset="-128"/>
                </a:defRPr>
              </a:lvl1pPr>
              <a:lvl2pPr marL="742950" indent="-285750">
                <a:spcBef>
                  <a:spcPct val="20000"/>
                </a:spcBef>
                <a:buClr>
                  <a:schemeClr val="tx1"/>
                </a:buClr>
                <a:buSzPct val="60000"/>
                <a:buFont typeface="Wingdings" panose="05000000000000000000" pitchFamily="2" charset="2"/>
                <a:buChar char="l"/>
                <a:defRPr sz="3000" b="1">
                  <a:solidFill>
                    <a:schemeClr val="tx1"/>
                  </a:solidFill>
                  <a:latin typeface="Technical" panose="03050502040202020B03" pitchFamily="66" charset="0"/>
                  <a:ea typeface="ＭＳ Ｐゴシック" panose="020B0600070205080204" pitchFamily="34" charset="-128"/>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400"/>
            </a:p>
          </p:txBody>
        </p:sp>
        <p:sp>
          <p:nvSpPr>
            <p:cNvPr id="42000" name="Freeform 12"/>
            <p:cNvSpPr>
              <a:spLocks/>
            </p:cNvSpPr>
            <p:nvPr/>
          </p:nvSpPr>
          <p:spPr bwMode="auto">
            <a:xfrm>
              <a:off x="2016" y="1096"/>
              <a:ext cx="1776" cy="392"/>
            </a:xfrm>
            <a:custGeom>
              <a:avLst/>
              <a:gdLst>
                <a:gd name="T0" fmla="*/ 0 w 1776"/>
                <a:gd name="T1" fmla="*/ 344 h 392"/>
                <a:gd name="T2" fmla="*/ 960 w 1776"/>
                <a:gd name="T3" fmla="*/ 8 h 392"/>
                <a:gd name="T4" fmla="*/ 1776 w 1776"/>
                <a:gd name="T5" fmla="*/ 392 h 392"/>
                <a:gd name="T6" fmla="*/ 0 60000 65536"/>
                <a:gd name="T7" fmla="*/ 0 60000 65536"/>
                <a:gd name="T8" fmla="*/ 0 60000 65536"/>
                <a:gd name="T9" fmla="*/ 0 w 1776"/>
                <a:gd name="T10" fmla="*/ 0 h 392"/>
                <a:gd name="T11" fmla="*/ 1776 w 1776"/>
                <a:gd name="T12" fmla="*/ 392 h 392"/>
              </a:gdLst>
              <a:ahLst/>
              <a:cxnLst>
                <a:cxn ang="T6">
                  <a:pos x="T0" y="T1"/>
                </a:cxn>
                <a:cxn ang="T7">
                  <a:pos x="T2" y="T3"/>
                </a:cxn>
                <a:cxn ang="T8">
                  <a:pos x="T4" y="T5"/>
                </a:cxn>
              </a:cxnLst>
              <a:rect l="T9" t="T10" r="T11" b="T12"/>
              <a:pathLst>
                <a:path w="1776" h="392">
                  <a:moveTo>
                    <a:pt x="0" y="344"/>
                  </a:moveTo>
                  <a:cubicBezTo>
                    <a:pt x="332" y="172"/>
                    <a:pt x="664" y="0"/>
                    <a:pt x="960" y="8"/>
                  </a:cubicBezTo>
                  <a:cubicBezTo>
                    <a:pt x="1256" y="16"/>
                    <a:pt x="1640" y="328"/>
                    <a:pt x="1776" y="392"/>
                  </a:cubicBezTo>
                </a:path>
              </a:pathLst>
            </a:custGeom>
            <a:noFill/>
            <a:ln w="28575">
              <a:solidFill>
                <a:srgbClr val="99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spAutoFit/>
            </a:bodyPr>
            <a:lstStyle/>
            <a:p>
              <a:endParaRPr lang="en-US"/>
            </a:p>
          </p:txBody>
        </p:sp>
      </p:grpSp>
      <p:grpSp>
        <p:nvGrpSpPr>
          <p:cNvPr id="3" name="Group 16"/>
          <p:cNvGrpSpPr>
            <a:grpSpLocks/>
          </p:cNvGrpSpPr>
          <p:nvPr/>
        </p:nvGrpSpPr>
        <p:grpSpPr bwMode="auto">
          <a:xfrm>
            <a:off x="1752600" y="3606800"/>
            <a:ext cx="4191000" cy="2260600"/>
            <a:chOff x="1104" y="2272"/>
            <a:chExt cx="2640" cy="1424"/>
          </a:xfrm>
        </p:grpSpPr>
        <p:sp>
          <p:nvSpPr>
            <p:cNvPr id="41997" name="Oval 14"/>
            <p:cNvSpPr>
              <a:spLocks noChangeArrowheads="1"/>
            </p:cNvSpPr>
            <p:nvPr/>
          </p:nvSpPr>
          <p:spPr bwMode="auto">
            <a:xfrm>
              <a:off x="1104" y="3120"/>
              <a:ext cx="720" cy="576"/>
            </a:xfrm>
            <a:prstGeom prst="ellipse">
              <a:avLst/>
            </a:prstGeom>
            <a:noFill/>
            <a:ln w="28575">
              <a:solidFill>
                <a:srgbClr val="990000"/>
              </a:solid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a:spcBef>
                  <a:spcPct val="20000"/>
                </a:spcBef>
                <a:buClr>
                  <a:schemeClr val="hlink"/>
                </a:buClr>
                <a:buSzPct val="110000"/>
                <a:buFont typeface="Wingdings" panose="05000000000000000000" pitchFamily="2" charset="2"/>
                <a:buChar char="w"/>
                <a:defRPr sz="3600" b="1">
                  <a:solidFill>
                    <a:schemeClr val="tx1"/>
                  </a:solidFill>
                  <a:latin typeface="Technical" panose="03050502040202020B03" pitchFamily="66" charset="0"/>
                  <a:ea typeface="ＭＳ Ｐゴシック" panose="020B0600070205080204" pitchFamily="34" charset="-128"/>
                </a:defRPr>
              </a:lvl1pPr>
              <a:lvl2pPr marL="742950" indent="-285750">
                <a:spcBef>
                  <a:spcPct val="20000"/>
                </a:spcBef>
                <a:buClr>
                  <a:schemeClr val="tx1"/>
                </a:buClr>
                <a:buSzPct val="60000"/>
                <a:buFont typeface="Wingdings" panose="05000000000000000000" pitchFamily="2" charset="2"/>
                <a:buChar char="l"/>
                <a:defRPr sz="3000" b="1">
                  <a:solidFill>
                    <a:schemeClr val="tx1"/>
                  </a:solidFill>
                  <a:latin typeface="Technical" panose="03050502040202020B03" pitchFamily="66" charset="0"/>
                  <a:ea typeface="ＭＳ Ｐゴシック" panose="020B0600070205080204" pitchFamily="34" charset="-128"/>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400"/>
            </a:p>
          </p:txBody>
        </p:sp>
        <p:sp>
          <p:nvSpPr>
            <p:cNvPr id="41998" name="Freeform 15"/>
            <p:cNvSpPr>
              <a:spLocks/>
            </p:cNvSpPr>
            <p:nvPr/>
          </p:nvSpPr>
          <p:spPr bwMode="auto">
            <a:xfrm>
              <a:off x="1440" y="2272"/>
              <a:ext cx="2304" cy="848"/>
            </a:xfrm>
            <a:custGeom>
              <a:avLst/>
              <a:gdLst>
                <a:gd name="T0" fmla="*/ 0 w 2304"/>
                <a:gd name="T1" fmla="*/ 848 h 848"/>
                <a:gd name="T2" fmla="*/ 1536 w 2304"/>
                <a:gd name="T3" fmla="*/ 128 h 848"/>
                <a:gd name="T4" fmla="*/ 2304 w 2304"/>
                <a:gd name="T5" fmla="*/ 80 h 848"/>
                <a:gd name="T6" fmla="*/ 0 60000 65536"/>
                <a:gd name="T7" fmla="*/ 0 60000 65536"/>
                <a:gd name="T8" fmla="*/ 0 60000 65536"/>
                <a:gd name="T9" fmla="*/ 0 w 2304"/>
                <a:gd name="T10" fmla="*/ 0 h 848"/>
                <a:gd name="T11" fmla="*/ 2304 w 2304"/>
                <a:gd name="T12" fmla="*/ 848 h 848"/>
              </a:gdLst>
              <a:ahLst/>
              <a:cxnLst>
                <a:cxn ang="T6">
                  <a:pos x="T0" y="T1"/>
                </a:cxn>
                <a:cxn ang="T7">
                  <a:pos x="T2" y="T3"/>
                </a:cxn>
                <a:cxn ang="T8">
                  <a:pos x="T4" y="T5"/>
                </a:cxn>
              </a:cxnLst>
              <a:rect l="T9" t="T10" r="T11" b="T12"/>
              <a:pathLst>
                <a:path w="2304" h="848">
                  <a:moveTo>
                    <a:pt x="0" y="848"/>
                  </a:moveTo>
                  <a:cubicBezTo>
                    <a:pt x="576" y="552"/>
                    <a:pt x="1152" y="256"/>
                    <a:pt x="1536" y="128"/>
                  </a:cubicBezTo>
                  <a:cubicBezTo>
                    <a:pt x="1920" y="0"/>
                    <a:pt x="2112" y="40"/>
                    <a:pt x="2304" y="80"/>
                  </a:cubicBezTo>
                </a:path>
              </a:pathLst>
            </a:custGeom>
            <a:noFill/>
            <a:ln w="28575">
              <a:solidFill>
                <a:srgbClr val="99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spAutoFit/>
            </a:bodyPr>
            <a:lstStyle/>
            <a:p>
              <a:endParaRPr lang="en-US"/>
            </a:p>
          </p:txBody>
        </p:sp>
      </p:grpSp>
      <p:grpSp>
        <p:nvGrpSpPr>
          <p:cNvPr id="4" name="Group 23"/>
          <p:cNvGrpSpPr>
            <a:grpSpLocks/>
          </p:cNvGrpSpPr>
          <p:nvPr/>
        </p:nvGrpSpPr>
        <p:grpSpPr bwMode="auto">
          <a:xfrm>
            <a:off x="5334000" y="4876800"/>
            <a:ext cx="1219200" cy="914400"/>
            <a:chOff x="3360" y="3072"/>
            <a:chExt cx="768" cy="576"/>
          </a:xfrm>
        </p:grpSpPr>
        <p:sp>
          <p:nvSpPr>
            <p:cNvPr id="41995" name="Oval 18"/>
            <p:cNvSpPr>
              <a:spLocks noChangeArrowheads="1"/>
            </p:cNvSpPr>
            <p:nvPr/>
          </p:nvSpPr>
          <p:spPr bwMode="auto">
            <a:xfrm>
              <a:off x="3360" y="3072"/>
              <a:ext cx="576" cy="576"/>
            </a:xfrm>
            <a:prstGeom prst="ellipse">
              <a:avLst/>
            </a:prstGeom>
            <a:noFill/>
            <a:ln w="28575">
              <a:solidFill>
                <a:srgbClr val="9900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lr>
                  <a:schemeClr val="hlink"/>
                </a:buClr>
                <a:buSzPct val="110000"/>
                <a:buFont typeface="Wingdings" panose="05000000000000000000" pitchFamily="2" charset="2"/>
                <a:buChar char="w"/>
                <a:defRPr sz="3600" b="1">
                  <a:solidFill>
                    <a:schemeClr val="tx1"/>
                  </a:solidFill>
                  <a:latin typeface="Technical" panose="03050502040202020B03" pitchFamily="66" charset="0"/>
                  <a:ea typeface="ＭＳ Ｐゴシック" panose="020B0600070205080204" pitchFamily="34" charset="-128"/>
                </a:defRPr>
              </a:lvl1pPr>
              <a:lvl2pPr marL="742950" indent="-285750">
                <a:spcBef>
                  <a:spcPct val="20000"/>
                </a:spcBef>
                <a:buClr>
                  <a:schemeClr val="tx1"/>
                </a:buClr>
                <a:buSzPct val="60000"/>
                <a:buFont typeface="Wingdings" panose="05000000000000000000" pitchFamily="2" charset="2"/>
                <a:buChar char="l"/>
                <a:defRPr sz="3000" b="1">
                  <a:solidFill>
                    <a:schemeClr val="tx1"/>
                  </a:solidFill>
                  <a:latin typeface="Technical" panose="03050502040202020B03" pitchFamily="66" charset="0"/>
                  <a:ea typeface="ＭＳ Ｐゴシック" panose="020B0600070205080204" pitchFamily="34" charset="-128"/>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400"/>
            </a:p>
          </p:txBody>
        </p:sp>
        <p:sp>
          <p:nvSpPr>
            <p:cNvPr id="41996" name="Line 19"/>
            <p:cNvSpPr>
              <a:spLocks noChangeShapeType="1"/>
            </p:cNvSpPr>
            <p:nvPr/>
          </p:nvSpPr>
          <p:spPr bwMode="auto">
            <a:xfrm>
              <a:off x="3936" y="3360"/>
              <a:ext cx="192" cy="0"/>
            </a:xfrm>
            <a:prstGeom prst="line">
              <a:avLst/>
            </a:prstGeom>
            <a:noFill/>
            <a:ln w="28575">
              <a:solidFill>
                <a:srgbClr val="990000"/>
              </a:solidFill>
              <a:round/>
              <a:headEnd/>
              <a:tailEnd type="triangle" w="med" len="med"/>
            </a:ln>
            <a:extLst>
              <a:ext uri="{909E8E84-426E-40DD-AFC4-6F175D3DCCD1}">
                <a14:hiddenFill xmlns:a14="http://schemas.microsoft.com/office/drawing/2010/main">
                  <a:noFill/>
                </a14:hiddenFill>
              </a:ext>
            </a:extLst>
          </p:spPr>
          <p:txBody>
            <a:bodyPr wrap="none">
              <a:spAutoFit/>
            </a:bodyPr>
            <a:lstStyle/>
            <a:p>
              <a:endParaRPr lang="en-US"/>
            </a:p>
          </p:txBody>
        </p:sp>
      </p:grpSp>
      <p:sp>
        <p:nvSpPr>
          <p:cNvPr id="122900" name="Text Box 20"/>
          <p:cNvSpPr txBox="1">
            <a:spLocks noChangeArrowheads="1"/>
          </p:cNvSpPr>
          <p:nvPr/>
        </p:nvSpPr>
        <p:spPr bwMode="auto">
          <a:xfrm>
            <a:off x="6705600" y="5105400"/>
            <a:ext cx="170591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hlink"/>
              </a:buClr>
              <a:buSzPct val="110000"/>
              <a:buFont typeface="Wingdings" panose="05000000000000000000" pitchFamily="2" charset="2"/>
              <a:buChar char="w"/>
              <a:defRPr sz="3600" b="1">
                <a:solidFill>
                  <a:schemeClr val="tx1"/>
                </a:solidFill>
                <a:latin typeface="Technical" panose="03050502040202020B03" pitchFamily="66" charset="0"/>
                <a:ea typeface="ＭＳ Ｐゴシック" panose="020B0600070205080204" pitchFamily="34" charset="-128"/>
              </a:defRPr>
            </a:lvl1pPr>
            <a:lvl2pPr marL="742950" indent="-285750">
              <a:spcBef>
                <a:spcPct val="20000"/>
              </a:spcBef>
              <a:buClr>
                <a:schemeClr val="tx1"/>
              </a:buClr>
              <a:buSzPct val="60000"/>
              <a:buFont typeface="Wingdings" panose="05000000000000000000" pitchFamily="2" charset="2"/>
              <a:buChar char="l"/>
              <a:defRPr sz="3000" b="1">
                <a:solidFill>
                  <a:schemeClr val="tx1"/>
                </a:solidFill>
                <a:latin typeface="Technical" panose="03050502040202020B03" pitchFamily="66" charset="0"/>
                <a:ea typeface="ＭＳ Ｐゴシック" panose="020B0600070205080204" pitchFamily="34" charset="-128"/>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r>
              <a:rPr lang="en-US" altLang="en-US" sz="2200" b="0" dirty="0">
                <a:latin typeface="Century Gothic" panose="020B0502020202020204" pitchFamily="34" charset="0"/>
              </a:rPr>
              <a:t>b &amp; a not 0</a:t>
            </a:r>
          </a:p>
        </p:txBody>
      </p:sp>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8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88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89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29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9" grpId="0"/>
      <p:bldP spid="122891" grpId="0"/>
      <p:bldP spid="12290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4"/>
          <p:cNvSpPr>
            <a:spLocks noGrp="1"/>
          </p:cNvSpPr>
          <p:nvPr>
            <p:ph type="title"/>
          </p:nvPr>
        </p:nvSpPr>
        <p:spPr/>
        <p:txBody>
          <a:bodyPr/>
          <a:lstStyle/>
          <a:p>
            <a:pPr eaLnBrk="1" hangingPunct="1"/>
            <a:r>
              <a:rPr lang="en-US" altLang="en-US" smtClean="0"/>
              <a:t>Approach Steps for Studies  </a:t>
            </a:r>
            <a:r>
              <a:rPr lang="en-US" altLang="en-US" sz="2000" smtClean="0"/>
              <a:t>(1/2)</a:t>
            </a:r>
            <a:endParaRPr lang="en-US" altLang="en-US" smtClean="0"/>
          </a:p>
        </p:txBody>
      </p:sp>
      <p:sp>
        <p:nvSpPr>
          <p:cNvPr id="43011" name="Content Placeholder 5" descr="Rectangle: Click to edit Master text styles&#10;Second level&#10;Third level&#10;Fourth level&#10;Fifth level"/>
          <p:cNvSpPr>
            <a:spLocks noGrp="1"/>
          </p:cNvSpPr>
          <p:nvPr>
            <p:ph idx="1"/>
          </p:nvPr>
        </p:nvSpPr>
        <p:spPr/>
        <p:txBody>
          <a:bodyPr/>
          <a:lstStyle/>
          <a:p>
            <a:pPr eaLnBrk="1" hangingPunct="1"/>
            <a:r>
              <a:rPr lang="en-US" altLang="en-US" sz="3000" smtClean="0"/>
              <a:t>Identify area of interest</a:t>
            </a:r>
          </a:p>
          <a:p>
            <a:pPr eaLnBrk="1" hangingPunct="1"/>
            <a:r>
              <a:rPr lang="en-US" altLang="en-US" sz="3000" smtClean="0"/>
              <a:t>Collect background information</a:t>
            </a:r>
          </a:p>
          <a:p>
            <a:pPr eaLnBrk="1" hangingPunct="1"/>
            <a:r>
              <a:rPr lang="en-US" altLang="en-US" sz="3000" smtClean="0"/>
              <a:t>Form potential research hypotheses</a:t>
            </a:r>
          </a:p>
          <a:p>
            <a:pPr eaLnBrk="1" hangingPunct="1"/>
            <a:r>
              <a:rPr lang="en-US" altLang="en-US" sz="3000" smtClean="0"/>
              <a:t>Gather/identify data</a:t>
            </a:r>
          </a:p>
          <a:p>
            <a:pPr eaLnBrk="1" hangingPunct="1"/>
            <a:r>
              <a:rPr lang="en-US" altLang="en-US" sz="3000" smtClean="0"/>
              <a:t>Form a single research hypothesis to be tested with available data</a:t>
            </a:r>
          </a:p>
          <a:p>
            <a:pPr eaLnBrk="1" hangingPunct="1"/>
            <a:r>
              <a:rPr lang="en-US" altLang="en-US" sz="3000" smtClean="0"/>
              <a:t>Perform a descriptive and investigative analysis of the data</a:t>
            </a:r>
          </a:p>
        </p:txBody>
      </p:sp>
    </p:spTree>
  </p:cSld>
  <p:clrMapOvr>
    <a:masterClrMapping/>
  </p:clrMapOvr>
  <p:transition spd="slow">
    <p:pull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609600" y="304800"/>
            <a:ext cx="8001000" cy="1143000"/>
          </a:xfrm>
        </p:spPr>
        <p:txBody>
          <a:bodyPr/>
          <a:lstStyle/>
          <a:p>
            <a:pPr eaLnBrk="1" hangingPunct="1"/>
            <a:r>
              <a:rPr lang="en-US" altLang="en-US" smtClean="0"/>
              <a:t>Approach Steps for Studies  </a:t>
            </a:r>
            <a:r>
              <a:rPr lang="en-US" altLang="en-US" sz="2000" smtClean="0"/>
              <a:t>(2/2)</a:t>
            </a:r>
            <a:endParaRPr lang="en-US" altLang="en-US" smtClean="0"/>
          </a:p>
        </p:txBody>
      </p:sp>
      <p:sp>
        <p:nvSpPr>
          <p:cNvPr id="44035" name="Content Placeholder 2" descr="Rectangle: Click to edit Master text styles&#10;Second level&#10;Third level&#10;Fourth level&#10;Fifth level"/>
          <p:cNvSpPr>
            <a:spLocks noGrp="1"/>
          </p:cNvSpPr>
          <p:nvPr>
            <p:ph idx="1"/>
          </p:nvPr>
        </p:nvSpPr>
        <p:spPr/>
        <p:txBody>
          <a:bodyPr/>
          <a:lstStyle/>
          <a:p>
            <a:pPr eaLnBrk="1" hangingPunct="1"/>
            <a:r>
              <a:rPr lang="en-US" altLang="en-US" sz="3200" smtClean="0"/>
              <a:t>Perform the test(s)</a:t>
            </a:r>
          </a:p>
          <a:p>
            <a:pPr eaLnBrk="1" hangingPunct="1"/>
            <a:r>
              <a:rPr lang="en-US" altLang="en-US" sz="3200" smtClean="0"/>
              <a:t>Compare results to past results </a:t>
            </a:r>
          </a:p>
          <a:p>
            <a:pPr eaLnBrk="1" hangingPunct="1"/>
            <a:r>
              <a:rPr lang="en-US" altLang="en-US" sz="3200" smtClean="0"/>
              <a:t>Develop potential explanations </a:t>
            </a:r>
          </a:p>
          <a:p>
            <a:pPr eaLnBrk="1" hangingPunct="1"/>
            <a:r>
              <a:rPr lang="en-US" altLang="en-US" sz="3200" smtClean="0"/>
              <a:t>Discuss limitations of the findings</a:t>
            </a:r>
          </a:p>
          <a:p>
            <a:pPr eaLnBrk="1" hangingPunct="1"/>
            <a:r>
              <a:rPr lang="en-US" altLang="en-US" sz="3200" smtClean="0"/>
              <a:t>Discuss applicability of findings </a:t>
            </a:r>
          </a:p>
          <a:p>
            <a:pPr eaLnBrk="1" hangingPunct="1"/>
            <a:r>
              <a:rPr lang="en-US" altLang="en-US" sz="3200" smtClean="0"/>
              <a:t>Determine future research </a:t>
            </a:r>
          </a:p>
          <a:p>
            <a:pPr eaLnBrk="1" hangingPunct="1"/>
            <a:endParaRPr lang="en-US" altLang="en-US" sz="3200" smtClean="0"/>
          </a:p>
        </p:txBody>
      </p:sp>
    </p:spTree>
  </p:cSld>
  <p:clrMapOvr>
    <a:masterClrMapping/>
  </p:clrMapOvr>
  <p:transition spd="slow">
    <p:pull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smtClean="0"/>
              <a:t>Safety Evaluations</a:t>
            </a:r>
          </a:p>
        </p:txBody>
      </p:sp>
      <p:sp>
        <p:nvSpPr>
          <p:cNvPr id="12291" name="Content Placeholder 2" descr="Rectangle: Click to edit Master text styles&#10;Second level&#10;Third level&#10;Fourth level&#10;Fifth level"/>
          <p:cNvSpPr>
            <a:spLocks noGrp="1"/>
          </p:cNvSpPr>
          <p:nvPr>
            <p:ph idx="1"/>
          </p:nvPr>
        </p:nvSpPr>
        <p:spPr/>
        <p:txBody>
          <a:bodyPr/>
          <a:lstStyle/>
          <a:p>
            <a:r>
              <a:rPr lang="en-US" altLang="en-US" smtClean="0"/>
              <a:t>Before and After</a:t>
            </a:r>
          </a:p>
          <a:p>
            <a:r>
              <a:rPr lang="en-US" altLang="en-US" smtClean="0"/>
              <a:t>Cross-Sectional</a:t>
            </a:r>
          </a:p>
          <a:p>
            <a:r>
              <a:rPr lang="en-US" altLang="en-US" smtClean="0"/>
              <a:t>Hazardous locations</a:t>
            </a:r>
          </a:p>
          <a:p>
            <a:r>
              <a:rPr lang="en-US" altLang="en-US" smtClean="0"/>
              <a:t>Multivariate crash models</a:t>
            </a:r>
          </a:p>
        </p:txBody>
      </p:sp>
    </p:spTree>
  </p:cSld>
  <p:clrMapOvr>
    <a:masterClrMapping/>
  </p:clrMapOvr>
  <p:transition spd="slow">
    <p:pull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smtClean="0"/>
              <a:t>Terminology</a:t>
            </a:r>
          </a:p>
        </p:txBody>
      </p:sp>
      <p:sp>
        <p:nvSpPr>
          <p:cNvPr id="14339" name="Content Placeholder 2" descr="Rectangle: Click to edit Master text styles&#10;Second level&#10;Third level&#10;Fourth level&#10;Fifth level"/>
          <p:cNvSpPr>
            <a:spLocks noGrp="1"/>
          </p:cNvSpPr>
          <p:nvPr>
            <p:ph idx="1"/>
          </p:nvPr>
        </p:nvSpPr>
        <p:spPr/>
        <p:txBody>
          <a:bodyPr/>
          <a:lstStyle/>
          <a:p>
            <a:r>
              <a:rPr lang="en-US" altLang="en-US" smtClean="0"/>
              <a:t>Population</a:t>
            </a:r>
          </a:p>
          <a:p>
            <a:r>
              <a:rPr lang="en-US" altLang="en-US" smtClean="0"/>
              <a:t>Sample</a:t>
            </a:r>
          </a:p>
          <a:p>
            <a:r>
              <a:rPr lang="en-US" altLang="en-US" smtClean="0"/>
              <a:t>Descriptive statistics</a:t>
            </a:r>
          </a:p>
          <a:p>
            <a:r>
              <a:rPr lang="en-US" altLang="en-US" smtClean="0"/>
              <a:t>Parameter vs. Statistic</a:t>
            </a:r>
          </a:p>
        </p:txBody>
      </p:sp>
    </p:spTree>
  </p:cSld>
  <p:clrMapOvr>
    <a:masterClrMapping/>
  </p:clrMapOvr>
  <p:transition spd="slow">
    <p:pull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Data Descriptors</a:t>
            </a:r>
          </a:p>
        </p:txBody>
      </p:sp>
      <p:sp>
        <p:nvSpPr>
          <p:cNvPr id="16387" name="Content Placeholder 2" descr="Rectangle: Click to edit Master text styles&#10;Second level&#10;Third level&#10;Fourth level&#10;Fifth level"/>
          <p:cNvSpPr>
            <a:spLocks noGrp="1"/>
          </p:cNvSpPr>
          <p:nvPr>
            <p:ph idx="1"/>
          </p:nvPr>
        </p:nvSpPr>
        <p:spPr>
          <a:xfrm>
            <a:off x="914400" y="1752600"/>
            <a:ext cx="7772400" cy="4114800"/>
          </a:xfrm>
        </p:spPr>
        <p:txBody>
          <a:bodyPr/>
          <a:lstStyle/>
          <a:p>
            <a:r>
              <a:rPr lang="en-US" altLang="en-US" dirty="0" smtClean="0"/>
              <a:t>Mean</a:t>
            </a:r>
          </a:p>
          <a:p>
            <a:pPr lvl="1"/>
            <a:r>
              <a:rPr lang="en-US" altLang="en-US" dirty="0" smtClean="0"/>
              <a:t>Average number of distribution</a:t>
            </a:r>
          </a:p>
          <a:p>
            <a:r>
              <a:rPr lang="en-US" altLang="en-US" dirty="0" smtClean="0"/>
              <a:t>Median</a:t>
            </a:r>
          </a:p>
          <a:p>
            <a:pPr lvl="1"/>
            <a:r>
              <a:rPr lang="en-US" altLang="en-US" dirty="0" smtClean="0"/>
              <a:t>Middle point of a distribution</a:t>
            </a:r>
          </a:p>
          <a:p>
            <a:r>
              <a:rPr lang="en-US" altLang="en-US" dirty="0" smtClean="0"/>
              <a:t>Mode</a:t>
            </a:r>
          </a:p>
          <a:p>
            <a:pPr lvl="1"/>
            <a:r>
              <a:rPr lang="en-US" altLang="en-US" dirty="0" smtClean="0"/>
              <a:t>Most frequent number in a distribution</a:t>
            </a:r>
          </a:p>
          <a:p>
            <a:r>
              <a:rPr lang="en-US" altLang="en-US" dirty="0" smtClean="0"/>
              <a:t>Variance</a:t>
            </a:r>
          </a:p>
        </p:txBody>
      </p:sp>
    </p:spTree>
  </p:cSld>
  <p:clrMapOvr>
    <a:masterClrMapping/>
  </p:clrMapOvr>
  <p:transition spd="slow">
    <p:pull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Data Descriptors Example</a:t>
            </a:r>
            <a:endParaRPr lang="en-US" dirty="0"/>
          </a:p>
        </p:txBody>
      </p:sp>
      <p:sp>
        <p:nvSpPr>
          <p:cNvPr id="3" name="Content Placeholder 2"/>
          <p:cNvSpPr>
            <a:spLocks noGrp="1"/>
          </p:cNvSpPr>
          <p:nvPr>
            <p:ph idx="1"/>
          </p:nvPr>
        </p:nvSpPr>
        <p:spPr>
          <a:xfrm>
            <a:off x="838200" y="1676400"/>
            <a:ext cx="7772400" cy="4114800"/>
          </a:xfrm>
        </p:spPr>
        <p:txBody>
          <a:bodyPr/>
          <a:lstStyle/>
          <a:p>
            <a:pPr marL="0" indent="0">
              <a:buNone/>
            </a:pPr>
            <a:r>
              <a:rPr lang="en-US" dirty="0" smtClean="0"/>
              <a:t>Consider the following speed measurements:</a:t>
            </a:r>
          </a:p>
          <a:p>
            <a:pPr marL="0" indent="0">
              <a:buNone/>
            </a:pPr>
            <a:r>
              <a:rPr lang="en-US" altLang="en-US" dirty="0" smtClean="0"/>
              <a:t>45, 46, 51, 45, 48, 39, 46, 52, 43, 44</a:t>
            </a:r>
          </a:p>
          <a:p>
            <a:pPr marL="0" indent="0">
              <a:buNone/>
            </a:pPr>
            <a:endParaRPr lang="en-US" dirty="0" smtClean="0"/>
          </a:p>
          <a:p>
            <a:pPr marL="0" indent="0">
              <a:buNone/>
            </a:pPr>
            <a:r>
              <a:rPr lang="en-US" dirty="0" smtClean="0"/>
              <a:t>Mean 			Median</a:t>
            </a:r>
          </a:p>
          <a:p>
            <a:pPr marL="0" indent="0">
              <a:buNone/>
            </a:pPr>
            <a:r>
              <a:rPr lang="en-US" dirty="0" smtClean="0"/>
              <a:t>Mode 			Variance</a:t>
            </a:r>
            <a:endParaRPr lang="en-US" dirty="0"/>
          </a:p>
        </p:txBody>
      </p:sp>
      <p:sp>
        <p:nvSpPr>
          <p:cNvPr id="6" name="TextBox 5"/>
          <p:cNvSpPr txBox="1"/>
          <p:nvPr/>
        </p:nvSpPr>
        <p:spPr>
          <a:xfrm>
            <a:off x="2277035" y="4191000"/>
            <a:ext cx="6790765" cy="1315745"/>
          </a:xfrm>
          <a:prstGeom prst="rect">
            <a:avLst/>
          </a:prstGeom>
          <a:noFill/>
        </p:spPr>
        <p:txBody>
          <a:bodyPr wrap="square" rtlCol="0">
            <a:spAutoFit/>
          </a:bodyPr>
          <a:lstStyle/>
          <a:p>
            <a:pPr>
              <a:spcAft>
                <a:spcPts val="864"/>
              </a:spcAft>
            </a:pPr>
            <a:r>
              <a:rPr lang="en-US" sz="3600" b="0" dirty="0" smtClean="0">
                <a:latin typeface="Century Gothic" panose="020B0502020202020204" pitchFamily="34" charset="0"/>
              </a:rPr>
              <a:t>45.9 mph			45.5 mph</a:t>
            </a:r>
          </a:p>
          <a:p>
            <a:r>
              <a:rPr lang="en-US" sz="3600" b="0" dirty="0" smtClean="0">
                <a:latin typeface="Century Gothic" panose="020B0502020202020204" pitchFamily="34" charset="0"/>
              </a:rPr>
              <a:t>45.0 mph			14.3 mph</a:t>
            </a:r>
            <a:endParaRPr lang="en-US" sz="3600" b="0" dirty="0">
              <a:latin typeface="Century Gothic" panose="020B0502020202020204" pitchFamily="34" charset="0"/>
            </a:endParaRPr>
          </a:p>
        </p:txBody>
      </p:sp>
    </p:spTree>
    <p:extLst>
      <p:ext uri="{BB962C8B-B14F-4D97-AF65-F5344CB8AC3E}">
        <p14:creationId xmlns:p14="http://schemas.microsoft.com/office/powerpoint/2010/main" val="4065975304"/>
      </p:ext>
    </p:extLst>
  </p:cSld>
  <p:clrMapOvr>
    <a:masterClrMapping/>
  </p:clrMapOvr>
  <p:transition spd="slow">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Poisson Distribution</a:t>
            </a:r>
          </a:p>
        </p:txBody>
      </p:sp>
      <p:sp>
        <p:nvSpPr>
          <p:cNvPr id="18435" name="Content Placeholder 2" descr="Rectangle: Click to edit Master text styles&#10;Second level&#10;Third level&#10;Fourth level&#10;Fifth level"/>
          <p:cNvSpPr>
            <a:spLocks noGrp="1"/>
          </p:cNvSpPr>
          <p:nvPr>
            <p:ph idx="1"/>
          </p:nvPr>
        </p:nvSpPr>
        <p:spPr/>
        <p:txBody>
          <a:bodyPr/>
          <a:lstStyle/>
          <a:p>
            <a:r>
              <a:rPr lang="en-US" altLang="en-US" smtClean="0"/>
              <a:t>Discrete variable distribution</a:t>
            </a:r>
          </a:p>
          <a:p>
            <a:r>
              <a:rPr lang="en-US" altLang="en-US" smtClean="0"/>
              <a:t>Probability of event occurrence</a:t>
            </a:r>
            <a:endParaRPr lang="el-GR" altLang="en-US" smtClean="0"/>
          </a:p>
          <a:p>
            <a:r>
              <a:rPr lang="en-US" altLang="en-US" smtClean="0"/>
              <a:t>Models</a:t>
            </a:r>
          </a:p>
          <a:p>
            <a:pPr lvl="1"/>
            <a:r>
              <a:rPr lang="en-US" altLang="en-US" smtClean="0"/>
              <a:t>Crash data at a single site</a:t>
            </a:r>
          </a:p>
          <a:p>
            <a:pPr lvl="1"/>
            <a:r>
              <a:rPr lang="en-US" altLang="en-US" smtClean="0"/>
              <a:t>Vehicle arrivals at a point</a:t>
            </a:r>
          </a:p>
          <a:p>
            <a:r>
              <a:rPr lang="en-US" altLang="en-US" smtClean="0"/>
              <a:t>Mean = Variance</a:t>
            </a:r>
          </a:p>
        </p:txBody>
      </p:sp>
    </p:spTree>
  </p:cSld>
  <p:clrMapOvr>
    <a:masterClrMapping/>
  </p:clrMapOvr>
  <p:transition spd="slow">
    <p:pull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smtClean="0"/>
              <a:t>Negative Binomial Distribution</a:t>
            </a:r>
          </a:p>
        </p:txBody>
      </p:sp>
      <p:sp>
        <p:nvSpPr>
          <p:cNvPr id="20483" name="Content Placeholder 2" descr="Rectangle: Click to edit Master text styles&#10;Second level&#10;Third level&#10;Fourth level&#10;Fifth level"/>
          <p:cNvSpPr>
            <a:spLocks noGrp="1"/>
          </p:cNvSpPr>
          <p:nvPr>
            <p:ph idx="1"/>
          </p:nvPr>
        </p:nvSpPr>
        <p:spPr/>
        <p:txBody>
          <a:bodyPr/>
          <a:lstStyle/>
          <a:p>
            <a:r>
              <a:rPr lang="en-US" altLang="en-US" smtClean="0"/>
              <a:t>Discrete variable distribution</a:t>
            </a:r>
          </a:p>
          <a:p>
            <a:r>
              <a:rPr lang="en-US" altLang="en-US" smtClean="0"/>
              <a:t>Models</a:t>
            </a:r>
          </a:p>
          <a:p>
            <a:pPr lvl="1"/>
            <a:r>
              <a:rPr lang="en-US" altLang="en-US" smtClean="0"/>
              <a:t>Crash data at several sites</a:t>
            </a:r>
          </a:p>
        </p:txBody>
      </p:sp>
    </p:spTree>
  </p:cSld>
  <p:clrMapOvr>
    <a:masterClrMapping/>
  </p:clrMapOvr>
  <p:transition spd="slow">
    <p:pull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0" name="Content Placeholder 3"/>
          <p:cNvGraphicFramePr>
            <a:graphicFrameLocks noGrp="1"/>
          </p:cNvGraphicFramePr>
          <p:nvPr>
            <p:ph idx="1"/>
          </p:nvPr>
        </p:nvGraphicFramePr>
        <p:xfrm>
          <a:off x="787400" y="1854200"/>
          <a:ext cx="7874000" cy="4216400"/>
        </p:xfrm>
        <a:graphic>
          <a:graphicData uri="http://schemas.openxmlformats.org/presentationml/2006/ole">
            <mc:AlternateContent xmlns:mc="http://schemas.openxmlformats.org/markup-compatibility/2006">
              <mc:Choice xmlns:v="urn:schemas-microsoft-com:vml" Requires="v">
                <p:oleObj spid="_x0000_s22549" name="Chart" r:id="rId5" imgW="7876715" imgH="4218798" progId="Excel.Chart.8">
                  <p:embed/>
                </p:oleObj>
              </mc:Choice>
              <mc:Fallback>
                <p:oleObj name="Chart" r:id="rId5" imgW="7876715" imgH="4218798" progId="Excel.Chart.8">
                  <p:embed/>
                  <p:pic>
                    <p:nvPicPr>
                      <p:cNvPr id="0" name="Content Placeholder 3"/>
                      <p:cNvPicPr>
                        <a:picLocks noGrp="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7400" y="1854200"/>
                        <a:ext cx="7874000"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1" name="Title 1"/>
          <p:cNvSpPr>
            <a:spLocks noGrp="1"/>
          </p:cNvSpPr>
          <p:nvPr>
            <p:ph type="title"/>
          </p:nvPr>
        </p:nvSpPr>
        <p:spPr/>
        <p:txBody>
          <a:bodyPr/>
          <a:lstStyle/>
          <a:p>
            <a:r>
              <a:rPr lang="en-US" altLang="en-US" smtClean="0"/>
              <a:t>Regression to the Mean (RTM)</a:t>
            </a:r>
          </a:p>
        </p:txBody>
      </p:sp>
      <p:cxnSp>
        <p:nvCxnSpPr>
          <p:cNvPr id="6" name="Straight Connector 5"/>
          <p:cNvCxnSpPr>
            <a:cxnSpLocks noChangeShapeType="1"/>
          </p:cNvCxnSpPr>
          <p:nvPr/>
        </p:nvCxnSpPr>
        <p:spPr bwMode="auto">
          <a:xfrm>
            <a:off x="1719263" y="3808413"/>
            <a:ext cx="6619875" cy="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cxnSp>
      <p:sp>
        <p:nvSpPr>
          <p:cNvPr id="9" name="Oval 8"/>
          <p:cNvSpPr>
            <a:spLocks noChangeArrowheads="1"/>
          </p:cNvSpPr>
          <p:nvPr/>
        </p:nvSpPr>
        <p:spPr bwMode="auto">
          <a:xfrm>
            <a:off x="4735513" y="2401888"/>
            <a:ext cx="1733550" cy="1214437"/>
          </a:xfrm>
          <a:prstGeom prst="ellipse">
            <a:avLst/>
          </a:prstGeom>
          <a:noFill/>
          <a:ln w="127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spAutoFit/>
          </a:bodyPr>
          <a:lstStyle>
            <a:lvl1pPr marL="457200" indent="-457200">
              <a:spcBef>
                <a:spcPct val="20000"/>
              </a:spcBef>
              <a:buClr>
                <a:schemeClr val="hlink"/>
              </a:buClr>
              <a:buSzPct val="110000"/>
              <a:buFont typeface="Wingdings" panose="05000000000000000000" pitchFamily="2" charset="2"/>
              <a:buChar char="w"/>
              <a:defRPr sz="3600" b="1">
                <a:solidFill>
                  <a:schemeClr val="tx1"/>
                </a:solidFill>
                <a:latin typeface="Technical" panose="03050502040202020B03" pitchFamily="66" charset="0"/>
                <a:ea typeface="ＭＳ Ｐゴシック" panose="020B0600070205080204" pitchFamily="34" charset="-128"/>
              </a:defRPr>
            </a:lvl1pPr>
            <a:lvl2pPr marL="742950" indent="-285750">
              <a:spcBef>
                <a:spcPct val="20000"/>
              </a:spcBef>
              <a:buClr>
                <a:schemeClr val="tx1"/>
              </a:buClr>
              <a:buSzPct val="60000"/>
              <a:buFont typeface="Wingdings" panose="05000000000000000000" pitchFamily="2" charset="2"/>
              <a:buChar char="l"/>
              <a:defRPr sz="3000" b="1">
                <a:solidFill>
                  <a:schemeClr val="tx1"/>
                </a:solidFill>
                <a:latin typeface="Technical" panose="03050502040202020B03" pitchFamily="66" charset="0"/>
                <a:ea typeface="ＭＳ Ｐゴシック" panose="020B0600070205080204" pitchFamily="34" charset="-128"/>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SzTx/>
              <a:buFontTx/>
              <a:buNone/>
            </a:pPr>
            <a:endParaRPr lang="en-US" altLang="en-US" sz="2000" b="0"/>
          </a:p>
        </p:txBody>
      </p:sp>
      <p:sp>
        <p:nvSpPr>
          <p:cNvPr id="10" name="Oval 9"/>
          <p:cNvSpPr>
            <a:spLocks noChangeArrowheads="1"/>
          </p:cNvSpPr>
          <p:nvPr/>
        </p:nvSpPr>
        <p:spPr bwMode="auto">
          <a:xfrm>
            <a:off x="1733550" y="3808413"/>
            <a:ext cx="1733550" cy="1214437"/>
          </a:xfrm>
          <a:prstGeom prst="ellipse">
            <a:avLst/>
          </a:prstGeom>
          <a:noFill/>
          <a:ln w="127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spAutoFit/>
          </a:bodyPr>
          <a:lstStyle>
            <a:lvl1pPr marL="457200" indent="-457200">
              <a:spcBef>
                <a:spcPct val="20000"/>
              </a:spcBef>
              <a:buClr>
                <a:schemeClr val="hlink"/>
              </a:buClr>
              <a:buSzPct val="110000"/>
              <a:buFont typeface="Wingdings" panose="05000000000000000000" pitchFamily="2" charset="2"/>
              <a:buChar char="w"/>
              <a:defRPr sz="3600" b="1">
                <a:solidFill>
                  <a:schemeClr val="tx1"/>
                </a:solidFill>
                <a:latin typeface="Technical" panose="03050502040202020B03" pitchFamily="66" charset="0"/>
                <a:ea typeface="ＭＳ Ｐゴシック" panose="020B0600070205080204" pitchFamily="34" charset="-128"/>
              </a:defRPr>
            </a:lvl1pPr>
            <a:lvl2pPr marL="742950" indent="-285750">
              <a:spcBef>
                <a:spcPct val="20000"/>
              </a:spcBef>
              <a:buClr>
                <a:schemeClr val="tx1"/>
              </a:buClr>
              <a:buSzPct val="60000"/>
              <a:buFont typeface="Wingdings" panose="05000000000000000000" pitchFamily="2" charset="2"/>
              <a:buChar char="l"/>
              <a:defRPr sz="3000" b="1">
                <a:solidFill>
                  <a:schemeClr val="tx1"/>
                </a:solidFill>
                <a:latin typeface="Technical" panose="03050502040202020B03" pitchFamily="66" charset="0"/>
                <a:ea typeface="ＭＳ Ｐゴシック" panose="020B0600070205080204" pitchFamily="34" charset="-128"/>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SzTx/>
              <a:buFontTx/>
              <a:buNone/>
            </a:pPr>
            <a:endParaRPr lang="en-US" altLang="en-US" sz="2000" b="0"/>
          </a:p>
        </p:txBody>
      </p:sp>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theme/theme1.xml><?xml version="1.0" encoding="utf-8"?>
<a:theme xmlns:a="http://schemas.openxmlformats.org/drawingml/2006/main" name="seattle">
  <a:themeElements>
    <a:clrScheme name="seattle.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seattle.ppt">
      <a:majorFont>
        <a:latin typeface="Comic Sans MS"/>
        <a:ea typeface=""/>
        <a:cs typeface=""/>
      </a:majorFont>
      <a:minorFont>
        <a:latin typeface="Technic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echnical" pitchFamily="66"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echnical" pitchFamily="66" charset="0"/>
          </a:defRPr>
        </a:defPPr>
      </a:lstStyle>
    </a:lnDef>
  </a:objectDefaults>
  <a:extraClrSchemeLst>
    <a:extraClrScheme>
      <a:clrScheme name="seattle.pp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seattle.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seattle.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seattle.pp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seattle.pp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seattle.pp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seattle.pp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seattle.pp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E:\GAR\scantour\seattle.ppt</Template>
  <TotalTime>1433</TotalTime>
  <Words>3340</Words>
  <Application>Microsoft Office PowerPoint</Application>
  <PresentationFormat>On-screen Show (4:3)</PresentationFormat>
  <Paragraphs>214</Paragraphs>
  <Slides>22</Slides>
  <Notes>22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3" baseType="lpstr">
      <vt:lpstr>ＭＳ Ｐゴシック</vt:lpstr>
      <vt:lpstr>ＭＳ Ｐゴシック</vt:lpstr>
      <vt:lpstr>Arial</vt:lpstr>
      <vt:lpstr>Cambria Math</vt:lpstr>
      <vt:lpstr>Century Gothic</vt:lpstr>
      <vt:lpstr>Comic Sans MS</vt:lpstr>
      <vt:lpstr>Tahoma</vt:lpstr>
      <vt:lpstr>Technical</vt:lpstr>
      <vt:lpstr>Wingdings</vt:lpstr>
      <vt:lpstr>seattle</vt:lpstr>
      <vt:lpstr>Chart</vt:lpstr>
      <vt:lpstr>STATISTICS REVIEW</vt:lpstr>
      <vt:lpstr>Basic Questions</vt:lpstr>
      <vt:lpstr>Safety Evaluations</vt:lpstr>
      <vt:lpstr>Terminology</vt:lpstr>
      <vt:lpstr>Data Descriptors</vt:lpstr>
      <vt:lpstr>Data Descriptors Example</vt:lpstr>
      <vt:lpstr>Poisson Distribution</vt:lpstr>
      <vt:lpstr>Negative Binomial Distribution</vt:lpstr>
      <vt:lpstr>Regression to the Mean (RTM)</vt:lpstr>
      <vt:lpstr>How to Address RTM</vt:lpstr>
      <vt:lpstr>Empirical Bayes Method</vt:lpstr>
      <vt:lpstr>Basic Equations</vt:lpstr>
      <vt:lpstr>EB Example        (1/4)</vt:lpstr>
      <vt:lpstr>EB Example       (2/4)</vt:lpstr>
      <vt:lpstr>EB Example       (3/4)</vt:lpstr>
      <vt:lpstr>EB Example       (4/4)</vt:lpstr>
      <vt:lpstr>EB Example Summary</vt:lpstr>
      <vt:lpstr>Safety Performance Function</vt:lpstr>
      <vt:lpstr>Regression Basic Stats</vt:lpstr>
      <vt:lpstr>Regression Output</vt:lpstr>
      <vt:lpstr>Approach Steps for Studies  (1/2)</vt:lpstr>
      <vt:lpstr>Approach Steps for Studies  (2/2)</vt:lpstr>
    </vt:vector>
  </TitlesOfParts>
  <Company>Dell Computer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Highway Safety Basics</dc:title>
  <dc:creator>Lisa Aultman-Hall</dc:creator>
  <cp:lastModifiedBy>Stamatiadis, Nick</cp:lastModifiedBy>
  <cp:revision>85</cp:revision>
  <cp:lastPrinted>2016-03-29T15:15:03Z</cp:lastPrinted>
  <dcterms:created xsi:type="dcterms:W3CDTF">1999-08-31T14:18:19Z</dcterms:created>
  <dcterms:modified xsi:type="dcterms:W3CDTF">2016-05-04T15:57:51Z</dcterms:modified>
</cp:coreProperties>
</file>