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2"/>
  </p:notesMasterIdLst>
  <p:handoutMasterIdLst>
    <p:handoutMasterId r:id="rId33"/>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tx1"/>
        </a:solidFill>
        <a:latin typeface="Technical" panose="03050502040202020B03" pitchFamily="66" charset="0"/>
        <a:ea typeface="MS PGothic"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Technical" panose="03050502040202020B03" pitchFamily="66" charset="0"/>
        <a:ea typeface="MS PGothic"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Technical" panose="03050502040202020B03" pitchFamily="66" charset="0"/>
        <a:ea typeface="MS PGothic"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Technical" panose="03050502040202020B03" pitchFamily="66" charset="0"/>
        <a:ea typeface="MS PGothic"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Technical" panose="03050502040202020B03" pitchFamily="66" charset="0"/>
        <a:ea typeface="MS PGothic" panose="020B0600070205080204" pitchFamily="34" charset="-128"/>
        <a:cs typeface="+mn-cs"/>
      </a:defRPr>
    </a:lvl5pPr>
    <a:lvl6pPr marL="2286000" algn="l" defTabSz="914400" rtl="0" eaLnBrk="1" latinLnBrk="0" hangingPunct="1">
      <a:defRPr sz="2400" b="1" kern="1200">
        <a:solidFill>
          <a:schemeClr val="tx1"/>
        </a:solidFill>
        <a:latin typeface="Technical" panose="03050502040202020B03" pitchFamily="66" charset="0"/>
        <a:ea typeface="MS PGothic" panose="020B0600070205080204" pitchFamily="34" charset="-128"/>
        <a:cs typeface="+mn-cs"/>
      </a:defRPr>
    </a:lvl6pPr>
    <a:lvl7pPr marL="2743200" algn="l" defTabSz="914400" rtl="0" eaLnBrk="1" latinLnBrk="0" hangingPunct="1">
      <a:defRPr sz="2400" b="1" kern="1200">
        <a:solidFill>
          <a:schemeClr val="tx1"/>
        </a:solidFill>
        <a:latin typeface="Technical" panose="03050502040202020B03" pitchFamily="66" charset="0"/>
        <a:ea typeface="MS PGothic" panose="020B0600070205080204" pitchFamily="34" charset="-128"/>
        <a:cs typeface="+mn-cs"/>
      </a:defRPr>
    </a:lvl7pPr>
    <a:lvl8pPr marL="3200400" algn="l" defTabSz="914400" rtl="0" eaLnBrk="1" latinLnBrk="0" hangingPunct="1">
      <a:defRPr sz="2400" b="1" kern="1200">
        <a:solidFill>
          <a:schemeClr val="tx1"/>
        </a:solidFill>
        <a:latin typeface="Technical" panose="03050502040202020B03" pitchFamily="66" charset="0"/>
        <a:ea typeface="MS PGothic" panose="020B0600070205080204" pitchFamily="34" charset="-128"/>
        <a:cs typeface="+mn-cs"/>
      </a:defRPr>
    </a:lvl8pPr>
    <a:lvl9pPr marL="3657600" algn="l" defTabSz="914400" rtl="0" eaLnBrk="1" latinLnBrk="0" hangingPunct="1">
      <a:defRPr sz="2400" b="1" kern="1200">
        <a:solidFill>
          <a:schemeClr val="tx1"/>
        </a:solidFill>
        <a:latin typeface="Technical" panose="03050502040202020B03" pitchFamily="66"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A77"/>
    <a:srgbClr val="4F81BD"/>
    <a:srgbClr val="000000"/>
    <a:srgbClr val="054697"/>
    <a:srgbClr val="F4F1E3"/>
    <a:srgbClr val="95639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75372" autoAdjust="0"/>
  </p:normalViewPr>
  <p:slideViewPr>
    <p:cSldViewPr>
      <p:cViewPr varScale="1">
        <p:scale>
          <a:sx n="74" d="100"/>
          <a:sy n="74" d="100"/>
        </p:scale>
        <p:origin x="101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100" y="5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a:solidFill>
                <a:srgbClr val="336699"/>
              </a:solidFill>
            </a:ln>
          </c:spPr>
          <c:marker>
            <c:symbol val="none"/>
          </c:marker>
          <c:xVal>
            <c:numRef>
              <c:f>Sheet1!$A$2:$A$16</c:f>
              <c:numCache>
                <c:formatCode>General</c:formatCode>
                <c:ptCount val="15"/>
                <c:pt idx="0">
                  <c:v>200</c:v>
                </c:pt>
                <c:pt idx="1">
                  <c:v>300</c:v>
                </c:pt>
                <c:pt idx="2">
                  <c:v>400</c:v>
                </c:pt>
                <c:pt idx="3">
                  <c:v>500</c:v>
                </c:pt>
                <c:pt idx="4">
                  <c:v>600</c:v>
                </c:pt>
                <c:pt idx="5">
                  <c:v>700</c:v>
                </c:pt>
                <c:pt idx="6">
                  <c:v>800</c:v>
                </c:pt>
                <c:pt idx="7">
                  <c:v>900</c:v>
                </c:pt>
                <c:pt idx="8">
                  <c:v>1000</c:v>
                </c:pt>
                <c:pt idx="9">
                  <c:v>1100</c:v>
                </c:pt>
                <c:pt idx="10">
                  <c:v>1200</c:v>
                </c:pt>
                <c:pt idx="11">
                  <c:v>1300</c:v>
                </c:pt>
                <c:pt idx="12">
                  <c:v>1400</c:v>
                </c:pt>
                <c:pt idx="13">
                  <c:v>1500</c:v>
                </c:pt>
                <c:pt idx="14">
                  <c:v>1600</c:v>
                </c:pt>
              </c:numCache>
            </c:numRef>
          </c:xVal>
          <c:yVal>
            <c:numRef>
              <c:f>Sheet1!$B$2:$B$16</c:f>
              <c:numCache>
                <c:formatCode>General</c:formatCode>
                <c:ptCount val="15"/>
                <c:pt idx="0">
                  <c:v>925.31999999999994</c:v>
                </c:pt>
                <c:pt idx="1">
                  <c:v>610.22666666666669</c:v>
                </c:pt>
                <c:pt idx="2">
                  <c:v>452.68</c:v>
                </c:pt>
                <c:pt idx="3">
                  <c:v>358.15200000000004</c:v>
                </c:pt>
                <c:pt idx="4">
                  <c:v>295.13333333333338</c:v>
                </c:pt>
                <c:pt idx="5">
                  <c:v>250.11999999999998</c:v>
                </c:pt>
                <c:pt idx="6">
                  <c:v>216.35999999999999</c:v>
                </c:pt>
                <c:pt idx="7">
                  <c:v>190.10222222222222</c:v>
                </c:pt>
                <c:pt idx="8">
                  <c:v>169.096</c:v>
                </c:pt>
                <c:pt idx="9">
                  <c:v>151.90909090909091</c:v>
                </c:pt>
                <c:pt idx="10">
                  <c:v>137.58666666666667</c:v>
                </c:pt>
                <c:pt idx="11">
                  <c:v>125.46769230769229</c:v>
                </c:pt>
                <c:pt idx="12">
                  <c:v>115.07999999999998</c:v>
                </c:pt>
                <c:pt idx="13">
                  <c:v>106.07733333333331</c:v>
                </c:pt>
                <c:pt idx="14">
                  <c:v>98.199999999999989</c:v>
                </c:pt>
              </c:numCache>
            </c:numRef>
          </c:yVal>
          <c:smooth val="1"/>
        </c:ser>
        <c:dLbls>
          <c:showLegendKey val="0"/>
          <c:showVal val="0"/>
          <c:showCatName val="0"/>
          <c:showSerName val="0"/>
          <c:showPercent val="0"/>
          <c:showBubbleSize val="0"/>
        </c:dLbls>
        <c:axId val="215655480"/>
        <c:axId val="426573856"/>
      </c:scatterChart>
      <c:valAx>
        <c:axId val="215655480"/>
        <c:scaling>
          <c:orientation val="minMax"/>
          <c:min val="0"/>
        </c:scaling>
        <c:delete val="1"/>
        <c:axPos val="b"/>
        <c:numFmt formatCode="General" sourceLinked="1"/>
        <c:majorTickMark val="out"/>
        <c:minorTickMark val="none"/>
        <c:tickLblPos val="nextTo"/>
        <c:crossAx val="426573856"/>
        <c:crosses val="autoZero"/>
        <c:crossBetween val="midCat"/>
      </c:valAx>
      <c:valAx>
        <c:axId val="426573856"/>
        <c:scaling>
          <c:orientation val="minMax"/>
        </c:scaling>
        <c:delete val="1"/>
        <c:axPos val="l"/>
        <c:numFmt formatCode="General" sourceLinked="1"/>
        <c:majorTickMark val="out"/>
        <c:minorTickMark val="none"/>
        <c:tickLblPos val="nextTo"/>
        <c:crossAx val="215655480"/>
        <c:crosses val="autoZero"/>
        <c:crossBetween val="midCat"/>
      </c:valAx>
      <c:spPr>
        <a:noFill/>
        <a:ln w="25372">
          <a:noFill/>
        </a:ln>
      </c:spPr>
    </c:plotArea>
    <c:plotVisOnly val="1"/>
    <c:dispBlanksAs val="gap"/>
    <c:showDLblsOverMax val="0"/>
  </c:chart>
  <c:txPr>
    <a:bodyPr/>
    <a:lstStyle/>
    <a:p>
      <a:pPr>
        <a:defRPr sz="1998">
          <a:latin typeface="Century Gothic" panose="020B050202020202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34D91-D215-4ABE-9117-AAEA5BA6FBA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320621B4-7AED-40D0-AA9B-38C992DF9E88}">
      <dgm:prSet phldrT="[Text]" custT="1"/>
      <dgm:spPr>
        <a:solidFill>
          <a:srgbClr val="4F81BD"/>
        </a:solidFill>
      </dgm:spPr>
      <dgm:t>
        <a:bodyPr/>
        <a:lstStyle/>
        <a:p>
          <a:r>
            <a:rPr lang="en-US" sz="3600" dirty="0" smtClean="0">
              <a:latin typeface="Century Gothic" panose="020B0502020202020204" pitchFamily="34" charset="0"/>
            </a:rPr>
            <a:t>HSM</a:t>
          </a:r>
          <a:endParaRPr lang="en-US" sz="3600" dirty="0">
            <a:latin typeface="Century Gothic" panose="020B0502020202020204" pitchFamily="34" charset="0"/>
          </a:endParaRPr>
        </a:p>
      </dgm:t>
    </dgm:pt>
    <dgm:pt modelId="{6B643CEC-F106-4C81-9287-CB013B240A55}" type="parTrans" cxnId="{4F2926CE-2C39-413C-B01E-E5956871367E}">
      <dgm:prSet/>
      <dgm:spPr/>
      <dgm:t>
        <a:bodyPr/>
        <a:lstStyle/>
        <a:p>
          <a:endParaRPr lang="en-US"/>
        </a:p>
      </dgm:t>
    </dgm:pt>
    <dgm:pt modelId="{5EE36ED5-1976-4B03-B914-BFF2A9F715B3}" type="sibTrans" cxnId="{4F2926CE-2C39-413C-B01E-E5956871367E}">
      <dgm:prSet/>
      <dgm:spPr/>
      <dgm:t>
        <a:bodyPr/>
        <a:lstStyle/>
        <a:p>
          <a:endParaRPr lang="en-US"/>
        </a:p>
      </dgm:t>
    </dgm:pt>
    <dgm:pt modelId="{CB3DE18A-4471-4544-8D48-ED88039866F5}">
      <dgm:prSet phldrT="[Text]"/>
      <dgm:spPr>
        <a:ln>
          <a:solidFill>
            <a:srgbClr val="4F81BD"/>
          </a:solidFill>
        </a:ln>
      </dgm:spPr>
      <dgm:t>
        <a:bodyPr/>
        <a:lstStyle/>
        <a:p>
          <a:r>
            <a:rPr lang="en-US" dirty="0" smtClean="0">
              <a:solidFill>
                <a:srgbClr val="000000"/>
              </a:solidFill>
              <a:latin typeface="Century Gothic" panose="020B0502020202020204" pitchFamily="34" charset="0"/>
            </a:rPr>
            <a:t>Part A</a:t>
          </a:r>
        </a:p>
      </dgm:t>
    </dgm:pt>
    <dgm:pt modelId="{DADEB688-F0FA-4A37-A452-84F0402C140F}" type="parTrans" cxnId="{B0435EDA-2C1B-43B4-A61A-D018068B0CB5}">
      <dgm:prSet/>
      <dgm:spPr>
        <a:ln>
          <a:solidFill>
            <a:srgbClr val="4F81BD"/>
          </a:solidFill>
        </a:ln>
      </dgm:spPr>
      <dgm:t>
        <a:bodyPr/>
        <a:lstStyle/>
        <a:p>
          <a:endParaRPr lang="en-US"/>
        </a:p>
      </dgm:t>
    </dgm:pt>
    <dgm:pt modelId="{2270B9B0-E1B4-45C5-AE76-4870D615B6DE}" type="sibTrans" cxnId="{B0435EDA-2C1B-43B4-A61A-D018068B0CB5}">
      <dgm:prSet/>
      <dgm:spPr/>
      <dgm:t>
        <a:bodyPr/>
        <a:lstStyle/>
        <a:p>
          <a:endParaRPr lang="en-US"/>
        </a:p>
      </dgm:t>
    </dgm:pt>
    <dgm:pt modelId="{89BFE320-9CF8-461C-BDC3-2FF69C355B7E}">
      <dgm:prSet phldrT="[Text]"/>
      <dgm:spPr>
        <a:ln>
          <a:solidFill>
            <a:srgbClr val="4F81BD"/>
          </a:solidFill>
        </a:ln>
      </dgm:spPr>
      <dgm:t>
        <a:bodyPr/>
        <a:lstStyle/>
        <a:p>
          <a:r>
            <a:rPr lang="en-US" dirty="0" smtClean="0">
              <a:solidFill>
                <a:srgbClr val="000000"/>
              </a:solidFill>
              <a:latin typeface="Century Gothic" panose="020B0502020202020204" pitchFamily="34" charset="0"/>
            </a:rPr>
            <a:t>Part B</a:t>
          </a:r>
          <a:endParaRPr lang="en-US" dirty="0">
            <a:solidFill>
              <a:srgbClr val="000000"/>
            </a:solidFill>
            <a:latin typeface="Century Gothic" panose="020B0502020202020204" pitchFamily="34" charset="0"/>
          </a:endParaRPr>
        </a:p>
      </dgm:t>
    </dgm:pt>
    <dgm:pt modelId="{AB561325-A39F-41D2-AEE9-438D27A4C794}" type="parTrans" cxnId="{DC01BB5C-48AF-44D5-9C9A-3F2DCDBD662B}">
      <dgm:prSet/>
      <dgm:spPr>
        <a:ln>
          <a:solidFill>
            <a:srgbClr val="4F81BD"/>
          </a:solidFill>
        </a:ln>
      </dgm:spPr>
      <dgm:t>
        <a:bodyPr/>
        <a:lstStyle/>
        <a:p>
          <a:endParaRPr lang="en-US"/>
        </a:p>
      </dgm:t>
    </dgm:pt>
    <dgm:pt modelId="{FCAE37F6-0F64-4860-9348-ED2109E77C1D}" type="sibTrans" cxnId="{DC01BB5C-48AF-44D5-9C9A-3F2DCDBD662B}">
      <dgm:prSet/>
      <dgm:spPr/>
      <dgm:t>
        <a:bodyPr/>
        <a:lstStyle/>
        <a:p>
          <a:endParaRPr lang="en-US"/>
        </a:p>
      </dgm:t>
    </dgm:pt>
    <dgm:pt modelId="{261151C3-46C9-4C1D-8790-BCE768F66DD3}">
      <dgm:prSet/>
      <dgm:spPr>
        <a:ln>
          <a:solidFill>
            <a:srgbClr val="4F81BD"/>
          </a:solidFill>
        </a:ln>
      </dgm:spPr>
      <dgm:t>
        <a:bodyPr/>
        <a:lstStyle/>
        <a:p>
          <a:r>
            <a:rPr lang="en-US" dirty="0" smtClean="0">
              <a:solidFill>
                <a:srgbClr val="000000"/>
              </a:solidFill>
              <a:latin typeface="Century Gothic" panose="020B0502020202020204" pitchFamily="34" charset="0"/>
            </a:rPr>
            <a:t>Part C</a:t>
          </a:r>
          <a:endParaRPr lang="en-US" dirty="0">
            <a:solidFill>
              <a:srgbClr val="000000"/>
            </a:solidFill>
            <a:latin typeface="Century Gothic" panose="020B0502020202020204" pitchFamily="34" charset="0"/>
          </a:endParaRPr>
        </a:p>
      </dgm:t>
    </dgm:pt>
    <dgm:pt modelId="{553CDB78-9223-4377-B920-D2196D0D0E8E}" type="parTrans" cxnId="{1CAE4DBC-8DA7-4D32-B3CC-E732B3748CA6}">
      <dgm:prSet/>
      <dgm:spPr>
        <a:ln>
          <a:solidFill>
            <a:srgbClr val="4F81BD"/>
          </a:solidFill>
        </a:ln>
      </dgm:spPr>
      <dgm:t>
        <a:bodyPr/>
        <a:lstStyle/>
        <a:p>
          <a:endParaRPr lang="en-US"/>
        </a:p>
      </dgm:t>
    </dgm:pt>
    <dgm:pt modelId="{EBF47BC5-4830-4400-8D79-D9D60103CB62}" type="sibTrans" cxnId="{1CAE4DBC-8DA7-4D32-B3CC-E732B3748CA6}">
      <dgm:prSet/>
      <dgm:spPr/>
      <dgm:t>
        <a:bodyPr/>
        <a:lstStyle/>
        <a:p>
          <a:endParaRPr lang="en-US"/>
        </a:p>
      </dgm:t>
    </dgm:pt>
    <dgm:pt modelId="{E46E631F-C352-4412-A187-56BD0165555F}">
      <dgm:prSet/>
      <dgm:spPr>
        <a:ln>
          <a:solidFill>
            <a:srgbClr val="4F81BD"/>
          </a:solidFill>
        </a:ln>
      </dgm:spPr>
      <dgm:t>
        <a:bodyPr/>
        <a:lstStyle/>
        <a:p>
          <a:r>
            <a:rPr lang="en-US" dirty="0" smtClean="0">
              <a:solidFill>
                <a:srgbClr val="000000"/>
              </a:solidFill>
              <a:latin typeface="Century Gothic" panose="020B0502020202020204" pitchFamily="34" charset="0"/>
            </a:rPr>
            <a:t>Part D</a:t>
          </a:r>
          <a:endParaRPr lang="en-US" dirty="0">
            <a:solidFill>
              <a:srgbClr val="000000"/>
            </a:solidFill>
            <a:latin typeface="Century Gothic" panose="020B0502020202020204" pitchFamily="34" charset="0"/>
          </a:endParaRPr>
        </a:p>
      </dgm:t>
    </dgm:pt>
    <dgm:pt modelId="{A76E7826-E3C6-4499-872D-47148D737DAE}" type="parTrans" cxnId="{26204241-E37E-4E16-9461-BADF1ED03BD6}">
      <dgm:prSet/>
      <dgm:spPr>
        <a:solidFill>
          <a:srgbClr val="4F81BD"/>
        </a:solidFill>
        <a:ln>
          <a:solidFill>
            <a:srgbClr val="4F81BD"/>
          </a:solidFill>
        </a:ln>
      </dgm:spPr>
      <dgm:t>
        <a:bodyPr/>
        <a:lstStyle/>
        <a:p>
          <a:endParaRPr lang="en-US"/>
        </a:p>
      </dgm:t>
    </dgm:pt>
    <dgm:pt modelId="{EEA1B8C4-E4E1-4AE1-A082-973434C0E026}" type="sibTrans" cxnId="{26204241-E37E-4E16-9461-BADF1ED03BD6}">
      <dgm:prSet/>
      <dgm:spPr/>
      <dgm:t>
        <a:bodyPr/>
        <a:lstStyle/>
        <a:p>
          <a:endParaRPr lang="en-US"/>
        </a:p>
      </dgm:t>
    </dgm:pt>
    <dgm:pt modelId="{0CA4CDFD-158A-43AF-BDD9-C5178E9B4936}" type="pres">
      <dgm:prSet presAssocID="{85434D91-D215-4ABE-9117-AAEA5BA6FBA0}" presName="diagram" presStyleCnt="0">
        <dgm:presLayoutVars>
          <dgm:chPref val="1"/>
          <dgm:dir/>
          <dgm:animOne val="branch"/>
          <dgm:animLvl val="lvl"/>
          <dgm:resizeHandles/>
        </dgm:presLayoutVars>
      </dgm:prSet>
      <dgm:spPr/>
      <dgm:t>
        <a:bodyPr/>
        <a:lstStyle/>
        <a:p>
          <a:endParaRPr lang="en-US"/>
        </a:p>
      </dgm:t>
    </dgm:pt>
    <dgm:pt modelId="{8E9B05A3-971B-45A5-B7E1-8883429842C8}" type="pres">
      <dgm:prSet presAssocID="{320621B4-7AED-40D0-AA9B-38C992DF9E88}" presName="root" presStyleCnt="0"/>
      <dgm:spPr/>
    </dgm:pt>
    <dgm:pt modelId="{883E3695-2AA0-4D68-88C5-A666C4B36F6C}" type="pres">
      <dgm:prSet presAssocID="{320621B4-7AED-40D0-AA9B-38C992DF9E88}" presName="rootComposite" presStyleCnt="0"/>
      <dgm:spPr/>
    </dgm:pt>
    <dgm:pt modelId="{0B416D2C-CAF5-4B3E-B487-39976CEDF83C}" type="pres">
      <dgm:prSet presAssocID="{320621B4-7AED-40D0-AA9B-38C992DF9E88}" presName="rootText" presStyleLbl="node1" presStyleIdx="0" presStyleCnt="1"/>
      <dgm:spPr/>
      <dgm:t>
        <a:bodyPr/>
        <a:lstStyle/>
        <a:p>
          <a:endParaRPr lang="en-US"/>
        </a:p>
      </dgm:t>
    </dgm:pt>
    <dgm:pt modelId="{AA2374E1-2378-4F75-8CFD-324EBA32030D}" type="pres">
      <dgm:prSet presAssocID="{320621B4-7AED-40D0-AA9B-38C992DF9E88}" presName="rootConnector" presStyleLbl="node1" presStyleIdx="0" presStyleCnt="1"/>
      <dgm:spPr/>
      <dgm:t>
        <a:bodyPr/>
        <a:lstStyle/>
        <a:p>
          <a:endParaRPr lang="en-US"/>
        </a:p>
      </dgm:t>
    </dgm:pt>
    <dgm:pt modelId="{B05C3943-BCB3-4AE5-B5A5-2B4F2E87AB0E}" type="pres">
      <dgm:prSet presAssocID="{320621B4-7AED-40D0-AA9B-38C992DF9E88}" presName="childShape" presStyleCnt="0"/>
      <dgm:spPr/>
    </dgm:pt>
    <dgm:pt modelId="{14D27192-2BDE-47E4-A9B9-F6DB7E122D69}" type="pres">
      <dgm:prSet presAssocID="{DADEB688-F0FA-4A37-A452-84F0402C140F}" presName="Name13" presStyleLbl="parChTrans1D2" presStyleIdx="0" presStyleCnt="4"/>
      <dgm:spPr/>
      <dgm:t>
        <a:bodyPr/>
        <a:lstStyle/>
        <a:p>
          <a:endParaRPr lang="en-US"/>
        </a:p>
      </dgm:t>
    </dgm:pt>
    <dgm:pt modelId="{34D1E1B1-C661-4F4A-9C99-3B37A797C4C8}" type="pres">
      <dgm:prSet presAssocID="{CB3DE18A-4471-4544-8D48-ED88039866F5}" presName="childText" presStyleLbl="bgAcc1" presStyleIdx="0" presStyleCnt="4">
        <dgm:presLayoutVars>
          <dgm:bulletEnabled val="1"/>
        </dgm:presLayoutVars>
      </dgm:prSet>
      <dgm:spPr/>
      <dgm:t>
        <a:bodyPr/>
        <a:lstStyle/>
        <a:p>
          <a:endParaRPr lang="en-US"/>
        </a:p>
      </dgm:t>
    </dgm:pt>
    <dgm:pt modelId="{451B8D62-A90E-4F37-BBDC-CCC0C83F8342}" type="pres">
      <dgm:prSet presAssocID="{AB561325-A39F-41D2-AEE9-438D27A4C794}" presName="Name13" presStyleLbl="parChTrans1D2" presStyleIdx="1" presStyleCnt="4"/>
      <dgm:spPr/>
      <dgm:t>
        <a:bodyPr/>
        <a:lstStyle/>
        <a:p>
          <a:endParaRPr lang="en-US"/>
        </a:p>
      </dgm:t>
    </dgm:pt>
    <dgm:pt modelId="{7DB53DA3-E34A-4A59-80E0-011A0F746E8C}" type="pres">
      <dgm:prSet presAssocID="{89BFE320-9CF8-461C-BDC3-2FF69C355B7E}" presName="childText" presStyleLbl="bgAcc1" presStyleIdx="1" presStyleCnt="4">
        <dgm:presLayoutVars>
          <dgm:bulletEnabled val="1"/>
        </dgm:presLayoutVars>
      </dgm:prSet>
      <dgm:spPr/>
      <dgm:t>
        <a:bodyPr/>
        <a:lstStyle/>
        <a:p>
          <a:endParaRPr lang="en-US"/>
        </a:p>
      </dgm:t>
    </dgm:pt>
    <dgm:pt modelId="{9169B39E-DCF6-45E7-9890-B3E0685291E5}" type="pres">
      <dgm:prSet presAssocID="{553CDB78-9223-4377-B920-D2196D0D0E8E}" presName="Name13" presStyleLbl="parChTrans1D2" presStyleIdx="2" presStyleCnt="4"/>
      <dgm:spPr/>
      <dgm:t>
        <a:bodyPr/>
        <a:lstStyle/>
        <a:p>
          <a:endParaRPr lang="en-US"/>
        </a:p>
      </dgm:t>
    </dgm:pt>
    <dgm:pt modelId="{A60B7977-EE03-482D-BDA8-FDA0453C3BDF}" type="pres">
      <dgm:prSet presAssocID="{261151C3-46C9-4C1D-8790-BCE768F66DD3}" presName="childText" presStyleLbl="bgAcc1" presStyleIdx="2" presStyleCnt="4">
        <dgm:presLayoutVars>
          <dgm:bulletEnabled val="1"/>
        </dgm:presLayoutVars>
      </dgm:prSet>
      <dgm:spPr/>
      <dgm:t>
        <a:bodyPr/>
        <a:lstStyle/>
        <a:p>
          <a:endParaRPr lang="en-US"/>
        </a:p>
      </dgm:t>
    </dgm:pt>
    <dgm:pt modelId="{FC8C3EE9-E6AE-45A9-8CF6-62AB4D22BE0C}" type="pres">
      <dgm:prSet presAssocID="{A76E7826-E3C6-4499-872D-47148D737DAE}" presName="Name13" presStyleLbl="parChTrans1D2" presStyleIdx="3" presStyleCnt="4"/>
      <dgm:spPr/>
      <dgm:t>
        <a:bodyPr/>
        <a:lstStyle/>
        <a:p>
          <a:endParaRPr lang="en-US"/>
        </a:p>
      </dgm:t>
    </dgm:pt>
    <dgm:pt modelId="{7DE7A7A6-10C6-411F-AE5F-3576463F2AA4}" type="pres">
      <dgm:prSet presAssocID="{E46E631F-C352-4412-A187-56BD0165555F}" presName="childText" presStyleLbl="bgAcc1" presStyleIdx="3" presStyleCnt="4">
        <dgm:presLayoutVars>
          <dgm:bulletEnabled val="1"/>
        </dgm:presLayoutVars>
      </dgm:prSet>
      <dgm:spPr/>
      <dgm:t>
        <a:bodyPr/>
        <a:lstStyle/>
        <a:p>
          <a:endParaRPr lang="en-US"/>
        </a:p>
      </dgm:t>
    </dgm:pt>
  </dgm:ptLst>
  <dgm:cxnLst>
    <dgm:cxn modelId="{4F2926CE-2C39-413C-B01E-E5956871367E}" srcId="{85434D91-D215-4ABE-9117-AAEA5BA6FBA0}" destId="{320621B4-7AED-40D0-AA9B-38C992DF9E88}" srcOrd="0" destOrd="0" parTransId="{6B643CEC-F106-4C81-9287-CB013B240A55}" sibTransId="{5EE36ED5-1976-4B03-B914-BFF2A9F715B3}"/>
    <dgm:cxn modelId="{5FB238FD-2731-4A94-BA34-6EB5B9A00DDB}" type="presOf" srcId="{85434D91-D215-4ABE-9117-AAEA5BA6FBA0}" destId="{0CA4CDFD-158A-43AF-BDD9-C5178E9B4936}" srcOrd="0" destOrd="0" presId="urn:microsoft.com/office/officeart/2005/8/layout/hierarchy3"/>
    <dgm:cxn modelId="{B0435EDA-2C1B-43B4-A61A-D018068B0CB5}" srcId="{320621B4-7AED-40D0-AA9B-38C992DF9E88}" destId="{CB3DE18A-4471-4544-8D48-ED88039866F5}" srcOrd="0" destOrd="0" parTransId="{DADEB688-F0FA-4A37-A452-84F0402C140F}" sibTransId="{2270B9B0-E1B4-45C5-AE76-4870D615B6DE}"/>
    <dgm:cxn modelId="{26204241-E37E-4E16-9461-BADF1ED03BD6}" srcId="{320621B4-7AED-40D0-AA9B-38C992DF9E88}" destId="{E46E631F-C352-4412-A187-56BD0165555F}" srcOrd="3" destOrd="0" parTransId="{A76E7826-E3C6-4499-872D-47148D737DAE}" sibTransId="{EEA1B8C4-E4E1-4AE1-A082-973434C0E026}"/>
    <dgm:cxn modelId="{B6273401-A1EF-4CCB-A222-8F13402B47B0}" type="presOf" srcId="{320621B4-7AED-40D0-AA9B-38C992DF9E88}" destId="{0B416D2C-CAF5-4B3E-B487-39976CEDF83C}" srcOrd="0" destOrd="0" presId="urn:microsoft.com/office/officeart/2005/8/layout/hierarchy3"/>
    <dgm:cxn modelId="{FA434D60-5924-425F-8DF4-63554297F1A5}" type="presOf" srcId="{261151C3-46C9-4C1D-8790-BCE768F66DD3}" destId="{A60B7977-EE03-482D-BDA8-FDA0453C3BDF}" srcOrd="0" destOrd="0" presId="urn:microsoft.com/office/officeart/2005/8/layout/hierarchy3"/>
    <dgm:cxn modelId="{2DA66C93-8DFA-406B-8FA6-B92AAF18657B}" type="presOf" srcId="{553CDB78-9223-4377-B920-D2196D0D0E8E}" destId="{9169B39E-DCF6-45E7-9890-B3E0685291E5}" srcOrd="0" destOrd="0" presId="urn:microsoft.com/office/officeart/2005/8/layout/hierarchy3"/>
    <dgm:cxn modelId="{17DB55E8-E534-4A1B-B79F-E38A2E8E154C}" type="presOf" srcId="{CB3DE18A-4471-4544-8D48-ED88039866F5}" destId="{34D1E1B1-C661-4F4A-9C99-3B37A797C4C8}" srcOrd="0" destOrd="0" presId="urn:microsoft.com/office/officeart/2005/8/layout/hierarchy3"/>
    <dgm:cxn modelId="{CD0A78BC-D775-46C9-8078-326C104C77DC}" type="presOf" srcId="{AB561325-A39F-41D2-AEE9-438D27A4C794}" destId="{451B8D62-A90E-4F37-BBDC-CCC0C83F8342}" srcOrd="0" destOrd="0" presId="urn:microsoft.com/office/officeart/2005/8/layout/hierarchy3"/>
    <dgm:cxn modelId="{DC01BB5C-48AF-44D5-9C9A-3F2DCDBD662B}" srcId="{320621B4-7AED-40D0-AA9B-38C992DF9E88}" destId="{89BFE320-9CF8-461C-BDC3-2FF69C355B7E}" srcOrd="1" destOrd="0" parTransId="{AB561325-A39F-41D2-AEE9-438D27A4C794}" sibTransId="{FCAE37F6-0F64-4860-9348-ED2109E77C1D}"/>
    <dgm:cxn modelId="{F95885D9-F189-45E5-9028-FA53B0200B89}" type="presOf" srcId="{A76E7826-E3C6-4499-872D-47148D737DAE}" destId="{FC8C3EE9-E6AE-45A9-8CF6-62AB4D22BE0C}" srcOrd="0" destOrd="0" presId="urn:microsoft.com/office/officeart/2005/8/layout/hierarchy3"/>
    <dgm:cxn modelId="{1CAE4DBC-8DA7-4D32-B3CC-E732B3748CA6}" srcId="{320621B4-7AED-40D0-AA9B-38C992DF9E88}" destId="{261151C3-46C9-4C1D-8790-BCE768F66DD3}" srcOrd="2" destOrd="0" parTransId="{553CDB78-9223-4377-B920-D2196D0D0E8E}" sibTransId="{EBF47BC5-4830-4400-8D79-D9D60103CB62}"/>
    <dgm:cxn modelId="{B868BBB1-55FB-4998-9A17-DEB232964E37}" type="presOf" srcId="{89BFE320-9CF8-461C-BDC3-2FF69C355B7E}" destId="{7DB53DA3-E34A-4A59-80E0-011A0F746E8C}" srcOrd="0" destOrd="0" presId="urn:microsoft.com/office/officeart/2005/8/layout/hierarchy3"/>
    <dgm:cxn modelId="{8B815779-D940-45D6-AAA8-F20D4252FBF3}" type="presOf" srcId="{320621B4-7AED-40D0-AA9B-38C992DF9E88}" destId="{AA2374E1-2378-4F75-8CFD-324EBA32030D}" srcOrd="1" destOrd="0" presId="urn:microsoft.com/office/officeart/2005/8/layout/hierarchy3"/>
    <dgm:cxn modelId="{9DB89A5D-5F08-4AFF-B8E1-F2746ACCA5F6}" type="presOf" srcId="{E46E631F-C352-4412-A187-56BD0165555F}" destId="{7DE7A7A6-10C6-411F-AE5F-3576463F2AA4}" srcOrd="0" destOrd="0" presId="urn:microsoft.com/office/officeart/2005/8/layout/hierarchy3"/>
    <dgm:cxn modelId="{A5449FF7-BA1F-4CF9-B803-9CCE1F5348FF}" type="presOf" srcId="{DADEB688-F0FA-4A37-A452-84F0402C140F}" destId="{14D27192-2BDE-47E4-A9B9-F6DB7E122D69}" srcOrd="0" destOrd="0" presId="urn:microsoft.com/office/officeart/2005/8/layout/hierarchy3"/>
    <dgm:cxn modelId="{533D6A53-327B-43A8-92E9-AA9214B237F0}" type="presParOf" srcId="{0CA4CDFD-158A-43AF-BDD9-C5178E9B4936}" destId="{8E9B05A3-971B-45A5-B7E1-8883429842C8}" srcOrd="0" destOrd="0" presId="urn:microsoft.com/office/officeart/2005/8/layout/hierarchy3"/>
    <dgm:cxn modelId="{DDE62A14-E116-44F6-9041-BEBB8A875C0A}" type="presParOf" srcId="{8E9B05A3-971B-45A5-B7E1-8883429842C8}" destId="{883E3695-2AA0-4D68-88C5-A666C4B36F6C}" srcOrd="0" destOrd="0" presId="urn:microsoft.com/office/officeart/2005/8/layout/hierarchy3"/>
    <dgm:cxn modelId="{008EF061-BBC9-404F-BC72-3E6424D73E29}" type="presParOf" srcId="{883E3695-2AA0-4D68-88C5-A666C4B36F6C}" destId="{0B416D2C-CAF5-4B3E-B487-39976CEDF83C}" srcOrd="0" destOrd="0" presId="urn:microsoft.com/office/officeart/2005/8/layout/hierarchy3"/>
    <dgm:cxn modelId="{EBFC1EA6-A6D7-4FDB-9961-0E7687F0FEB0}" type="presParOf" srcId="{883E3695-2AA0-4D68-88C5-A666C4B36F6C}" destId="{AA2374E1-2378-4F75-8CFD-324EBA32030D}" srcOrd="1" destOrd="0" presId="urn:microsoft.com/office/officeart/2005/8/layout/hierarchy3"/>
    <dgm:cxn modelId="{DDDFE24C-F1B9-4D6E-BE4F-3889550C756E}" type="presParOf" srcId="{8E9B05A3-971B-45A5-B7E1-8883429842C8}" destId="{B05C3943-BCB3-4AE5-B5A5-2B4F2E87AB0E}" srcOrd="1" destOrd="0" presId="urn:microsoft.com/office/officeart/2005/8/layout/hierarchy3"/>
    <dgm:cxn modelId="{7707CD26-7B22-4FFC-9874-72019BBBD133}" type="presParOf" srcId="{B05C3943-BCB3-4AE5-B5A5-2B4F2E87AB0E}" destId="{14D27192-2BDE-47E4-A9B9-F6DB7E122D69}" srcOrd="0" destOrd="0" presId="urn:microsoft.com/office/officeart/2005/8/layout/hierarchy3"/>
    <dgm:cxn modelId="{66B9C356-5543-4284-968B-35C69B87CA22}" type="presParOf" srcId="{B05C3943-BCB3-4AE5-B5A5-2B4F2E87AB0E}" destId="{34D1E1B1-C661-4F4A-9C99-3B37A797C4C8}" srcOrd="1" destOrd="0" presId="urn:microsoft.com/office/officeart/2005/8/layout/hierarchy3"/>
    <dgm:cxn modelId="{4D2F2F11-5AAD-4DA4-90F2-90A1722FFDDF}" type="presParOf" srcId="{B05C3943-BCB3-4AE5-B5A5-2B4F2E87AB0E}" destId="{451B8D62-A90E-4F37-BBDC-CCC0C83F8342}" srcOrd="2" destOrd="0" presId="urn:microsoft.com/office/officeart/2005/8/layout/hierarchy3"/>
    <dgm:cxn modelId="{9573CAE0-EF8F-4C3D-8788-ACD9D6DF2169}" type="presParOf" srcId="{B05C3943-BCB3-4AE5-B5A5-2B4F2E87AB0E}" destId="{7DB53DA3-E34A-4A59-80E0-011A0F746E8C}" srcOrd="3" destOrd="0" presId="urn:microsoft.com/office/officeart/2005/8/layout/hierarchy3"/>
    <dgm:cxn modelId="{349F2022-616A-4274-952B-B4FD3CDBA7EC}" type="presParOf" srcId="{B05C3943-BCB3-4AE5-B5A5-2B4F2E87AB0E}" destId="{9169B39E-DCF6-45E7-9890-B3E0685291E5}" srcOrd="4" destOrd="0" presId="urn:microsoft.com/office/officeart/2005/8/layout/hierarchy3"/>
    <dgm:cxn modelId="{1C979D12-9616-46AA-AFC4-DE4C4873B21A}" type="presParOf" srcId="{B05C3943-BCB3-4AE5-B5A5-2B4F2E87AB0E}" destId="{A60B7977-EE03-482D-BDA8-FDA0453C3BDF}" srcOrd="5" destOrd="0" presId="urn:microsoft.com/office/officeart/2005/8/layout/hierarchy3"/>
    <dgm:cxn modelId="{15B609FF-6CBC-4330-9E1F-BEF15D3186C9}" type="presParOf" srcId="{B05C3943-BCB3-4AE5-B5A5-2B4F2E87AB0E}" destId="{FC8C3EE9-E6AE-45A9-8CF6-62AB4D22BE0C}" srcOrd="6" destOrd="0" presId="urn:microsoft.com/office/officeart/2005/8/layout/hierarchy3"/>
    <dgm:cxn modelId="{F7CCF960-0B6D-4AF1-A1D0-E6B2B28749B4}" type="presParOf" srcId="{B05C3943-BCB3-4AE5-B5A5-2B4F2E87AB0E}" destId="{7DE7A7A6-10C6-411F-AE5F-3576463F2AA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16D2C-CAF5-4B3E-B487-39976CEDF83C}">
      <dsp:nvSpPr>
        <dsp:cNvPr id="0" name=""/>
        <dsp:cNvSpPr/>
      </dsp:nvSpPr>
      <dsp:spPr>
        <a:xfrm>
          <a:off x="1140328" y="705"/>
          <a:ext cx="1354196" cy="677098"/>
        </a:xfrm>
        <a:prstGeom prst="roundRect">
          <a:avLst>
            <a:gd name="adj" fmla="val 10000"/>
          </a:avLst>
        </a:prstGeom>
        <a:solidFill>
          <a:srgbClr val="4F81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smtClean="0">
              <a:latin typeface="Century Gothic" panose="020B0502020202020204" pitchFamily="34" charset="0"/>
            </a:rPr>
            <a:t>HSM</a:t>
          </a:r>
          <a:endParaRPr lang="en-US" sz="3600" kern="1200" dirty="0">
            <a:latin typeface="Century Gothic" panose="020B0502020202020204" pitchFamily="34" charset="0"/>
          </a:endParaRPr>
        </a:p>
      </dsp:txBody>
      <dsp:txXfrm>
        <a:off x="1160160" y="20537"/>
        <a:ext cx="1314532" cy="637434"/>
      </dsp:txXfrm>
    </dsp:sp>
    <dsp:sp modelId="{14D27192-2BDE-47E4-A9B9-F6DB7E122D69}">
      <dsp:nvSpPr>
        <dsp:cNvPr id="0" name=""/>
        <dsp:cNvSpPr/>
      </dsp:nvSpPr>
      <dsp:spPr>
        <a:xfrm>
          <a:off x="1275748" y="677803"/>
          <a:ext cx="135419" cy="507823"/>
        </a:xfrm>
        <a:custGeom>
          <a:avLst/>
          <a:gdLst/>
          <a:ahLst/>
          <a:cxnLst/>
          <a:rect l="0" t="0" r="0" b="0"/>
          <a:pathLst>
            <a:path>
              <a:moveTo>
                <a:pt x="0" y="0"/>
              </a:moveTo>
              <a:lnTo>
                <a:pt x="0" y="507823"/>
              </a:lnTo>
              <a:lnTo>
                <a:pt x="135419" y="507823"/>
              </a:lnTo>
            </a:path>
          </a:pathLst>
        </a:custGeom>
        <a:noFill/>
        <a:ln w="25400" cap="flat" cmpd="sng" algn="ctr">
          <a:solidFill>
            <a:srgbClr val="4F81BD"/>
          </a:solidFill>
          <a:prstDash val="solid"/>
        </a:ln>
        <a:effectLst/>
      </dsp:spPr>
      <dsp:style>
        <a:lnRef idx="2">
          <a:scrgbClr r="0" g="0" b="0"/>
        </a:lnRef>
        <a:fillRef idx="0">
          <a:scrgbClr r="0" g="0" b="0"/>
        </a:fillRef>
        <a:effectRef idx="0">
          <a:scrgbClr r="0" g="0" b="0"/>
        </a:effectRef>
        <a:fontRef idx="minor"/>
      </dsp:style>
    </dsp:sp>
    <dsp:sp modelId="{34D1E1B1-C661-4F4A-9C99-3B37A797C4C8}">
      <dsp:nvSpPr>
        <dsp:cNvPr id="0" name=""/>
        <dsp:cNvSpPr/>
      </dsp:nvSpPr>
      <dsp:spPr>
        <a:xfrm>
          <a:off x="1411168" y="847078"/>
          <a:ext cx="1083356" cy="677098"/>
        </a:xfrm>
        <a:prstGeom prst="roundRect">
          <a:avLst>
            <a:gd name="adj" fmla="val 10000"/>
          </a:avLst>
        </a:prstGeom>
        <a:solidFill>
          <a:schemeClr val="lt1">
            <a:alpha val="90000"/>
            <a:hueOff val="0"/>
            <a:satOff val="0"/>
            <a:lumOff val="0"/>
            <a:alphaOff val="0"/>
          </a:schemeClr>
        </a:solidFill>
        <a:ln w="25400" cap="flat" cmpd="sng" algn="ctr">
          <a:solidFill>
            <a:srgbClr val="4F81B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panose="020B0502020202020204" pitchFamily="34" charset="0"/>
            </a:rPr>
            <a:t>Part A</a:t>
          </a:r>
        </a:p>
      </dsp:txBody>
      <dsp:txXfrm>
        <a:off x="1431000" y="866910"/>
        <a:ext cx="1043692" cy="637434"/>
      </dsp:txXfrm>
    </dsp:sp>
    <dsp:sp modelId="{451B8D62-A90E-4F37-BBDC-CCC0C83F8342}">
      <dsp:nvSpPr>
        <dsp:cNvPr id="0" name=""/>
        <dsp:cNvSpPr/>
      </dsp:nvSpPr>
      <dsp:spPr>
        <a:xfrm>
          <a:off x="1275748" y="677803"/>
          <a:ext cx="135419" cy="1354196"/>
        </a:xfrm>
        <a:custGeom>
          <a:avLst/>
          <a:gdLst/>
          <a:ahLst/>
          <a:cxnLst/>
          <a:rect l="0" t="0" r="0" b="0"/>
          <a:pathLst>
            <a:path>
              <a:moveTo>
                <a:pt x="0" y="0"/>
              </a:moveTo>
              <a:lnTo>
                <a:pt x="0" y="1354196"/>
              </a:lnTo>
              <a:lnTo>
                <a:pt x="135419" y="1354196"/>
              </a:lnTo>
            </a:path>
          </a:pathLst>
        </a:custGeom>
        <a:noFill/>
        <a:ln w="25400" cap="flat" cmpd="sng" algn="ctr">
          <a:solidFill>
            <a:srgbClr val="4F81BD"/>
          </a:solidFill>
          <a:prstDash val="solid"/>
        </a:ln>
        <a:effectLst/>
      </dsp:spPr>
      <dsp:style>
        <a:lnRef idx="2">
          <a:scrgbClr r="0" g="0" b="0"/>
        </a:lnRef>
        <a:fillRef idx="0">
          <a:scrgbClr r="0" g="0" b="0"/>
        </a:fillRef>
        <a:effectRef idx="0">
          <a:scrgbClr r="0" g="0" b="0"/>
        </a:effectRef>
        <a:fontRef idx="minor"/>
      </dsp:style>
    </dsp:sp>
    <dsp:sp modelId="{7DB53DA3-E34A-4A59-80E0-011A0F746E8C}">
      <dsp:nvSpPr>
        <dsp:cNvPr id="0" name=""/>
        <dsp:cNvSpPr/>
      </dsp:nvSpPr>
      <dsp:spPr>
        <a:xfrm>
          <a:off x="1411168" y="1693450"/>
          <a:ext cx="1083356" cy="677098"/>
        </a:xfrm>
        <a:prstGeom prst="roundRect">
          <a:avLst>
            <a:gd name="adj" fmla="val 10000"/>
          </a:avLst>
        </a:prstGeom>
        <a:solidFill>
          <a:schemeClr val="lt1">
            <a:alpha val="90000"/>
            <a:hueOff val="0"/>
            <a:satOff val="0"/>
            <a:lumOff val="0"/>
            <a:alphaOff val="0"/>
          </a:schemeClr>
        </a:solidFill>
        <a:ln w="25400" cap="flat" cmpd="sng" algn="ctr">
          <a:solidFill>
            <a:srgbClr val="4F81B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panose="020B0502020202020204" pitchFamily="34" charset="0"/>
            </a:rPr>
            <a:t>Part B</a:t>
          </a:r>
          <a:endParaRPr lang="en-US" sz="2400" kern="1200" dirty="0">
            <a:solidFill>
              <a:srgbClr val="000000"/>
            </a:solidFill>
            <a:latin typeface="Century Gothic" panose="020B0502020202020204" pitchFamily="34" charset="0"/>
          </a:endParaRPr>
        </a:p>
      </dsp:txBody>
      <dsp:txXfrm>
        <a:off x="1431000" y="1713282"/>
        <a:ext cx="1043692" cy="637434"/>
      </dsp:txXfrm>
    </dsp:sp>
    <dsp:sp modelId="{9169B39E-DCF6-45E7-9890-B3E0685291E5}">
      <dsp:nvSpPr>
        <dsp:cNvPr id="0" name=""/>
        <dsp:cNvSpPr/>
      </dsp:nvSpPr>
      <dsp:spPr>
        <a:xfrm>
          <a:off x="1275748" y="677803"/>
          <a:ext cx="135419" cy="2200568"/>
        </a:xfrm>
        <a:custGeom>
          <a:avLst/>
          <a:gdLst/>
          <a:ahLst/>
          <a:cxnLst/>
          <a:rect l="0" t="0" r="0" b="0"/>
          <a:pathLst>
            <a:path>
              <a:moveTo>
                <a:pt x="0" y="0"/>
              </a:moveTo>
              <a:lnTo>
                <a:pt x="0" y="2200568"/>
              </a:lnTo>
              <a:lnTo>
                <a:pt x="135419" y="2200568"/>
              </a:lnTo>
            </a:path>
          </a:pathLst>
        </a:custGeom>
        <a:noFill/>
        <a:ln w="25400" cap="flat" cmpd="sng" algn="ctr">
          <a:solidFill>
            <a:srgbClr val="4F81BD"/>
          </a:solidFill>
          <a:prstDash val="solid"/>
        </a:ln>
        <a:effectLst/>
      </dsp:spPr>
      <dsp:style>
        <a:lnRef idx="2">
          <a:scrgbClr r="0" g="0" b="0"/>
        </a:lnRef>
        <a:fillRef idx="0">
          <a:scrgbClr r="0" g="0" b="0"/>
        </a:fillRef>
        <a:effectRef idx="0">
          <a:scrgbClr r="0" g="0" b="0"/>
        </a:effectRef>
        <a:fontRef idx="minor"/>
      </dsp:style>
    </dsp:sp>
    <dsp:sp modelId="{A60B7977-EE03-482D-BDA8-FDA0453C3BDF}">
      <dsp:nvSpPr>
        <dsp:cNvPr id="0" name=""/>
        <dsp:cNvSpPr/>
      </dsp:nvSpPr>
      <dsp:spPr>
        <a:xfrm>
          <a:off x="1411168" y="2539823"/>
          <a:ext cx="1083356" cy="677098"/>
        </a:xfrm>
        <a:prstGeom prst="roundRect">
          <a:avLst>
            <a:gd name="adj" fmla="val 10000"/>
          </a:avLst>
        </a:prstGeom>
        <a:solidFill>
          <a:schemeClr val="lt1">
            <a:alpha val="90000"/>
            <a:hueOff val="0"/>
            <a:satOff val="0"/>
            <a:lumOff val="0"/>
            <a:alphaOff val="0"/>
          </a:schemeClr>
        </a:solidFill>
        <a:ln w="25400" cap="flat" cmpd="sng" algn="ctr">
          <a:solidFill>
            <a:srgbClr val="4F81B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panose="020B0502020202020204" pitchFamily="34" charset="0"/>
            </a:rPr>
            <a:t>Part C</a:t>
          </a:r>
          <a:endParaRPr lang="en-US" sz="2400" kern="1200" dirty="0">
            <a:solidFill>
              <a:srgbClr val="000000"/>
            </a:solidFill>
            <a:latin typeface="Century Gothic" panose="020B0502020202020204" pitchFamily="34" charset="0"/>
          </a:endParaRPr>
        </a:p>
      </dsp:txBody>
      <dsp:txXfrm>
        <a:off x="1431000" y="2559655"/>
        <a:ext cx="1043692" cy="637434"/>
      </dsp:txXfrm>
    </dsp:sp>
    <dsp:sp modelId="{FC8C3EE9-E6AE-45A9-8CF6-62AB4D22BE0C}">
      <dsp:nvSpPr>
        <dsp:cNvPr id="0" name=""/>
        <dsp:cNvSpPr/>
      </dsp:nvSpPr>
      <dsp:spPr>
        <a:xfrm>
          <a:off x="1275748" y="677803"/>
          <a:ext cx="135419" cy="3046941"/>
        </a:xfrm>
        <a:custGeom>
          <a:avLst/>
          <a:gdLst/>
          <a:ahLst/>
          <a:cxnLst/>
          <a:rect l="0" t="0" r="0" b="0"/>
          <a:pathLst>
            <a:path>
              <a:moveTo>
                <a:pt x="0" y="0"/>
              </a:moveTo>
              <a:lnTo>
                <a:pt x="0" y="3046941"/>
              </a:lnTo>
              <a:lnTo>
                <a:pt x="135419" y="3046941"/>
              </a:lnTo>
            </a:path>
          </a:pathLst>
        </a:custGeom>
        <a:noFill/>
        <a:ln w="25400" cap="flat" cmpd="sng" algn="ctr">
          <a:solidFill>
            <a:srgbClr val="4F81BD"/>
          </a:solidFill>
          <a:prstDash val="solid"/>
        </a:ln>
        <a:effectLst/>
      </dsp:spPr>
      <dsp:style>
        <a:lnRef idx="2">
          <a:scrgbClr r="0" g="0" b="0"/>
        </a:lnRef>
        <a:fillRef idx="0">
          <a:scrgbClr r="0" g="0" b="0"/>
        </a:fillRef>
        <a:effectRef idx="0">
          <a:scrgbClr r="0" g="0" b="0"/>
        </a:effectRef>
        <a:fontRef idx="minor"/>
      </dsp:style>
    </dsp:sp>
    <dsp:sp modelId="{7DE7A7A6-10C6-411F-AE5F-3576463F2AA4}">
      <dsp:nvSpPr>
        <dsp:cNvPr id="0" name=""/>
        <dsp:cNvSpPr/>
      </dsp:nvSpPr>
      <dsp:spPr>
        <a:xfrm>
          <a:off x="1411168" y="3386196"/>
          <a:ext cx="1083356" cy="677098"/>
        </a:xfrm>
        <a:prstGeom prst="roundRect">
          <a:avLst>
            <a:gd name="adj" fmla="val 10000"/>
          </a:avLst>
        </a:prstGeom>
        <a:solidFill>
          <a:schemeClr val="lt1">
            <a:alpha val="90000"/>
            <a:hueOff val="0"/>
            <a:satOff val="0"/>
            <a:lumOff val="0"/>
            <a:alphaOff val="0"/>
          </a:schemeClr>
        </a:solidFill>
        <a:ln w="25400" cap="flat" cmpd="sng" algn="ctr">
          <a:solidFill>
            <a:srgbClr val="4F81B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panose="020B0502020202020204" pitchFamily="34" charset="0"/>
            </a:rPr>
            <a:t>Part D</a:t>
          </a:r>
          <a:endParaRPr lang="en-US" sz="2400" kern="1200" dirty="0">
            <a:solidFill>
              <a:srgbClr val="000000"/>
            </a:solidFill>
            <a:latin typeface="Century Gothic" panose="020B0502020202020204" pitchFamily="34" charset="0"/>
          </a:endParaRPr>
        </a:p>
      </dsp:txBody>
      <dsp:txXfrm>
        <a:off x="1431000" y="3406028"/>
        <a:ext cx="1043692" cy="6374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2"/>
            <a:ext cx="3170162" cy="4792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b="0">
                <a:latin typeface="Comic Sans MS" pitchFamily="66" charset="0"/>
                <a:ea typeface="+mn-ea"/>
                <a:cs typeface="+mn-cs"/>
              </a:defRPr>
            </a:lvl1pPr>
          </a:lstStyle>
          <a:p>
            <a:pPr>
              <a:defRPr/>
            </a:pPr>
            <a:r>
              <a:rPr lang="en-US" dirty="0"/>
              <a:t>CE 635 Highway Safety Issues	</a:t>
            </a:r>
          </a:p>
        </p:txBody>
      </p:sp>
      <p:sp>
        <p:nvSpPr>
          <p:cNvPr id="55299" name="Rectangle 3"/>
          <p:cNvSpPr>
            <a:spLocks noGrp="1" noChangeArrowheads="1"/>
          </p:cNvSpPr>
          <p:nvPr>
            <p:ph type="dt" sz="quarter" idx="1"/>
          </p:nvPr>
        </p:nvSpPr>
        <p:spPr bwMode="auto">
          <a:xfrm>
            <a:off x="4145039" y="2"/>
            <a:ext cx="3170162" cy="4792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b="0">
                <a:latin typeface="Comic Sans MS" pitchFamily="66" charset="0"/>
                <a:ea typeface="+mn-ea"/>
                <a:cs typeface="+mn-cs"/>
              </a:defRPr>
            </a:lvl1pPr>
          </a:lstStyle>
          <a:p>
            <a:pPr>
              <a:defRPr/>
            </a:pPr>
            <a:r>
              <a:rPr lang="en-US" dirty="0"/>
              <a:t>Spring </a:t>
            </a:r>
            <a:r>
              <a:rPr lang="en-US" dirty="0" smtClean="0"/>
              <a:t>16</a:t>
            </a:r>
            <a:endParaRPr lang="en-US" dirty="0"/>
          </a:p>
        </p:txBody>
      </p:sp>
      <p:sp>
        <p:nvSpPr>
          <p:cNvPr id="55300" name="Rectangle 4"/>
          <p:cNvSpPr>
            <a:spLocks noGrp="1" noChangeArrowheads="1"/>
          </p:cNvSpPr>
          <p:nvPr>
            <p:ph type="ftr" sz="quarter" idx="2"/>
          </p:nvPr>
        </p:nvSpPr>
        <p:spPr bwMode="auto">
          <a:xfrm>
            <a:off x="0" y="9121975"/>
            <a:ext cx="3170162" cy="479227"/>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b="0">
                <a:latin typeface="Arial" charset="0"/>
                <a:ea typeface="+mn-ea"/>
                <a:cs typeface="+mn-cs"/>
              </a:defRPr>
            </a:lvl1pPr>
          </a:lstStyle>
          <a:p>
            <a:pPr>
              <a:defRPr/>
            </a:pPr>
            <a:endParaRPr lang="en-US"/>
          </a:p>
        </p:txBody>
      </p:sp>
      <p:sp>
        <p:nvSpPr>
          <p:cNvPr id="55301" name="Rectangle 5"/>
          <p:cNvSpPr>
            <a:spLocks noGrp="1" noChangeArrowheads="1"/>
          </p:cNvSpPr>
          <p:nvPr>
            <p:ph type="sldNum" sz="quarter" idx="3"/>
          </p:nvPr>
        </p:nvSpPr>
        <p:spPr bwMode="auto">
          <a:xfrm>
            <a:off x="4145039" y="9121975"/>
            <a:ext cx="3170162" cy="479227"/>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b="0" smtClean="0">
                <a:latin typeface="Comic Sans MS" panose="030F0702030302020204" pitchFamily="66" charset="0"/>
              </a:defRPr>
            </a:lvl1pPr>
          </a:lstStyle>
          <a:p>
            <a:pPr>
              <a:defRPr/>
            </a:pPr>
            <a:fld id="{E40922D3-AE19-4064-9F26-57E8EEB9005F}" type="slidenum">
              <a:rPr lang="en-US" altLang="en-US"/>
              <a:pPr>
                <a:defRPr/>
              </a:pPr>
              <a:t>‹#›</a:t>
            </a:fld>
            <a:endParaRPr lang="en-US" altLang="en-US"/>
          </a:p>
        </p:txBody>
      </p:sp>
    </p:spTree>
    <p:extLst>
      <p:ext uri="{BB962C8B-B14F-4D97-AF65-F5344CB8AC3E}">
        <p14:creationId xmlns:p14="http://schemas.microsoft.com/office/powerpoint/2010/main" val="1748180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p:cNvSpPr>
            <a:spLocks noGrp="1" noChangeArrowheads="1"/>
          </p:cNvSpPr>
          <p:nvPr>
            <p:ph type="body" sz="quarter" idx="3"/>
          </p:nvPr>
        </p:nvSpPr>
        <p:spPr bwMode="auto">
          <a:xfrm>
            <a:off x="974877" y="4560989"/>
            <a:ext cx="5365448" cy="4319289"/>
          </a:xfrm>
          <a:prstGeom prst="rect">
            <a:avLst/>
          </a:prstGeom>
          <a:noFill/>
          <a:ln w="12700">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9574" name="Rectangle 6"/>
          <p:cNvSpPr>
            <a:spLocks noGrp="1" noChangeArrowheads="1"/>
          </p:cNvSpPr>
          <p:nvPr>
            <p:ph type="ftr" sz="quarter" idx="4"/>
          </p:nvPr>
        </p:nvSpPr>
        <p:spPr bwMode="auto">
          <a:xfrm>
            <a:off x="0" y="9121975"/>
            <a:ext cx="3170162" cy="479227"/>
          </a:xfrm>
          <a:prstGeom prst="rect">
            <a:avLst/>
          </a:prstGeom>
          <a:noFill/>
          <a:ln w="12700">
            <a:noFill/>
            <a:miter lim="800000"/>
            <a:headEnd type="none" w="sm" len="sm"/>
            <a:tailEnd type="none" w="sm" len="sm"/>
          </a:ln>
          <a:effectLst/>
        </p:spPr>
        <p:txBody>
          <a:bodyPr vert="horz" wrap="none" lIns="96661" tIns="48331" rIns="96661" bIns="48331" numCol="1" anchor="b" anchorCtr="0" compatLnSpc="1">
            <a:prstTxWarp prst="textNoShape">
              <a:avLst/>
            </a:prstTxWarp>
          </a:bodyPr>
          <a:lstStyle>
            <a:lvl1pPr>
              <a:defRPr sz="1300" b="0">
                <a:latin typeface="Arial" charset="0"/>
                <a:ea typeface="+mn-ea"/>
                <a:cs typeface="+mn-cs"/>
              </a:defRPr>
            </a:lvl1pPr>
          </a:lstStyle>
          <a:p>
            <a:pPr>
              <a:defRPr/>
            </a:pPr>
            <a:endParaRPr lang="en-US"/>
          </a:p>
        </p:txBody>
      </p:sp>
      <p:sp>
        <p:nvSpPr>
          <p:cNvPr id="109575" name="Rectangle 7"/>
          <p:cNvSpPr>
            <a:spLocks noGrp="1" noChangeArrowheads="1"/>
          </p:cNvSpPr>
          <p:nvPr>
            <p:ph type="sldNum" sz="quarter" idx="5"/>
          </p:nvPr>
        </p:nvSpPr>
        <p:spPr bwMode="auto">
          <a:xfrm>
            <a:off x="4145039" y="9121975"/>
            <a:ext cx="3170162" cy="479227"/>
          </a:xfrm>
          <a:prstGeom prst="rect">
            <a:avLst/>
          </a:prstGeom>
          <a:noFill/>
          <a:ln w="12700">
            <a:noFill/>
            <a:miter lim="800000"/>
            <a:headEnd type="none" w="sm" len="sm"/>
            <a:tailEnd type="none" w="sm" len="sm"/>
          </a:ln>
          <a:effectLst/>
        </p:spPr>
        <p:txBody>
          <a:bodyPr vert="horz" wrap="none" lIns="96661" tIns="48331" rIns="96661" bIns="48331" numCol="1" anchor="b" anchorCtr="0" compatLnSpc="1">
            <a:prstTxWarp prst="textNoShape">
              <a:avLst/>
            </a:prstTxWarp>
          </a:bodyPr>
          <a:lstStyle>
            <a:lvl1pPr algn="r">
              <a:defRPr sz="1300" b="0" smtClean="0">
                <a:latin typeface="Arial" panose="020B0604020202020204" pitchFamily="34" charset="0"/>
              </a:defRPr>
            </a:lvl1pPr>
          </a:lstStyle>
          <a:p>
            <a:pPr>
              <a:defRPr/>
            </a:pPr>
            <a:fld id="{F77B7AF0-689E-4373-B0E4-4380B78E06DF}" type="slidenum">
              <a:rPr lang="en-US" altLang="en-US"/>
              <a:pPr>
                <a:defRPr/>
              </a:pPr>
              <a:t>‹#›</a:t>
            </a:fld>
            <a:endParaRPr lang="en-US" alt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6408251" y="0"/>
            <a:ext cx="906949" cy="633413"/>
          </a:xfrm>
          <a:prstGeom prst="rect">
            <a:avLst/>
          </a:prstGeom>
        </p:spPr>
      </p:pic>
    </p:spTree>
    <p:extLst>
      <p:ext uri="{BB962C8B-B14F-4D97-AF65-F5344CB8AC3E}">
        <p14:creationId xmlns:p14="http://schemas.microsoft.com/office/powerpoint/2010/main" val="3560666128"/>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kumimoji="1" sz="11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ts val="0"/>
      </a:spcBef>
      <a:spcAft>
        <a:spcPct val="0"/>
      </a:spcAft>
      <a:defRPr kumimoji="1" sz="11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smtClean="0">
                <a:latin typeface="Arial" panose="020B0604020202020204" pitchFamily="34" charset="0"/>
              </a:rPr>
              <a:t>This module reviews fundamental statistics related to safety analysis. It is critical to have a basic understanding of the models to be developed in order to apply the statistical methods and tools correctly for safety analysis. Even though current highway safety analysis techniques have moved beyond basic statistics, an understanding of statistical fundamental concepts can be useful in any analysis. </a:t>
            </a:r>
          </a:p>
        </p:txBody>
      </p:sp>
      <p:sp>
        <p:nvSpPr>
          <p:cNvPr id="10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E32204DF-D04E-4988-8F04-BF68787C6D5A}" type="slidenum">
              <a:rPr lang="en-US" altLang="en-US" sz="1300" b="0">
                <a:latin typeface="Arial" panose="020B0604020202020204" pitchFamily="34" charset="0"/>
              </a:rPr>
              <a:pPr/>
              <a:t>1</a:t>
            </a:fld>
            <a:endParaRPr lang="en-US" altLang="en-US" sz="1300" b="0">
              <a:latin typeface="Arial" panose="020B0604020202020204" pitchFamily="34" charset="0"/>
            </a:endParaRPr>
          </a:p>
        </p:txBody>
      </p:sp>
    </p:spTree>
    <p:extLst>
      <p:ext uri="{BB962C8B-B14F-4D97-AF65-F5344CB8AC3E}">
        <p14:creationId xmlns:p14="http://schemas.microsoft.com/office/powerpoint/2010/main" val="30657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xfrm>
            <a:off x="1282700" y="728663"/>
            <a:ext cx="4749800" cy="3563937"/>
          </a:xfrm>
          <a:ln/>
        </p:spPr>
      </p:sp>
      <p:sp>
        <p:nvSpPr>
          <p:cNvPr id="28675" name="Rectangle 3"/>
          <p:cNvSpPr>
            <a:spLocks noGrp="1"/>
          </p:cNvSpPr>
          <p:nvPr>
            <p:ph type="body" idx="1"/>
          </p:nvPr>
        </p:nvSpPr>
        <p:spPr>
          <a:xfrm>
            <a:off x="974877" y="4533902"/>
            <a:ext cx="5365448" cy="437138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579" tIns="46289" rIns="92579" bIns="46289"/>
          <a:lstStyle/>
          <a:p>
            <a:pPr>
              <a:spcBef>
                <a:spcPct val="0"/>
              </a:spcBef>
            </a:pPr>
            <a:r>
              <a:rPr lang="en-US" altLang="en-US" dirty="0" smtClean="0">
                <a:latin typeface="Arial" panose="020B0604020202020204" pitchFamily="34" charset="0"/>
              </a:rPr>
              <a:t>The HSM 2010 is a compilation of past research that was sponsored by AASHTO and FHWA and provides the user with current trends in highway safety.  The HSM provides a state-of-the-art information and is the definitive resource for such collection of knowledge.  It is also anticipated that the HSM will be updated periodically to reflect future research findings and present future trends in safety analysis and evaluation. </a:t>
            </a:r>
          </a:p>
        </p:txBody>
      </p:sp>
      <p:sp>
        <p:nvSpPr>
          <p:cNvPr id="6" name="Slide Number Placeholder 3"/>
          <p:cNvSpPr>
            <a:spLocks noGrp="1"/>
          </p:cNvSpPr>
          <p:nvPr>
            <p:ph type="sldNum" sz="quarter" idx="5"/>
          </p:nvPr>
        </p:nvSpPr>
        <p:spPr>
          <a:xfrm>
            <a:off x="4145039" y="9121975"/>
            <a:ext cx="3170162" cy="47922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E32204DF-D04E-4988-8F04-BF68787C6D5A}" type="slidenum">
              <a:rPr lang="en-US" altLang="en-US" sz="1300" b="0" smtClean="0">
                <a:latin typeface="Arial" panose="020B0604020202020204" pitchFamily="34" charset="0"/>
              </a:rPr>
              <a:pPr/>
              <a:t>10</a:t>
            </a:fld>
            <a:endParaRPr lang="en-US" altLang="en-US" sz="1300" b="0" dirty="0">
              <a:latin typeface="Arial" panose="020B0604020202020204" pitchFamily="34" charset="0"/>
            </a:endParaRPr>
          </a:p>
        </p:txBody>
      </p:sp>
    </p:spTree>
    <p:extLst>
      <p:ext uri="{BB962C8B-B14F-4D97-AF65-F5344CB8AC3E}">
        <p14:creationId xmlns:p14="http://schemas.microsoft.com/office/powerpoint/2010/main" val="116892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1061C86C-E9BA-426D-92A4-26150FA881C6}" type="slidenum">
              <a:rPr lang="en-US" altLang="en-US" sz="1300" b="0">
                <a:latin typeface="Arial" panose="020B0604020202020204" pitchFamily="34" charset="0"/>
              </a:rPr>
              <a:pPr/>
              <a:t>11</a:t>
            </a:fld>
            <a:endParaRPr lang="en-US" altLang="en-US" sz="1300" b="0">
              <a:latin typeface="Arial" panose="020B0604020202020204" pitchFamily="34" charset="0"/>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The idea for this is to identify</a:t>
            </a:r>
            <a:r>
              <a:rPr lang="en-US" altLang="en-US" baseline="0" dirty="0" smtClean="0">
                <a:latin typeface="Arial" panose="020B0604020202020204" pitchFamily="34" charset="0"/>
              </a:rPr>
              <a:t> elements that the students may consider as safe feature for a highway. Answers could include wide lanes, wide shoulders, clear zones, medians, guardrails, proper vertical and horizontal alignment, good pavement condition, available sight distances, provision of stopping sight distances greater than the minimum, and placement of proper barriers around immovable obstacles. You may also indicate that a road with no vehicles could be safe</a:t>
            </a:r>
            <a:r>
              <a:rPr lang="en-US" altLang="en-US" baseline="0" dirty="0" smtClean="0">
                <a:latin typeface="Arial" panose="020B0604020202020204" pitchFamily="34" charset="0"/>
                <a:sym typeface="Wingdings" panose="05000000000000000000" pitchFamily="2" charset="2"/>
              </a:rPr>
              <a:t> </a:t>
            </a:r>
            <a:r>
              <a:rPr lang="en-US" altLang="en-US" baseline="0" dirty="0" smtClean="0">
                <a:latin typeface="Arial" panose="020B0604020202020204" pitchFamily="34" charset="0"/>
              </a:rPr>
              <a:t> </a:t>
            </a:r>
          </a:p>
          <a:p>
            <a:endParaRPr lang="en-US" altLang="en-US" dirty="0" smtClean="0">
              <a:latin typeface="Arial" panose="020B0604020202020204" pitchFamily="34" charset="0"/>
            </a:endParaRPr>
          </a:p>
          <a:p>
            <a:r>
              <a:rPr lang="en-US" altLang="en-US" dirty="0" smtClean="0">
                <a:latin typeface="Arial" panose="020B0604020202020204" pitchFamily="34" charset="0"/>
              </a:rPr>
              <a:t>The discussion should lead towards the next few slides, where the point is to identify the relativity</a:t>
            </a:r>
            <a:r>
              <a:rPr lang="en-US" altLang="en-US" baseline="0" dirty="0" smtClean="0">
                <a:latin typeface="Arial" panose="020B0604020202020204" pitchFamily="34" charset="0"/>
              </a:rPr>
              <a:t> of safety features (nominal and substantive safety) and the fact that roadway geometry has the potential to influence driving behavior (curvy roads typically lead to slower driving than straight ones).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16427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465B14AB-27CF-4FB9-8BB2-627F9CD78555}" type="slidenum">
              <a:rPr lang="en-US" altLang="en-US" sz="1300" b="0">
                <a:latin typeface="Arial" panose="020B0604020202020204" pitchFamily="34" charset="0"/>
              </a:rPr>
              <a:pPr/>
              <a:t>12</a:t>
            </a:fld>
            <a:endParaRPr lang="en-US" altLang="en-US" sz="1300" b="0">
              <a:latin typeface="Arial" panose="020B0604020202020204" pitchFamily="34"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Question to be posed here is “Which roadway is safer?”  The answer should focus on the concept that we need more information to reach a decision and we need a systematic approach to do this. Also, the idea that roads do not always perform as intended when it comes to safety should be raised. In this case, designs of straight and wide roads may result in more unsafe roads.  Drivers may compensate for what is perceived more dangerous and thus safety is not a black and white issue but rather one that requires other factors to be considered as well. </a:t>
            </a:r>
            <a:r>
              <a:rPr lang="en-US" altLang="en-US" baseline="0" dirty="0" smtClean="0">
                <a:latin typeface="Arial" panose="020B0604020202020204" pitchFamily="34" charset="0"/>
              </a:rPr>
              <a:t> For the photographs shown here,  the first one had 25 crashes in 2014 with an ADT of 40,000 and a rate of 1.71 crashes per million vehicle-miles of travel (MVMT) and the second had 3 crashes with 6,000 ADT and rate of 1.37 per MVMT. In this case, the crash experience of the first road is “worse” than the second, even though the first one gives the impression of a “safer” roadway.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55489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D6CBC154-1B60-4904-A851-CEC6DE61AA88}" type="slidenum">
              <a:rPr lang="en-US" altLang="en-US" sz="1300" b="0">
                <a:latin typeface="Arial" panose="020B0604020202020204" pitchFamily="34" charset="0"/>
              </a:rPr>
              <a:pPr/>
              <a:t>13</a:t>
            </a:fld>
            <a:endParaRPr lang="en-US" altLang="en-US" sz="1300" b="0">
              <a:latin typeface="Arial" panose="020B0604020202020204" pitchFamily="34" charset="0"/>
            </a:endParaRPr>
          </a:p>
        </p:txBody>
      </p:sp>
      <p:sp>
        <p:nvSpPr>
          <p:cNvPr id="34820" name="Rectangle 2"/>
          <p:cNvSpPr>
            <a:spLocks noGrp="1" noRot="1" noChangeAspect="1" noChangeArrowheads="1" noTextEdit="1"/>
          </p:cNvSpPr>
          <p:nvPr>
            <p:ph type="sldImg"/>
          </p:nvPr>
        </p:nvSpPr>
        <p:spPr>
          <a:xfrm>
            <a:off x="1323975" y="727075"/>
            <a:ext cx="4743450" cy="3557588"/>
          </a:xfrm>
          <a:solidFill>
            <a:srgbClr val="FFFFFF"/>
          </a:solidFill>
          <a:ln/>
        </p:spPr>
      </p:sp>
      <p:sp>
        <p:nvSpPr>
          <p:cNvPr id="34821" name="Rectangle 3"/>
          <p:cNvSpPr>
            <a:spLocks noGrp="1" noChangeArrowheads="1"/>
          </p:cNvSpPr>
          <p:nvPr>
            <p:ph type="body" idx="1"/>
          </p:nvPr>
        </p:nvSpPr>
        <p:spPr>
          <a:xfrm>
            <a:off x="942221" y="4542234"/>
            <a:ext cx="5430762" cy="435887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699" tIns="46350" rIns="92699" bIns="46350"/>
          <a:lstStyle/>
          <a:p>
            <a:r>
              <a:rPr lang="en-US" altLang="en-US" smtClean="0">
                <a:latin typeface="Arial" panose="020B0604020202020204" pitchFamily="34" charset="0"/>
              </a:rPr>
              <a:t>Nominal safety is a term coined by Dr. Ezra Hauer that describes whether a design adheres to design standards and practices. Under this approach, a road is “nominally safe” if it meets the required standards and guidelines.</a:t>
            </a:r>
          </a:p>
          <a:p>
            <a:endParaRPr lang="en-US" altLang="en-US" smtClean="0">
              <a:latin typeface="Arial" panose="020B0604020202020204" pitchFamily="34" charset="0"/>
            </a:endParaRPr>
          </a:p>
          <a:p>
            <a:r>
              <a:rPr lang="en-US" altLang="en-US" smtClean="0">
                <a:latin typeface="Arial" panose="020B0604020202020204" pitchFamily="34" charset="0"/>
              </a:rPr>
              <a:t>On the contrary, substantive safety (or perhaps quantitative safety) is its actual or expected performance in terms of crash frequency and severity.  Substantive safety is not only affected by the basic characteristics of the road, but it is also affected by all other resources (e.g. maintenance, law enforcement, etc.) devoted to the road. </a:t>
            </a:r>
          </a:p>
          <a:p>
            <a:endParaRPr lang="en-US" altLang="en-US" smtClean="0">
              <a:latin typeface="Arial" panose="020B0604020202020204" pitchFamily="34" charset="0"/>
            </a:endParaRPr>
          </a:p>
          <a:p>
            <a:r>
              <a:rPr lang="en-US" altLang="en-US" smtClean="0">
                <a:latin typeface="Arial" panose="020B0604020202020204" pitchFamily="34" charset="0"/>
              </a:rPr>
              <a:t>Hauer, E. </a:t>
            </a:r>
            <a:r>
              <a:rPr lang="en-US" altLang="en-US" i="1" smtClean="0">
                <a:latin typeface="Arial" panose="020B0604020202020204" pitchFamily="34" charset="0"/>
              </a:rPr>
              <a:t>Safety in Geometric Design Standards</a:t>
            </a:r>
            <a:r>
              <a:rPr lang="en-US" altLang="en-US" smtClean="0">
                <a:latin typeface="Arial" panose="020B0604020202020204" pitchFamily="34" charset="0"/>
              </a:rPr>
              <a:t> University of Toronto, Toronto, Canada. 1999.</a:t>
            </a:r>
          </a:p>
        </p:txBody>
      </p:sp>
    </p:spTree>
    <p:extLst>
      <p:ext uri="{BB962C8B-B14F-4D97-AF65-F5344CB8AC3E}">
        <p14:creationId xmlns:p14="http://schemas.microsoft.com/office/powerpoint/2010/main" val="78749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In the nominal safety concept, there is a simplistic approach evaluating whether the facility complies with the prescribed standards or guidelines. In this case, any choice outside the value will be considered unsafe and in this case the road either meets the standard or not. </a:t>
            </a:r>
          </a:p>
          <a:p>
            <a:endParaRPr lang="en-US" altLang="en-US" dirty="0" smtClean="0">
              <a:latin typeface="Arial" panose="020B0604020202020204" pitchFamily="34" charset="0"/>
            </a:endParaRPr>
          </a:p>
          <a:p>
            <a:r>
              <a:rPr lang="en-US" altLang="en-US" dirty="0" smtClean="0">
                <a:latin typeface="Arial" panose="020B0604020202020204" pitchFamily="34" charset="0"/>
              </a:rPr>
              <a:t>Professionals frequently are called to make decisions and evaluate incremental effects of a design value. For example, one may want to know what are the safety effects of reducing the lane width by 1 foot or increasing shoulder width by 2 feet. The nominal safety approach does not allow for this estimation. In this case one needs to estimate these changes and approach the project under the substantive safety model. </a:t>
            </a:r>
          </a:p>
          <a:p>
            <a:endParaRPr lang="en-US" altLang="en-US" dirty="0" smtClean="0">
              <a:latin typeface="Arial" panose="020B0604020202020204" pitchFamily="34" charset="0"/>
            </a:endParaRPr>
          </a:p>
          <a:p>
            <a:r>
              <a:rPr lang="en-US" altLang="en-US" dirty="0" smtClean="0">
                <a:latin typeface="Arial" panose="020B0604020202020204" pitchFamily="34" charset="0"/>
              </a:rPr>
              <a:t>The HSM provides the tools to estimate such incremental differences and provide professionals with a needed tool to characterize the shape and values of the substantive safety curve for the range of highway types and conditions they would typically encounter.</a:t>
            </a:r>
          </a:p>
        </p:txBody>
      </p:sp>
      <p:sp>
        <p:nvSpPr>
          <p:cNvPr id="368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29C0C4FB-D2AF-4F03-9CC0-880BEF49B60E}" type="slidenum">
              <a:rPr lang="en-US" altLang="en-US" sz="1300" b="0">
                <a:latin typeface="Arial" panose="020B0604020202020204" pitchFamily="34" charset="0"/>
              </a:rPr>
              <a:pPr/>
              <a:t>14</a:t>
            </a:fld>
            <a:endParaRPr lang="en-US" altLang="en-US" sz="1300" b="0">
              <a:latin typeface="Arial" panose="020B0604020202020204" pitchFamily="34" charset="0"/>
            </a:endParaRPr>
          </a:p>
        </p:txBody>
      </p:sp>
    </p:spTree>
    <p:extLst>
      <p:ext uri="{BB962C8B-B14F-4D97-AF65-F5344CB8AC3E}">
        <p14:creationId xmlns:p14="http://schemas.microsoft.com/office/powerpoint/2010/main" val="3339603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smtClean="0">
                <a:latin typeface="Arial" panose="020B0604020202020204" pitchFamily="34" charset="0"/>
              </a:rPr>
              <a:t>HSM can help professionals decide on whether an alternative design option is feasible and what are the safety effects from such choices. For example, when considering upgrading a 2-lane rural road with no shoulders one can identify what will be the benefits of increasing only shoulder width or increasing only lane width or converting to a super 2. These benefits then can be quantified based on crash values and compared to costs of construction to determine a benefit/cost ratio. </a:t>
            </a:r>
          </a:p>
        </p:txBody>
      </p:sp>
      <p:sp>
        <p:nvSpPr>
          <p:cNvPr id="389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9D5F8A18-5A83-40D4-A2ED-335CE97BF738}" type="slidenum">
              <a:rPr lang="en-US" altLang="en-US" sz="1300" b="0">
                <a:latin typeface="Arial" panose="020B0604020202020204" pitchFamily="34" charset="0"/>
              </a:rPr>
              <a:pPr/>
              <a:t>15</a:t>
            </a:fld>
            <a:endParaRPr lang="en-US" altLang="en-US" sz="1300" b="0">
              <a:latin typeface="Arial" panose="020B0604020202020204" pitchFamily="34" charset="0"/>
            </a:endParaRPr>
          </a:p>
        </p:txBody>
      </p:sp>
    </p:spTree>
    <p:extLst>
      <p:ext uri="{BB962C8B-B14F-4D97-AF65-F5344CB8AC3E}">
        <p14:creationId xmlns:p14="http://schemas.microsoft.com/office/powerpoint/2010/main" val="85813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AF1AF0AC-C3E4-4548-9030-365D50677250}" type="slidenum">
              <a:rPr lang="en-US" altLang="en-US" sz="1300" b="0" smtClean="0">
                <a:latin typeface="Arial" panose="020B0604020202020204" pitchFamily="34" charset="0"/>
              </a:rPr>
              <a:pPr/>
              <a:t>16</a:t>
            </a:fld>
            <a:endParaRPr lang="en-US" altLang="en-US" sz="1300" b="0" dirty="0">
              <a:latin typeface="Arial" panose="020B0604020202020204" pitchFamily="34" charset="0"/>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Transportation agencies can use crash prediction in various levels. At the program (planning) level, these predictions can be used to identify hazardous locations/segments and prioritize them in order to address the most pressing needs. </a:t>
            </a:r>
          </a:p>
          <a:p>
            <a:endParaRPr lang="en-US" altLang="en-US" dirty="0">
              <a:latin typeface="Arial" panose="020B0604020202020204" pitchFamily="34" charset="0"/>
            </a:endParaRPr>
          </a:p>
          <a:p>
            <a:r>
              <a:rPr lang="en-US" altLang="en-US" dirty="0" smtClean="0">
                <a:latin typeface="Arial" panose="020B0604020202020204" pitchFamily="34" charset="0"/>
              </a:rPr>
              <a:t>At the project level, crash predictions can assist in establishing and assessing the needs of the project (can be utilized in the purpose and need statement), to demonstrate the impacts of alternative designs during public meetings and communicate these choices to the public, and to document decisions reached during the design of the project justifying choices. </a:t>
            </a:r>
          </a:p>
          <a:p>
            <a:endParaRPr lang="en-US" altLang="en-US" dirty="0">
              <a:latin typeface="Arial" panose="020B0604020202020204" pitchFamily="34" charset="0"/>
            </a:endParaRPr>
          </a:p>
          <a:p>
            <a:r>
              <a:rPr lang="en-US" altLang="en-US" dirty="0" smtClean="0">
                <a:latin typeface="Arial" panose="020B0604020202020204" pitchFamily="34" charset="0"/>
              </a:rPr>
              <a:t>The latter can be very useful in tort defense, since all decisions could be documented and readily available. </a:t>
            </a:r>
          </a:p>
        </p:txBody>
      </p:sp>
    </p:spTree>
    <p:extLst>
      <p:ext uri="{BB962C8B-B14F-4D97-AF65-F5344CB8AC3E}">
        <p14:creationId xmlns:p14="http://schemas.microsoft.com/office/powerpoint/2010/main" val="474609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smtClean="0">
                <a:latin typeface="Arial" panose="020B0604020202020204" pitchFamily="34" charset="0"/>
              </a:rPr>
              <a:t>The HSM is divided into four parts. In part A the user is provided with an introduction to the HSM, knowledge about human factors and the fundamentals of highway safety. Part B covers the roadway safety management process. In Part C predictive methods are introduced for different facility types. And, last but not least, Part D provides Crash Modification Factors (CMFs) for use with Part B. It is important to keep in mind that Part D can only be used with Part B – Part C has its own AMFs for each facility type. This issue is further addressed later in the presentations. </a:t>
            </a:r>
          </a:p>
          <a:p>
            <a:endParaRPr lang="en-US" altLang="en-US" smtClean="0">
              <a:latin typeface="Arial" panose="020B0604020202020204" pitchFamily="34" charset="0"/>
            </a:endParaRPr>
          </a:p>
          <a:p>
            <a:r>
              <a:rPr lang="en-US" altLang="en-US" smtClean="0">
                <a:latin typeface="Arial" panose="020B0604020202020204" pitchFamily="34" charset="0"/>
              </a:rPr>
              <a:t>The first edition does not cover driver education, enforcement, and vehicle safety, even though it is recognized that these are important elements which can help reduce injuries and fatalities from motor vehicle crashes. </a:t>
            </a: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6CB1497D-1428-469C-AC5E-B067D94340D4}" type="slidenum">
              <a:rPr lang="en-US" altLang="en-US" sz="1300" b="0">
                <a:latin typeface="Arial" panose="020B0604020202020204" pitchFamily="34" charset="0"/>
              </a:rPr>
              <a:pPr/>
              <a:t>17</a:t>
            </a:fld>
            <a:endParaRPr lang="en-US" altLang="en-US" sz="1300" b="0">
              <a:latin typeface="Arial" panose="020B0604020202020204" pitchFamily="34" charset="0"/>
            </a:endParaRPr>
          </a:p>
        </p:txBody>
      </p:sp>
    </p:spTree>
    <p:extLst>
      <p:ext uri="{BB962C8B-B14F-4D97-AF65-F5344CB8AC3E}">
        <p14:creationId xmlns:p14="http://schemas.microsoft.com/office/powerpoint/2010/main" val="246844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a:ln/>
        </p:spPr>
      </p:sp>
      <p:sp>
        <p:nvSpPr>
          <p:cNvPr id="45059" name="Rectangle 3"/>
          <p:cNvSpPr>
            <a:spLocks noGrp="1"/>
          </p:cNvSpPr>
          <p:nvPr>
            <p:ph type="body" idx="1"/>
          </p:nvPr>
        </p:nvSpPr>
        <p:spPr>
          <a:xfrm>
            <a:off x="731764" y="4563070"/>
            <a:ext cx="5851676" cy="431720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962" tIns="45981" rIns="91962" bIns="45981"/>
          <a:lstStyle/>
          <a:p>
            <a:pPr eaLnBrk="1" hangingPunct="1"/>
            <a:r>
              <a:rPr lang="en-US" altLang="en-US" dirty="0" smtClean="0">
                <a:latin typeface="Arial" panose="020B0604020202020204" pitchFamily="34" charset="0"/>
              </a:rPr>
              <a:t>Current software (as  of August 2015) is noted here. The Safety Analyst can assist with the safety management process at the state level. IHSDM can assist in estimating safety impacts from design choices and assess compliance with existing policies. Finally, the Clearinghouse provides up to date information on CMs and CRFs and ranks them based on their robustness. </a:t>
            </a:r>
          </a:p>
        </p:txBody>
      </p:sp>
      <p:sp>
        <p:nvSpPr>
          <p:cNvPr id="45061" name="Slide Number Placeholder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83C26A1F-2445-40F3-A373-05F696DB76E9}" type="slidenum">
              <a:rPr lang="en-US" altLang="en-US" sz="1300" b="0" smtClean="0">
                <a:latin typeface="Arial" panose="020B0604020202020204" pitchFamily="34" charset="0"/>
              </a:rPr>
              <a:pPr/>
              <a:t>18</a:t>
            </a:fld>
            <a:endParaRPr lang="en-US" altLang="en-US" sz="1300" b="0" dirty="0">
              <a:latin typeface="Arial" panose="020B0604020202020204" pitchFamily="34" charset="0"/>
            </a:endParaRPr>
          </a:p>
        </p:txBody>
      </p:sp>
    </p:spTree>
    <p:extLst>
      <p:ext uri="{BB962C8B-B14F-4D97-AF65-F5344CB8AC3E}">
        <p14:creationId xmlns:p14="http://schemas.microsoft.com/office/powerpoint/2010/main" val="2396201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smtClean="0">
                <a:latin typeface="Arial" panose="020B0604020202020204" pitchFamily="34" charset="0"/>
              </a:rPr>
              <a:t>The goal in this process is to be able to quantify the anticipated crashes for any given scenario. This is the critical question that any person involved in any stage of the project development process is trying to address. The answer will provide quantifiable results and allow to decisions to be made through a well-documented process. </a:t>
            </a:r>
          </a:p>
        </p:txBody>
      </p:sp>
      <p:sp>
        <p:nvSpPr>
          <p:cNvPr id="4" name="Slide Number Placeholder 3"/>
          <p:cNvSpPr>
            <a:spLocks noGrp="1"/>
          </p:cNvSpPr>
          <p:nvPr>
            <p:ph type="sldNum" sz="quarter" idx="5"/>
          </p:nvPr>
        </p:nvSpPr>
        <p:spPr>
          <a:xfrm>
            <a:off x="4145039" y="9121975"/>
            <a:ext cx="3170162" cy="47922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E32204DF-D04E-4988-8F04-BF68787C6D5A}" type="slidenum">
              <a:rPr lang="en-US" altLang="en-US" sz="1300" b="0" smtClean="0">
                <a:latin typeface="Arial" panose="020B0604020202020204" pitchFamily="34" charset="0"/>
              </a:rPr>
              <a:pPr/>
              <a:t>19</a:t>
            </a:fld>
            <a:r>
              <a:rPr lang="en-US" altLang="en-US" sz="1300" b="0" dirty="0" smtClean="0">
                <a:latin typeface="Arial" panose="020B0604020202020204" pitchFamily="34" charset="0"/>
              </a:rPr>
              <a:t>9</a:t>
            </a:r>
            <a:endParaRPr lang="en-US" altLang="en-US" sz="1300" b="0" dirty="0">
              <a:latin typeface="Arial" panose="020B0604020202020204" pitchFamily="34" charset="0"/>
            </a:endParaRPr>
          </a:p>
        </p:txBody>
      </p:sp>
    </p:spTree>
    <p:extLst>
      <p:ext uri="{BB962C8B-B14F-4D97-AF65-F5344CB8AC3E}">
        <p14:creationId xmlns:p14="http://schemas.microsoft.com/office/powerpoint/2010/main" val="299232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836A2CBE-E57C-4C23-BE6D-072533BF5083}" type="slidenum">
              <a:rPr lang="en-US" altLang="en-US" sz="1300" b="0" smtClean="0">
                <a:latin typeface="Arial" panose="020B0604020202020204" pitchFamily="34" charset="0"/>
              </a:rPr>
              <a:pPr/>
              <a:t>2</a:t>
            </a:fld>
            <a:endParaRPr lang="en-US" altLang="en-US" sz="1300" b="0" dirty="0">
              <a:latin typeface="Arial" panose="020B0604020202020204" pitchFamily="34" charset="0"/>
            </a:endParaRPr>
          </a:p>
        </p:txBody>
      </p:sp>
      <p:sp>
        <p:nvSpPr>
          <p:cNvPr id="12293" name="Rectangle 2"/>
          <p:cNvSpPr>
            <a:spLocks noGrp="1" noRot="1" noChangeAspect="1" noChangeArrowheads="1" noTextEdit="1"/>
          </p:cNvSpPr>
          <p:nvPr>
            <p:ph type="sldImg"/>
          </p:nvPr>
        </p:nvSpPr>
        <p:spPr>
          <a:ln/>
        </p:spPr>
      </p:sp>
      <p:sp>
        <p:nvSpPr>
          <p:cNvPr id="122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lstStyle/>
          <a:p>
            <a:r>
              <a:rPr lang="en-US" altLang="en-US" dirty="0" smtClean="0">
                <a:latin typeface="Arial" panose="020B0604020202020204" pitchFamily="34" charset="0"/>
              </a:rPr>
              <a:t>The main objective of the session is to familiarize workshop participants with the Highway Safety Manual procedures and applications. Participants will be able to use the technical information presented and apply the tools of the Highway Safety Manual effectively upon completion of this workshop.  Examples and exercises are included to demonstrate concepts.</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06747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smtClean="0">
                <a:latin typeface="Arial" panose="020B0604020202020204" pitchFamily="34" charset="0"/>
              </a:rPr>
              <a:t>The predicted crashes are the  “expected average number of crashes”.  The use of the SPF indicates the application of a statistical method and the answer is not an exact number, as is frequently the case in engineering, but rather a statistical</a:t>
            </a:r>
          </a:p>
          <a:p>
            <a:r>
              <a:rPr lang="en-US" altLang="en-US" smtClean="0">
                <a:latin typeface="Arial" panose="020B0604020202020204" pitchFamily="34" charset="0"/>
              </a:rPr>
              <a:t>estimate. This means that if we record crashes in several sites with similar characteristics, then, on average, we can expect to measure that particular number. </a:t>
            </a:r>
          </a:p>
        </p:txBody>
      </p:sp>
      <p:sp>
        <p:nvSpPr>
          <p:cNvPr id="4" name="Slide Number Placeholder 3"/>
          <p:cNvSpPr>
            <a:spLocks noGrp="1"/>
          </p:cNvSpPr>
          <p:nvPr>
            <p:ph type="sldNum" sz="quarter" idx="5"/>
          </p:nvPr>
        </p:nvSpPr>
        <p:spPr>
          <a:xfrm>
            <a:off x="4145039" y="9121975"/>
            <a:ext cx="3170162" cy="47922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1300" b="0" dirty="0" smtClean="0">
                <a:latin typeface="Arial" panose="020B0604020202020204" pitchFamily="34" charset="0"/>
              </a:rPr>
              <a:t>20</a:t>
            </a:r>
            <a:endParaRPr lang="en-US" altLang="en-US" sz="1300" b="0" dirty="0">
              <a:latin typeface="Arial" panose="020B0604020202020204" pitchFamily="34" charset="0"/>
            </a:endParaRPr>
          </a:p>
        </p:txBody>
      </p:sp>
    </p:spTree>
    <p:extLst>
      <p:ext uri="{BB962C8B-B14F-4D97-AF65-F5344CB8AC3E}">
        <p14:creationId xmlns:p14="http://schemas.microsoft.com/office/powerpoint/2010/main" val="2541715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SPFs are regression models that are developed using historical data from a set of sites with similar characteristics. Sites can be aggregated based on lane width, shoulder width and type, degree of curvature, presence of median or any other geometric features that could provide for such classification. </a:t>
            </a:r>
          </a:p>
          <a:p>
            <a:endParaRPr lang="en-US" altLang="en-US" dirty="0" smtClean="0">
              <a:latin typeface="Arial" panose="020B0604020202020204" pitchFamily="34" charset="0"/>
            </a:endParaRPr>
          </a:p>
          <a:p>
            <a:r>
              <a:rPr lang="en-US" altLang="en-US" dirty="0" smtClean="0">
                <a:latin typeface="Arial" panose="020B0604020202020204" pitchFamily="34" charset="0"/>
              </a:rPr>
              <a:t>The model developed could predict the expected number of crashes for these sites and can be used to estimate crash performance for sites with similar features. The models establish the base conditions based on the common features of the sites used in the prediction. The models are typically a function of ADT.  </a:t>
            </a:r>
          </a:p>
          <a:p>
            <a:endParaRPr lang="en-US" altLang="en-US" dirty="0" smtClean="0">
              <a:latin typeface="Arial" panose="020B0604020202020204" pitchFamily="34" charset="0"/>
            </a:endParaRPr>
          </a:p>
          <a:p>
            <a:r>
              <a:rPr lang="en-US" altLang="en-US" dirty="0" smtClean="0">
                <a:latin typeface="Arial" panose="020B0604020202020204" pitchFamily="34" charset="0"/>
              </a:rPr>
              <a:t>It</a:t>
            </a:r>
            <a:r>
              <a:rPr lang="en-US" altLang="en-US" baseline="0" dirty="0" smtClean="0">
                <a:latin typeface="Arial" panose="020B0604020202020204" pitchFamily="34" charset="0"/>
              </a:rPr>
              <a:t> is desirable to use a 3-5 year historical data, if available, when developing these models per HSM recommendation. It should be also noted that “base” conditions could vary from state to state and this should be evaluated if one wants to use the HSM models. </a:t>
            </a:r>
            <a:endParaRPr lang="en-US" altLang="en-US" dirty="0" smtClean="0">
              <a:latin typeface="Arial" panose="020B0604020202020204" pitchFamily="34" charset="0"/>
            </a:endParaRPr>
          </a:p>
        </p:txBody>
      </p:sp>
      <p:sp>
        <p:nvSpPr>
          <p:cNvPr id="51206" name="Slide Number Placeholder 6"/>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5C5D9E6D-1538-46FE-ACC3-59184A529D6F}" type="slidenum">
              <a:rPr lang="en-US" altLang="en-US" sz="1300" b="0" smtClean="0">
                <a:latin typeface="Arial" panose="020B0604020202020204" pitchFamily="34" charset="0"/>
              </a:rPr>
              <a:pPr/>
              <a:t>21</a:t>
            </a:fld>
            <a:endParaRPr lang="en-US" altLang="en-US" sz="1300" b="0" dirty="0">
              <a:latin typeface="Arial" panose="020B0604020202020204" pitchFamily="34" charset="0"/>
            </a:endParaRPr>
          </a:p>
        </p:txBody>
      </p:sp>
    </p:spTree>
    <p:extLst>
      <p:ext uri="{BB962C8B-B14F-4D97-AF65-F5344CB8AC3E}">
        <p14:creationId xmlns:p14="http://schemas.microsoft.com/office/powerpoint/2010/main" val="3778006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Here is an example of how an SPF can be developed. </a:t>
            </a:r>
          </a:p>
          <a:p>
            <a:endParaRPr lang="en-US" altLang="en-US" dirty="0" smtClean="0">
              <a:latin typeface="Arial" panose="020B0604020202020204" pitchFamily="34" charset="0"/>
            </a:endParaRPr>
          </a:p>
          <a:p>
            <a:r>
              <a:rPr lang="en-US" altLang="en-US" dirty="0" smtClean="0">
                <a:latin typeface="Arial" panose="020B0604020202020204" pitchFamily="34" charset="0"/>
              </a:rPr>
              <a:t>Assuming that the four data sets depict the crash experience over 5 years for a set of sites with similar features. It can be assumed that the all sites are 2-lane roads with 12-foot lanes, 8-foot shoulders, and no curves.</a:t>
            </a:r>
          </a:p>
          <a:p>
            <a:endParaRPr lang="en-US" altLang="en-US" dirty="0" smtClean="0">
              <a:latin typeface="Arial" panose="020B0604020202020204" pitchFamily="34" charset="0"/>
            </a:endParaRPr>
          </a:p>
          <a:p>
            <a:r>
              <a:rPr lang="en-US" altLang="en-US" dirty="0" smtClean="0">
                <a:latin typeface="Arial" panose="020B0604020202020204" pitchFamily="34" charset="0"/>
              </a:rPr>
              <a:t>A curve is fitted through these 4 entities using a negative binomial regression formula. The line is the “best fit” of all the data and is the Safety Performance Function (SPF). The line represents the change in the mean expected number of crashes at all similar entities as ADT (or other exposure measure) increases, while all other factors affecting crash occurrence are held constant. It should be noted that this is an example and typically SPFs are based on a far greater number of sites for greater accuracy. </a:t>
            </a:r>
          </a:p>
          <a:p>
            <a:endParaRPr lang="en-US" altLang="en-US" dirty="0" smtClean="0">
              <a:latin typeface="Arial" panose="020B0604020202020204" pitchFamily="34" charset="0"/>
            </a:endParaRPr>
          </a:p>
          <a:p>
            <a:r>
              <a:rPr lang="en-US" altLang="en-US" dirty="0" smtClean="0">
                <a:latin typeface="Arial" panose="020B0604020202020204" pitchFamily="34" charset="0"/>
              </a:rPr>
              <a:t>Sites that lie above the SPF indicate a mean expected crash frequency in excess of the average for comparable sites.  One can think about sites with mean risk above the SPF as those with higher than average risk and those below the line as those with lower than average risk. SPFs have been compiled into safety analysis tools, such as Safety Analyst and the Highway Safety Manual (HSM).  However, since crash patterns may vary in different geographical areas, SPFs must be calibrated to reflect local conditions (e.g., driver population, climate, crash reporting thresholds, etc.). </a:t>
            </a:r>
          </a:p>
        </p:txBody>
      </p:sp>
      <p:sp>
        <p:nvSpPr>
          <p:cNvPr id="532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CD11D28A-7D45-4D22-9BED-E1E07E73F0BA}" type="slidenum">
              <a:rPr lang="en-US" altLang="en-US" sz="1300" b="0">
                <a:latin typeface="Arial" panose="020B0604020202020204" pitchFamily="34" charset="0"/>
              </a:rPr>
              <a:pPr/>
              <a:t>22</a:t>
            </a:fld>
            <a:endParaRPr lang="en-US" altLang="en-US" sz="1300" b="0">
              <a:latin typeface="Arial" panose="020B0604020202020204" pitchFamily="34" charset="0"/>
            </a:endParaRPr>
          </a:p>
        </p:txBody>
      </p:sp>
    </p:spTree>
    <p:extLst>
      <p:ext uri="{BB962C8B-B14F-4D97-AF65-F5344CB8AC3E}">
        <p14:creationId xmlns:p14="http://schemas.microsoft.com/office/powerpoint/2010/main" val="3471110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990600" y="4352173"/>
            <a:ext cx="5973838" cy="524902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sz="1050" b="1" dirty="0" smtClean="0">
                <a:latin typeface="Arial" panose="020B0604020202020204" pitchFamily="34" charset="0"/>
              </a:rPr>
              <a:t>10.6. SAFETY PERFORMANCE FUNCTIONS</a:t>
            </a:r>
          </a:p>
          <a:p>
            <a:r>
              <a:rPr lang="en-US" altLang="en-US" sz="1050" dirty="0" smtClean="0">
                <a:latin typeface="Arial" panose="020B0604020202020204" pitchFamily="34" charset="0"/>
              </a:rPr>
              <a:t>The appropriate safety performance functions (SPFs) are used to predict average crash frequency for the selected year for specific base conditions. SPFs are regression models for estimating the predicted average crash frequency of individual roadway segments or intersections. Each SPF in the predictive method was developed with observed crash data for a set of similar sites. The SPFs, like all regression models, estimate the value of a dependent variable as a function of a set of independent variables. In the SPFs developed for the HSM, the dependent variable estimated is the predicted average crash frequency for a roadway segment or intersection under base conditions and the independent variables are the AADTs of the roadway segment or intersection legs (and, for roadway segments, the length of the roadway segment).</a:t>
            </a:r>
          </a:p>
          <a:p>
            <a:endParaRPr lang="en-US" altLang="en-US" sz="1050" dirty="0" smtClean="0">
              <a:latin typeface="Arial" panose="020B0604020202020204" pitchFamily="34" charset="0"/>
            </a:endParaRPr>
          </a:p>
          <a:p>
            <a:r>
              <a:rPr lang="en-US" altLang="en-US" sz="1050" dirty="0" smtClean="0">
                <a:latin typeface="Arial" panose="020B0604020202020204" pitchFamily="34" charset="0"/>
              </a:rPr>
              <a:t>The SPFs used in Chapter 10 were originally formulated by Vogt and Bared (13, 14, 15). A few aspects of the Harwood et al. (5) and Vogt and Bared (13, 14, 15) work have been updated to match recent changes to the crash prediction module of the FHWA </a:t>
            </a:r>
            <a:r>
              <a:rPr lang="en-US" altLang="en-US" sz="1050" i="1" dirty="0" smtClean="0">
                <a:latin typeface="Arial" panose="020B0604020202020204" pitchFamily="34" charset="0"/>
              </a:rPr>
              <a:t>Interactive Highway Safety Design Model (3) software. The SPF coefficients, default </a:t>
            </a:r>
            <a:r>
              <a:rPr lang="en-US" altLang="en-US" sz="1050" dirty="0" smtClean="0">
                <a:latin typeface="Arial" panose="020B0604020202020204" pitchFamily="34" charset="0"/>
              </a:rPr>
              <a:t>crash severity and collision type distributions, and default nighttime crash proportions have been adjusted to a consistent basis by Srinivasan et al. (12).</a:t>
            </a:r>
          </a:p>
          <a:p>
            <a:endParaRPr lang="en-US" altLang="en-US" sz="1050" dirty="0" smtClean="0">
              <a:latin typeface="Arial" panose="020B0604020202020204" pitchFamily="34" charset="0"/>
            </a:endParaRPr>
          </a:p>
          <a:p>
            <a:r>
              <a:rPr lang="en-US" altLang="en-US" sz="1050" dirty="0" smtClean="0">
                <a:latin typeface="Arial" panose="020B0604020202020204" pitchFamily="34" charset="0"/>
              </a:rPr>
              <a:t>The predicted crash frequencies for base conditions are calculated from the predictive models in Equations 10-2 and 10-3. A detailed discussion of SPFs and their use in the HSM is presented in Chapter 3, Section 3.5.2, and the Part C—Introduction and Applications Guidance, Section C.6.3. </a:t>
            </a:r>
          </a:p>
          <a:p>
            <a:endParaRPr lang="en-US" altLang="en-US" sz="1050" dirty="0" smtClean="0">
              <a:latin typeface="Arial" panose="020B0604020202020204" pitchFamily="34" charset="0"/>
            </a:endParaRPr>
          </a:p>
          <a:p>
            <a:r>
              <a:rPr lang="en-US" altLang="en-US" sz="1050" dirty="0" smtClean="0">
                <a:latin typeface="Arial" panose="020B0604020202020204" pitchFamily="34" charset="0"/>
              </a:rPr>
              <a:t>Each SPF also has an associated </a:t>
            </a:r>
            <a:r>
              <a:rPr lang="en-US" altLang="en-US" sz="1050" dirty="0" err="1" smtClean="0">
                <a:latin typeface="Arial" panose="020B0604020202020204" pitchFamily="34" charset="0"/>
              </a:rPr>
              <a:t>overdispersion</a:t>
            </a:r>
            <a:r>
              <a:rPr lang="en-US" altLang="en-US" sz="1050" dirty="0" smtClean="0">
                <a:latin typeface="Arial" panose="020B0604020202020204" pitchFamily="34" charset="0"/>
              </a:rPr>
              <a:t> parameter, </a:t>
            </a:r>
            <a:r>
              <a:rPr lang="en-US" altLang="en-US" sz="1050" i="1" dirty="0" smtClean="0">
                <a:latin typeface="Arial" panose="020B0604020202020204" pitchFamily="34" charset="0"/>
              </a:rPr>
              <a:t>k. The </a:t>
            </a:r>
            <a:r>
              <a:rPr lang="en-US" altLang="en-US" sz="1050" i="1" dirty="0" err="1" smtClean="0">
                <a:latin typeface="Arial" panose="020B0604020202020204" pitchFamily="34" charset="0"/>
              </a:rPr>
              <a:t>overdispersion</a:t>
            </a:r>
            <a:r>
              <a:rPr lang="en-US" altLang="en-US" sz="1050" i="1" dirty="0" smtClean="0">
                <a:latin typeface="Arial" panose="020B0604020202020204" pitchFamily="34" charset="0"/>
              </a:rPr>
              <a:t> parameter provides an indication of </a:t>
            </a:r>
            <a:r>
              <a:rPr lang="en-US" altLang="en-US" sz="1050" dirty="0" smtClean="0">
                <a:latin typeface="Arial" panose="020B0604020202020204" pitchFamily="34" charset="0"/>
              </a:rPr>
              <a:t>the statistical reliability of the SPF. The closer the </a:t>
            </a:r>
            <a:r>
              <a:rPr lang="en-US" altLang="en-US" sz="1050" dirty="0" err="1" smtClean="0">
                <a:latin typeface="Arial" panose="020B0604020202020204" pitchFamily="34" charset="0"/>
              </a:rPr>
              <a:t>overdispersion</a:t>
            </a:r>
            <a:r>
              <a:rPr lang="en-US" altLang="en-US" sz="1050" dirty="0" smtClean="0">
                <a:latin typeface="Arial" panose="020B0604020202020204" pitchFamily="34" charset="0"/>
              </a:rPr>
              <a:t> parameter is to zero, the more statistically reliable the SPF. This parameter is used in the EB Method discussed in Part C, Appendix A. The SPFs in Chapter 10 are summarized in Table 10-2.</a:t>
            </a:r>
          </a:p>
          <a:p>
            <a:endParaRPr lang="en-US" altLang="en-US" sz="1050" dirty="0" smtClean="0">
              <a:latin typeface="Arial" panose="020B0604020202020204" pitchFamily="34" charset="0"/>
            </a:endParaRPr>
          </a:p>
          <a:p>
            <a:r>
              <a:rPr lang="en-US" altLang="en-US" sz="1050" i="1" dirty="0" smtClean="0">
                <a:latin typeface="Arial" panose="020B0604020202020204" pitchFamily="34" charset="0"/>
              </a:rPr>
              <a:t>HSM, </a:t>
            </a:r>
            <a:r>
              <a:rPr lang="en-US" altLang="en-US" sz="1050" dirty="0" smtClean="0">
                <a:latin typeface="Arial" panose="020B0604020202020204" pitchFamily="34" charset="0"/>
              </a:rPr>
              <a:t>Vol 2, page 10-14</a:t>
            </a:r>
            <a:endParaRPr lang="en-US" altLang="en-US" sz="1050" i="1" dirty="0" smtClean="0">
              <a:latin typeface="Arial" panose="020B0604020202020204" pitchFamily="34" charset="0"/>
            </a:endParaRPr>
          </a:p>
        </p:txBody>
      </p:sp>
      <p:sp>
        <p:nvSpPr>
          <p:cNvPr id="55302" name="Slide Number Placeholder 6"/>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FCBBF5D4-571A-46E8-A2CE-48E4F52081C3}" type="slidenum">
              <a:rPr lang="en-US" altLang="en-US" sz="1300" b="0" smtClean="0">
                <a:latin typeface="Arial" panose="020B0604020202020204" pitchFamily="34" charset="0"/>
              </a:rPr>
              <a:pPr/>
              <a:t>23</a:t>
            </a:fld>
            <a:endParaRPr lang="en-US" altLang="en-US" sz="1300" b="0" dirty="0">
              <a:latin typeface="Arial" panose="020B0604020202020204" pitchFamily="34" charset="0"/>
            </a:endParaRPr>
          </a:p>
        </p:txBody>
      </p:sp>
    </p:spTree>
    <p:extLst>
      <p:ext uri="{BB962C8B-B14F-4D97-AF65-F5344CB8AC3E}">
        <p14:creationId xmlns:p14="http://schemas.microsoft.com/office/powerpoint/2010/main" val="335234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Crash Modification Factors allow for estimating the impact of a change in the value of a design element. This allows designers to estimate the relative change in the predicted number of crashes for deviating from the selected design value and determine the potential implications from a design choice. These factors are similar in nature to those used in</a:t>
            </a:r>
            <a:r>
              <a:rPr lang="en-US" altLang="en-US" baseline="0" dirty="0" smtClean="0">
                <a:latin typeface="Arial" panose="020B0604020202020204" pitchFamily="34" charset="0"/>
              </a:rPr>
              <a:t> the Highway Capacity Manual for adjusting from the base conditions for lane and shoulder width, presence of median, access frequency, etc.</a:t>
            </a:r>
            <a:endParaRPr lang="en-US" altLang="en-US" dirty="0" smtClean="0">
              <a:latin typeface="Arial" panose="020B0604020202020204" pitchFamily="34" charset="0"/>
            </a:endParaRPr>
          </a:p>
        </p:txBody>
      </p:sp>
      <p:sp>
        <p:nvSpPr>
          <p:cNvPr id="57350" name="Slide Number Placeholder 6"/>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63368228-5961-4C93-9CE0-E8A4CDB75823}" type="slidenum">
              <a:rPr lang="en-US" altLang="en-US" sz="1300" b="0" smtClean="0">
                <a:latin typeface="Arial" panose="020B0604020202020204" pitchFamily="34" charset="0"/>
              </a:rPr>
              <a:pPr/>
              <a:t>24</a:t>
            </a:fld>
            <a:endParaRPr lang="en-US" altLang="en-US" sz="1300" b="0" dirty="0">
              <a:latin typeface="Arial" panose="020B0604020202020204" pitchFamily="34" charset="0"/>
            </a:endParaRPr>
          </a:p>
        </p:txBody>
      </p:sp>
    </p:spTree>
    <p:extLst>
      <p:ext uri="{BB962C8B-B14F-4D97-AF65-F5344CB8AC3E}">
        <p14:creationId xmlns:p14="http://schemas.microsoft.com/office/powerpoint/2010/main" val="3056995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ln/>
        </p:spPr>
      </p:sp>
      <p:sp>
        <p:nvSpPr>
          <p:cNvPr id="59395"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961" tIns="45980" rIns="91961" bIns="45980"/>
          <a:lstStyle/>
          <a:p>
            <a:r>
              <a:rPr lang="en-US" altLang="en-US" dirty="0" smtClean="0">
                <a:latin typeface="Arial" panose="020B0604020202020204" pitchFamily="34" charset="0"/>
              </a:rPr>
              <a:t>Typically, local conditions will vary from those where the SPFs n the HSM have been developed. Calibration factors are developed to adjust the SPFs to the local conditions. </a:t>
            </a:r>
            <a:endParaRPr lang="en-US" altLang="en-US" b="1"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The SPFs included in the HSM (Part C) have been developed base do on data from select states in the USA. However, there are several areas where differences that  could be noted between the local conditions and those of the model development areas including  climate, driver populations, crash reporting thresholds, and crash type and severity distributions. In these cases, a calibration factor is recommended to be developed to address these differences when the HSM SPFs are used. </a:t>
            </a:r>
          </a:p>
        </p:txBody>
      </p:sp>
      <p:sp>
        <p:nvSpPr>
          <p:cNvPr id="59397" name="Slide Number Placeholder 11"/>
          <p:cNvSpPr>
            <a:spLocks noGrp="1"/>
          </p:cNvSpPr>
          <p:nvPr>
            <p:ph type="sldNum" sz="quarter" idx="5"/>
          </p:nvPr>
        </p:nvSpPr>
        <p:spPr>
          <a:xfrm>
            <a:off x="4145039" y="9090720"/>
            <a:ext cx="3170162" cy="48131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FE829CA1-4AEB-4DDF-B60F-DE269C79010D}" type="slidenum">
              <a:rPr lang="en-US" altLang="en-US" sz="1300" b="0" smtClean="0">
                <a:latin typeface="Arial" panose="020B0604020202020204" pitchFamily="34" charset="0"/>
              </a:rPr>
              <a:pPr/>
              <a:t>25</a:t>
            </a:fld>
            <a:endParaRPr lang="en-US" altLang="en-US" sz="1300" b="0" dirty="0">
              <a:latin typeface="Arial" panose="020B0604020202020204" pitchFamily="34" charset="0"/>
            </a:endParaRPr>
          </a:p>
        </p:txBody>
      </p:sp>
    </p:spTree>
    <p:extLst>
      <p:ext uri="{BB962C8B-B14F-4D97-AF65-F5344CB8AC3E}">
        <p14:creationId xmlns:p14="http://schemas.microsoft.com/office/powerpoint/2010/main" val="2634364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defTabSz="919163">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4D03D1A3-7C04-424B-B0BB-A0C8747F3824}" type="slidenum">
              <a:rPr kumimoji="0" lang="en-US" altLang="en-US" smtClean="0">
                <a:solidFill>
                  <a:schemeClr val="tx2"/>
                </a:solidFill>
              </a:rPr>
              <a:pPr>
                <a:spcBef>
                  <a:spcPct val="0"/>
                </a:spcBef>
              </a:pPr>
              <a:t>26</a:t>
            </a:fld>
            <a:endParaRPr kumimoji="0" lang="en-US" altLang="en-US" dirty="0">
              <a:solidFill>
                <a:schemeClr val="tx2"/>
              </a:solidFill>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xfrm>
            <a:off x="1257300" y="4560989"/>
            <a:ext cx="4800600" cy="43192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The Analysis divides the highway into homogeneous analysis sections based on whether they are intersections or roadway segments. Each analysis section is homogenous with respect to geometry and traffic conditions. </a:t>
            </a:r>
          </a:p>
          <a:p>
            <a:endParaRPr lang="en-US" altLang="en-US" b="1" dirty="0" smtClean="0">
              <a:latin typeface="Arial" panose="020B0604020202020204" pitchFamily="34" charset="0"/>
            </a:endParaRPr>
          </a:p>
          <a:p>
            <a:pPr marL="171450" indent="-171450">
              <a:buFont typeface="Arial" panose="020B0604020202020204" pitchFamily="34" charset="0"/>
              <a:buChar char="•"/>
            </a:pPr>
            <a:r>
              <a:rPr lang="en-US" altLang="en-US" dirty="0" smtClean="0">
                <a:latin typeface="Arial" panose="020B0604020202020204" pitchFamily="34" charset="0"/>
              </a:rPr>
              <a:t>Homogeneous highway segments have uniform horizontal, vertical, cross section, traffic characteristics, and roadside geometry. At any location where there is a change in geometry (e.g., changing from a horizontal curve to a tangent or a change in shoulder width) or a change in traffic volume, a new highway segment begins.  </a:t>
            </a:r>
          </a:p>
          <a:p>
            <a:pPr marL="171450" indent="-171450">
              <a:buFont typeface="Arial" panose="020B0604020202020204" pitchFamily="34" charset="0"/>
              <a:buChar char="•"/>
            </a:pPr>
            <a:r>
              <a:rPr lang="en-US" altLang="en-US" dirty="0" smtClean="0">
                <a:latin typeface="Arial" panose="020B0604020202020204" pitchFamily="34" charset="0"/>
              </a:rPr>
              <a:t>Each intersection is also defined as a separate, homogenous analysis section.</a:t>
            </a:r>
          </a:p>
        </p:txBody>
      </p:sp>
    </p:spTree>
    <p:extLst>
      <p:ext uri="{BB962C8B-B14F-4D97-AF65-F5344CB8AC3E}">
        <p14:creationId xmlns:p14="http://schemas.microsoft.com/office/powerpoint/2010/main" val="3936215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defTabSz="919163">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3CEC052B-0093-4CF9-9604-E048E336E814}" type="slidenum">
              <a:rPr kumimoji="0" lang="en-US" altLang="en-US" smtClean="0">
                <a:solidFill>
                  <a:schemeClr val="tx2"/>
                </a:solidFill>
              </a:rPr>
              <a:pPr>
                <a:spcBef>
                  <a:spcPct val="0"/>
                </a:spcBef>
              </a:pPr>
              <a:t>27</a:t>
            </a:fld>
            <a:endParaRPr kumimoji="0" lang="en-US" altLang="en-US" dirty="0">
              <a:solidFill>
                <a:schemeClr val="tx2"/>
              </a:solidFill>
            </a:endParaRPr>
          </a:p>
        </p:txBody>
      </p:sp>
      <p:sp>
        <p:nvSpPr>
          <p:cNvPr id="63492" name="Rectangle 2"/>
          <p:cNvSpPr>
            <a:spLocks noGrp="1" noRot="1" noChangeAspect="1" noChangeArrowheads="1" noTextEdit="1"/>
          </p:cNvSpPr>
          <p:nvPr>
            <p:ph type="sldImg"/>
          </p:nvPr>
        </p:nvSpPr>
        <p:spPr>
          <a:xfrm>
            <a:off x="1258888" y="884238"/>
            <a:ext cx="4799012" cy="3600450"/>
          </a:xfrm>
          <a:ln/>
        </p:spPr>
      </p:sp>
      <p:sp>
        <p:nvSpPr>
          <p:cNvPr id="63493" name="Rectangle 3"/>
          <p:cNvSpPr>
            <a:spLocks noGrp="1" noChangeArrowheads="1"/>
          </p:cNvSpPr>
          <p:nvPr>
            <p:ph type="body" idx="1"/>
          </p:nvPr>
        </p:nvSpPr>
        <p:spPr>
          <a:xfrm>
            <a:off x="1258889" y="4775598"/>
            <a:ext cx="4799012" cy="431929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b="1" dirty="0" smtClean="0">
                <a:latin typeface="Arial" panose="020B0604020202020204" pitchFamily="34" charset="0"/>
              </a:rPr>
              <a:t>10.5. ROADWAY SEGMENTS AND INTERSECTIONS</a:t>
            </a:r>
          </a:p>
          <a:p>
            <a:r>
              <a:rPr lang="en-US" altLang="en-US" dirty="0" smtClean="0">
                <a:latin typeface="Arial" panose="020B0604020202020204" pitchFamily="34" charset="0"/>
              </a:rPr>
              <a:t>Roadway segments begin at the center of an intersection and end at either the center of the next intersection or where there is a change from one homogeneous roadway segment to another homogenous segment. The roadway segment model estimates the frequency of roadway-segment-related crashes which occur in Region B in the figure above. When a roadway segment begins or ends at an intersection, the length of the roadway segment is measured from the center of the intersection.</a:t>
            </a:r>
          </a:p>
          <a:p>
            <a:endParaRPr lang="en-US" altLang="en-US" dirty="0" smtClean="0">
              <a:latin typeface="Arial" panose="020B0604020202020204" pitchFamily="34" charset="0"/>
            </a:endParaRPr>
          </a:p>
          <a:p>
            <a:r>
              <a:rPr lang="en-US" altLang="en-US" dirty="0" smtClean="0">
                <a:latin typeface="Arial" panose="020B0604020202020204" pitchFamily="34" charset="0"/>
              </a:rPr>
              <a:t>Chapters 10, 11 and 12 (multilane) provide predictive models for stop-controlled (three- and four-leg) and signalized (four-leg) intersections.  The intersection models estimate the predicted average frequency of crashes that occur within the curb line limits of an intersection (Region A of figure above) and intersection-related crashes that occur on the intersection legs (Region B in figure above).</a:t>
            </a:r>
          </a:p>
          <a:p>
            <a:endParaRPr lang="en-US" altLang="en-US" dirty="0" smtClean="0">
              <a:latin typeface="Arial" panose="020B0604020202020204" pitchFamily="34" charset="0"/>
            </a:endParaRPr>
          </a:p>
          <a:p>
            <a:r>
              <a:rPr lang="en-US" altLang="en-US" i="1" dirty="0" smtClean="0">
                <a:latin typeface="Arial" panose="020B0604020202020204" pitchFamily="34" charset="0"/>
              </a:rPr>
              <a:t>HSM, I </a:t>
            </a:r>
            <a:r>
              <a:rPr lang="en-US" altLang="en-US" dirty="0" smtClean="0">
                <a:latin typeface="Arial" panose="020B0604020202020204" pitchFamily="34" charset="0"/>
              </a:rPr>
              <a:t>Vol 2 page 10-11</a:t>
            </a:r>
          </a:p>
        </p:txBody>
      </p:sp>
    </p:spTree>
    <p:extLst>
      <p:ext uri="{BB962C8B-B14F-4D97-AF65-F5344CB8AC3E}">
        <p14:creationId xmlns:p14="http://schemas.microsoft.com/office/powerpoint/2010/main" val="2952009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974877" y="4560989"/>
            <a:ext cx="5365448" cy="4659211"/>
          </a:xfrm>
        </p:spPr>
        <p:txBody>
          <a:bodyPr/>
          <a:lstStyle/>
          <a:p>
            <a:pPr>
              <a:defRPr/>
            </a:pPr>
            <a:r>
              <a:rPr lang="en-US" sz="1100" b="1" dirty="0" smtClean="0"/>
              <a:t>HSM Process</a:t>
            </a:r>
          </a:p>
          <a:p>
            <a:pPr>
              <a:defRPr/>
            </a:pPr>
            <a:r>
              <a:rPr lang="en-US" sz="1100" dirty="0" smtClean="0"/>
              <a:t>The predictive method for each facility can be summarized as shown above. The first steps involve the collection of required input data including:</a:t>
            </a:r>
            <a:endParaRPr lang="en-US" sz="1100" dirty="0" smtClean="0">
              <a:latin typeface="+mn-lt"/>
              <a:ea typeface="+mn-ea"/>
              <a:cs typeface="+mn-cs"/>
            </a:endParaRPr>
          </a:p>
          <a:p>
            <a:pPr marL="171450" indent="-171450">
              <a:buFont typeface="Arial" panose="020B0604020202020204" pitchFamily="34" charset="0"/>
              <a:buChar char="•"/>
              <a:defRPr/>
            </a:pPr>
            <a:r>
              <a:rPr lang="en-US" sz="1100" dirty="0" smtClean="0">
                <a:latin typeface="Arial" panose="020B0604020202020204" pitchFamily="34" charset="0"/>
                <a:ea typeface="+mn-ea"/>
                <a:cs typeface="Arial" panose="020B0604020202020204" pitchFamily="34" charset="0"/>
              </a:rPr>
              <a:t>Limits of the roadway and facility type in the study;</a:t>
            </a:r>
          </a:p>
          <a:p>
            <a:pPr marL="171450" indent="-171450">
              <a:buFont typeface="Arial" panose="020B0604020202020204" pitchFamily="34" charset="0"/>
              <a:buChar char="•"/>
              <a:defRPr/>
            </a:pPr>
            <a:r>
              <a:rPr lang="en-US" sz="1100" dirty="0" smtClean="0">
                <a:latin typeface="Arial" panose="020B0604020202020204" pitchFamily="34" charset="0"/>
                <a:ea typeface="+mn-ea"/>
                <a:cs typeface="Arial" panose="020B0604020202020204" pitchFamily="34" charset="0"/>
              </a:rPr>
              <a:t>Period of interest;</a:t>
            </a:r>
          </a:p>
          <a:p>
            <a:pPr marL="171450" indent="-171450">
              <a:buFont typeface="Arial" panose="020B0604020202020204" pitchFamily="34" charset="0"/>
              <a:buChar char="•"/>
              <a:defRPr/>
            </a:pPr>
            <a:r>
              <a:rPr lang="en-US" sz="1100" dirty="0" smtClean="0">
                <a:latin typeface="Arial" panose="020B0604020202020204" pitchFamily="34" charset="0"/>
                <a:ea typeface="+mn-ea"/>
                <a:cs typeface="Arial" panose="020B0604020202020204" pitchFamily="34" charset="0"/>
              </a:rPr>
              <a:t>Geometric design features, traffic control, and site characteristics;</a:t>
            </a:r>
          </a:p>
          <a:p>
            <a:pPr marL="171450" indent="-171450">
              <a:buFont typeface="Arial" panose="020B0604020202020204" pitchFamily="34" charset="0"/>
              <a:buChar char="•"/>
              <a:defRPr/>
            </a:pPr>
            <a:r>
              <a:rPr lang="en-US" sz="1100" dirty="0" smtClean="0">
                <a:latin typeface="Arial" panose="020B0604020202020204" pitchFamily="34" charset="0"/>
                <a:ea typeface="+mn-ea"/>
                <a:cs typeface="Arial" panose="020B0604020202020204" pitchFamily="34" charset="0"/>
              </a:rPr>
              <a:t>Availability of traffic volume for the study period;</a:t>
            </a:r>
          </a:p>
          <a:p>
            <a:pPr marL="171450" indent="-171450">
              <a:buFont typeface="Arial" panose="020B0604020202020204" pitchFamily="34" charset="0"/>
              <a:buChar char="•"/>
              <a:defRPr/>
            </a:pPr>
            <a:r>
              <a:rPr lang="en-US" sz="1100" dirty="0" smtClean="0">
                <a:latin typeface="Arial" panose="020B0604020202020204" pitchFamily="34" charset="0"/>
                <a:ea typeface="+mn-ea"/>
                <a:cs typeface="Arial" panose="020B0604020202020204" pitchFamily="34" charset="0"/>
              </a:rPr>
              <a:t>For intersections, AADT volumes are needed for both the major and minor streets; and</a:t>
            </a:r>
          </a:p>
          <a:p>
            <a:pPr marL="171450" indent="-171450">
              <a:buFont typeface="Arial" panose="020B0604020202020204" pitchFamily="34" charset="0"/>
              <a:buChar char="•"/>
              <a:defRPr/>
            </a:pPr>
            <a:r>
              <a:rPr lang="en-US" sz="1100" dirty="0" smtClean="0">
                <a:latin typeface="Arial" panose="020B0604020202020204" pitchFamily="34" charset="0"/>
                <a:ea typeface="+mn-ea"/>
                <a:cs typeface="Arial" panose="020B0604020202020204" pitchFamily="34" charset="0"/>
              </a:rPr>
              <a:t>If the EB Method is used, AADT traffic volumes are needed for each year for which observed crash data are available.</a:t>
            </a:r>
          </a:p>
          <a:p>
            <a:pPr marL="171450" indent="-171450">
              <a:buFont typeface="Arial" panose="020B0604020202020204" pitchFamily="34" charset="0"/>
              <a:buChar char="•"/>
              <a:defRPr/>
            </a:pPr>
            <a:endParaRPr lang="en-US" sz="1100" dirty="0" smtClean="0">
              <a:latin typeface="Arial" panose="020B0604020202020204" pitchFamily="34" charset="0"/>
              <a:ea typeface="+mn-ea"/>
              <a:cs typeface="Arial" panose="020B0604020202020204" pitchFamily="34" charset="0"/>
            </a:endParaRPr>
          </a:p>
          <a:p>
            <a:pPr>
              <a:defRPr/>
            </a:pPr>
            <a:r>
              <a:rPr lang="en-US" sz="1100" dirty="0" smtClean="0"/>
              <a:t>The next step requires the segmentation of the facility into </a:t>
            </a:r>
            <a:r>
              <a:rPr lang="en-US" sz="1100" dirty="0" smtClean="0">
                <a:latin typeface="+mn-lt"/>
                <a:ea typeface="+mn-ea"/>
                <a:cs typeface="+mn-cs"/>
              </a:rPr>
              <a:t>individual homogenous (or similar) roadway segments or intersections. For roadway segments, the recommended site length is equal to or greater than 0.10 miles. Smaller segments would result in excessive and needless calculations. Boundaries can be defined based on cross section, AADT, and alignment changes as well as with the presence of intersections. The HSM includes recommendations for rounding variables that then helps clarify the boundaries of homogeneous segments. This information is located on pages 10</a:t>
            </a:r>
            <a:r>
              <a:rPr lang="en-US" sz="1100" b="1" dirty="0" smtClean="0">
                <a:latin typeface="+mn-lt"/>
                <a:ea typeface="+mn-ea"/>
                <a:cs typeface="+mn-cs"/>
              </a:rPr>
              <a:t>‐</a:t>
            </a:r>
            <a:r>
              <a:rPr lang="en-US" sz="1100" dirty="0" smtClean="0">
                <a:latin typeface="+mn-lt"/>
                <a:ea typeface="+mn-ea"/>
                <a:cs typeface="+mn-cs"/>
              </a:rPr>
              <a:t>12 to 10</a:t>
            </a:r>
            <a:r>
              <a:rPr lang="en-US" sz="1100" b="1" dirty="0" smtClean="0">
                <a:latin typeface="+mn-lt"/>
                <a:ea typeface="+mn-ea"/>
                <a:cs typeface="+mn-cs"/>
              </a:rPr>
              <a:t>‐</a:t>
            </a:r>
            <a:r>
              <a:rPr lang="en-US" sz="1100" dirty="0" smtClean="0">
                <a:latin typeface="+mn-lt"/>
                <a:ea typeface="+mn-ea"/>
                <a:cs typeface="+mn-cs"/>
              </a:rPr>
              <a:t>13 (for rural two</a:t>
            </a:r>
            <a:r>
              <a:rPr lang="en-US" sz="1100" b="1" dirty="0" smtClean="0">
                <a:latin typeface="+mn-lt"/>
                <a:ea typeface="+mn-ea"/>
                <a:cs typeface="+mn-cs"/>
              </a:rPr>
              <a:t>‐</a:t>
            </a:r>
            <a:r>
              <a:rPr lang="en-US" sz="1100" dirty="0" smtClean="0">
                <a:latin typeface="+mn-lt"/>
                <a:ea typeface="+mn-ea"/>
                <a:cs typeface="+mn-cs"/>
              </a:rPr>
              <a:t>lane segments), pages 11</a:t>
            </a:r>
            <a:r>
              <a:rPr lang="en-US" sz="1100" b="1" dirty="0" smtClean="0">
                <a:latin typeface="+mn-lt"/>
                <a:ea typeface="+mn-ea"/>
                <a:cs typeface="+mn-cs"/>
              </a:rPr>
              <a:t>‐</a:t>
            </a:r>
            <a:r>
              <a:rPr lang="en-US" sz="1100" dirty="0" smtClean="0">
                <a:latin typeface="+mn-lt"/>
                <a:ea typeface="+mn-ea"/>
                <a:cs typeface="+mn-cs"/>
              </a:rPr>
              <a:t>12 to 11</a:t>
            </a:r>
            <a:r>
              <a:rPr lang="en-US" sz="1100" b="1" dirty="0" smtClean="0">
                <a:latin typeface="+mn-lt"/>
                <a:ea typeface="+mn-ea"/>
                <a:cs typeface="+mn-cs"/>
              </a:rPr>
              <a:t>‐</a:t>
            </a:r>
            <a:r>
              <a:rPr lang="en-US" sz="1100" dirty="0" smtClean="0">
                <a:latin typeface="+mn-lt"/>
                <a:ea typeface="+mn-ea"/>
                <a:cs typeface="+mn-cs"/>
              </a:rPr>
              <a:t>13 (for rural multilane highway segments), and page 12</a:t>
            </a:r>
            <a:r>
              <a:rPr lang="en-US" sz="1100" b="1" dirty="0" smtClean="0">
                <a:latin typeface="+mn-lt"/>
                <a:ea typeface="+mn-ea"/>
                <a:cs typeface="+mn-cs"/>
              </a:rPr>
              <a:t>‐</a:t>
            </a:r>
            <a:r>
              <a:rPr lang="en-US" sz="1100" dirty="0" smtClean="0">
                <a:latin typeface="+mn-lt"/>
                <a:ea typeface="+mn-ea"/>
                <a:cs typeface="+mn-cs"/>
              </a:rPr>
              <a:t>15.</a:t>
            </a:r>
          </a:p>
          <a:p>
            <a:pPr>
              <a:defRPr/>
            </a:pPr>
            <a:endParaRPr lang="en-US" sz="1100" dirty="0" smtClean="0">
              <a:latin typeface="+mn-lt"/>
              <a:ea typeface="+mn-ea"/>
              <a:cs typeface="+mn-cs"/>
            </a:endParaRPr>
          </a:p>
          <a:p>
            <a:pPr>
              <a:defRPr/>
            </a:pPr>
            <a:r>
              <a:rPr lang="en-US" sz="1100" dirty="0" smtClean="0">
                <a:latin typeface="+mn-lt"/>
                <a:ea typeface="+mn-ea"/>
                <a:cs typeface="+mn-cs"/>
              </a:rPr>
              <a:t>The next steps involve the estimation of the predicted crashes through the SPF (by using the appropriate function for the roadway type evaluated) and the adjustment to the local conditions though the use of CMFs and the calibration factor. </a:t>
            </a:r>
          </a:p>
        </p:txBody>
      </p:sp>
      <p:sp>
        <p:nvSpPr>
          <p:cNvPr id="655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300BBF8F-E6A8-4DB9-876C-91490B90BB7F}" type="slidenum">
              <a:rPr lang="en-US" altLang="en-US" sz="1300" b="0">
                <a:latin typeface="Arial" panose="020B0604020202020204" pitchFamily="34" charset="0"/>
              </a:rPr>
              <a:pPr/>
              <a:t>28</a:t>
            </a:fld>
            <a:endParaRPr lang="en-US" altLang="en-US" sz="1300" b="0">
              <a:latin typeface="Arial" panose="020B0604020202020204" pitchFamily="34" charset="0"/>
            </a:endParaRPr>
          </a:p>
        </p:txBody>
      </p:sp>
    </p:spTree>
    <p:extLst>
      <p:ext uri="{BB962C8B-B14F-4D97-AF65-F5344CB8AC3E}">
        <p14:creationId xmlns:p14="http://schemas.microsoft.com/office/powerpoint/2010/main" val="3276756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defTabSz="919163">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defTabSz="919163">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FC5091C8-D0F2-4CEE-ACBF-5769DB010F4F}" type="slidenum">
              <a:rPr kumimoji="0" lang="en-US" altLang="en-US" smtClean="0">
                <a:solidFill>
                  <a:schemeClr val="tx2"/>
                </a:solidFill>
              </a:rPr>
              <a:pPr>
                <a:spcBef>
                  <a:spcPct val="0"/>
                </a:spcBef>
              </a:pPr>
              <a:t>29</a:t>
            </a:fld>
            <a:endParaRPr kumimoji="0" lang="en-US" altLang="en-US" dirty="0">
              <a:solidFill>
                <a:schemeClr val="tx2"/>
              </a:solidFill>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smtClean="0">
                <a:latin typeface="Arial" panose="020B0604020202020204" pitchFamily="34" charset="0"/>
              </a:rPr>
              <a:t>The entire cross section is of interest when one considers safety.  This includes lanes and shoulders, as well as the roadside.  The effects fo each component need to be considered when evaluating safety. </a:t>
            </a:r>
          </a:p>
        </p:txBody>
      </p:sp>
    </p:spTree>
    <p:extLst>
      <p:ext uri="{BB962C8B-B14F-4D97-AF65-F5344CB8AC3E}">
        <p14:creationId xmlns:p14="http://schemas.microsoft.com/office/powerpoint/2010/main" val="328161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Notes Placeholder 2"/>
          <p:cNvSpPr>
            <a:spLocks noGrp="1"/>
          </p:cNvSpPr>
          <p:nvPr>
            <p:ph type="body" idx="1"/>
          </p:nvPr>
        </p:nvSpPr>
        <p:spPr/>
        <p:txBody>
          <a:bodyPr/>
          <a:lstStyle/>
          <a:p>
            <a:r>
              <a:rPr lang="en-US" altLang="en-US" smtClean="0"/>
              <a:t>This may be true but most times, there is a need to trade off between various competing project issues and attributes. </a:t>
            </a:r>
          </a:p>
        </p:txBody>
      </p:sp>
      <p:sp>
        <p:nvSpPr>
          <p:cNvPr id="3" name="Slide Image Placeholder 2"/>
          <p:cNvSpPr>
            <a:spLocks noGrp="1" noRot="1" noChangeAspect="1"/>
          </p:cNvSpPr>
          <p:nvPr>
            <p:ph type="sldImg"/>
          </p:nvPr>
        </p:nvSpPr>
        <p:spPr/>
      </p:sp>
      <p:sp>
        <p:nvSpPr>
          <p:cNvPr id="6" name="Slide Number Placeholder 3"/>
          <p:cNvSpPr>
            <a:spLocks noGrp="1"/>
          </p:cNvSpPr>
          <p:nvPr>
            <p:ph type="sldNum" sz="quarter" idx="5"/>
          </p:nvPr>
        </p:nvSpPr>
        <p:spPr>
          <a:xfrm>
            <a:off x="4145039" y="9121975"/>
            <a:ext cx="3170162" cy="47922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1300" b="0" dirty="0" smtClean="0">
                <a:latin typeface="Arial" panose="020B0604020202020204" pitchFamily="34" charset="0"/>
              </a:rPr>
              <a:t>3</a:t>
            </a:r>
            <a:endParaRPr lang="en-US" altLang="en-US" sz="1300" b="0" dirty="0">
              <a:latin typeface="Arial" panose="020B0604020202020204" pitchFamily="34" charset="0"/>
            </a:endParaRPr>
          </a:p>
        </p:txBody>
      </p:sp>
    </p:spTree>
    <p:extLst>
      <p:ext uri="{BB962C8B-B14F-4D97-AF65-F5344CB8AC3E}">
        <p14:creationId xmlns:p14="http://schemas.microsoft.com/office/powerpoint/2010/main" val="1029961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defTabSz="923925">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defTabSz="923925">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defTabSz="923925">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defTabSz="923925">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3B374CBE-3418-4D70-9EC7-F79E935A1081}" type="slidenum">
              <a:rPr kumimoji="0" lang="en-US" altLang="en-US" smtClean="0">
                <a:solidFill>
                  <a:schemeClr val="tx2"/>
                </a:solidFill>
              </a:rPr>
              <a:pPr>
                <a:spcBef>
                  <a:spcPct val="0"/>
                </a:spcBef>
              </a:pPr>
              <a:t>30</a:t>
            </a:fld>
            <a:endParaRPr kumimoji="0" lang="en-US" altLang="en-US" dirty="0">
              <a:solidFill>
                <a:schemeClr val="tx2"/>
              </a:solidFill>
            </a:endParaRPr>
          </a:p>
        </p:txBody>
      </p:sp>
      <p:sp>
        <p:nvSpPr>
          <p:cNvPr id="69638" name="Rectangle 2"/>
          <p:cNvSpPr>
            <a:spLocks noGrp="1" noRot="1" noChangeAspect="1" noChangeArrowheads="1" noTextEdit="1"/>
          </p:cNvSpPr>
          <p:nvPr>
            <p:ph type="sldImg"/>
          </p:nvPr>
        </p:nvSpPr>
        <p:spPr>
          <a:ln/>
        </p:spPr>
      </p:sp>
      <p:sp>
        <p:nvSpPr>
          <p:cNvPr id="696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There are safety and operational effects for each cross sectional element. Some are positive and some are negative and there are interactions. For example wider lanes may improve safety but they encourage greater speeds, which could be impacting safety negatively. </a:t>
            </a:r>
          </a:p>
        </p:txBody>
      </p:sp>
    </p:spTree>
    <p:extLst>
      <p:ext uri="{BB962C8B-B14F-4D97-AF65-F5344CB8AC3E}">
        <p14:creationId xmlns:p14="http://schemas.microsoft.com/office/powerpoint/2010/main" val="359550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B39E520C-64A8-4C5E-9DBA-8C2634CBC1C6}" type="slidenum">
              <a:rPr lang="en-US" altLang="en-US" sz="1300" b="0">
                <a:latin typeface="Arial" panose="020B0604020202020204" pitchFamily="34" charset="0"/>
              </a:rPr>
              <a:pPr/>
              <a:t>4</a:t>
            </a:fld>
            <a:endParaRPr lang="en-US" altLang="en-US" sz="1300" b="0">
              <a:latin typeface="Arial" panose="020B0604020202020204" pitchFamily="34" charset="0"/>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228600" indent="-228600"/>
            <a:r>
              <a:rPr lang="en-US" altLang="en-US" smtClean="0">
                <a:latin typeface="Arial" panose="020B0604020202020204" pitchFamily="34" charset="0"/>
              </a:rPr>
              <a:t>Examples of such trade offs could be considered the following:</a:t>
            </a:r>
          </a:p>
          <a:p>
            <a:pPr marL="228600" indent="-228600">
              <a:buFontTx/>
              <a:buAutoNum type="arabicPeriod"/>
            </a:pPr>
            <a:r>
              <a:rPr lang="en-US" altLang="en-US" smtClean="0">
                <a:latin typeface="Arial" panose="020B0604020202020204" pitchFamily="34" charset="0"/>
              </a:rPr>
              <a:t>Safety vs Operational efficiency: Often right turn on red is allowed to </a:t>
            </a:r>
          </a:p>
          <a:p>
            <a:pPr marL="228600" indent="-228600"/>
            <a:r>
              <a:rPr lang="en-US" altLang="en-US" smtClean="0">
                <a:latin typeface="Arial" panose="020B0604020202020204" pitchFamily="34" charset="0"/>
              </a:rPr>
              <a:t>	improve operational efficiency at the expense of safety</a:t>
            </a:r>
          </a:p>
          <a:p>
            <a:pPr marL="228600" indent="-228600">
              <a:buFontTx/>
              <a:buAutoNum type="arabicPeriod" startAt="2"/>
            </a:pPr>
            <a:r>
              <a:rPr lang="en-US" altLang="en-US" smtClean="0">
                <a:latin typeface="Arial" panose="020B0604020202020204" pitchFamily="34" charset="0"/>
              </a:rPr>
              <a:t>Safety vs Budget: Divided highways are frequently safer than other</a:t>
            </a:r>
          </a:p>
          <a:p>
            <a:pPr marL="228600" indent="-228600"/>
            <a:r>
              <a:rPr lang="en-US" altLang="en-US" smtClean="0">
                <a:latin typeface="Arial" panose="020B0604020202020204" pitchFamily="34" charset="0"/>
              </a:rPr>
              <a:t>	roadways but not all roadways are constructed with medians. </a:t>
            </a:r>
          </a:p>
        </p:txBody>
      </p:sp>
    </p:spTree>
    <p:extLst>
      <p:ext uri="{BB962C8B-B14F-4D97-AF65-F5344CB8AC3E}">
        <p14:creationId xmlns:p14="http://schemas.microsoft.com/office/powerpoint/2010/main" val="241935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149EF97E-097F-4367-AAFC-E6247CB5E831}" type="slidenum">
              <a:rPr lang="en-US" altLang="en-US" sz="1300" b="0">
                <a:latin typeface="Arial" panose="020B0604020202020204" pitchFamily="34" charset="0"/>
              </a:rPr>
              <a:pPr/>
              <a:t>5</a:t>
            </a:fld>
            <a:endParaRPr lang="en-US" altLang="en-US" sz="1300" b="0">
              <a:latin typeface="Arial" panose="020B0604020202020204" pitchFamily="34" charset="0"/>
            </a:endParaRPr>
          </a:p>
        </p:txBody>
      </p:sp>
      <p:sp>
        <p:nvSpPr>
          <p:cNvPr id="18435" name="Rectangle 2"/>
          <p:cNvSpPr>
            <a:spLocks noGrp="1" noRot="1" noChangeAspect="1" noChangeArrowheads="1" noTextEdit="1"/>
          </p:cNvSpPr>
          <p:nvPr>
            <p:ph type="sldImg"/>
          </p:nvPr>
        </p:nvSpPr>
        <p:spPr>
          <a:xfrm>
            <a:off x="1258888" y="720725"/>
            <a:ext cx="4799012" cy="3600450"/>
          </a:xfrm>
          <a:ln/>
        </p:spPr>
      </p:sp>
      <p:sp>
        <p:nvSpPr>
          <p:cNvPr id="184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6428" tIns="48214" rIns="96428" bIns="48214"/>
          <a:lstStyle/>
          <a:p>
            <a:r>
              <a:rPr lang="en-US" altLang="en-US" smtClean="0">
                <a:latin typeface="Arial" panose="020B0604020202020204" pitchFamily="34" charset="0"/>
              </a:rPr>
              <a:t>Until recently, transportation professionals did not have a single national resource to use in estimating safety performance. The HSM provides professionals with a much needed resource where current knowledge, techniques, and methodologies to estimate future crash frequency and severity are presented. Professional now have a set of predictive methodologies that can use in predicting crashes and quantitatively evaluate alternative designs. The new methods in the HSM are more statistically rigorous and reduce past issues of random variations of crash data. </a:t>
            </a:r>
          </a:p>
        </p:txBody>
      </p:sp>
    </p:spTree>
    <p:extLst>
      <p:ext uri="{BB962C8B-B14F-4D97-AF65-F5344CB8AC3E}">
        <p14:creationId xmlns:p14="http://schemas.microsoft.com/office/powerpoint/2010/main" val="172616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5D864D2B-7F36-47FB-BBD4-EFD49BAEF5AD}" type="slidenum">
              <a:rPr lang="en-US" altLang="en-US" sz="1300" b="0">
                <a:latin typeface="Arial" panose="020B0604020202020204" pitchFamily="34" charset="0"/>
              </a:rPr>
              <a:pPr/>
              <a:t>6</a:t>
            </a:fld>
            <a:endParaRPr lang="en-US" altLang="en-US" sz="1300" b="0" dirty="0">
              <a:latin typeface="Arial" panose="020B0604020202020204" pitchFamily="34" charset="0"/>
            </a:endParaRPr>
          </a:p>
        </p:txBody>
      </p:sp>
      <p:sp>
        <p:nvSpPr>
          <p:cNvPr id="20483" name="Rectangle 2"/>
          <p:cNvSpPr>
            <a:spLocks noGrp="1" noRot="1" noChangeAspect="1" noChangeArrowheads="1" noTextEdit="1"/>
          </p:cNvSpPr>
          <p:nvPr>
            <p:ph type="sldImg"/>
          </p:nvPr>
        </p:nvSpPr>
        <p:spPr>
          <a:xfrm>
            <a:off x="1257300" y="719138"/>
            <a:ext cx="4800600" cy="3602037"/>
          </a:xfrm>
          <a:ln/>
        </p:spPr>
      </p:sp>
      <p:sp>
        <p:nvSpPr>
          <p:cNvPr id="59396" name="Rectangle 3"/>
          <p:cNvSpPr>
            <a:spLocks noGrp="1" noChangeArrowheads="1"/>
          </p:cNvSpPr>
          <p:nvPr>
            <p:ph type="body" idx="1"/>
          </p:nvPr>
        </p:nvSpPr>
        <p:spPr>
          <a:xfrm>
            <a:off x="974877" y="4560990"/>
            <a:ext cx="5365448" cy="4321373"/>
          </a:xfrm>
          <a:ln/>
        </p:spPr>
        <p:txBody>
          <a:bodyPr/>
          <a:lstStyle/>
          <a:p>
            <a:pPr>
              <a:defRPr/>
            </a:pPr>
            <a:r>
              <a:rPr lang="en-US" dirty="0" smtClean="0"/>
              <a:t>An agency or a practitioner, typically requires answers to these questions. For example, one may need to know what will</a:t>
            </a:r>
            <a:r>
              <a:rPr lang="en-US" baseline="0" dirty="0" smtClean="0"/>
              <a:t> be the safety performance for a horizontal curve and what may be the tradeoffs between a larger radius and the its associated costs and its safety gains. Similar questions can be posed for decisions regarding any geometric feature in evaluations of design elements and the selection of the appropriate value in order to balance costs and benefits. </a:t>
            </a:r>
          </a:p>
          <a:p>
            <a:pPr>
              <a:defRPr/>
            </a:pPr>
            <a:r>
              <a:rPr lang="en-US" baseline="0" dirty="0" smtClean="0"/>
              <a:t> </a:t>
            </a:r>
          </a:p>
          <a:p>
            <a:pPr>
              <a:defRPr/>
            </a:pPr>
            <a:r>
              <a:rPr lang="en-US" dirty="0" smtClean="0"/>
              <a:t>The HSM can answer these questions by:</a:t>
            </a:r>
          </a:p>
          <a:p>
            <a:pPr marL="285750" indent="-285750">
              <a:buFont typeface="Arial" panose="020B0604020202020204" pitchFamily="34" charset="0"/>
              <a:buChar char="•"/>
              <a:defRPr/>
            </a:pPr>
            <a:r>
              <a:rPr lang="en-US" dirty="0" smtClean="0"/>
              <a:t>Providing proven and vetted science-based approach to quantifying safety effects of decisions and actions a professional contemplates</a:t>
            </a:r>
          </a:p>
          <a:p>
            <a:pPr marL="285750" indent="-285750">
              <a:buFont typeface="Arial" panose="020B0604020202020204" pitchFamily="34" charset="0"/>
              <a:buChar char="•"/>
              <a:defRPr/>
            </a:pPr>
            <a:r>
              <a:rPr lang="en-US" dirty="0" smtClean="0"/>
              <a:t>Providing common knowledge base, language and basis for reasoned safety judgments</a:t>
            </a:r>
          </a:p>
          <a:p>
            <a:pPr marL="285750" indent="-285750">
              <a:buFont typeface="Arial" panose="020B0604020202020204" pitchFamily="34" charset="0"/>
              <a:buChar char="•"/>
              <a:defRPr/>
            </a:pPr>
            <a:r>
              <a:rPr lang="en-US" dirty="0" smtClean="0"/>
              <a:t>Allowing incorporation of safety to same level of importance as other factors</a:t>
            </a:r>
          </a:p>
          <a:p>
            <a:pPr marL="285750" indent="-285750">
              <a:buFont typeface="Arial" panose="020B0604020202020204" pitchFamily="34" charset="0"/>
              <a:buChar char="•"/>
              <a:defRPr/>
            </a:pPr>
            <a:r>
              <a:rPr lang="en-US" dirty="0" smtClean="0"/>
              <a:t>Not increasing risk of tort liability</a:t>
            </a:r>
          </a:p>
          <a:p>
            <a:pPr>
              <a:defRPr/>
            </a:pPr>
            <a:endParaRPr lang="en-US" dirty="0" smtClean="0"/>
          </a:p>
        </p:txBody>
      </p:sp>
    </p:spTree>
    <p:extLst>
      <p:ext uri="{BB962C8B-B14F-4D97-AF65-F5344CB8AC3E}">
        <p14:creationId xmlns:p14="http://schemas.microsoft.com/office/powerpoint/2010/main" val="252002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9ABCAFBB-2F3C-4B60-B1D9-80EC2496C727}" type="slidenum">
              <a:rPr lang="en-US" altLang="en-US" sz="1300" b="0" smtClean="0">
                <a:latin typeface="Arial" panose="020B0604020202020204" pitchFamily="34" charset="0"/>
              </a:rPr>
              <a:pPr/>
              <a:t>7</a:t>
            </a:fld>
            <a:endParaRPr lang="en-US" altLang="en-US" sz="1300" b="0" dirty="0">
              <a:latin typeface="Arial" panose="020B0604020202020204" pitchFamily="34" charset="0"/>
            </a:endParaRPr>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1257300" y="4450558"/>
            <a:ext cx="4800600" cy="37028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The Highway Safety Manual (HSM) is a resource for professionals that provides safety knowledge and decision making tools in order to allow for a systematic evaluation of safety impacts in highway design. The HSM organizes these tools in a useful form to enable improved decision making based on safety performance. The HSM fills the gap of lacking quantitative information that could aid decisions. Moreover, the HSM is a platform for assembling current information and methodologies on measuring, estimating and evaluating roadways in terms of crash frequency and severity.  </a:t>
            </a:r>
          </a:p>
        </p:txBody>
      </p:sp>
    </p:spTree>
    <p:extLst>
      <p:ext uri="{BB962C8B-B14F-4D97-AF65-F5344CB8AC3E}">
        <p14:creationId xmlns:p14="http://schemas.microsoft.com/office/powerpoint/2010/main" val="34046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smtClean="0">
                <a:latin typeface="Arial" panose="020B0604020202020204" pitchFamily="34" charset="0"/>
              </a:rPr>
              <a:t>The HSM is a toolbox that professionals can use to evaluate or estimate the safety performance of a facility and in this respect is very similar to the Highway Capacity Manual. </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The HSM provides users with a process on how to use the tools provided along with direction on which tools are appropriate to use in estimating safety performance. </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The HSM provides the user with safety estimates of alternative choices and allows for the development evaluating design options and treatments to improve safety performance.  </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The HSM provides the required quantitative data for a decision maker to determine the most appropriate solution for a given scenario and support their judgment.  </a:t>
            </a:r>
          </a:p>
        </p:txBody>
      </p:sp>
      <p:sp>
        <p:nvSpPr>
          <p:cNvPr id="245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A4A114EA-91DD-4C67-A8FF-8C42420B34C3}" type="slidenum">
              <a:rPr lang="en-US" altLang="en-US" sz="1300" b="0">
                <a:latin typeface="Arial" panose="020B0604020202020204" pitchFamily="34" charset="0"/>
              </a:rPr>
              <a:pPr/>
              <a:t>8</a:t>
            </a:fld>
            <a:endParaRPr lang="en-US" altLang="en-US" sz="1300" b="0">
              <a:latin typeface="Arial" panose="020B0604020202020204" pitchFamily="34" charset="0"/>
            </a:endParaRPr>
          </a:p>
        </p:txBody>
      </p:sp>
    </p:spTree>
    <p:extLst>
      <p:ext uri="{BB962C8B-B14F-4D97-AF65-F5344CB8AC3E}">
        <p14:creationId xmlns:p14="http://schemas.microsoft.com/office/powerpoint/2010/main" val="368285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3925">
              <a:defRPr sz="2400" b="1">
                <a:solidFill>
                  <a:schemeClr val="tx1"/>
                </a:solidFill>
                <a:latin typeface="Technical" panose="03050502040202020B03" pitchFamily="66" charset="0"/>
                <a:ea typeface="MS PGothic" panose="020B0600070205080204" pitchFamily="34" charset="-128"/>
              </a:defRPr>
            </a:lvl1pPr>
            <a:lvl2pPr marL="742950" indent="-285750" defTabSz="923925">
              <a:defRPr sz="2400" b="1">
                <a:solidFill>
                  <a:schemeClr val="tx1"/>
                </a:solidFill>
                <a:latin typeface="Technical" panose="03050502040202020B03" pitchFamily="66" charset="0"/>
                <a:ea typeface="MS PGothic" panose="020B0600070205080204" pitchFamily="34" charset="-128"/>
              </a:defRPr>
            </a:lvl2pPr>
            <a:lvl3pPr marL="1143000" indent="-228600" defTabSz="923925">
              <a:defRPr sz="2400" b="1">
                <a:solidFill>
                  <a:schemeClr val="tx1"/>
                </a:solidFill>
                <a:latin typeface="Technical" panose="03050502040202020B03" pitchFamily="66" charset="0"/>
                <a:ea typeface="MS PGothic" panose="020B0600070205080204" pitchFamily="34" charset="-128"/>
              </a:defRPr>
            </a:lvl3pPr>
            <a:lvl4pPr marL="1600200" indent="-228600" defTabSz="923925">
              <a:defRPr sz="2400" b="1">
                <a:solidFill>
                  <a:schemeClr val="tx1"/>
                </a:solidFill>
                <a:latin typeface="Technical" panose="03050502040202020B03" pitchFamily="66" charset="0"/>
                <a:ea typeface="MS PGothic" panose="020B0600070205080204" pitchFamily="34" charset="-128"/>
              </a:defRPr>
            </a:lvl4pPr>
            <a:lvl5pPr marL="2057400" indent="-228600" defTabSz="923925">
              <a:defRPr sz="2400" b="1">
                <a:solidFill>
                  <a:schemeClr val="tx1"/>
                </a:solidFill>
                <a:latin typeface="Technical" panose="03050502040202020B03" pitchFamily="66" charset="0"/>
                <a:ea typeface="MS PGothic" panose="020B0600070205080204" pitchFamily="34" charset="-128"/>
              </a:defRPr>
            </a:lvl5pPr>
            <a:lvl6pPr marL="25146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defTabSz="923925"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fld id="{C668CCAC-0072-4A06-95DD-9D513C255399}" type="slidenum">
              <a:rPr lang="en-US" altLang="en-US" sz="1300" b="0">
                <a:latin typeface="Arial" panose="020B0604020202020204" pitchFamily="34" charset="0"/>
              </a:rPr>
              <a:pPr/>
              <a:t>9</a:t>
            </a:fld>
            <a:endParaRPr lang="en-US" altLang="en-US" sz="1300" b="0" dirty="0">
              <a:latin typeface="Arial" panose="020B0604020202020204" pitchFamily="34" charset="0"/>
            </a:endParaRPr>
          </a:p>
        </p:txBody>
      </p:sp>
      <p:sp>
        <p:nvSpPr>
          <p:cNvPr id="26627" name="Slide Image Placeholder 1"/>
          <p:cNvSpPr>
            <a:spLocks noGrp="1" noRot="1" noChangeAspect="1" noTextEdit="1"/>
          </p:cNvSpPr>
          <p:nvPr>
            <p:ph type="sldImg"/>
          </p:nvPr>
        </p:nvSpPr>
        <p:spPr>
          <a:ln/>
        </p:spPr>
      </p:sp>
      <p:sp>
        <p:nvSpPr>
          <p:cNvPr id="2662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spcBef>
                <a:spcPct val="0"/>
              </a:spcBef>
            </a:pPr>
            <a:r>
              <a:rPr lang="en-US" altLang="en-US" dirty="0" smtClean="0">
                <a:latin typeface="Arial" panose="020B0604020202020204" pitchFamily="34" charset="0"/>
              </a:rPr>
              <a:t>The HSM is NOT like other AASHTO  publications, such as the MUTCD, that provide user with definitive requirements, i.e., standards and warrants.  </a:t>
            </a:r>
          </a:p>
          <a:p>
            <a:pPr>
              <a:spcBef>
                <a:spcPct val="0"/>
              </a:spcBef>
            </a:pPr>
            <a:endParaRPr lang="en-US" altLang="en-US" dirty="0" smtClean="0">
              <a:latin typeface="Arial" panose="020B0604020202020204" pitchFamily="34" charset="0"/>
            </a:endParaRPr>
          </a:p>
          <a:p>
            <a:pPr>
              <a:spcBef>
                <a:spcPct val="0"/>
              </a:spcBef>
            </a:pPr>
            <a:r>
              <a:rPr lang="en-US" altLang="en-US" dirty="0" smtClean="0">
                <a:latin typeface="Arial" panose="020B0604020202020204" pitchFamily="34" charset="0"/>
              </a:rPr>
              <a:t>The HSM does not require any user obligations to follow a particular design or warrant but rather provides a process for a quantitative decision. </a:t>
            </a:r>
          </a:p>
          <a:p>
            <a:pPr>
              <a:spcBef>
                <a:spcPct val="0"/>
              </a:spcBef>
            </a:pPr>
            <a:endParaRPr lang="en-US" altLang="en-US" dirty="0" smtClean="0">
              <a:latin typeface="Arial" panose="020B0604020202020204" pitchFamily="34" charset="0"/>
            </a:endParaRPr>
          </a:p>
          <a:p>
            <a:pPr>
              <a:spcBef>
                <a:spcPct val="0"/>
              </a:spcBef>
            </a:pPr>
            <a:r>
              <a:rPr lang="en-US" altLang="en-US" dirty="0" smtClean="0">
                <a:latin typeface="Arial" panose="020B0604020202020204" pitchFamily="34" charset="0"/>
              </a:rPr>
              <a:t>The HSM will NOT tell the user that a particular option should be adopted.</a:t>
            </a:r>
          </a:p>
        </p:txBody>
      </p:sp>
    </p:spTree>
    <p:extLst>
      <p:ext uri="{BB962C8B-B14F-4D97-AF65-F5344CB8AC3E}">
        <p14:creationId xmlns:p14="http://schemas.microsoft.com/office/powerpoint/2010/main" val="4149817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p:spPr>
            <p:txBody>
              <a:bodyPr wrap="none" anchor="ctr"/>
              <a:lstStyle>
                <a:lvl1pPr>
                  <a:defRPr sz="2400" b="1">
                    <a:solidFill>
                      <a:schemeClr val="tx1"/>
                    </a:solidFill>
                    <a:latin typeface="Technical" pitchFamily="66" charset="0"/>
                  </a:defRPr>
                </a:lvl1pPr>
                <a:lvl2pPr marL="742950" indent="-285750">
                  <a:defRPr sz="2400" b="1">
                    <a:solidFill>
                      <a:schemeClr val="tx1"/>
                    </a:solidFill>
                    <a:latin typeface="Technical" pitchFamily="66" charset="0"/>
                  </a:defRPr>
                </a:lvl2pPr>
                <a:lvl3pPr marL="1143000" indent="-228600">
                  <a:defRPr sz="2400" b="1">
                    <a:solidFill>
                      <a:schemeClr val="tx1"/>
                    </a:solidFill>
                    <a:latin typeface="Technical" pitchFamily="66" charset="0"/>
                  </a:defRPr>
                </a:lvl3pPr>
                <a:lvl4pPr marL="1600200" indent="-228600">
                  <a:defRPr sz="2400" b="1">
                    <a:solidFill>
                      <a:schemeClr val="tx1"/>
                    </a:solidFill>
                    <a:latin typeface="Technical" pitchFamily="66" charset="0"/>
                  </a:defRPr>
                </a:lvl4pPr>
                <a:lvl5pPr marL="2057400" indent="-228600">
                  <a:defRPr sz="2400" b="1">
                    <a:solidFill>
                      <a:schemeClr val="tx1"/>
                    </a:solidFill>
                    <a:latin typeface="Technical" pitchFamily="66" charset="0"/>
                  </a:defRPr>
                </a:lvl5pPr>
                <a:lvl6pPr marL="2514600" indent="-228600" eaLnBrk="0" fontAlgn="base" hangingPunct="0">
                  <a:spcBef>
                    <a:spcPct val="0"/>
                  </a:spcBef>
                  <a:spcAft>
                    <a:spcPct val="0"/>
                  </a:spcAft>
                  <a:defRPr sz="2400" b="1">
                    <a:solidFill>
                      <a:schemeClr val="tx1"/>
                    </a:solidFill>
                    <a:latin typeface="Technical" pitchFamily="66" charset="0"/>
                  </a:defRPr>
                </a:lvl6pPr>
                <a:lvl7pPr marL="2971800" indent="-228600" eaLnBrk="0" fontAlgn="base" hangingPunct="0">
                  <a:spcBef>
                    <a:spcPct val="0"/>
                  </a:spcBef>
                  <a:spcAft>
                    <a:spcPct val="0"/>
                  </a:spcAft>
                  <a:defRPr sz="2400" b="1">
                    <a:solidFill>
                      <a:schemeClr val="tx1"/>
                    </a:solidFill>
                    <a:latin typeface="Technical" pitchFamily="66" charset="0"/>
                  </a:defRPr>
                </a:lvl7pPr>
                <a:lvl8pPr marL="3429000" indent="-228600" eaLnBrk="0" fontAlgn="base" hangingPunct="0">
                  <a:spcBef>
                    <a:spcPct val="0"/>
                  </a:spcBef>
                  <a:spcAft>
                    <a:spcPct val="0"/>
                  </a:spcAft>
                  <a:defRPr sz="2400" b="1">
                    <a:solidFill>
                      <a:schemeClr val="tx1"/>
                    </a:solidFill>
                    <a:latin typeface="Technical" pitchFamily="66" charset="0"/>
                  </a:defRPr>
                </a:lvl8pPr>
                <a:lvl9pPr marL="3886200" indent="-228600" eaLnBrk="0" fontAlgn="base" hangingPunct="0">
                  <a:spcBef>
                    <a:spcPct val="0"/>
                  </a:spcBef>
                  <a:spcAft>
                    <a:spcPct val="0"/>
                  </a:spcAft>
                  <a:defRPr sz="2400" b="1">
                    <a:solidFill>
                      <a:schemeClr val="tx1"/>
                    </a:solidFill>
                    <a:latin typeface="Technical" pitchFamily="66" charset="0"/>
                  </a:defRPr>
                </a:lvl9pPr>
              </a:lstStyle>
              <a:p>
                <a:pPr>
                  <a:defRPr/>
                </a:pPr>
                <a:endParaRPr lang="en-US" altLang="en-US" smtClean="0">
                  <a:ea typeface="+mn-ea"/>
                </a:endParaRPr>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58"/>
            <p:cNvGrpSpPr>
              <a:grpSpLocks/>
            </p:cNvGrpSpPr>
            <p:nvPr/>
          </p:nvGrpSpPr>
          <p:grpSpPr bwMode="auto">
            <a:xfrm>
              <a:off x="384" y="559"/>
              <a:ext cx="3811" cy="1796"/>
              <a:chOff x="384" y="559"/>
              <a:chExt cx="3811"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9459"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5946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69" name="Rectangle 69"/>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b="0" i="1">
                <a:latin typeface="Tahoma" pitchFamily="34" charset="0"/>
                <a:ea typeface="+mn-ea"/>
                <a:cs typeface="+mn-cs"/>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smtClean="0"/>
            </a:lvl1pPr>
          </a:lstStyle>
          <a:p>
            <a:pPr>
              <a:defRPr/>
            </a:pPr>
            <a:fld id="{D141F246-1518-4235-A660-74DF0743E475}" type="slidenum">
              <a:rPr lang="en-US" altLang="en-US"/>
              <a:pPr>
                <a:defRPr/>
              </a:pPr>
              <a:t>‹#›</a:t>
            </a:fld>
            <a:endParaRPr lang="en-US" altLang="en-US"/>
          </a:p>
        </p:txBody>
      </p:sp>
      <p:pic>
        <p:nvPicPr>
          <p:cNvPr id="72" name="Picture 71" descr="UK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1000" y="6019800"/>
            <a:ext cx="10668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7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1800" y="5740094"/>
            <a:ext cx="1137207" cy="1072641"/>
          </a:xfrm>
          <a:prstGeom prst="rect">
            <a:avLst/>
          </a:prstGeom>
        </p:spPr>
      </p:pic>
    </p:spTree>
    <p:extLst>
      <p:ext uri="{BB962C8B-B14F-4D97-AF65-F5344CB8AC3E}">
        <p14:creationId xmlns:p14="http://schemas.microsoft.com/office/powerpoint/2010/main" val="586215971"/>
      </p:ext>
    </p:extLst>
  </p:cSld>
  <p:clrMapOvr>
    <a:masterClrMapping/>
  </p:clrMapOvr>
  <p:transition spd="slow">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a:solidFill>
                  <a:srgbClr val="353A77"/>
                </a:solidFill>
                <a:latin typeface="Century Gothic" panose="020B0502020202020204" pitchFamily="34" charset="0"/>
              </a:defRPr>
            </a:lvl1pPr>
            <a:lvl2pPr>
              <a:defRPr b="0">
                <a:solidFill>
                  <a:srgbClr val="353A77"/>
                </a:solidFill>
                <a:latin typeface="Century Gothic" panose="020B0502020202020204"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5"/>
          <p:cNvSpPr>
            <a:spLocks noGrp="1" noChangeArrowheads="1"/>
          </p:cNvSpPr>
          <p:nvPr>
            <p:ph type="ftr" sz="quarter" idx="10"/>
          </p:nvPr>
        </p:nvSpPr>
        <p:spPr/>
        <p:txBody>
          <a:bodyPr/>
          <a:lstStyle>
            <a:lvl1pPr>
              <a:defRPr/>
            </a:lvl1pPr>
          </a:lstStyle>
          <a:p>
            <a:pPr>
              <a:defRPr/>
            </a:pPr>
            <a:endParaRPr lang="en-US"/>
          </a:p>
        </p:txBody>
      </p:sp>
      <p:sp>
        <p:nvSpPr>
          <p:cNvPr id="5" name="Rectangle 66"/>
          <p:cNvSpPr>
            <a:spLocks noGrp="1" noChangeArrowheads="1"/>
          </p:cNvSpPr>
          <p:nvPr>
            <p:ph type="sldNum" sz="quarter" idx="11"/>
          </p:nvPr>
        </p:nvSpPr>
        <p:spPr/>
        <p:txBody>
          <a:bodyPr/>
          <a:lstStyle>
            <a:lvl1pPr>
              <a:defRPr smtClean="0"/>
            </a:lvl1pPr>
          </a:lstStyle>
          <a:p>
            <a:pPr>
              <a:defRPr/>
            </a:pPr>
            <a:fld id="{0BAB0716-1AAA-472D-8513-DDF9A1702AAC}" type="slidenum">
              <a:rPr lang="en-US" altLang="en-US"/>
              <a:pPr>
                <a:defRPr/>
              </a:pPr>
              <a:t>‹#›</a:t>
            </a:fld>
            <a:endParaRPr lang="en-US" altLang="en-US"/>
          </a:p>
        </p:txBody>
      </p:sp>
    </p:spTree>
    <p:extLst>
      <p:ext uri="{BB962C8B-B14F-4D97-AF65-F5344CB8AC3E}">
        <p14:creationId xmlns:p14="http://schemas.microsoft.com/office/powerpoint/2010/main" val="3722472933"/>
      </p:ext>
    </p:extLst>
  </p:cSld>
  <p:clrMapOvr>
    <a:masterClrMapping/>
  </p:clrMapOvr>
  <p:transition spd="slow">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5"/>
          <p:cNvSpPr>
            <a:spLocks noGrp="1" noChangeArrowheads="1"/>
          </p:cNvSpPr>
          <p:nvPr>
            <p:ph type="ftr" sz="quarter" idx="10"/>
          </p:nvPr>
        </p:nvSpPr>
        <p:spPr/>
        <p:txBody>
          <a:bodyPr/>
          <a:lstStyle>
            <a:lvl1pPr>
              <a:defRPr/>
            </a:lvl1pPr>
          </a:lstStyle>
          <a:p>
            <a:pPr>
              <a:defRPr/>
            </a:pPr>
            <a:endParaRPr lang="en-US"/>
          </a:p>
        </p:txBody>
      </p:sp>
      <p:sp>
        <p:nvSpPr>
          <p:cNvPr id="6" name="Rectangle 66"/>
          <p:cNvSpPr>
            <a:spLocks noGrp="1" noChangeArrowheads="1"/>
          </p:cNvSpPr>
          <p:nvPr>
            <p:ph type="sldNum" sz="quarter" idx="11"/>
          </p:nvPr>
        </p:nvSpPr>
        <p:spPr/>
        <p:txBody>
          <a:bodyPr/>
          <a:lstStyle>
            <a:lvl1pPr>
              <a:defRPr smtClean="0"/>
            </a:lvl1pPr>
          </a:lstStyle>
          <a:p>
            <a:pPr>
              <a:defRPr/>
            </a:pPr>
            <a:fld id="{AE0D2165-D48D-4EC1-95B8-8E83273D9166}" type="slidenum">
              <a:rPr lang="en-US" altLang="en-US"/>
              <a:pPr>
                <a:defRPr/>
              </a:pPr>
              <a:t>‹#›</a:t>
            </a:fld>
            <a:endParaRPr lang="en-US" altLang="en-US"/>
          </a:p>
        </p:txBody>
      </p:sp>
    </p:spTree>
    <p:extLst>
      <p:ext uri="{BB962C8B-B14F-4D97-AF65-F5344CB8AC3E}">
        <p14:creationId xmlns:p14="http://schemas.microsoft.com/office/powerpoint/2010/main" val="1379321758"/>
      </p:ext>
    </p:extLst>
  </p:cSld>
  <p:clrMapOvr>
    <a:masterClrMapping/>
  </p:clrMapOvr>
  <p:transition spd="slow">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5"/>
          <p:cNvSpPr>
            <a:spLocks noGrp="1" noChangeArrowheads="1"/>
          </p:cNvSpPr>
          <p:nvPr>
            <p:ph type="ftr" sz="quarter" idx="10"/>
          </p:nvPr>
        </p:nvSpPr>
        <p:spPr/>
        <p:txBody>
          <a:bodyPr/>
          <a:lstStyle>
            <a:lvl1pPr>
              <a:defRPr/>
            </a:lvl1pPr>
          </a:lstStyle>
          <a:p>
            <a:pPr>
              <a:defRPr/>
            </a:pPr>
            <a:endParaRPr lang="en-US"/>
          </a:p>
        </p:txBody>
      </p:sp>
      <p:sp>
        <p:nvSpPr>
          <p:cNvPr id="6" name="Rectangle 66"/>
          <p:cNvSpPr>
            <a:spLocks noGrp="1" noChangeArrowheads="1"/>
          </p:cNvSpPr>
          <p:nvPr>
            <p:ph type="sldNum" sz="quarter" idx="11"/>
          </p:nvPr>
        </p:nvSpPr>
        <p:spPr/>
        <p:txBody>
          <a:bodyPr/>
          <a:lstStyle>
            <a:lvl1pPr>
              <a:defRPr smtClean="0"/>
            </a:lvl1pPr>
          </a:lstStyle>
          <a:p>
            <a:pPr>
              <a:defRPr/>
            </a:pPr>
            <a:fld id="{BA23FCA8-8DFF-417E-812F-1687FB402AA4}" type="slidenum">
              <a:rPr lang="en-US" altLang="en-US"/>
              <a:pPr>
                <a:defRPr/>
              </a:pPr>
              <a:t>‹#›</a:t>
            </a:fld>
            <a:endParaRPr lang="en-US" altLang="en-US"/>
          </a:p>
        </p:txBody>
      </p:sp>
    </p:spTree>
    <p:extLst>
      <p:ext uri="{BB962C8B-B14F-4D97-AF65-F5344CB8AC3E}">
        <p14:creationId xmlns:p14="http://schemas.microsoft.com/office/powerpoint/2010/main" val="1406097876"/>
      </p:ext>
    </p:extLst>
  </p:cSld>
  <p:clrMapOvr>
    <a:masterClrMapping/>
  </p:clrMapOvr>
  <p:transition spd="slow">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8F6771E2-E6AB-4DDC-9C74-4AB6B79B4B55}" type="datetimeFigureOut">
              <a:rPr lang="en-US"/>
              <a:pPr>
                <a:defRPr/>
              </a:pPr>
              <a:t>5/4/2016</a:t>
            </a:fld>
            <a:endParaRPr lang="en-US" dirty="0"/>
          </a:p>
        </p:txBody>
      </p:sp>
      <p:sp>
        <p:nvSpPr>
          <p:cNvPr id="4" name="Footer Placeholder 3"/>
          <p:cNvSpPr>
            <a:spLocks noGrp="1"/>
          </p:cNvSpPr>
          <p:nvPr>
            <p:ph type="ftr" sz="quarter" idx="11"/>
          </p:nvPr>
        </p:nvSpPr>
        <p:spPr/>
        <p:txBody>
          <a:bodyPr/>
          <a:lstStyle>
            <a:lvl1pPr>
              <a:defRPr dirty="0"/>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0E87EB44-32C5-4FFE-9AB9-BFA54B806AFC}" type="slidenum">
              <a:rPr lang="en-US"/>
              <a:pPr>
                <a:defRPr/>
              </a:pPr>
              <a:t>‹#›</a:t>
            </a:fld>
            <a:endParaRPr lang="en-US" dirty="0"/>
          </a:p>
        </p:txBody>
      </p:sp>
    </p:spTree>
    <p:extLst>
      <p:ext uri="{BB962C8B-B14F-4D97-AF65-F5344CB8AC3E}">
        <p14:creationId xmlns:p14="http://schemas.microsoft.com/office/powerpoint/2010/main" val="1933373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1" name="Group 3"/>
            <p:cNvGrpSpPr>
              <a:grpSpLocks/>
            </p:cNvGrpSpPr>
            <p:nvPr/>
          </p:nvGrpSpPr>
          <p:grpSpPr bwMode="auto">
            <a:xfrm>
              <a:off x="0" y="0"/>
              <a:ext cx="5760" cy="4320"/>
              <a:chOff x="0" y="0"/>
              <a:chExt cx="5760" cy="4320"/>
            </a:xfrm>
          </p:grpSpPr>
          <p:grpSp>
            <p:nvGrpSpPr>
              <p:cNvPr id="1038" name="Group 4"/>
              <p:cNvGrpSpPr>
                <a:grpSpLocks/>
              </p:cNvGrpSpPr>
              <p:nvPr/>
            </p:nvGrpSpPr>
            <p:grpSpPr bwMode="auto">
              <a:xfrm>
                <a:off x="0" y="192"/>
                <a:ext cx="5760" cy="4032"/>
                <a:chOff x="0" y="192"/>
                <a:chExt cx="5760" cy="4032"/>
              </a:xfrm>
            </p:grpSpPr>
            <p:sp>
              <p:nvSpPr>
                <p:cNvPr id="106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39" name="Group 27"/>
              <p:cNvGrpSpPr>
                <a:grpSpLocks/>
              </p:cNvGrpSpPr>
              <p:nvPr/>
            </p:nvGrpSpPr>
            <p:grpSpPr bwMode="auto">
              <a:xfrm>
                <a:off x="192" y="0"/>
                <a:ext cx="5376" cy="4320"/>
                <a:chOff x="192" y="0"/>
                <a:chExt cx="5376" cy="4320"/>
              </a:xfrm>
            </p:grpSpPr>
            <p:sp>
              <p:nvSpPr>
                <p:cNvPr id="10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3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p:spPr>
          <p:txBody>
            <a:bodyPr wrap="none" anchor="ctr"/>
            <a:lstStyle>
              <a:lvl1pPr>
                <a:defRPr sz="2400" b="1">
                  <a:solidFill>
                    <a:schemeClr val="tx1"/>
                  </a:solidFill>
                  <a:latin typeface="Technical" pitchFamily="66" charset="0"/>
                </a:defRPr>
              </a:lvl1pPr>
              <a:lvl2pPr marL="742950" indent="-285750">
                <a:defRPr sz="2400" b="1">
                  <a:solidFill>
                    <a:schemeClr val="tx1"/>
                  </a:solidFill>
                  <a:latin typeface="Technical" pitchFamily="66" charset="0"/>
                </a:defRPr>
              </a:lvl2pPr>
              <a:lvl3pPr marL="1143000" indent="-228600">
                <a:defRPr sz="2400" b="1">
                  <a:solidFill>
                    <a:schemeClr val="tx1"/>
                  </a:solidFill>
                  <a:latin typeface="Technical" pitchFamily="66" charset="0"/>
                </a:defRPr>
              </a:lvl3pPr>
              <a:lvl4pPr marL="1600200" indent="-228600">
                <a:defRPr sz="2400" b="1">
                  <a:solidFill>
                    <a:schemeClr val="tx1"/>
                  </a:solidFill>
                  <a:latin typeface="Technical" pitchFamily="66" charset="0"/>
                </a:defRPr>
              </a:lvl4pPr>
              <a:lvl5pPr marL="2057400" indent="-228600">
                <a:defRPr sz="2400" b="1">
                  <a:solidFill>
                    <a:schemeClr val="tx1"/>
                  </a:solidFill>
                  <a:latin typeface="Technical" pitchFamily="66" charset="0"/>
                </a:defRPr>
              </a:lvl5pPr>
              <a:lvl6pPr marL="2514600" indent="-228600" eaLnBrk="0" fontAlgn="base" hangingPunct="0">
                <a:spcBef>
                  <a:spcPct val="0"/>
                </a:spcBef>
                <a:spcAft>
                  <a:spcPct val="0"/>
                </a:spcAft>
                <a:defRPr sz="2400" b="1">
                  <a:solidFill>
                    <a:schemeClr val="tx1"/>
                  </a:solidFill>
                  <a:latin typeface="Technical" pitchFamily="66" charset="0"/>
                </a:defRPr>
              </a:lvl6pPr>
              <a:lvl7pPr marL="2971800" indent="-228600" eaLnBrk="0" fontAlgn="base" hangingPunct="0">
                <a:spcBef>
                  <a:spcPct val="0"/>
                </a:spcBef>
                <a:spcAft>
                  <a:spcPct val="0"/>
                </a:spcAft>
                <a:defRPr sz="2400" b="1">
                  <a:solidFill>
                    <a:schemeClr val="tx1"/>
                  </a:solidFill>
                  <a:latin typeface="Technical" pitchFamily="66" charset="0"/>
                </a:defRPr>
              </a:lvl7pPr>
              <a:lvl8pPr marL="3429000" indent="-228600" eaLnBrk="0" fontAlgn="base" hangingPunct="0">
                <a:spcBef>
                  <a:spcPct val="0"/>
                </a:spcBef>
                <a:spcAft>
                  <a:spcPct val="0"/>
                </a:spcAft>
                <a:defRPr sz="2400" b="1">
                  <a:solidFill>
                    <a:schemeClr val="tx1"/>
                  </a:solidFill>
                  <a:latin typeface="Technical" pitchFamily="66" charset="0"/>
                </a:defRPr>
              </a:lvl8pPr>
              <a:lvl9pPr marL="3886200" indent="-228600" eaLnBrk="0" fontAlgn="base" hangingPunct="0">
                <a:spcBef>
                  <a:spcPct val="0"/>
                </a:spcBef>
                <a:spcAft>
                  <a:spcPct val="0"/>
                </a:spcAft>
                <a:defRPr sz="2400" b="1">
                  <a:solidFill>
                    <a:schemeClr val="tx1"/>
                  </a:solidFill>
                  <a:latin typeface="Technical" pitchFamily="66" charset="0"/>
                </a:defRPr>
              </a:lvl9pPr>
            </a:lstStyle>
            <a:p>
              <a:pPr>
                <a:defRPr/>
              </a:pPr>
              <a:endParaRPr lang="en-US" altLang="en-US" smtClean="0">
                <a:ea typeface="+mn-ea"/>
              </a:endParaRPr>
            </a:p>
          </p:txBody>
        </p:sp>
        <p:sp>
          <p:nvSpPr>
            <p:cNvPr id="1033"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34" name="Group 59"/>
            <p:cNvGrpSpPr>
              <a:grpSpLocks/>
            </p:cNvGrpSpPr>
            <p:nvPr/>
          </p:nvGrpSpPr>
          <p:grpSpPr bwMode="auto">
            <a:xfrm>
              <a:off x="261" y="892"/>
              <a:ext cx="1124" cy="1464"/>
              <a:chOff x="96" y="916"/>
              <a:chExt cx="2208" cy="2876"/>
            </a:xfrm>
          </p:grpSpPr>
          <p:sp>
            <p:nvSpPr>
              <p:cNvPr id="1035"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6"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7"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27"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8433" name="Rectangle 6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i="1">
                <a:latin typeface="Tahoma" pitchFamily="34" charset="0"/>
                <a:ea typeface="+mn-ea"/>
                <a:cs typeface="+mn-cs"/>
              </a:defRPr>
            </a:lvl1pPr>
          </a:lstStyle>
          <a:p>
            <a:pPr>
              <a:defRPr/>
            </a:pPr>
            <a:endParaRPr lang="en-US"/>
          </a:p>
        </p:txBody>
      </p:sp>
      <p:sp>
        <p:nvSpPr>
          <p:cNvPr id="58434" name="Rectangle 6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i="1" smtClean="0">
                <a:latin typeface="Tahoma" panose="020B0604030504040204" pitchFamily="34" charset="0"/>
              </a:defRPr>
            </a:lvl1pPr>
          </a:lstStyle>
          <a:p>
            <a:pPr>
              <a:defRPr/>
            </a:pPr>
            <a:fld id="{36FAA349-9142-4A5C-8498-598037820AB6}" type="slidenum">
              <a:rPr lang="en-US" altLang="en-US"/>
              <a:pPr>
                <a:defRPr/>
              </a:pPr>
              <a:t>‹#›</a:t>
            </a:fld>
            <a:endParaRPr lang="en-US" altLang="en-US"/>
          </a:p>
        </p:txBody>
      </p:sp>
      <p:pic>
        <p:nvPicPr>
          <p:cNvPr id="67" name="Picture 67" descr="UK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220075" y="6211150"/>
            <a:ext cx="73660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6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935" y="5909678"/>
            <a:ext cx="985990" cy="930010"/>
          </a:xfrm>
          <a:prstGeom prst="rect">
            <a:avLst/>
          </a:prstGeom>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ransition spd="slow">
    <p:pull dir="u"/>
  </p:transition>
  <p:txStyles>
    <p:titleStyle>
      <a:lvl1pPr algn="l" rtl="0" eaLnBrk="0" fontAlgn="base" hangingPunct="0">
        <a:spcBef>
          <a:spcPct val="0"/>
        </a:spcBef>
        <a:spcAft>
          <a:spcPct val="0"/>
        </a:spcAft>
        <a:defRPr sz="4000">
          <a:solidFill>
            <a:srgbClr val="990000"/>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000">
          <a:solidFill>
            <a:srgbClr val="990000"/>
          </a:solidFill>
          <a:latin typeface="Comic Sans MS" pitchFamily="66" charset="0"/>
          <a:ea typeface="MS PGothic" panose="020B0600070205080204" pitchFamily="34" charset="-128"/>
          <a:cs typeface="MS PGothic" charset="0"/>
        </a:defRPr>
      </a:lvl2pPr>
      <a:lvl3pPr algn="l" rtl="0" eaLnBrk="0" fontAlgn="base" hangingPunct="0">
        <a:spcBef>
          <a:spcPct val="0"/>
        </a:spcBef>
        <a:spcAft>
          <a:spcPct val="0"/>
        </a:spcAft>
        <a:defRPr sz="4000">
          <a:solidFill>
            <a:srgbClr val="990000"/>
          </a:solidFill>
          <a:latin typeface="Comic Sans MS" pitchFamily="66" charset="0"/>
          <a:ea typeface="MS PGothic" panose="020B0600070205080204" pitchFamily="34" charset="-128"/>
          <a:cs typeface="MS PGothic" charset="0"/>
        </a:defRPr>
      </a:lvl3pPr>
      <a:lvl4pPr algn="l" rtl="0" eaLnBrk="0" fontAlgn="base" hangingPunct="0">
        <a:spcBef>
          <a:spcPct val="0"/>
        </a:spcBef>
        <a:spcAft>
          <a:spcPct val="0"/>
        </a:spcAft>
        <a:defRPr sz="4000">
          <a:solidFill>
            <a:srgbClr val="990000"/>
          </a:solidFill>
          <a:latin typeface="Comic Sans MS" pitchFamily="66" charset="0"/>
          <a:ea typeface="MS PGothic" panose="020B0600070205080204" pitchFamily="34" charset="-128"/>
          <a:cs typeface="MS PGothic" charset="0"/>
        </a:defRPr>
      </a:lvl4pPr>
      <a:lvl5pPr algn="l" rtl="0" eaLnBrk="0" fontAlgn="base" hangingPunct="0">
        <a:spcBef>
          <a:spcPct val="0"/>
        </a:spcBef>
        <a:spcAft>
          <a:spcPct val="0"/>
        </a:spcAft>
        <a:defRPr sz="4000">
          <a:solidFill>
            <a:srgbClr val="990000"/>
          </a:solidFill>
          <a:latin typeface="Comic Sans MS" pitchFamily="66" charset="0"/>
          <a:ea typeface="MS PGothic" panose="020B0600070205080204" pitchFamily="34" charset="-128"/>
          <a:cs typeface="MS PGothic" charset="0"/>
        </a:defRPr>
      </a:lvl5pPr>
      <a:lvl6pPr marL="457200" algn="l" rtl="0" fontAlgn="base">
        <a:spcBef>
          <a:spcPct val="0"/>
        </a:spcBef>
        <a:spcAft>
          <a:spcPct val="0"/>
        </a:spcAft>
        <a:defRPr sz="4000">
          <a:solidFill>
            <a:srgbClr val="990000"/>
          </a:solidFill>
          <a:latin typeface="Comic Sans MS" pitchFamily="66" charset="0"/>
        </a:defRPr>
      </a:lvl6pPr>
      <a:lvl7pPr marL="914400" algn="l" rtl="0" fontAlgn="base">
        <a:spcBef>
          <a:spcPct val="0"/>
        </a:spcBef>
        <a:spcAft>
          <a:spcPct val="0"/>
        </a:spcAft>
        <a:defRPr sz="4000">
          <a:solidFill>
            <a:srgbClr val="990000"/>
          </a:solidFill>
          <a:latin typeface="Comic Sans MS" pitchFamily="66" charset="0"/>
        </a:defRPr>
      </a:lvl7pPr>
      <a:lvl8pPr marL="1371600" algn="l" rtl="0" fontAlgn="base">
        <a:spcBef>
          <a:spcPct val="0"/>
        </a:spcBef>
        <a:spcAft>
          <a:spcPct val="0"/>
        </a:spcAft>
        <a:defRPr sz="4000">
          <a:solidFill>
            <a:srgbClr val="990000"/>
          </a:solidFill>
          <a:latin typeface="Comic Sans MS" pitchFamily="66" charset="0"/>
        </a:defRPr>
      </a:lvl8pPr>
      <a:lvl9pPr marL="1828800" algn="l" rtl="0" fontAlgn="base">
        <a:spcBef>
          <a:spcPct val="0"/>
        </a:spcBef>
        <a:spcAft>
          <a:spcPct val="0"/>
        </a:spcAft>
        <a:defRPr sz="4000">
          <a:solidFill>
            <a:srgbClr val="990000"/>
          </a:solidFill>
          <a:latin typeface="Comic Sans MS" pitchFamily="66" charset="0"/>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Char char="w"/>
        <a:defRPr sz="3600" b="1">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l"/>
        <a:defRPr sz="3000" b="1">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sz="2400">
          <a:solidFill>
            <a:schemeClr val="tx1"/>
          </a:solidFill>
          <a:latin typeface="Tahoma" pitchFamily="34" charset="0"/>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latin typeface="Tahoma" pitchFamily="34" charset="0"/>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itchFamily="34" charset="0"/>
          <a:ea typeface="MS PGothic" panose="020B0600070205080204" pitchFamily="34" charset="-128"/>
          <a:cs typeface="MS PGothic"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wmf"/><Relationship Id="rId4" Type="http://schemas.openxmlformats.org/officeDocument/2006/relationships/image" Target="../media/image10.png"/><Relationship Id="rId9" Type="http://schemas.openxmlformats.org/officeDocument/2006/relationships/image" Target="../media/image7.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990600" y="1828800"/>
            <a:ext cx="7772400" cy="838200"/>
          </a:xfrm>
        </p:spPr>
        <p:txBody>
          <a:bodyPr/>
          <a:lstStyle/>
          <a:p>
            <a:pPr eaLnBrk="1" hangingPunct="1"/>
            <a:r>
              <a:rPr lang="en-US" altLang="en-US" sz="3800" smtClean="0"/>
              <a:t>HIGHWAY SAFETY MANUAL</a:t>
            </a:r>
            <a:endParaRPr lang="en-US" altLang="en-US" smtClean="0"/>
          </a:p>
        </p:txBody>
      </p:sp>
      <p:sp>
        <p:nvSpPr>
          <p:cNvPr id="9219" name="Rectangle 7" descr="Rectangle: Click to edit Master text styles&#10;Second level&#10;Third level&#10;Fourth level&#10;Fifth level"/>
          <p:cNvSpPr>
            <a:spLocks noGrp="1" noChangeArrowheads="1"/>
          </p:cNvSpPr>
          <p:nvPr>
            <p:ph type="subTitle" idx="1"/>
          </p:nvPr>
        </p:nvSpPr>
        <p:spPr/>
        <p:txBody>
          <a:bodyPr/>
          <a:lstStyle/>
          <a:p>
            <a:pPr eaLnBrk="1" hangingPunct="1"/>
            <a:endParaRPr lang="en-US" altLang="en-US" smtClean="0"/>
          </a:p>
        </p:txBody>
      </p:sp>
      <p:sp>
        <p:nvSpPr>
          <p:cNvPr id="4" name="TextBox 3"/>
          <p:cNvSpPr txBox="1"/>
          <p:nvPr/>
        </p:nvSpPr>
        <p:spPr>
          <a:xfrm>
            <a:off x="6775995" y="6400800"/>
            <a:ext cx="2339102" cy="307777"/>
          </a:xfrm>
          <a:prstGeom prst="rect">
            <a:avLst/>
          </a:prstGeom>
          <a:noFill/>
        </p:spPr>
        <p:txBody>
          <a:bodyPr wrap="none" rtlCol="0">
            <a:spAutoFit/>
          </a:bodyPr>
          <a:lstStyle/>
          <a:p>
            <a:r>
              <a:rPr lang="en-US" sz="1400" b="0" dirty="0" smtClean="0">
                <a:latin typeface="Century Gothic" panose="020B0502020202020204" pitchFamily="34" charset="0"/>
              </a:rPr>
              <a:t>Copyright © 2016 STC, UK</a:t>
            </a:r>
            <a:endParaRPr lang="en-US" sz="1400" b="0" dirty="0">
              <a:latin typeface="Century Gothic" panose="020B0502020202020204" pitchFamily="34" charset="0"/>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p:cNvSpPr>
          <p:nvPr>
            <p:ph type="title"/>
          </p:nvPr>
        </p:nvSpPr>
        <p:spPr/>
        <p:txBody>
          <a:bodyPr/>
          <a:lstStyle/>
          <a:p>
            <a:r>
              <a:rPr lang="en-US" altLang="en-US" smtClean="0"/>
              <a:t>HSM 2010</a:t>
            </a:r>
          </a:p>
        </p:txBody>
      </p:sp>
      <p:grpSp>
        <p:nvGrpSpPr>
          <p:cNvPr id="27651" name="Group 3"/>
          <p:cNvGrpSpPr>
            <a:grpSpLocks/>
          </p:cNvGrpSpPr>
          <p:nvPr/>
        </p:nvGrpSpPr>
        <p:grpSpPr bwMode="auto">
          <a:xfrm>
            <a:off x="760413" y="1809750"/>
            <a:ext cx="3856037" cy="3414713"/>
            <a:chOff x="804130" y="2326298"/>
            <a:chExt cx="3856037" cy="3414713"/>
          </a:xfrm>
        </p:grpSpPr>
        <p:pic>
          <p:nvPicPr>
            <p:cNvPr id="27654"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4927">
              <a:off x="2539267" y="2326298"/>
              <a:ext cx="18796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4762">
              <a:off x="900967" y="2415198"/>
              <a:ext cx="2079625"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6" name="Object 17"/>
            <p:cNvGraphicFramePr>
              <a:graphicFrameLocks noChangeAspect="1"/>
            </p:cNvGraphicFramePr>
            <p:nvPr/>
          </p:nvGraphicFramePr>
          <p:xfrm>
            <a:off x="2671607" y="3655406"/>
            <a:ext cx="1988560" cy="2057673"/>
          </p:xfrm>
          <a:graphic>
            <a:graphicData uri="http://schemas.openxmlformats.org/presentationml/2006/ole">
              <mc:AlternateContent xmlns:mc="http://schemas.openxmlformats.org/markup-compatibility/2006">
                <mc:Choice xmlns:v="urn:schemas-microsoft-com:vml" Requires="v">
                  <p:oleObj spid="_x0000_s27672" name="Clip" r:id="rId6" imgW="6552381" imgH="6790476" progId="">
                    <p:embed/>
                  </p:oleObj>
                </mc:Choice>
                <mc:Fallback>
                  <p:oleObj name="Clip" r:id="rId6" imgW="6552381" imgH="6790476" progId="">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1607" y="3655406"/>
                          <a:ext cx="1988560" cy="205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81320" dir="2319588" algn="ctr" rotWithShape="0">
                                  <a:srgbClr val="000000">
                                    <a:alpha val="74997"/>
                                  </a:srgbClr>
                                </a:outerShdw>
                              </a:effectLst>
                            </a14:hiddenEffects>
                          </a:ext>
                        </a:extLst>
                      </p:spPr>
                    </p:pic>
                  </p:oleObj>
                </mc:Fallback>
              </mc:AlternateContent>
            </a:graphicData>
          </a:graphic>
        </p:graphicFrame>
        <p:pic>
          <p:nvPicPr>
            <p:cNvPr id="27657" name="Picture 19" descr="tim-c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49075">
              <a:off x="804130" y="3850298"/>
              <a:ext cx="18700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ight Arrow 7"/>
          <p:cNvSpPr>
            <a:spLocks noChangeArrowheads="1"/>
          </p:cNvSpPr>
          <p:nvPr/>
        </p:nvSpPr>
        <p:spPr bwMode="auto">
          <a:xfrm>
            <a:off x="385763" y="1417638"/>
            <a:ext cx="5919787" cy="4318000"/>
          </a:xfrm>
          <a:prstGeom prst="rightArrow">
            <a:avLst>
              <a:gd name="adj1" fmla="val 87102"/>
              <a:gd name="adj2" fmla="val 49094"/>
            </a:avLst>
          </a:prstGeom>
          <a:noFill/>
          <a:ln w="12700" algn="ctr">
            <a:solidFill>
              <a:srgbClr val="8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pic>
        <p:nvPicPr>
          <p:cNvPr id="10" name="Picture 7"/>
          <p:cNvPicPr>
            <a:picLocks noChangeAspect="1" noChangeArrowheads="1"/>
          </p:cNvPicPr>
          <p:nvPr/>
        </p:nvPicPr>
        <p:blipFill>
          <a:blip r:embed="rId9"/>
          <a:srcRect/>
          <a:stretch>
            <a:fillRect/>
          </a:stretch>
        </p:blipFill>
        <p:spPr bwMode="auto">
          <a:xfrm>
            <a:off x="6440488" y="2209800"/>
            <a:ext cx="2217737" cy="2868613"/>
          </a:xfrm>
          <a:prstGeom prst="rect">
            <a:avLst/>
          </a:prstGeom>
          <a:noFill/>
          <a:ln w="19050">
            <a:solidFill>
              <a:sysClr val="windowText" lastClr="000000"/>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t>A Safe Roadway?</a:t>
            </a:r>
          </a:p>
        </p:txBody>
      </p:sp>
      <p:sp>
        <p:nvSpPr>
          <p:cNvPr id="29699" name="Rectangle 3" descr="Rectangle: Click to edit Master text styles&#10;Second level&#10;Third level&#10;Fourth level&#10;Fifth level"/>
          <p:cNvSpPr>
            <a:spLocks noGrp="1" noChangeArrowheads="1"/>
          </p:cNvSpPr>
          <p:nvPr>
            <p:ph idx="1"/>
          </p:nvPr>
        </p:nvSpPr>
        <p:spPr/>
        <p:txBody>
          <a:bodyPr/>
          <a:lstStyle/>
          <a:p>
            <a:pPr>
              <a:buFont typeface="Monotype Sorts"/>
              <a:buNone/>
            </a:pPr>
            <a:r>
              <a:rPr lang="en-US" altLang="en-US" dirty="0" smtClean="0"/>
              <a:t>	List what are the top three items that make a roadway safe</a:t>
            </a:r>
          </a:p>
          <a:p>
            <a:pPr>
              <a:buFont typeface="Monotype Sorts"/>
              <a:buNone/>
            </a:pPr>
            <a:r>
              <a:rPr lang="en-US" altLang="en-US" sz="3600" dirty="0"/>
              <a:t>	</a:t>
            </a:r>
            <a:r>
              <a:rPr lang="en-US" altLang="en-US" sz="3600" dirty="0" smtClean="0"/>
              <a:t>	1</a:t>
            </a:r>
            <a:r>
              <a:rPr lang="en-US" altLang="en-US" sz="3600" dirty="0"/>
              <a:t>. </a:t>
            </a:r>
            <a:r>
              <a:rPr lang="en-US" altLang="en-US" sz="3600" u="sng" dirty="0"/>
              <a:t>               	</a:t>
            </a:r>
            <a:endParaRPr lang="en-US" altLang="en-US" sz="3600" dirty="0"/>
          </a:p>
          <a:p>
            <a:pPr marL="0" indent="0">
              <a:buNone/>
            </a:pPr>
            <a:r>
              <a:rPr lang="en-US" altLang="en-US" dirty="0" smtClean="0"/>
              <a:t>	2. </a:t>
            </a:r>
            <a:r>
              <a:rPr lang="en-US" altLang="en-US" u="sng" dirty="0" smtClean="0"/>
              <a:t>              </a:t>
            </a:r>
            <a:r>
              <a:rPr lang="en-US" altLang="en-US" u="sng" dirty="0"/>
              <a:t>	</a:t>
            </a:r>
          </a:p>
          <a:p>
            <a:pPr marL="0" indent="0">
              <a:buNone/>
            </a:pPr>
            <a:r>
              <a:rPr lang="en-US" altLang="en-US" dirty="0"/>
              <a:t>	3. </a:t>
            </a:r>
            <a:r>
              <a:rPr lang="en-US" altLang="en-US" u="sng" dirty="0"/>
              <a:t>              	</a:t>
            </a:r>
          </a:p>
          <a:p>
            <a:pPr>
              <a:buFont typeface="Monotype Sorts"/>
              <a:buNone/>
            </a:pPr>
            <a:endParaRPr lang="en-US" altLang="en-US" dirty="0"/>
          </a:p>
          <a:p>
            <a:pPr marL="457200" lvl="1" indent="0">
              <a:buNone/>
            </a:pPr>
            <a:endParaRPr lang="en-US" altLang="en-US" dirty="0" smtClean="0"/>
          </a:p>
        </p:txBody>
      </p:sp>
      <p:sp>
        <p:nvSpPr>
          <p:cNvPr id="29700" name="Text Box 5"/>
          <p:cNvSpPr txBox="1">
            <a:spLocks noChangeArrowheads="1"/>
          </p:cNvSpPr>
          <p:nvPr/>
        </p:nvSpPr>
        <p:spPr bwMode="auto">
          <a:xfrm>
            <a:off x="8883650" y="6400800"/>
            <a:ext cx="184150" cy="4572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a:latin typeface="Wingdings" panose="05000000000000000000" pitchFamily="2" charset="2"/>
            </a:endParaRP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t>Safe Roadway?</a:t>
            </a:r>
          </a:p>
        </p:txBody>
      </p:sp>
      <p:pic>
        <p:nvPicPr>
          <p:cNvPr id="31747" name="Picture 9" descr="US27 015"/>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371600" y="1879600"/>
            <a:ext cx="6299200" cy="4724400"/>
          </a:xfrm>
        </p:spPr>
      </p:pic>
      <p:sp>
        <p:nvSpPr>
          <p:cNvPr id="31748" name="Text Box 3"/>
          <p:cNvSpPr txBox="1">
            <a:spLocks noChangeArrowheads="1"/>
          </p:cNvSpPr>
          <p:nvPr/>
        </p:nvSpPr>
        <p:spPr bwMode="auto">
          <a:xfrm>
            <a:off x="8883650" y="6400800"/>
            <a:ext cx="184150" cy="4572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a:latin typeface="Wingdings" panose="05000000000000000000" pitchFamily="2" charset="2"/>
            </a:endParaRPr>
          </a:p>
        </p:txBody>
      </p:sp>
      <p:pic>
        <p:nvPicPr>
          <p:cNvPr id="561159" name="Picture 7" descr="US68_30"/>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346200" y="1879600"/>
            <a:ext cx="6299200" cy="4724400"/>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1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altLang="en-US" smtClean="0"/>
              <a:t>Safety Levels</a:t>
            </a:r>
          </a:p>
        </p:txBody>
      </p:sp>
      <p:sp>
        <p:nvSpPr>
          <p:cNvPr id="523267" name="Rectangle 1027" descr="Rectangle: Click to edit Master text styles&#10;Second level&#10;Third level&#10;Fourth level&#10;Fifth level"/>
          <p:cNvSpPr>
            <a:spLocks noGrp="1" noChangeArrowheads="1"/>
          </p:cNvSpPr>
          <p:nvPr>
            <p:ph idx="1"/>
          </p:nvPr>
        </p:nvSpPr>
        <p:spPr/>
        <p:txBody>
          <a:bodyPr/>
          <a:lstStyle/>
          <a:p>
            <a:pPr>
              <a:lnSpc>
                <a:spcPct val="90000"/>
              </a:lnSpc>
            </a:pPr>
            <a:r>
              <a:rPr lang="en-US" altLang="en-US" smtClean="0"/>
              <a:t>Nominal safety</a:t>
            </a:r>
          </a:p>
          <a:p>
            <a:pPr lvl="1"/>
            <a:r>
              <a:rPr lang="en-US" altLang="en-US" smtClean="0"/>
              <a:t>Measured as compliance to standards, warrants and guidelines</a:t>
            </a:r>
          </a:p>
          <a:p>
            <a:pPr lvl="1"/>
            <a:r>
              <a:rPr lang="en-US" altLang="en-US" smtClean="0"/>
              <a:t>Yes/No</a:t>
            </a:r>
          </a:p>
          <a:p>
            <a:pPr>
              <a:lnSpc>
                <a:spcPct val="90000"/>
              </a:lnSpc>
            </a:pPr>
            <a:r>
              <a:rPr lang="en-US" altLang="en-US" smtClean="0"/>
              <a:t>Substantive safety</a:t>
            </a:r>
          </a:p>
          <a:p>
            <a:pPr lvl="1"/>
            <a:r>
              <a:rPr lang="en-US" altLang="en-US" smtClean="0"/>
              <a:t>Measured by crash frequency and severity</a:t>
            </a:r>
          </a:p>
          <a:p>
            <a:pPr lvl="1"/>
            <a:r>
              <a:rPr lang="en-US" altLang="en-US" smtClean="0"/>
              <a:t>Continuous scale</a:t>
            </a:r>
          </a:p>
        </p:txBody>
      </p:sp>
      <p:sp>
        <p:nvSpPr>
          <p:cNvPr id="33796" name="Text Box 1028"/>
          <p:cNvSpPr txBox="1">
            <a:spLocks noChangeArrowheads="1"/>
          </p:cNvSpPr>
          <p:nvPr/>
        </p:nvSpPr>
        <p:spPr bwMode="auto">
          <a:xfrm>
            <a:off x="8883650" y="6400800"/>
            <a:ext cx="184150" cy="4572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a:latin typeface="Wingdings" panose="05000000000000000000" pitchFamily="2" charset="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3267">
                                            <p:txEl>
                                              <p:pRg st="0" end="0"/>
                                            </p:txEl>
                                          </p:spTgt>
                                        </p:tgtEl>
                                        <p:attrNameLst>
                                          <p:attrName>style.visibility</p:attrName>
                                        </p:attrNameLst>
                                      </p:cBhvr>
                                      <p:to>
                                        <p:strVal val="visible"/>
                                      </p:to>
                                    </p:set>
                                    <p:anim calcmode="lin" valueType="num">
                                      <p:cBhvr additive="base">
                                        <p:cTn id="7" dur="500" fill="hold"/>
                                        <p:tgtEl>
                                          <p:spTgt spid="523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326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23267">
                                            <p:txEl>
                                              <p:pRg st="1" end="1"/>
                                            </p:txEl>
                                          </p:spTgt>
                                        </p:tgtEl>
                                        <p:attrNameLst>
                                          <p:attrName>style.visibility</p:attrName>
                                        </p:attrNameLst>
                                      </p:cBhvr>
                                      <p:to>
                                        <p:strVal val="visible"/>
                                      </p:to>
                                    </p:set>
                                    <p:anim calcmode="lin" valueType="num">
                                      <p:cBhvr additive="base">
                                        <p:cTn id="11" dur="500" fill="hold"/>
                                        <p:tgtEl>
                                          <p:spTgt spid="52326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2326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23267">
                                            <p:txEl>
                                              <p:pRg st="2" end="2"/>
                                            </p:txEl>
                                          </p:spTgt>
                                        </p:tgtEl>
                                        <p:attrNameLst>
                                          <p:attrName>style.visibility</p:attrName>
                                        </p:attrNameLst>
                                      </p:cBhvr>
                                      <p:to>
                                        <p:strVal val="visible"/>
                                      </p:to>
                                    </p:set>
                                    <p:anim calcmode="lin" valueType="num">
                                      <p:cBhvr additive="base">
                                        <p:cTn id="15" dur="500" fill="hold"/>
                                        <p:tgtEl>
                                          <p:spTgt spid="52326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23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23267">
                                            <p:txEl>
                                              <p:pRg st="3" end="3"/>
                                            </p:txEl>
                                          </p:spTgt>
                                        </p:tgtEl>
                                        <p:attrNameLst>
                                          <p:attrName>style.visibility</p:attrName>
                                        </p:attrNameLst>
                                      </p:cBhvr>
                                      <p:to>
                                        <p:strVal val="visible"/>
                                      </p:to>
                                    </p:set>
                                    <p:anim calcmode="lin" valueType="num">
                                      <p:cBhvr additive="base">
                                        <p:cTn id="21" dur="500" fill="hold"/>
                                        <p:tgtEl>
                                          <p:spTgt spid="52326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2326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23267">
                                            <p:txEl>
                                              <p:pRg st="4" end="4"/>
                                            </p:txEl>
                                          </p:spTgt>
                                        </p:tgtEl>
                                        <p:attrNameLst>
                                          <p:attrName>style.visibility</p:attrName>
                                        </p:attrNameLst>
                                      </p:cBhvr>
                                      <p:to>
                                        <p:strVal val="visible"/>
                                      </p:to>
                                    </p:set>
                                    <p:anim calcmode="lin" valueType="num">
                                      <p:cBhvr additive="base">
                                        <p:cTn id="25" dur="500" fill="hold"/>
                                        <p:tgtEl>
                                          <p:spTgt spid="52326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326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23267">
                                            <p:txEl>
                                              <p:pRg st="5" end="5"/>
                                            </p:txEl>
                                          </p:spTgt>
                                        </p:tgtEl>
                                        <p:attrNameLst>
                                          <p:attrName>style.visibility</p:attrName>
                                        </p:attrNameLst>
                                      </p:cBhvr>
                                      <p:to>
                                        <p:strVal val="visible"/>
                                      </p:to>
                                    </p:set>
                                    <p:anim calcmode="lin" valueType="num">
                                      <p:cBhvr additive="base">
                                        <p:cTn id="29" dur="500" fill="hold"/>
                                        <p:tgtEl>
                                          <p:spTgt spid="52326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232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Nominal vs. Substantive Safety</a:t>
            </a:r>
          </a:p>
        </p:txBody>
      </p:sp>
      <p:graphicFrame>
        <p:nvGraphicFramePr>
          <p:cNvPr id="4" name="Content Placeholder 3"/>
          <p:cNvGraphicFramePr>
            <a:graphicFrameLocks noGrp="1"/>
          </p:cNvGraphicFramePr>
          <p:nvPr>
            <p:ph idx="1"/>
          </p:nvPr>
        </p:nvGraphicFramePr>
        <p:xfrm>
          <a:off x="711200" y="1366838"/>
          <a:ext cx="7874000" cy="4216400"/>
        </p:xfrm>
        <a:graphic>
          <a:graphicData uri="http://schemas.openxmlformats.org/drawingml/2006/chart">
            <c:chart xmlns:c="http://schemas.openxmlformats.org/drawingml/2006/chart" xmlns:r="http://schemas.openxmlformats.org/officeDocument/2006/relationships" r:id="rId3"/>
          </a:graphicData>
        </a:graphic>
      </p:graphicFrame>
      <p:cxnSp>
        <p:nvCxnSpPr>
          <p:cNvPr id="35844" name="Straight Connector 7"/>
          <p:cNvCxnSpPr>
            <a:cxnSpLocks noChangeShapeType="1"/>
          </p:cNvCxnSpPr>
          <p:nvPr/>
        </p:nvCxnSpPr>
        <p:spPr bwMode="auto">
          <a:xfrm>
            <a:off x="1411288" y="1728788"/>
            <a:ext cx="14287" cy="3492500"/>
          </a:xfrm>
          <a:prstGeom prst="line">
            <a:avLst/>
          </a:prstGeom>
          <a:noFill/>
          <a:ln w="12700" algn="ctr">
            <a:solidFill>
              <a:srgbClr val="336699"/>
            </a:solidFill>
            <a:round/>
            <a:headEnd/>
            <a:tailEnd/>
          </a:ln>
          <a:extLst>
            <a:ext uri="{909E8E84-426E-40DD-AFC4-6F175D3DCCD1}">
              <a14:hiddenFill xmlns:a14="http://schemas.microsoft.com/office/drawing/2010/main">
                <a:noFill/>
              </a14:hiddenFill>
            </a:ext>
          </a:extLst>
        </p:spPr>
      </p:cxnSp>
      <p:cxnSp>
        <p:nvCxnSpPr>
          <p:cNvPr id="35845" name="Straight Connector 9"/>
          <p:cNvCxnSpPr>
            <a:cxnSpLocks noChangeShapeType="1"/>
          </p:cNvCxnSpPr>
          <p:nvPr/>
        </p:nvCxnSpPr>
        <p:spPr bwMode="auto">
          <a:xfrm>
            <a:off x="1411288" y="5221288"/>
            <a:ext cx="6210300" cy="0"/>
          </a:xfrm>
          <a:prstGeom prst="line">
            <a:avLst/>
          </a:prstGeom>
          <a:noFill/>
          <a:ln w="12700" algn="ctr">
            <a:solidFill>
              <a:srgbClr val="336699"/>
            </a:solidFill>
            <a:round/>
            <a:headEnd/>
            <a:tailEnd/>
          </a:ln>
          <a:extLst>
            <a:ext uri="{909E8E84-426E-40DD-AFC4-6F175D3DCCD1}">
              <a14:hiddenFill xmlns:a14="http://schemas.microsoft.com/office/drawing/2010/main">
                <a:noFill/>
              </a14:hiddenFill>
            </a:ext>
          </a:extLst>
        </p:spPr>
      </p:cxnSp>
      <p:sp>
        <p:nvSpPr>
          <p:cNvPr id="35846" name="TextBox 11"/>
          <p:cNvSpPr txBox="1">
            <a:spLocks noChangeArrowheads="1"/>
          </p:cNvSpPr>
          <p:nvPr/>
        </p:nvSpPr>
        <p:spPr bwMode="auto">
          <a:xfrm>
            <a:off x="3441700" y="5381625"/>
            <a:ext cx="2149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b="0">
                <a:latin typeface="Century Gothic" panose="020B0502020202020204" pitchFamily="34" charset="0"/>
              </a:rPr>
              <a:t>Design Value</a:t>
            </a:r>
          </a:p>
        </p:txBody>
      </p:sp>
      <p:sp>
        <p:nvSpPr>
          <p:cNvPr id="35847" name="TextBox 12"/>
          <p:cNvSpPr txBox="1">
            <a:spLocks noChangeArrowheads="1"/>
          </p:cNvSpPr>
          <p:nvPr/>
        </p:nvSpPr>
        <p:spPr bwMode="auto">
          <a:xfrm rot="-5400000">
            <a:off x="265906" y="3244057"/>
            <a:ext cx="165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b="0">
                <a:latin typeface="Century Gothic" panose="020B0502020202020204" pitchFamily="34" charset="0"/>
              </a:rPr>
              <a:t>Crash Risk</a:t>
            </a:r>
          </a:p>
        </p:txBody>
      </p:sp>
      <p:cxnSp>
        <p:nvCxnSpPr>
          <p:cNvPr id="35848" name="Elbow Connector 16"/>
          <p:cNvCxnSpPr>
            <a:cxnSpLocks noChangeShapeType="1"/>
          </p:cNvCxnSpPr>
          <p:nvPr/>
        </p:nvCxnSpPr>
        <p:spPr bwMode="auto">
          <a:xfrm>
            <a:off x="1711325" y="3160713"/>
            <a:ext cx="3303588" cy="969962"/>
          </a:xfrm>
          <a:prstGeom prst="bentConnector3">
            <a:avLst>
              <a:gd name="adj1" fmla="val 50000"/>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HSM Tools</a:t>
            </a:r>
          </a:p>
        </p:txBody>
      </p:sp>
      <p:pic>
        <p:nvPicPr>
          <p:cNvPr id="37891" name="Picture 183" descr="100_13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525" y="2352675"/>
            <a:ext cx="4313238" cy="3235325"/>
          </a:xfrm>
        </p:spPr>
      </p:pic>
      <p:pic>
        <p:nvPicPr>
          <p:cNvPr id="37892" name="Picture 140" descr="TRY1ForBill"/>
          <p:cNvPicPr>
            <a:picLocks noChangeAspect="1" noChangeArrowheads="1"/>
          </p:cNvPicPr>
          <p:nvPr/>
        </p:nvPicPr>
        <p:blipFill>
          <a:blip r:embed="rId4">
            <a:extLst>
              <a:ext uri="{28A0092B-C50C-407E-A947-70E740481C1C}">
                <a14:useLocalDpi xmlns:a14="http://schemas.microsoft.com/office/drawing/2010/main" val="0"/>
              </a:ext>
            </a:extLst>
          </a:blip>
          <a:srcRect b="9254"/>
          <a:stretch>
            <a:fillRect/>
          </a:stretch>
        </p:blipFill>
        <p:spPr bwMode="auto">
          <a:xfrm>
            <a:off x="4508500" y="2349500"/>
            <a:ext cx="4608513"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mtClean="0"/>
              <a:t>Crash Prediction Uses</a:t>
            </a:r>
          </a:p>
        </p:txBody>
      </p:sp>
      <p:sp>
        <p:nvSpPr>
          <p:cNvPr id="39939" name="Rectangle 3" descr="Rectangle: Click to edit Master text styles&#10;Second level&#10;Third level&#10;Fourth level&#10;Fifth level"/>
          <p:cNvSpPr>
            <a:spLocks noGrp="1" noChangeArrowheads="1"/>
          </p:cNvSpPr>
          <p:nvPr>
            <p:ph idx="1"/>
          </p:nvPr>
        </p:nvSpPr>
        <p:spPr/>
        <p:txBody>
          <a:bodyPr/>
          <a:lstStyle/>
          <a:p>
            <a:r>
              <a:rPr lang="en-US" altLang="en-US" smtClean="0"/>
              <a:t>Program level</a:t>
            </a:r>
          </a:p>
          <a:p>
            <a:pPr lvl="1"/>
            <a:r>
              <a:rPr lang="en-US" altLang="en-US" smtClean="0"/>
              <a:t>Segment prioritization</a:t>
            </a:r>
          </a:p>
          <a:p>
            <a:r>
              <a:rPr lang="en-US" altLang="en-US" smtClean="0"/>
              <a:t>Project level</a:t>
            </a:r>
          </a:p>
          <a:p>
            <a:pPr lvl="1"/>
            <a:r>
              <a:rPr lang="en-US" altLang="en-US" smtClean="0"/>
              <a:t>Project needs assessment</a:t>
            </a:r>
          </a:p>
          <a:p>
            <a:pPr lvl="1"/>
            <a:r>
              <a:rPr lang="en-US" altLang="en-US" smtClean="0"/>
              <a:t>Communication with the public</a:t>
            </a:r>
          </a:p>
          <a:p>
            <a:pPr lvl="1"/>
            <a:r>
              <a:rPr lang="en-US" altLang="en-US" smtClean="0"/>
              <a:t>Documentation</a:t>
            </a:r>
          </a:p>
          <a:p>
            <a:r>
              <a:rPr lang="en-US" altLang="en-US" smtClean="0"/>
              <a:t>Tort Defense</a:t>
            </a:r>
          </a:p>
          <a:p>
            <a:endParaRPr lang="en-US" altLang="en-US" smtClean="0"/>
          </a:p>
        </p:txBody>
      </p:sp>
    </p:spTree>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HSM Contents</a:t>
            </a:r>
          </a:p>
        </p:txBody>
      </p:sp>
      <p:graphicFrame>
        <p:nvGraphicFramePr>
          <p:cNvPr id="12" name="Diagram 11"/>
          <p:cNvGraphicFramePr/>
          <p:nvPr/>
        </p:nvGraphicFramePr>
        <p:xfrm>
          <a:off x="556146" y="1651000"/>
          <a:ext cx="363485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ounded Rectangle 12"/>
          <p:cNvSpPr/>
          <p:nvPr/>
        </p:nvSpPr>
        <p:spPr>
          <a:xfrm>
            <a:off x="3733800" y="2514600"/>
            <a:ext cx="3194050" cy="668338"/>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0" dirty="0">
                <a:latin typeface="Century Gothic" panose="020B0502020202020204" pitchFamily="34" charset="0"/>
              </a:rPr>
              <a:t>Introduction, Human Factors, Fundamentals</a:t>
            </a:r>
          </a:p>
        </p:txBody>
      </p:sp>
      <p:sp>
        <p:nvSpPr>
          <p:cNvPr id="14" name="Rounded Rectangle 13"/>
          <p:cNvSpPr/>
          <p:nvPr/>
        </p:nvSpPr>
        <p:spPr>
          <a:xfrm>
            <a:off x="3733800" y="3376613"/>
            <a:ext cx="3194050" cy="668337"/>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0" dirty="0">
                <a:latin typeface="Century Gothic" panose="020B0502020202020204" pitchFamily="34" charset="0"/>
              </a:rPr>
              <a:t>Safety Management Process</a:t>
            </a:r>
          </a:p>
        </p:txBody>
      </p:sp>
      <p:sp>
        <p:nvSpPr>
          <p:cNvPr id="15" name="Rounded Rectangle 14"/>
          <p:cNvSpPr/>
          <p:nvPr/>
        </p:nvSpPr>
        <p:spPr>
          <a:xfrm>
            <a:off x="3733800" y="4208463"/>
            <a:ext cx="3194050" cy="66992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0" dirty="0">
                <a:latin typeface="Century Gothic" panose="020B0502020202020204" pitchFamily="34" charset="0"/>
              </a:rPr>
              <a:t>Predictive Methods</a:t>
            </a:r>
          </a:p>
        </p:txBody>
      </p:sp>
      <p:sp>
        <p:nvSpPr>
          <p:cNvPr id="16" name="Rounded Rectangle 15"/>
          <p:cNvSpPr/>
          <p:nvPr/>
        </p:nvSpPr>
        <p:spPr>
          <a:xfrm>
            <a:off x="3733800" y="5068888"/>
            <a:ext cx="3194050" cy="668337"/>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0" dirty="0">
                <a:latin typeface="Century Gothic" panose="020B0502020202020204" pitchFamily="34" charset="0"/>
              </a:rPr>
              <a:t>Crash Modification Factors</a:t>
            </a:r>
          </a:p>
        </p:txBody>
      </p:sp>
      <p:cxnSp>
        <p:nvCxnSpPr>
          <p:cNvPr id="18" name="Straight Arrow Connector 17"/>
          <p:cNvCxnSpPr/>
          <p:nvPr/>
        </p:nvCxnSpPr>
        <p:spPr>
          <a:xfrm>
            <a:off x="3065463" y="2849563"/>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065463" y="3711575"/>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065463" y="4543425"/>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065463" y="5403850"/>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HSM Companion Software</a:t>
            </a:r>
          </a:p>
        </p:txBody>
      </p:sp>
      <p:graphicFrame>
        <p:nvGraphicFramePr>
          <p:cNvPr id="7" name="Group 24"/>
          <p:cNvGraphicFramePr>
            <a:graphicFrameLocks/>
          </p:cNvGraphicFramePr>
          <p:nvPr>
            <p:extLst>
              <p:ext uri="{D42A27DB-BD31-4B8C-83A1-F6EECF244321}">
                <p14:modId xmlns:p14="http://schemas.microsoft.com/office/powerpoint/2010/main" val="2883593234"/>
              </p:ext>
            </p:extLst>
          </p:nvPr>
        </p:nvGraphicFramePr>
        <p:xfrm>
          <a:off x="919162" y="1600200"/>
          <a:ext cx="7691438" cy="4500563"/>
        </p:xfrm>
        <a:graphic>
          <a:graphicData uri="http://schemas.openxmlformats.org/drawingml/2006/table">
            <a:tbl>
              <a:tblPr/>
              <a:tblGrid>
                <a:gridCol w="3111997"/>
                <a:gridCol w="4579441"/>
              </a:tblGrid>
              <a:tr h="57913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200" b="0" i="0" u="none" strike="noStrike" cap="none" normalizeH="0" baseline="0" dirty="0" smtClean="0">
                          <a:ln>
                            <a:noFill/>
                          </a:ln>
                          <a:solidFill>
                            <a:schemeClr val="bg1"/>
                          </a:solidFill>
                          <a:effectLst/>
                          <a:latin typeface="Century Gothic" panose="020B0502020202020204" pitchFamily="34" charset="0"/>
                        </a:rPr>
                        <a:t>HSM Part</a:t>
                      </a:r>
                      <a:endParaRPr kumimoji="0" lang="en-US" sz="3200" b="0" i="0" u="none" strike="noStrike" cap="none" normalizeH="0" baseline="0" dirty="0" smtClean="0">
                        <a:ln>
                          <a:noFill/>
                        </a:ln>
                        <a:solidFill>
                          <a:schemeClr val="tx1"/>
                        </a:solidFill>
                        <a:effectLst/>
                        <a:latin typeface="Century Gothic" panose="020B0502020202020204" pitchFamily="34" charset="0"/>
                      </a:endParaRP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200" b="0" i="0" u="none" strike="noStrike" cap="none" normalizeH="0" baseline="0" dirty="0" smtClean="0">
                          <a:ln>
                            <a:noFill/>
                          </a:ln>
                          <a:solidFill>
                            <a:schemeClr val="bg1"/>
                          </a:solidFill>
                          <a:effectLst/>
                          <a:latin typeface="Century Gothic" panose="020B0502020202020204" pitchFamily="34" charset="0"/>
                        </a:rPr>
                        <a:t>Supporting Tool</a:t>
                      </a:r>
                      <a:endParaRPr kumimoji="0" lang="en-US" sz="3200" b="0" i="1" u="none" strike="noStrike" cap="none" normalizeH="0" baseline="0" dirty="0" smtClean="0">
                        <a:ln>
                          <a:noFill/>
                        </a:ln>
                        <a:solidFill>
                          <a:schemeClr val="tx1"/>
                        </a:solidFill>
                        <a:effectLst/>
                        <a:latin typeface="Century Gothic" panose="020B0502020202020204" pitchFamily="34" charset="0"/>
                      </a:endParaRP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81BD"/>
                    </a:solidFill>
                  </a:tcPr>
                </a:tc>
              </a:tr>
              <a:tr h="158415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353A77"/>
                          </a:solidFill>
                          <a:effectLst/>
                          <a:latin typeface="Century Gothic" panose="020B0502020202020204" pitchFamily="34" charset="0"/>
                        </a:rPr>
                        <a:t>Part B: </a:t>
                      </a:r>
                      <a:br>
                        <a:rPr kumimoji="0" lang="en-US" sz="2400" b="0" i="0" u="none" strike="noStrike" cap="none" normalizeH="0" baseline="0" dirty="0" smtClean="0">
                          <a:ln>
                            <a:noFill/>
                          </a:ln>
                          <a:solidFill>
                            <a:srgbClr val="353A77"/>
                          </a:solidFill>
                          <a:effectLst/>
                          <a:latin typeface="Century Gothic" panose="020B0502020202020204" pitchFamily="34" charset="0"/>
                        </a:rPr>
                      </a:br>
                      <a:r>
                        <a:rPr kumimoji="0" lang="en-US" sz="2400" b="0" i="0" u="none" strike="noStrike" cap="none" normalizeH="0" baseline="0" dirty="0" smtClean="0">
                          <a:ln>
                            <a:noFill/>
                          </a:ln>
                          <a:solidFill>
                            <a:srgbClr val="353A77"/>
                          </a:solidFill>
                          <a:effectLst/>
                          <a:latin typeface="Century Gothic" panose="020B0502020202020204" pitchFamily="34" charset="0"/>
                        </a:rPr>
                        <a:t>Roadway Safety Management Process</a:t>
                      </a:r>
                    </a:p>
                  </a:txBody>
                  <a:tcPr marL="91443" marR="9144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353A77"/>
                          </a:solidFill>
                          <a:effectLst/>
                          <a:latin typeface="Century Gothic" panose="020B0502020202020204" pitchFamily="34" charset="0"/>
                        </a:rPr>
                        <a:t>SafetyAnalyst</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0070C0"/>
                          </a:solidFill>
                          <a:effectLst/>
                          <a:latin typeface="Century Gothic" panose="020B0502020202020204" pitchFamily="34" charset="0"/>
                        </a:rPr>
                        <a:t>www.safetyanalyst.org</a:t>
                      </a:r>
                    </a:p>
                  </a:txBody>
                  <a:tcPr marL="91443" marR="9144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204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353A77"/>
                          </a:solidFill>
                          <a:effectLst/>
                          <a:latin typeface="Century Gothic" panose="020B0502020202020204" pitchFamily="34" charset="0"/>
                        </a:rPr>
                        <a:t>Part C: </a:t>
                      </a:r>
                      <a:br>
                        <a:rPr kumimoji="0" lang="en-US" sz="2400" b="0" i="0" u="none" strike="noStrike" cap="none" normalizeH="0" baseline="0" dirty="0" smtClean="0">
                          <a:ln>
                            <a:noFill/>
                          </a:ln>
                          <a:solidFill>
                            <a:srgbClr val="353A77"/>
                          </a:solidFill>
                          <a:effectLst/>
                          <a:latin typeface="Century Gothic" panose="020B0502020202020204" pitchFamily="34" charset="0"/>
                        </a:rPr>
                      </a:br>
                      <a:r>
                        <a:rPr kumimoji="0" lang="en-US" sz="2400" b="0" i="0" u="none" strike="noStrike" cap="none" normalizeH="0" baseline="0" dirty="0" smtClean="0">
                          <a:ln>
                            <a:noFill/>
                          </a:ln>
                          <a:solidFill>
                            <a:srgbClr val="353A77"/>
                          </a:solidFill>
                          <a:effectLst/>
                          <a:latin typeface="Century Gothic" panose="020B0502020202020204" pitchFamily="34" charset="0"/>
                        </a:rPr>
                        <a:t>Predictive Methods</a:t>
                      </a:r>
                    </a:p>
                  </a:txBody>
                  <a:tcPr marL="91443" marR="9144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353A77"/>
                          </a:solidFill>
                          <a:effectLst/>
                          <a:latin typeface="Century Gothic" panose="020B0502020202020204" pitchFamily="34" charset="0"/>
                        </a:rPr>
                        <a:t>IHSDM</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0070C0"/>
                          </a:solidFill>
                          <a:effectLst/>
                          <a:latin typeface="Century Gothic" panose="020B0502020202020204" pitchFamily="34" charset="0"/>
                        </a:rPr>
                        <a:t>www.ihsdm.org</a:t>
                      </a:r>
                    </a:p>
                  </a:txBody>
                  <a:tcPr marL="91443" marR="9144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4523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353A77"/>
                          </a:solidFill>
                          <a:effectLst/>
                          <a:latin typeface="Century Gothic" panose="020B0502020202020204" pitchFamily="34" charset="0"/>
                        </a:rPr>
                        <a:t>Part D: </a:t>
                      </a:r>
                      <a:br>
                        <a:rPr kumimoji="0" lang="en-US" sz="2400" b="0" i="0" u="none" strike="noStrike" cap="none" normalizeH="0" baseline="0" dirty="0" smtClean="0">
                          <a:ln>
                            <a:noFill/>
                          </a:ln>
                          <a:solidFill>
                            <a:srgbClr val="353A77"/>
                          </a:solidFill>
                          <a:effectLst/>
                          <a:latin typeface="Century Gothic" panose="020B0502020202020204" pitchFamily="34" charset="0"/>
                        </a:rPr>
                      </a:br>
                      <a:r>
                        <a:rPr kumimoji="0" lang="en-US" sz="2400" b="0" i="0" u="none" strike="noStrike" cap="none" normalizeH="0" baseline="0" dirty="0" smtClean="0">
                          <a:ln>
                            <a:noFill/>
                          </a:ln>
                          <a:solidFill>
                            <a:srgbClr val="353A77"/>
                          </a:solidFill>
                          <a:effectLst/>
                          <a:latin typeface="Century Gothic" panose="020B0502020202020204" pitchFamily="34" charset="0"/>
                        </a:rPr>
                        <a:t>Crash Modification Factors</a:t>
                      </a:r>
                    </a:p>
                  </a:txBody>
                  <a:tcPr marL="91443" marR="9144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353A77"/>
                          </a:solidFill>
                          <a:effectLst/>
                          <a:latin typeface="Century Gothic" panose="020B0502020202020204" pitchFamily="34" charset="0"/>
                        </a:rPr>
                        <a:t>FHWA CRF/CMF Clearinghouse</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rgbClr val="0070C0"/>
                          </a:solidFill>
                          <a:effectLst/>
                          <a:latin typeface="Century Gothic" panose="020B0502020202020204" pitchFamily="34" charset="0"/>
                        </a:rPr>
                        <a:t>www.cmfclearinghouse.org</a:t>
                      </a:r>
                    </a:p>
                  </a:txBody>
                  <a:tcPr marL="91443" marR="9144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Some More Questions</a:t>
            </a:r>
          </a:p>
        </p:txBody>
      </p:sp>
      <p:sp>
        <p:nvSpPr>
          <p:cNvPr id="46083" name="Content Placeholder 2" descr="Rectangle: Click to edit Master text styles&#10;Second level&#10;Third level&#10;Fourth level&#10;Fifth level"/>
          <p:cNvSpPr>
            <a:spLocks noGrp="1"/>
          </p:cNvSpPr>
          <p:nvPr>
            <p:ph idx="1"/>
          </p:nvPr>
        </p:nvSpPr>
        <p:spPr>
          <a:xfrm>
            <a:off x="609600" y="1676400"/>
            <a:ext cx="8382000" cy="4114800"/>
          </a:xfrm>
        </p:spPr>
        <p:txBody>
          <a:bodyPr/>
          <a:lstStyle/>
          <a:p>
            <a:r>
              <a:rPr lang="en-US" altLang="en-US" dirty="0" smtClean="0"/>
              <a:t>What is the number of crashes for a given scenario?</a:t>
            </a:r>
          </a:p>
          <a:p>
            <a:pPr lvl="1"/>
            <a:r>
              <a:rPr lang="en-US" altLang="en-US" dirty="0" smtClean="0"/>
              <a:t>2-lane rural road with 5,000 AADT</a:t>
            </a:r>
          </a:p>
          <a:p>
            <a:pPr lvl="1"/>
            <a:r>
              <a:rPr lang="en-US" altLang="en-US" dirty="0" smtClean="0"/>
              <a:t>4-lane rural arterial divided arterial with 20,000 AADT 	</a:t>
            </a:r>
          </a:p>
          <a:p>
            <a:r>
              <a:rPr lang="en-US" altLang="en-US" dirty="0" smtClean="0"/>
              <a:t>What will be the safety effect if we</a:t>
            </a:r>
          </a:p>
          <a:p>
            <a:pPr lvl="1"/>
            <a:r>
              <a:rPr lang="en-US" altLang="en-US" dirty="0" smtClean="0"/>
              <a:t>Widen shoulder</a:t>
            </a:r>
          </a:p>
          <a:p>
            <a:pPr lvl="1"/>
            <a:r>
              <a:rPr lang="en-US" altLang="en-US" dirty="0" smtClean="0"/>
              <a:t>Add a median </a:t>
            </a:r>
          </a:p>
          <a:p>
            <a:pPr lvl="1"/>
            <a:r>
              <a:rPr lang="en-US" altLang="en-US" smtClean="0"/>
              <a:t>Add a left-turn lane</a:t>
            </a:r>
          </a:p>
        </p:txBody>
      </p:sp>
    </p:spTree>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Learning Outcomes</a:t>
            </a:r>
          </a:p>
        </p:txBody>
      </p:sp>
      <p:sp>
        <p:nvSpPr>
          <p:cNvPr id="11267" name="Content Placeholder 2" descr="Rectangle: Click to edit Master text styles&#10;Second level&#10;Third level&#10;Fourth level&#10;Fifth level"/>
          <p:cNvSpPr>
            <a:spLocks noGrp="1"/>
          </p:cNvSpPr>
          <p:nvPr>
            <p:ph idx="1"/>
          </p:nvPr>
        </p:nvSpPr>
        <p:spPr/>
        <p:txBody>
          <a:bodyPr/>
          <a:lstStyle/>
          <a:p>
            <a:r>
              <a:rPr lang="en-US" altLang="en-US" smtClean="0"/>
              <a:t>Introduce the Highway Safety Manual</a:t>
            </a:r>
          </a:p>
          <a:p>
            <a:r>
              <a:rPr lang="en-US" altLang="en-US" smtClean="0"/>
              <a:t>Define procedures and techniques</a:t>
            </a:r>
          </a:p>
          <a:p>
            <a:r>
              <a:rPr lang="en-US" altLang="en-US" smtClean="0"/>
              <a:t>Demonstrate use of </a:t>
            </a:r>
          </a:p>
          <a:p>
            <a:pPr lvl="1"/>
            <a:r>
              <a:rPr lang="en-US" altLang="en-US" smtClean="0"/>
              <a:t>Safety Performance Functions </a:t>
            </a:r>
          </a:p>
          <a:p>
            <a:pPr lvl="1"/>
            <a:r>
              <a:rPr lang="en-US" altLang="en-US" smtClean="0"/>
              <a:t>Crash Modification Factors</a:t>
            </a:r>
          </a:p>
        </p:txBody>
      </p:sp>
    </p:spTree>
  </p:cSld>
  <p:clrMapOvr>
    <a:masterClrMapping/>
  </p:clrMapOvr>
  <p:transition spd="slow">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How HSM Works</a:t>
            </a:r>
          </a:p>
        </p:txBody>
      </p:sp>
      <p:sp>
        <p:nvSpPr>
          <p:cNvPr id="48131" name="Content Placeholder 2" descr="Rectangle: Click to edit Master text styles&#10;Second level&#10;Third level&#10;Fourth level&#10;Fifth level"/>
          <p:cNvSpPr>
            <a:spLocks noGrp="1"/>
          </p:cNvSpPr>
          <p:nvPr>
            <p:ph idx="1"/>
          </p:nvPr>
        </p:nvSpPr>
        <p:spPr>
          <a:xfrm>
            <a:off x="804863" y="2743200"/>
            <a:ext cx="7772400" cy="4114800"/>
          </a:xfrm>
        </p:spPr>
        <p:txBody>
          <a:bodyPr/>
          <a:lstStyle/>
          <a:p>
            <a:r>
              <a:rPr lang="en-US" altLang="en-US" sz="3200" smtClean="0"/>
              <a:t>Safety Performance Function(SPF): regression  equation</a:t>
            </a:r>
          </a:p>
          <a:p>
            <a:r>
              <a:rPr lang="en-US" altLang="en-US" sz="3200" smtClean="0"/>
              <a:t>Crash Modification Factor (CMF): adjustment factors</a:t>
            </a:r>
          </a:p>
          <a:p>
            <a:r>
              <a:rPr lang="en-US" altLang="en-US" sz="3200" smtClean="0"/>
              <a:t>Calibration Factor (C): local adjustment</a:t>
            </a:r>
          </a:p>
        </p:txBody>
      </p:sp>
      <p:sp>
        <p:nvSpPr>
          <p:cNvPr id="4" name="Flowchart: Predefined Process 3"/>
          <p:cNvSpPr/>
          <p:nvPr/>
        </p:nvSpPr>
        <p:spPr>
          <a:xfrm>
            <a:off x="609600" y="1735138"/>
            <a:ext cx="1460500" cy="846137"/>
          </a:xfrm>
          <a:prstGeom prst="flowChartPredefinedProcess">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5" name="Multiply 4"/>
          <p:cNvSpPr/>
          <p:nvPr/>
        </p:nvSpPr>
        <p:spPr>
          <a:xfrm>
            <a:off x="2070100" y="1844675"/>
            <a:ext cx="573088" cy="627063"/>
          </a:xfrm>
          <a:prstGeom prst="mathMultiply">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7" name="Rectangle 6"/>
          <p:cNvSpPr/>
          <p:nvPr/>
        </p:nvSpPr>
        <p:spPr>
          <a:xfrm>
            <a:off x="792218" y="1790581"/>
            <a:ext cx="1104790" cy="800219"/>
          </a:xfrm>
          <a:prstGeom prst="rect">
            <a:avLst/>
          </a:prstGeom>
          <a:noFill/>
        </p:spPr>
        <p:txBody>
          <a:bodyPr wrap="none">
            <a:spAutoFit/>
          </a:bodyPr>
          <a:lstStyle/>
          <a:p>
            <a:pPr algn="ctr">
              <a:defRPr/>
            </a:pPr>
            <a:r>
              <a:rPr lang="en-US" sz="4600" dirty="0">
                <a:ln w="12700">
                  <a:solidFill>
                    <a:srgbClr val="054697"/>
                  </a:solidFill>
                  <a:prstDash val="solid"/>
                </a:ln>
                <a:solidFill>
                  <a:srgbClr val="F4F1E3"/>
                </a:solidFill>
                <a:effectLst>
                  <a:outerShdw blurRad="41275" dist="20320" dir="1800000" algn="ctr" rotWithShape="0">
                    <a:srgbClr val="000000">
                      <a:alpha val="40000"/>
                    </a:srgbClr>
                  </a:outerShdw>
                </a:effectLst>
                <a:latin typeface="Century Gothic" panose="020B0502020202020204" pitchFamily="34" charset="0"/>
              </a:rPr>
              <a:t>SPF</a:t>
            </a:r>
          </a:p>
        </p:txBody>
      </p:sp>
      <p:sp>
        <p:nvSpPr>
          <p:cNvPr id="8" name="Flowchart: Predefined Process 7"/>
          <p:cNvSpPr/>
          <p:nvPr/>
        </p:nvSpPr>
        <p:spPr>
          <a:xfrm>
            <a:off x="2628900" y="1735138"/>
            <a:ext cx="1736725" cy="846137"/>
          </a:xfrm>
          <a:prstGeom prst="flowChartPredefinedProcess">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9" name="Multiply 8"/>
          <p:cNvSpPr/>
          <p:nvPr/>
        </p:nvSpPr>
        <p:spPr>
          <a:xfrm>
            <a:off x="4365625" y="1844675"/>
            <a:ext cx="573088" cy="627063"/>
          </a:xfrm>
          <a:prstGeom prst="mathMultiply">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10" name="Rectangle 9"/>
          <p:cNvSpPr/>
          <p:nvPr/>
        </p:nvSpPr>
        <p:spPr>
          <a:xfrm>
            <a:off x="2764929" y="1790581"/>
            <a:ext cx="1459053" cy="800219"/>
          </a:xfrm>
          <a:prstGeom prst="rect">
            <a:avLst/>
          </a:prstGeom>
          <a:noFill/>
        </p:spPr>
        <p:txBody>
          <a:bodyPr wrap="none">
            <a:spAutoFit/>
          </a:bodyPr>
          <a:lstStyle/>
          <a:p>
            <a:pPr algn="ctr">
              <a:defRPr/>
            </a:pPr>
            <a:r>
              <a:rPr lang="en-US" sz="4600" dirty="0">
                <a:ln w="12700">
                  <a:solidFill>
                    <a:srgbClr val="054697"/>
                  </a:solidFill>
                  <a:prstDash val="solid"/>
                </a:ln>
                <a:solidFill>
                  <a:srgbClr val="F4F1E3"/>
                </a:solidFill>
                <a:effectLst>
                  <a:outerShdw blurRad="41275" dist="20320" dir="1800000" algn="ctr" rotWithShape="0">
                    <a:srgbClr val="000000">
                      <a:alpha val="40000"/>
                    </a:srgbClr>
                  </a:outerShdw>
                </a:effectLst>
                <a:latin typeface="Century Gothic" panose="020B0502020202020204" pitchFamily="34" charset="0"/>
              </a:rPr>
              <a:t>CMF</a:t>
            </a:r>
          </a:p>
        </p:txBody>
      </p:sp>
      <p:sp>
        <p:nvSpPr>
          <p:cNvPr id="11" name="Flowchart: Predefined Process 10"/>
          <p:cNvSpPr/>
          <p:nvPr/>
        </p:nvSpPr>
        <p:spPr>
          <a:xfrm>
            <a:off x="4924425" y="1735138"/>
            <a:ext cx="992188" cy="846137"/>
          </a:xfrm>
          <a:prstGeom prst="flowChartPredefinedProcess">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13" name="Rectangle 12"/>
          <p:cNvSpPr/>
          <p:nvPr/>
        </p:nvSpPr>
        <p:spPr>
          <a:xfrm>
            <a:off x="5103254" y="1790581"/>
            <a:ext cx="644728" cy="800219"/>
          </a:xfrm>
          <a:prstGeom prst="rect">
            <a:avLst/>
          </a:prstGeom>
          <a:noFill/>
        </p:spPr>
        <p:txBody>
          <a:bodyPr wrap="none">
            <a:spAutoFit/>
          </a:bodyPr>
          <a:lstStyle/>
          <a:p>
            <a:pPr algn="ctr">
              <a:defRPr/>
            </a:pPr>
            <a:r>
              <a:rPr lang="en-US" sz="4600" dirty="0">
                <a:ln w="12700">
                  <a:solidFill>
                    <a:srgbClr val="054697"/>
                  </a:solidFill>
                  <a:prstDash val="solid"/>
                </a:ln>
                <a:solidFill>
                  <a:srgbClr val="F4F1E3"/>
                </a:solidFill>
                <a:effectLst>
                  <a:outerShdw blurRad="41275" dist="20320" dir="1800000" algn="ctr" rotWithShape="0">
                    <a:srgbClr val="000000">
                      <a:alpha val="40000"/>
                    </a:srgbClr>
                  </a:outerShdw>
                </a:effectLst>
                <a:latin typeface="Century Gothic" panose="020B0502020202020204" pitchFamily="34" charset="0"/>
              </a:rPr>
              <a:t>C</a:t>
            </a:r>
          </a:p>
        </p:txBody>
      </p:sp>
      <p:sp>
        <p:nvSpPr>
          <p:cNvPr id="14" name="Equal 13"/>
          <p:cNvSpPr/>
          <p:nvPr/>
        </p:nvSpPr>
        <p:spPr>
          <a:xfrm>
            <a:off x="5900738" y="1871663"/>
            <a:ext cx="585787" cy="573087"/>
          </a:xfrm>
          <a:prstGeom prst="mathEqual">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entury Gothic" panose="020B0502020202020204" pitchFamily="34" charset="0"/>
            </a:endParaRPr>
          </a:p>
        </p:txBody>
      </p:sp>
      <p:sp>
        <p:nvSpPr>
          <p:cNvPr id="15" name="Flowchart: Process 14"/>
          <p:cNvSpPr/>
          <p:nvPr/>
        </p:nvSpPr>
        <p:spPr>
          <a:xfrm>
            <a:off x="6648450" y="1677988"/>
            <a:ext cx="2062163" cy="96043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entury Gothic" panose="020B0502020202020204" pitchFamily="34" charset="0"/>
            </a:endParaRPr>
          </a:p>
        </p:txBody>
      </p:sp>
      <p:sp>
        <p:nvSpPr>
          <p:cNvPr id="16" name="Rectangle 15"/>
          <p:cNvSpPr/>
          <p:nvPr/>
        </p:nvSpPr>
        <p:spPr>
          <a:xfrm>
            <a:off x="6478656" y="1573649"/>
            <a:ext cx="2401619" cy="1169551"/>
          </a:xfrm>
          <a:prstGeom prst="rect">
            <a:avLst/>
          </a:prstGeom>
          <a:solidFill>
            <a:srgbClr val="4F81BD"/>
          </a:solidFill>
          <a:ln>
            <a:noFill/>
          </a:ln>
        </p:spPr>
        <p:txBody>
          <a:bodyPr wrap="none">
            <a:spAutoFit/>
          </a:bodyPr>
          <a:lstStyle/>
          <a:p>
            <a:pPr algn="ctr">
              <a:defRPr/>
            </a:pPr>
            <a:r>
              <a:rPr lang="en-US" sz="3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Predicted </a:t>
            </a:r>
          </a:p>
          <a:p>
            <a:pPr algn="ctr">
              <a:defRPr/>
            </a:pPr>
            <a:r>
              <a:rPr lang="en-US" sz="3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Crashes</a:t>
            </a:r>
          </a:p>
        </p:txBody>
      </p:sp>
    </p:spTree>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838200" y="762000"/>
            <a:ext cx="7772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sz="4400">
              <a:latin typeface="Calibri" panose="020F0502020204030204" pitchFamily="34" charset="0"/>
            </a:endParaRPr>
          </a:p>
        </p:txBody>
      </p:sp>
      <p:sp>
        <p:nvSpPr>
          <p:cNvPr id="50179" name="Rectangle 3"/>
          <p:cNvSpPr>
            <a:spLocks noChangeArrowheads="1"/>
          </p:cNvSpPr>
          <p:nvPr/>
        </p:nvSpPr>
        <p:spPr bwMode="auto">
          <a:xfrm>
            <a:off x="838200" y="1905000"/>
            <a:ext cx="77724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spcBef>
                <a:spcPct val="20000"/>
              </a:spcBef>
              <a:buFont typeface="Arial" panose="020B0604020202020204" pitchFamily="34" charset="0"/>
              <a:buChar char="•"/>
            </a:pPr>
            <a:endParaRPr lang="en-US" altLang="en-US" sz="3200">
              <a:latin typeface="Calibri" panose="020F0502020204030204" pitchFamily="34" charset="0"/>
            </a:endParaRPr>
          </a:p>
        </p:txBody>
      </p:sp>
      <p:sp>
        <p:nvSpPr>
          <p:cNvPr id="50180" name="Title 4"/>
          <p:cNvSpPr>
            <a:spLocks noGrp="1"/>
          </p:cNvSpPr>
          <p:nvPr>
            <p:ph type="title"/>
          </p:nvPr>
        </p:nvSpPr>
        <p:spPr/>
        <p:txBody>
          <a:bodyPr/>
          <a:lstStyle/>
          <a:p>
            <a:r>
              <a:rPr lang="en-US" altLang="en-US" smtClean="0"/>
              <a:t>Part C: Predictive Methods	   </a:t>
            </a:r>
            <a:r>
              <a:rPr lang="en-US" altLang="en-US" sz="2000" smtClean="0"/>
              <a:t>(1/3)</a:t>
            </a:r>
          </a:p>
        </p:txBody>
      </p:sp>
      <p:sp>
        <p:nvSpPr>
          <p:cNvPr id="50181" name="Title 3" descr="Rectangle: Click to edit Master text styles&#10;Second level&#10;Third level&#10;Fourth level&#10;Fifth level"/>
          <p:cNvSpPr>
            <a:spLocks noGrp="1"/>
          </p:cNvSpPr>
          <p:nvPr>
            <p:ph type="body" idx="1"/>
          </p:nvPr>
        </p:nvSpPr>
        <p:spPr>
          <a:xfrm>
            <a:off x="838200" y="2238375"/>
            <a:ext cx="7772400" cy="4114800"/>
          </a:xfrm>
        </p:spPr>
        <p:txBody>
          <a:bodyPr/>
          <a:lstStyle/>
          <a:p>
            <a:r>
              <a:rPr lang="en-US" altLang="en-US" sz="3200" dirty="0" smtClean="0"/>
              <a:t>Safety Performance Functions (SPFs)</a:t>
            </a:r>
          </a:p>
          <a:p>
            <a:pPr lvl="1"/>
            <a:r>
              <a:rPr lang="en-US" altLang="en-US" sz="2800" dirty="0" smtClean="0"/>
              <a:t>Regression models </a:t>
            </a:r>
          </a:p>
          <a:p>
            <a:pPr lvl="1"/>
            <a:r>
              <a:rPr lang="en-US" altLang="en-US" sz="2800" dirty="0" smtClean="0"/>
              <a:t>Predict expected crash frequency</a:t>
            </a:r>
          </a:p>
          <a:p>
            <a:r>
              <a:rPr lang="en-US" altLang="en-US" sz="3200" dirty="0" smtClean="0"/>
              <a:t>Developed from data for a number of similar sites</a:t>
            </a:r>
          </a:p>
          <a:p>
            <a:r>
              <a:rPr lang="en-US" altLang="en-US" sz="3200" dirty="0" smtClean="0"/>
              <a:t>Developed for specific site types and “base conditions”</a:t>
            </a:r>
          </a:p>
        </p:txBody>
      </p:sp>
      <p:sp>
        <p:nvSpPr>
          <p:cNvPr id="8" name="Flowchart: Predefined Process 7"/>
          <p:cNvSpPr/>
          <p:nvPr/>
        </p:nvSpPr>
        <p:spPr>
          <a:xfrm>
            <a:off x="7391400" y="1457325"/>
            <a:ext cx="1460500" cy="846138"/>
          </a:xfrm>
          <a:prstGeom prst="flowChartPredefinedProcess">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9" name="Rectangle 8"/>
          <p:cNvSpPr/>
          <p:nvPr/>
        </p:nvSpPr>
        <p:spPr>
          <a:xfrm>
            <a:off x="7574208" y="1512667"/>
            <a:ext cx="1104790" cy="800219"/>
          </a:xfrm>
          <a:prstGeom prst="rect">
            <a:avLst/>
          </a:prstGeom>
          <a:noFill/>
        </p:spPr>
        <p:txBody>
          <a:bodyPr wrap="none">
            <a:spAutoFit/>
          </a:bodyPr>
          <a:lstStyle/>
          <a:p>
            <a:pPr algn="ctr">
              <a:defRPr/>
            </a:pPr>
            <a:r>
              <a:rPr lang="en-US" sz="4600" dirty="0">
                <a:ln w="12700">
                  <a:solidFill>
                    <a:srgbClr val="054697"/>
                  </a:solidFill>
                  <a:prstDash val="solid"/>
                </a:ln>
                <a:solidFill>
                  <a:srgbClr val="F4F1E3"/>
                </a:solidFill>
                <a:effectLst>
                  <a:outerShdw blurRad="41275" dist="20320" dir="1800000" algn="ctr" rotWithShape="0">
                    <a:srgbClr val="000000">
                      <a:alpha val="40000"/>
                    </a:srgbClr>
                  </a:outerShdw>
                </a:effectLst>
                <a:latin typeface="Century Gothic" panose="020B0502020202020204" pitchFamily="34" charset="0"/>
              </a:rPr>
              <a:t>SPF</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SPF Development</a:t>
            </a:r>
          </a:p>
        </p:txBody>
      </p:sp>
      <p:cxnSp>
        <p:nvCxnSpPr>
          <p:cNvPr id="52227" name="Straight Connector 6"/>
          <p:cNvCxnSpPr>
            <a:cxnSpLocks noChangeShapeType="1"/>
          </p:cNvCxnSpPr>
          <p:nvPr/>
        </p:nvCxnSpPr>
        <p:spPr bwMode="auto">
          <a:xfrm>
            <a:off x="1482725" y="5146675"/>
            <a:ext cx="623728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228" name="Straight Connector 8"/>
          <p:cNvCxnSpPr>
            <a:cxnSpLocks noChangeShapeType="1"/>
          </p:cNvCxnSpPr>
          <p:nvPr/>
        </p:nvCxnSpPr>
        <p:spPr bwMode="auto">
          <a:xfrm flipV="1">
            <a:off x="1482725" y="2033588"/>
            <a:ext cx="0" cy="3125787"/>
          </a:xfrm>
          <a:prstGeom prst="line">
            <a:avLst/>
          </a:prstGeom>
          <a:noFill/>
          <a:ln w="28575" algn="ctr">
            <a:solidFill>
              <a:srgbClr val="003399"/>
            </a:solidFill>
            <a:round/>
            <a:headEnd/>
            <a:tailEnd/>
          </a:ln>
          <a:extLst>
            <a:ext uri="{909E8E84-426E-40DD-AFC4-6F175D3DCCD1}">
              <a14:hiddenFill xmlns:a14="http://schemas.microsoft.com/office/drawing/2010/main">
                <a:noFill/>
              </a14:hiddenFill>
            </a:ext>
          </a:extLst>
        </p:spPr>
      </p:cxnSp>
      <p:sp>
        <p:nvSpPr>
          <p:cNvPr id="52229" name="TextBox 9"/>
          <p:cNvSpPr txBox="1">
            <a:spLocks noChangeArrowheads="1"/>
          </p:cNvSpPr>
          <p:nvPr/>
        </p:nvSpPr>
        <p:spPr bwMode="auto">
          <a:xfrm>
            <a:off x="3124200" y="5486400"/>
            <a:ext cx="3179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1800" b="0">
                <a:latin typeface="Century Gothic" panose="020B0502020202020204" pitchFamily="34" charset="0"/>
              </a:rPr>
              <a:t>Average Daily Traffic (ADT)</a:t>
            </a:r>
          </a:p>
        </p:txBody>
      </p:sp>
      <p:sp>
        <p:nvSpPr>
          <p:cNvPr id="52230" name="TextBox 10"/>
          <p:cNvSpPr txBox="1">
            <a:spLocks noChangeArrowheads="1"/>
          </p:cNvSpPr>
          <p:nvPr/>
        </p:nvSpPr>
        <p:spPr bwMode="auto">
          <a:xfrm rot="-5400000">
            <a:off x="65881" y="3372644"/>
            <a:ext cx="168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1800" b="0">
                <a:latin typeface="Century Gothic" panose="020B0502020202020204" pitchFamily="34" charset="0"/>
              </a:rPr>
              <a:t>Crashes/Year</a:t>
            </a:r>
          </a:p>
        </p:txBody>
      </p:sp>
      <p:sp>
        <p:nvSpPr>
          <p:cNvPr id="52231" name="Rectangle 12"/>
          <p:cNvSpPr>
            <a:spLocks noChangeArrowheads="1"/>
          </p:cNvSpPr>
          <p:nvPr/>
        </p:nvSpPr>
        <p:spPr bwMode="auto">
          <a:xfrm>
            <a:off x="1987550" y="4398963"/>
            <a:ext cx="80963" cy="44450"/>
          </a:xfrm>
          <a:prstGeom prst="rect">
            <a:avLst/>
          </a:prstGeom>
          <a:solidFill>
            <a:srgbClr val="003399"/>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2" name="Rectangle 13"/>
          <p:cNvSpPr>
            <a:spLocks noChangeArrowheads="1"/>
          </p:cNvSpPr>
          <p:nvPr/>
        </p:nvSpPr>
        <p:spPr bwMode="auto">
          <a:xfrm>
            <a:off x="2209800" y="4348163"/>
            <a:ext cx="82550" cy="46037"/>
          </a:xfrm>
          <a:prstGeom prst="rect">
            <a:avLst/>
          </a:prstGeom>
          <a:solidFill>
            <a:srgbClr val="003399"/>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3" name="Rectangle 14"/>
          <p:cNvSpPr>
            <a:spLocks noChangeArrowheads="1"/>
          </p:cNvSpPr>
          <p:nvPr/>
        </p:nvSpPr>
        <p:spPr bwMode="auto">
          <a:xfrm>
            <a:off x="2146300" y="4657725"/>
            <a:ext cx="82550" cy="46038"/>
          </a:xfrm>
          <a:prstGeom prst="rect">
            <a:avLst/>
          </a:prstGeom>
          <a:solidFill>
            <a:srgbClr val="003399"/>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4" name="Rectangle 15"/>
          <p:cNvSpPr>
            <a:spLocks noChangeArrowheads="1"/>
          </p:cNvSpPr>
          <p:nvPr/>
        </p:nvSpPr>
        <p:spPr bwMode="auto">
          <a:xfrm>
            <a:off x="2362200" y="4467225"/>
            <a:ext cx="82550" cy="46038"/>
          </a:xfrm>
          <a:prstGeom prst="rect">
            <a:avLst/>
          </a:prstGeom>
          <a:solidFill>
            <a:srgbClr val="003399"/>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5" name="Rectangle 16"/>
          <p:cNvSpPr>
            <a:spLocks noChangeArrowheads="1"/>
          </p:cNvSpPr>
          <p:nvPr/>
        </p:nvSpPr>
        <p:spPr bwMode="auto">
          <a:xfrm>
            <a:off x="2362200" y="4657725"/>
            <a:ext cx="82550" cy="46038"/>
          </a:xfrm>
          <a:prstGeom prst="rect">
            <a:avLst/>
          </a:prstGeom>
          <a:solidFill>
            <a:srgbClr val="003399"/>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6" name="Rectangle 17"/>
          <p:cNvSpPr>
            <a:spLocks noChangeArrowheads="1"/>
          </p:cNvSpPr>
          <p:nvPr/>
        </p:nvSpPr>
        <p:spPr bwMode="auto">
          <a:xfrm>
            <a:off x="3067050" y="4032250"/>
            <a:ext cx="82550" cy="46038"/>
          </a:xfrm>
          <a:prstGeom prst="rect">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7" name="Rectangle 18"/>
          <p:cNvSpPr>
            <a:spLocks noChangeArrowheads="1"/>
          </p:cNvSpPr>
          <p:nvPr/>
        </p:nvSpPr>
        <p:spPr bwMode="auto">
          <a:xfrm>
            <a:off x="3290888" y="3983038"/>
            <a:ext cx="80962" cy="44450"/>
          </a:xfrm>
          <a:prstGeom prst="rect">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8" name="Rectangle 19"/>
          <p:cNvSpPr>
            <a:spLocks noChangeArrowheads="1"/>
          </p:cNvSpPr>
          <p:nvPr/>
        </p:nvSpPr>
        <p:spPr bwMode="auto">
          <a:xfrm>
            <a:off x="3227388" y="4291013"/>
            <a:ext cx="80962" cy="46037"/>
          </a:xfrm>
          <a:prstGeom prst="rect">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39" name="Rectangle 20"/>
          <p:cNvSpPr>
            <a:spLocks noChangeArrowheads="1"/>
          </p:cNvSpPr>
          <p:nvPr/>
        </p:nvSpPr>
        <p:spPr bwMode="auto">
          <a:xfrm>
            <a:off x="3443288" y="4100513"/>
            <a:ext cx="80962" cy="46037"/>
          </a:xfrm>
          <a:prstGeom prst="rect">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0" name="Rectangle 21"/>
          <p:cNvSpPr>
            <a:spLocks noChangeArrowheads="1"/>
          </p:cNvSpPr>
          <p:nvPr/>
        </p:nvSpPr>
        <p:spPr bwMode="auto">
          <a:xfrm>
            <a:off x="3443288" y="4291013"/>
            <a:ext cx="80962" cy="46037"/>
          </a:xfrm>
          <a:prstGeom prst="rect">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1" name="Rectangle 22"/>
          <p:cNvSpPr>
            <a:spLocks noChangeArrowheads="1"/>
          </p:cNvSpPr>
          <p:nvPr/>
        </p:nvSpPr>
        <p:spPr bwMode="auto">
          <a:xfrm>
            <a:off x="4011613" y="3160713"/>
            <a:ext cx="82550" cy="46037"/>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2" name="Rectangle 23"/>
          <p:cNvSpPr>
            <a:spLocks noChangeArrowheads="1"/>
          </p:cNvSpPr>
          <p:nvPr/>
        </p:nvSpPr>
        <p:spPr bwMode="auto">
          <a:xfrm>
            <a:off x="4235450" y="3111500"/>
            <a:ext cx="80963" cy="46038"/>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3" name="Rectangle 24"/>
          <p:cNvSpPr>
            <a:spLocks noChangeArrowheads="1"/>
          </p:cNvSpPr>
          <p:nvPr/>
        </p:nvSpPr>
        <p:spPr bwMode="auto">
          <a:xfrm>
            <a:off x="4170363" y="3419475"/>
            <a:ext cx="82550" cy="46038"/>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4" name="Rectangle 25"/>
          <p:cNvSpPr>
            <a:spLocks noChangeArrowheads="1"/>
          </p:cNvSpPr>
          <p:nvPr/>
        </p:nvSpPr>
        <p:spPr bwMode="auto">
          <a:xfrm>
            <a:off x="4387850" y="3230563"/>
            <a:ext cx="80963" cy="44450"/>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5" name="Rectangle 26"/>
          <p:cNvSpPr>
            <a:spLocks noChangeArrowheads="1"/>
          </p:cNvSpPr>
          <p:nvPr/>
        </p:nvSpPr>
        <p:spPr bwMode="auto">
          <a:xfrm>
            <a:off x="4387850" y="3419475"/>
            <a:ext cx="80963" cy="46038"/>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6" name="Rectangle 27"/>
          <p:cNvSpPr>
            <a:spLocks noChangeArrowheads="1"/>
          </p:cNvSpPr>
          <p:nvPr/>
        </p:nvSpPr>
        <p:spPr bwMode="auto">
          <a:xfrm>
            <a:off x="5446713" y="3449638"/>
            <a:ext cx="82550" cy="46037"/>
          </a:xfrm>
          <a:prstGeom prst="rect">
            <a:avLst/>
          </a:prstGeom>
          <a:solidFill>
            <a:srgbClr val="7030A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7" name="Rectangle 28"/>
          <p:cNvSpPr>
            <a:spLocks noChangeArrowheads="1"/>
          </p:cNvSpPr>
          <p:nvPr/>
        </p:nvSpPr>
        <p:spPr bwMode="auto">
          <a:xfrm>
            <a:off x="5670550" y="3400425"/>
            <a:ext cx="80963" cy="46038"/>
          </a:xfrm>
          <a:prstGeom prst="rect">
            <a:avLst/>
          </a:prstGeom>
          <a:solidFill>
            <a:srgbClr val="7030A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8" name="Rectangle 29"/>
          <p:cNvSpPr>
            <a:spLocks noChangeArrowheads="1"/>
          </p:cNvSpPr>
          <p:nvPr/>
        </p:nvSpPr>
        <p:spPr bwMode="auto">
          <a:xfrm>
            <a:off x="5607050" y="3708400"/>
            <a:ext cx="80963" cy="46038"/>
          </a:xfrm>
          <a:prstGeom prst="rect">
            <a:avLst/>
          </a:prstGeom>
          <a:solidFill>
            <a:srgbClr val="7030A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49" name="Rectangle 30"/>
          <p:cNvSpPr>
            <a:spLocks noChangeArrowheads="1"/>
          </p:cNvSpPr>
          <p:nvPr/>
        </p:nvSpPr>
        <p:spPr bwMode="auto">
          <a:xfrm>
            <a:off x="5822950" y="3519488"/>
            <a:ext cx="80963" cy="44450"/>
          </a:xfrm>
          <a:prstGeom prst="rect">
            <a:avLst/>
          </a:prstGeom>
          <a:solidFill>
            <a:srgbClr val="7030A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52250" name="Rectangle 31"/>
          <p:cNvSpPr>
            <a:spLocks noChangeArrowheads="1"/>
          </p:cNvSpPr>
          <p:nvPr/>
        </p:nvSpPr>
        <p:spPr bwMode="auto">
          <a:xfrm>
            <a:off x="5822950" y="3708400"/>
            <a:ext cx="80963" cy="46038"/>
          </a:xfrm>
          <a:prstGeom prst="rect">
            <a:avLst/>
          </a:prstGeom>
          <a:solidFill>
            <a:srgbClr val="7030A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spAutoFit/>
          </a:bodyPr>
          <a:lstStyle>
            <a:lvl1pPr marL="457200" indent="-4572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sz="2000" b="0"/>
          </a:p>
        </p:txBody>
      </p:sp>
      <p:sp>
        <p:nvSpPr>
          <p:cNvPr id="33" name="Freeform 56"/>
          <p:cNvSpPr>
            <a:spLocks/>
          </p:cNvSpPr>
          <p:nvPr/>
        </p:nvSpPr>
        <p:spPr bwMode="auto">
          <a:xfrm>
            <a:off x="1493838" y="3206750"/>
            <a:ext cx="4816475" cy="1874838"/>
          </a:xfrm>
          <a:custGeom>
            <a:avLst/>
            <a:gdLst>
              <a:gd name="T0" fmla="*/ 0 w 3718"/>
              <a:gd name="T1" fmla="*/ 2147483646 h 1728"/>
              <a:gd name="T2" fmla="*/ 2147483646 w 3718"/>
              <a:gd name="T3" fmla="*/ 2147483646 h 1728"/>
              <a:gd name="T4" fmla="*/ 2147483646 w 3718"/>
              <a:gd name="T5" fmla="*/ 2147483646 h 1728"/>
              <a:gd name="T6" fmla="*/ 2147483646 w 3718"/>
              <a:gd name="T7" fmla="*/ 2147483646 h 1728"/>
              <a:gd name="T8" fmla="*/ 0 60000 65536"/>
              <a:gd name="T9" fmla="*/ 0 60000 65536"/>
              <a:gd name="T10" fmla="*/ 0 60000 65536"/>
              <a:gd name="T11" fmla="*/ 0 60000 65536"/>
              <a:gd name="T12" fmla="*/ 0 w 3718"/>
              <a:gd name="T13" fmla="*/ 0 h 1728"/>
              <a:gd name="T14" fmla="*/ 3718 w 3718"/>
              <a:gd name="T15" fmla="*/ 1728 h 1728"/>
            </a:gdLst>
            <a:ahLst/>
            <a:cxnLst>
              <a:cxn ang="T8">
                <a:pos x="T0" y="T1"/>
              </a:cxn>
              <a:cxn ang="T9">
                <a:pos x="T2" y="T3"/>
              </a:cxn>
              <a:cxn ang="T10">
                <a:pos x="T4" y="T5"/>
              </a:cxn>
              <a:cxn ang="T11">
                <a:pos x="T6" y="T7"/>
              </a:cxn>
            </a:cxnLst>
            <a:rect l="T12" t="T13" r="T14" b="T15"/>
            <a:pathLst>
              <a:path w="3718" h="1728">
                <a:moveTo>
                  <a:pt x="0" y="1728"/>
                </a:moveTo>
                <a:cubicBezTo>
                  <a:pt x="282" y="1538"/>
                  <a:pt x="1169" y="860"/>
                  <a:pt x="1693" y="586"/>
                </a:cubicBezTo>
                <a:cubicBezTo>
                  <a:pt x="2217" y="312"/>
                  <a:pt x="2805" y="168"/>
                  <a:pt x="3142" y="84"/>
                </a:cubicBezTo>
                <a:cubicBezTo>
                  <a:pt x="3479" y="0"/>
                  <a:pt x="3598" y="84"/>
                  <a:pt x="3718" y="84"/>
                </a:cubicBezTo>
              </a:path>
            </a:pathLst>
          </a:cu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TextBox 2"/>
          <p:cNvSpPr txBox="1">
            <a:spLocks noChangeArrowheads="1"/>
          </p:cNvSpPr>
          <p:nvPr/>
        </p:nvSpPr>
        <p:spPr bwMode="auto">
          <a:xfrm>
            <a:off x="5243513" y="2263775"/>
            <a:ext cx="75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b="0">
                <a:latin typeface="Century Gothic" panose="020B0502020202020204" pitchFamily="34" charset="0"/>
              </a:rPr>
              <a:t>SPF </a:t>
            </a: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838200" y="762000"/>
            <a:ext cx="7772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sz="4400">
              <a:latin typeface="Calibri" panose="020F0502020204030204" pitchFamily="34" charset="0"/>
            </a:endParaRPr>
          </a:p>
        </p:txBody>
      </p:sp>
      <p:sp>
        <p:nvSpPr>
          <p:cNvPr id="54275" name="Rectangle 3"/>
          <p:cNvSpPr>
            <a:spLocks noChangeArrowheads="1"/>
          </p:cNvSpPr>
          <p:nvPr/>
        </p:nvSpPr>
        <p:spPr bwMode="auto">
          <a:xfrm>
            <a:off x="838200" y="1905000"/>
            <a:ext cx="77724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spcBef>
                <a:spcPct val="20000"/>
              </a:spcBef>
              <a:buFont typeface="Arial" panose="020B0604020202020204" pitchFamily="34" charset="0"/>
              <a:buChar char="•"/>
            </a:pPr>
            <a:endParaRPr lang="en-US" altLang="en-US" sz="3200">
              <a:latin typeface="Calibri" panose="020F0502020204030204" pitchFamily="34" charset="0"/>
            </a:endParaRPr>
          </a:p>
        </p:txBody>
      </p:sp>
      <p:sp>
        <p:nvSpPr>
          <p:cNvPr id="54276" name="Title 2"/>
          <p:cNvSpPr>
            <a:spLocks noGrp="1"/>
          </p:cNvSpPr>
          <p:nvPr>
            <p:ph type="title"/>
          </p:nvPr>
        </p:nvSpPr>
        <p:spPr>
          <a:xfrm>
            <a:off x="609600" y="304800"/>
            <a:ext cx="8261350" cy="1143000"/>
          </a:xfrm>
        </p:spPr>
        <p:txBody>
          <a:bodyPr/>
          <a:lstStyle/>
          <a:p>
            <a:r>
              <a:rPr lang="en-US" altLang="en-US" smtClean="0"/>
              <a:t>SPF Example: 2-Lane Rural Roads</a:t>
            </a:r>
          </a:p>
        </p:txBody>
      </p:sp>
      <p:sp>
        <p:nvSpPr>
          <p:cNvPr id="33796" name="Title 3" descr="Rectangle: Click to edit Master text styles&#10;Second level&#10;Third level&#10;Fourth level&#10;Fifth level"/>
          <p:cNvSpPr>
            <a:spLocks noGrp="1"/>
          </p:cNvSpPr>
          <p:nvPr>
            <p:ph type="body" idx="1"/>
          </p:nvPr>
        </p:nvSpPr>
        <p:spPr>
          <a:xfrm>
            <a:off x="609600" y="1905000"/>
            <a:ext cx="8261350" cy="4114800"/>
          </a:xfrm>
        </p:spPr>
        <p:txBody>
          <a:bodyPr>
            <a:normAutofit fontScale="85000" lnSpcReduction="20000"/>
          </a:bodyPr>
          <a:lstStyle/>
          <a:p>
            <a:pPr marL="0" indent="0">
              <a:buFont typeface="Wingdings" panose="05000000000000000000" pitchFamily="2" charset="2"/>
              <a:buNone/>
              <a:defRPr/>
            </a:pPr>
            <a:r>
              <a:rPr lang="en-US" dirty="0" smtClean="0"/>
              <a:t>N</a:t>
            </a:r>
            <a:r>
              <a:rPr lang="en-US" baseline="-25000" dirty="0" smtClean="0"/>
              <a:t>spf rs</a:t>
            </a:r>
            <a:r>
              <a:rPr lang="en-US" dirty="0" smtClean="0"/>
              <a:t> = AADT x L x 365 X 10</a:t>
            </a:r>
            <a:r>
              <a:rPr lang="en-US" baseline="30000" dirty="0" smtClean="0"/>
              <a:t>-6</a:t>
            </a:r>
            <a:r>
              <a:rPr lang="en-US" dirty="0" smtClean="0"/>
              <a:t> x e</a:t>
            </a:r>
            <a:r>
              <a:rPr lang="en-US" baseline="30000" dirty="0" smtClean="0"/>
              <a:t>(-0.312)    </a:t>
            </a:r>
            <a:r>
              <a:rPr lang="en-US" sz="2000" dirty="0" smtClean="0"/>
              <a:t>(Eq. 10-6)</a:t>
            </a:r>
          </a:p>
          <a:p>
            <a:pPr marL="0" indent="0">
              <a:buFont typeface="Wingdings" panose="05000000000000000000" pitchFamily="2" charset="2"/>
              <a:buNone/>
              <a:defRPr/>
            </a:pPr>
            <a:endParaRPr lang="en-US" dirty="0"/>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endParaRPr lang="en-US" dirty="0"/>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endParaRPr lang="en-US" dirty="0"/>
          </a:p>
          <a:p>
            <a:pPr marL="0" indent="0">
              <a:buFont typeface="Wingdings" panose="05000000000000000000" pitchFamily="2" charset="2"/>
              <a:buNone/>
              <a:defRPr/>
            </a:pPr>
            <a:endParaRPr lang="en-US" sz="2200" dirty="0" smtClean="0"/>
          </a:p>
          <a:p>
            <a:pPr marL="0" indent="0">
              <a:buFont typeface="Wingdings" panose="05000000000000000000" pitchFamily="2" charset="2"/>
              <a:buNone/>
              <a:defRPr/>
            </a:pPr>
            <a:r>
              <a:rPr lang="en-US" sz="2200" dirty="0" smtClean="0"/>
              <a:t>Note: assumed crash type and severity distribution</a:t>
            </a:r>
          </a:p>
          <a:p>
            <a:pPr marL="0" indent="0">
              <a:buFont typeface="Wingdings" panose="05000000000000000000" pitchFamily="2" charset="2"/>
              <a:buNone/>
              <a:defRPr/>
            </a:pPr>
            <a:r>
              <a:rPr lang="en-US" dirty="0" smtClean="0"/>
              <a:t> </a:t>
            </a:r>
          </a:p>
        </p:txBody>
      </p:sp>
      <p:pic>
        <p:nvPicPr>
          <p:cNvPr id="542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46388"/>
            <a:ext cx="89154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838200" y="762000"/>
            <a:ext cx="7772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sz="4400">
              <a:latin typeface="Calibri" panose="020F0502020204030204" pitchFamily="34" charset="0"/>
            </a:endParaRPr>
          </a:p>
        </p:txBody>
      </p:sp>
      <p:sp>
        <p:nvSpPr>
          <p:cNvPr id="56323" name="Rectangle 3"/>
          <p:cNvSpPr>
            <a:spLocks noChangeArrowheads="1"/>
          </p:cNvSpPr>
          <p:nvPr/>
        </p:nvSpPr>
        <p:spPr bwMode="auto">
          <a:xfrm>
            <a:off x="838200" y="1905000"/>
            <a:ext cx="77724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spcBef>
                <a:spcPct val="20000"/>
              </a:spcBef>
              <a:buFont typeface="Arial" panose="020B0604020202020204" pitchFamily="34" charset="0"/>
              <a:buChar char="•"/>
            </a:pPr>
            <a:endParaRPr lang="en-US" altLang="en-US" sz="3200">
              <a:latin typeface="Calibri" panose="020F0502020204030204" pitchFamily="34" charset="0"/>
            </a:endParaRPr>
          </a:p>
        </p:txBody>
      </p:sp>
      <p:sp>
        <p:nvSpPr>
          <p:cNvPr id="56324" name="Title 4"/>
          <p:cNvSpPr>
            <a:spLocks noGrp="1"/>
          </p:cNvSpPr>
          <p:nvPr>
            <p:ph type="title"/>
          </p:nvPr>
        </p:nvSpPr>
        <p:spPr/>
        <p:txBody>
          <a:bodyPr/>
          <a:lstStyle/>
          <a:p>
            <a:r>
              <a:rPr lang="en-US" altLang="en-US" smtClean="0"/>
              <a:t>Part C: Predictive Methods	   </a:t>
            </a:r>
            <a:r>
              <a:rPr lang="en-US" altLang="en-US" sz="2000" smtClean="0"/>
              <a:t>(2/3)</a:t>
            </a:r>
          </a:p>
        </p:txBody>
      </p:sp>
      <p:sp>
        <p:nvSpPr>
          <p:cNvPr id="56325" name="Title 3" descr="Rectangle: Click to edit Master text styles&#10;Second level&#10;Third level&#10;Fourth level&#10;Fifth level"/>
          <p:cNvSpPr>
            <a:spLocks noGrp="1"/>
          </p:cNvSpPr>
          <p:nvPr>
            <p:ph type="body" idx="1"/>
          </p:nvPr>
        </p:nvSpPr>
        <p:spPr>
          <a:xfrm>
            <a:off x="838200" y="2252663"/>
            <a:ext cx="7772400" cy="4114800"/>
          </a:xfrm>
        </p:spPr>
        <p:txBody>
          <a:bodyPr/>
          <a:lstStyle/>
          <a:p>
            <a:r>
              <a:rPr lang="en-US" altLang="en-US" smtClean="0"/>
              <a:t>Crash Modification Factors (CMFs)</a:t>
            </a:r>
          </a:p>
          <a:p>
            <a:pPr lvl="1"/>
            <a:r>
              <a:rPr lang="en-US" altLang="en-US" smtClean="0"/>
              <a:t>Adjusts SPF predicted value </a:t>
            </a:r>
          </a:p>
          <a:p>
            <a:pPr lvl="1"/>
            <a:r>
              <a:rPr lang="en-US" altLang="en-US" smtClean="0"/>
              <a:t>Accounts for differences between base and site specific conditions</a:t>
            </a:r>
          </a:p>
        </p:txBody>
      </p:sp>
      <p:sp>
        <p:nvSpPr>
          <p:cNvPr id="8" name="Flowchart: Predefined Process 7"/>
          <p:cNvSpPr/>
          <p:nvPr/>
        </p:nvSpPr>
        <p:spPr>
          <a:xfrm>
            <a:off x="7104063" y="1447800"/>
            <a:ext cx="1735137" cy="846138"/>
          </a:xfrm>
          <a:prstGeom prst="flowChartPredefinedProcess">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9" name="Rectangle 8"/>
          <p:cNvSpPr/>
          <p:nvPr/>
        </p:nvSpPr>
        <p:spPr>
          <a:xfrm>
            <a:off x="7239129" y="1503037"/>
            <a:ext cx="1459053" cy="800219"/>
          </a:xfrm>
          <a:prstGeom prst="rect">
            <a:avLst/>
          </a:prstGeom>
          <a:noFill/>
        </p:spPr>
        <p:txBody>
          <a:bodyPr wrap="none">
            <a:spAutoFit/>
          </a:bodyPr>
          <a:lstStyle/>
          <a:p>
            <a:pPr algn="ctr">
              <a:defRPr/>
            </a:pPr>
            <a:r>
              <a:rPr lang="en-US" sz="4600" dirty="0">
                <a:ln w="12700">
                  <a:solidFill>
                    <a:srgbClr val="054697"/>
                  </a:solidFill>
                  <a:prstDash val="solid"/>
                </a:ln>
                <a:solidFill>
                  <a:srgbClr val="F4F1E3"/>
                </a:solidFill>
                <a:effectLst>
                  <a:outerShdw blurRad="41275" dist="20320" dir="1800000" algn="ctr" rotWithShape="0">
                    <a:srgbClr val="000000">
                      <a:alpha val="40000"/>
                    </a:srgbClr>
                  </a:outerShdw>
                </a:effectLst>
                <a:latin typeface="Century Gothic" panose="020B0502020202020204" pitchFamily="34" charset="0"/>
              </a:rPr>
              <a:t>CMF</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4"/>
          <p:cNvSpPr>
            <a:spLocks noGrp="1"/>
          </p:cNvSpPr>
          <p:nvPr>
            <p:ph type="title"/>
          </p:nvPr>
        </p:nvSpPr>
        <p:spPr/>
        <p:txBody>
          <a:bodyPr/>
          <a:lstStyle/>
          <a:p>
            <a:r>
              <a:rPr lang="en-US" altLang="en-US" smtClean="0"/>
              <a:t>Part C: Predictive Methods	   </a:t>
            </a:r>
            <a:r>
              <a:rPr lang="en-US" altLang="en-US" sz="2000" smtClean="0"/>
              <a:t>(3/3)</a:t>
            </a:r>
          </a:p>
        </p:txBody>
      </p:sp>
      <p:sp>
        <p:nvSpPr>
          <p:cNvPr id="58371" name="Rectangle 3" descr="Rectangle: Click to edit Master text styles&#10;Second level&#10;Third level&#10;Fourth level&#10;Fifth level"/>
          <p:cNvSpPr>
            <a:spLocks noGrp="1"/>
          </p:cNvSpPr>
          <p:nvPr>
            <p:ph idx="1"/>
          </p:nvPr>
        </p:nvSpPr>
        <p:spPr/>
        <p:txBody>
          <a:bodyPr/>
          <a:lstStyle/>
          <a:p>
            <a:r>
              <a:rPr lang="en-US" altLang="en-US" smtClean="0"/>
              <a:t>Local calibration factor (C</a:t>
            </a:r>
            <a:r>
              <a:rPr lang="en-US" altLang="en-US" baseline="-25000" smtClean="0"/>
              <a:t>r</a:t>
            </a:r>
            <a:r>
              <a:rPr lang="en-US" altLang="en-US" smtClean="0"/>
              <a:t>)</a:t>
            </a:r>
          </a:p>
          <a:p>
            <a:pPr lvl="1"/>
            <a:r>
              <a:rPr lang="en-US" altLang="en-US" smtClean="0"/>
              <a:t>Adjusts SPF from HSM to local conditions</a:t>
            </a:r>
          </a:p>
          <a:p>
            <a:pPr lvl="1"/>
            <a:r>
              <a:rPr lang="en-US" altLang="en-US" smtClean="0"/>
              <a:t>Addresses local variations </a:t>
            </a:r>
          </a:p>
          <a:p>
            <a:endParaRPr lang="en-US" altLang="en-US" smtClean="0"/>
          </a:p>
        </p:txBody>
      </p:sp>
      <p:sp>
        <p:nvSpPr>
          <p:cNvPr id="6" name="Flowchart: Predefined Process 5"/>
          <p:cNvSpPr/>
          <p:nvPr/>
        </p:nvSpPr>
        <p:spPr>
          <a:xfrm>
            <a:off x="7847013" y="1524000"/>
            <a:ext cx="992187" cy="846138"/>
          </a:xfrm>
          <a:prstGeom prst="flowChartPredefinedProcess">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entury Gothic" panose="020B0502020202020204" pitchFamily="34" charset="0"/>
            </a:endParaRPr>
          </a:p>
        </p:txBody>
      </p:sp>
      <p:sp>
        <p:nvSpPr>
          <p:cNvPr id="7" name="Rectangle 6"/>
          <p:cNvSpPr/>
          <p:nvPr/>
        </p:nvSpPr>
        <p:spPr>
          <a:xfrm>
            <a:off x="8025490" y="1579237"/>
            <a:ext cx="644728" cy="800219"/>
          </a:xfrm>
          <a:prstGeom prst="rect">
            <a:avLst/>
          </a:prstGeom>
          <a:noFill/>
        </p:spPr>
        <p:txBody>
          <a:bodyPr wrap="none">
            <a:spAutoFit/>
          </a:bodyPr>
          <a:lstStyle/>
          <a:p>
            <a:pPr algn="ctr">
              <a:defRPr/>
            </a:pPr>
            <a:r>
              <a:rPr lang="en-US" sz="4600" dirty="0">
                <a:ln w="12700">
                  <a:solidFill>
                    <a:srgbClr val="054697"/>
                  </a:solidFill>
                  <a:prstDash val="solid"/>
                </a:ln>
                <a:solidFill>
                  <a:srgbClr val="F4F1E3"/>
                </a:solidFill>
                <a:effectLst>
                  <a:outerShdw blurRad="41275" dist="20320" dir="1800000" algn="ctr" rotWithShape="0">
                    <a:srgbClr val="000000">
                      <a:alpha val="40000"/>
                    </a:srgbClr>
                  </a:outerShdw>
                </a:effectLst>
                <a:latin typeface="Century Gothic" panose="020B0502020202020204" pitchFamily="34" charset="0"/>
              </a:rPr>
              <a:t>C</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HSM Prediction Models</a:t>
            </a:r>
          </a:p>
        </p:txBody>
      </p:sp>
      <p:sp>
        <p:nvSpPr>
          <p:cNvPr id="60419" name="Rectangle 3" descr="Rectangle: Click to edit Master text styles&#10;Second level&#10;Third level&#10;Fourth level&#10;Fifth level"/>
          <p:cNvSpPr>
            <a:spLocks noGrp="1" noChangeArrowheads="1"/>
          </p:cNvSpPr>
          <p:nvPr>
            <p:ph idx="1"/>
          </p:nvPr>
        </p:nvSpPr>
        <p:spPr/>
        <p:txBody>
          <a:bodyPr/>
          <a:lstStyle/>
          <a:p>
            <a:r>
              <a:rPr lang="en-US" altLang="en-US" smtClean="0"/>
              <a:t>Prediction models for</a:t>
            </a:r>
          </a:p>
          <a:p>
            <a:pPr lvl="1"/>
            <a:r>
              <a:rPr lang="en-US" altLang="en-US" smtClean="0"/>
              <a:t>Homogeneous highway segments</a:t>
            </a:r>
          </a:p>
          <a:p>
            <a:pPr lvl="1"/>
            <a:r>
              <a:rPr lang="en-US" altLang="en-US" smtClean="0"/>
              <a:t> Intersections</a:t>
            </a:r>
          </a:p>
          <a:p>
            <a:r>
              <a:rPr lang="en-US" altLang="en-US" smtClean="0"/>
              <a:t>Segments based on homogeneous</a:t>
            </a:r>
          </a:p>
          <a:p>
            <a:pPr lvl="1"/>
            <a:r>
              <a:rPr lang="en-US" altLang="en-US" smtClean="0"/>
              <a:t>Geometry</a:t>
            </a:r>
          </a:p>
          <a:p>
            <a:pPr lvl="1"/>
            <a:r>
              <a:rPr lang="en-US" altLang="en-US" smtClean="0"/>
              <a:t>AADT ranges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60375" y="76200"/>
            <a:ext cx="8229600" cy="1143000"/>
          </a:xfrm>
        </p:spPr>
        <p:txBody>
          <a:bodyPr/>
          <a:lstStyle/>
          <a:p>
            <a:r>
              <a:rPr lang="en-US" altLang="en-US" smtClean="0"/>
              <a:t>Segments and Intersections</a:t>
            </a:r>
          </a:p>
        </p:txBody>
      </p:sp>
      <p:sp>
        <p:nvSpPr>
          <p:cNvPr id="62467" name="Content Placeholder 2" descr="Rectangle: Click to edit Master text styles&#10;Second level&#10;Third level&#10;Fourth level&#10;Fifth level"/>
          <p:cNvSpPr>
            <a:spLocks noGrp="1"/>
          </p:cNvSpPr>
          <p:nvPr>
            <p:ph idx="1"/>
          </p:nvPr>
        </p:nvSpPr>
        <p:spPr/>
        <p:txBody>
          <a:bodyPr/>
          <a:lstStyle/>
          <a:p>
            <a:endParaRPr lang="en-US" altLang="en-US" smtClean="0"/>
          </a:p>
        </p:txBody>
      </p:sp>
      <p:pic>
        <p:nvPicPr>
          <p:cNvPr id="62468" name="Picture 7"/>
          <p:cNvPicPr>
            <a:picLocks noChangeAspect="1" noChangeArrowheads="1"/>
          </p:cNvPicPr>
          <p:nvPr/>
        </p:nvPicPr>
        <p:blipFill>
          <a:blip r:embed="rId3">
            <a:extLst>
              <a:ext uri="{28A0092B-C50C-407E-A947-70E740481C1C}">
                <a14:useLocalDpi xmlns:a14="http://schemas.microsoft.com/office/drawing/2010/main" val="0"/>
              </a:ext>
            </a:extLst>
          </a:blip>
          <a:srcRect b="8508"/>
          <a:stretch>
            <a:fillRect/>
          </a:stretch>
        </p:blipFill>
        <p:spPr bwMode="auto">
          <a:xfrm>
            <a:off x="646113" y="1493838"/>
            <a:ext cx="78517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HSM Process</a:t>
            </a:r>
          </a:p>
        </p:txBody>
      </p:sp>
      <p:cxnSp>
        <p:nvCxnSpPr>
          <p:cNvPr id="13" name="Straight Arrow Connector 12"/>
          <p:cNvCxnSpPr/>
          <p:nvPr/>
        </p:nvCxnSpPr>
        <p:spPr>
          <a:xfrm>
            <a:off x="2995613" y="2370138"/>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38138" y="3006725"/>
            <a:ext cx="2674937" cy="706438"/>
          </a:xfrm>
          <a:prstGeom prst="round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4517" name="TextBox 16"/>
          <p:cNvSpPr txBox="1">
            <a:spLocks noChangeArrowheads="1"/>
          </p:cNvSpPr>
          <p:nvPr/>
        </p:nvSpPr>
        <p:spPr bwMode="auto">
          <a:xfrm>
            <a:off x="304800" y="3082925"/>
            <a:ext cx="29225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latin typeface="Century Gothic" panose="020B0502020202020204" pitchFamily="34" charset="0"/>
              </a:rPr>
              <a:t>Segment Facility </a:t>
            </a:r>
          </a:p>
        </p:txBody>
      </p:sp>
      <p:cxnSp>
        <p:nvCxnSpPr>
          <p:cNvPr id="18" name="Straight Arrow Connector 17"/>
          <p:cNvCxnSpPr/>
          <p:nvPr/>
        </p:nvCxnSpPr>
        <p:spPr>
          <a:xfrm>
            <a:off x="3021013" y="3360738"/>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686175" y="2971800"/>
            <a:ext cx="2997200" cy="776288"/>
          </a:xfrm>
          <a:prstGeom prst="roundRect">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latin typeface="Century Gothic" panose="020B0502020202020204" pitchFamily="34" charset="0"/>
            </a:endParaRPr>
          </a:p>
        </p:txBody>
      </p:sp>
      <p:sp>
        <p:nvSpPr>
          <p:cNvPr id="64520" name="TextBox 19"/>
          <p:cNvSpPr txBox="1">
            <a:spLocks noChangeArrowheads="1"/>
          </p:cNvSpPr>
          <p:nvPr/>
        </p:nvSpPr>
        <p:spPr bwMode="auto">
          <a:xfrm>
            <a:off x="3792538" y="3082925"/>
            <a:ext cx="2901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solidFill>
                  <a:srgbClr val="FFFFFF"/>
                </a:solidFill>
                <a:latin typeface="Century Gothic" panose="020B0502020202020204" pitchFamily="34" charset="0"/>
              </a:rPr>
              <a:t>Geometry, AADT</a:t>
            </a:r>
          </a:p>
        </p:txBody>
      </p:sp>
      <p:sp>
        <p:nvSpPr>
          <p:cNvPr id="26" name="Rounded Rectangle 25"/>
          <p:cNvSpPr/>
          <p:nvPr/>
        </p:nvSpPr>
        <p:spPr>
          <a:xfrm>
            <a:off x="338138" y="2016125"/>
            <a:ext cx="2674937" cy="706438"/>
          </a:xfrm>
          <a:prstGeom prst="round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4522" name="TextBox 26"/>
          <p:cNvSpPr txBox="1">
            <a:spLocks noChangeArrowheads="1"/>
          </p:cNvSpPr>
          <p:nvPr/>
        </p:nvSpPr>
        <p:spPr bwMode="auto">
          <a:xfrm>
            <a:off x="660400" y="2092325"/>
            <a:ext cx="2149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latin typeface="Century Gothic" panose="020B0502020202020204" pitchFamily="34" charset="0"/>
              </a:rPr>
              <a:t>Define Data</a:t>
            </a:r>
          </a:p>
        </p:txBody>
      </p:sp>
      <p:sp>
        <p:nvSpPr>
          <p:cNvPr id="28" name="Rounded Rectangle 27"/>
          <p:cNvSpPr/>
          <p:nvPr/>
        </p:nvSpPr>
        <p:spPr>
          <a:xfrm>
            <a:off x="3671888" y="1981200"/>
            <a:ext cx="5480050" cy="776288"/>
          </a:xfrm>
          <a:prstGeom prst="roundRect">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latin typeface="Century Gothic" panose="020B0502020202020204" pitchFamily="34" charset="0"/>
            </a:endParaRPr>
          </a:p>
        </p:txBody>
      </p:sp>
      <p:sp>
        <p:nvSpPr>
          <p:cNvPr id="64524" name="TextBox 28"/>
          <p:cNvSpPr txBox="1">
            <a:spLocks noChangeArrowheads="1"/>
          </p:cNvSpPr>
          <p:nvPr/>
        </p:nvSpPr>
        <p:spPr bwMode="auto">
          <a:xfrm>
            <a:off x="3617913" y="2100263"/>
            <a:ext cx="55864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500" b="0">
                <a:solidFill>
                  <a:srgbClr val="FFFFFF"/>
                </a:solidFill>
                <a:latin typeface="Century Gothic" panose="020B0502020202020204" pitchFamily="34" charset="0"/>
              </a:rPr>
              <a:t>Limits, Type, Time, Geometry, AADT</a:t>
            </a:r>
          </a:p>
        </p:txBody>
      </p:sp>
      <p:sp>
        <p:nvSpPr>
          <p:cNvPr id="30" name="Rounded Rectangle 29"/>
          <p:cNvSpPr/>
          <p:nvPr/>
        </p:nvSpPr>
        <p:spPr>
          <a:xfrm>
            <a:off x="338138" y="4011613"/>
            <a:ext cx="2674937" cy="708025"/>
          </a:xfrm>
          <a:prstGeom prst="round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4526" name="TextBox 30"/>
          <p:cNvSpPr txBox="1">
            <a:spLocks noChangeArrowheads="1"/>
          </p:cNvSpPr>
          <p:nvPr/>
        </p:nvSpPr>
        <p:spPr bwMode="auto">
          <a:xfrm>
            <a:off x="377825" y="4087813"/>
            <a:ext cx="26955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latin typeface="Century Gothic" panose="020B0502020202020204" pitchFamily="34" charset="0"/>
              </a:rPr>
              <a:t>Predict Crashes</a:t>
            </a:r>
          </a:p>
        </p:txBody>
      </p:sp>
      <p:cxnSp>
        <p:nvCxnSpPr>
          <p:cNvPr id="32" name="Straight Arrow Connector 31"/>
          <p:cNvCxnSpPr/>
          <p:nvPr/>
        </p:nvCxnSpPr>
        <p:spPr>
          <a:xfrm>
            <a:off x="3027363" y="4365625"/>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3692525" y="3976688"/>
            <a:ext cx="1122363" cy="776287"/>
          </a:xfrm>
          <a:prstGeom prst="roundRect">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latin typeface="Century Gothic" panose="020B0502020202020204" pitchFamily="34" charset="0"/>
            </a:endParaRPr>
          </a:p>
        </p:txBody>
      </p:sp>
      <p:sp>
        <p:nvSpPr>
          <p:cNvPr id="64529" name="TextBox 33"/>
          <p:cNvSpPr txBox="1">
            <a:spLocks noChangeArrowheads="1"/>
          </p:cNvSpPr>
          <p:nvPr/>
        </p:nvSpPr>
        <p:spPr bwMode="auto">
          <a:xfrm>
            <a:off x="3835400" y="4087813"/>
            <a:ext cx="711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solidFill>
                  <a:srgbClr val="FFFFFF"/>
                </a:solidFill>
                <a:latin typeface="Century Gothic" panose="020B0502020202020204" pitchFamily="34" charset="0"/>
              </a:rPr>
              <a:t>SPF</a:t>
            </a:r>
          </a:p>
        </p:txBody>
      </p:sp>
      <p:sp>
        <p:nvSpPr>
          <p:cNvPr id="36" name="Rounded Rectangle 35"/>
          <p:cNvSpPr/>
          <p:nvPr/>
        </p:nvSpPr>
        <p:spPr>
          <a:xfrm>
            <a:off x="338138" y="4948238"/>
            <a:ext cx="2674937" cy="706437"/>
          </a:xfrm>
          <a:prstGeom prst="round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4531" name="TextBox 36"/>
          <p:cNvSpPr txBox="1">
            <a:spLocks noChangeArrowheads="1"/>
          </p:cNvSpPr>
          <p:nvPr/>
        </p:nvSpPr>
        <p:spPr bwMode="auto">
          <a:xfrm>
            <a:off x="431800" y="5024438"/>
            <a:ext cx="2543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latin typeface="Century Gothic" panose="020B0502020202020204" pitchFamily="34" charset="0"/>
              </a:rPr>
              <a:t>Adjust Crashes</a:t>
            </a:r>
          </a:p>
        </p:txBody>
      </p:sp>
      <p:cxnSp>
        <p:nvCxnSpPr>
          <p:cNvPr id="38" name="Straight Arrow Connector 37"/>
          <p:cNvCxnSpPr/>
          <p:nvPr/>
        </p:nvCxnSpPr>
        <p:spPr>
          <a:xfrm>
            <a:off x="3021013" y="5300663"/>
            <a:ext cx="668337" cy="0"/>
          </a:xfrm>
          <a:prstGeom prst="straightConnector1">
            <a:avLst/>
          </a:prstGeom>
          <a:ln w="76200">
            <a:solidFill>
              <a:srgbClr val="4F81B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686175" y="4913313"/>
            <a:ext cx="1527175" cy="776287"/>
          </a:xfrm>
          <a:prstGeom prst="roundRect">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latin typeface="Century Gothic" panose="020B0502020202020204" pitchFamily="34" charset="0"/>
            </a:endParaRPr>
          </a:p>
        </p:txBody>
      </p:sp>
      <p:sp>
        <p:nvSpPr>
          <p:cNvPr id="64534" name="TextBox 39"/>
          <p:cNvSpPr txBox="1">
            <a:spLocks noChangeArrowheads="1"/>
          </p:cNvSpPr>
          <p:nvPr/>
        </p:nvSpPr>
        <p:spPr bwMode="auto">
          <a:xfrm>
            <a:off x="3829050" y="5024438"/>
            <a:ext cx="13795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b="0">
                <a:solidFill>
                  <a:srgbClr val="FFFFFF"/>
                </a:solidFill>
                <a:latin typeface="Century Gothic" panose="020B0502020202020204" pitchFamily="34" charset="0"/>
              </a:rPr>
              <a:t>CMF, C</a:t>
            </a:r>
          </a:p>
        </p:txBody>
      </p:sp>
    </p:spTree>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40" descr="TRY1ForBill"/>
          <p:cNvPicPr>
            <a:picLocks noChangeAspect="1" noChangeArrowheads="1"/>
          </p:cNvPicPr>
          <p:nvPr/>
        </p:nvPicPr>
        <p:blipFill>
          <a:blip r:embed="rId3">
            <a:extLst>
              <a:ext uri="{28A0092B-C50C-407E-A947-70E740481C1C}">
                <a14:useLocalDpi xmlns:a14="http://schemas.microsoft.com/office/drawing/2010/main" val="0"/>
              </a:ext>
            </a:extLst>
          </a:blip>
          <a:srcRect b="8759"/>
          <a:stretch>
            <a:fillRect/>
          </a:stretch>
        </p:blipFill>
        <p:spPr bwMode="auto">
          <a:xfrm>
            <a:off x="1066800" y="1524000"/>
            <a:ext cx="7596188" cy="462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a:xfrm>
            <a:off x="314325" y="0"/>
            <a:ext cx="8229600" cy="1014413"/>
          </a:xfrm>
        </p:spPr>
        <p:txBody>
          <a:bodyPr/>
          <a:lstStyle/>
          <a:p>
            <a:r>
              <a:rPr lang="en-US" altLang="en-US" smtClean="0"/>
              <a:t>Cross Sectional Elements</a:t>
            </a:r>
          </a:p>
        </p:txBody>
      </p:sp>
    </p:spTree>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mtClean="0"/>
          </a:p>
        </p:txBody>
      </p:sp>
      <p:grpSp>
        <p:nvGrpSpPr>
          <p:cNvPr id="13315" name="Group 6240"/>
          <p:cNvGrpSpPr>
            <a:grpSpLocks/>
          </p:cNvGrpSpPr>
          <p:nvPr/>
        </p:nvGrpSpPr>
        <p:grpSpPr bwMode="auto">
          <a:xfrm>
            <a:off x="1484313" y="2352675"/>
            <a:ext cx="2435225" cy="2433638"/>
            <a:chOff x="3686176" y="2936876"/>
            <a:chExt cx="2435225" cy="2433638"/>
          </a:xfrm>
        </p:grpSpPr>
        <p:sp>
          <p:nvSpPr>
            <p:cNvPr id="13320" name="Freeform 7"/>
            <p:cNvSpPr>
              <a:spLocks/>
            </p:cNvSpPr>
            <p:nvPr/>
          </p:nvSpPr>
          <p:spPr bwMode="auto">
            <a:xfrm>
              <a:off x="3714751" y="3333751"/>
              <a:ext cx="2041525" cy="2030413"/>
            </a:xfrm>
            <a:custGeom>
              <a:avLst/>
              <a:gdLst>
                <a:gd name="T0" fmla="*/ 1381382 w 2573"/>
                <a:gd name="T1" fmla="*/ 6352 h 2557"/>
                <a:gd name="T2" fmla="*/ 1299657 w 2573"/>
                <a:gd name="T3" fmla="*/ 31762 h 2557"/>
                <a:gd name="T4" fmla="*/ 1169533 w 2573"/>
                <a:gd name="T5" fmla="*/ 73054 h 2557"/>
                <a:gd name="T6" fmla="*/ 1010051 w 2573"/>
                <a:gd name="T7" fmla="*/ 130226 h 2557"/>
                <a:gd name="T8" fmla="*/ 836287 w 2573"/>
                <a:gd name="T9" fmla="*/ 198515 h 2557"/>
                <a:gd name="T10" fmla="*/ 666491 w 2573"/>
                <a:gd name="T11" fmla="*/ 275539 h 2557"/>
                <a:gd name="T12" fmla="*/ 516530 w 2573"/>
                <a:gd name="T13" fmla="*/ 360504 h 2557"/>
                <a:gd name="T14" fmla="*/ 404655 w 2573"/>
                <a:gd name="T15" fmla="*/ 447056 h 2557"/>
                <a:gd name="T16" fmla="*/ 284846 w 2573"/>
                <a:gd name="T17" fmla="*/ 582046 h 2557"/>
                <a:gd name="T18" fmla="*/ 181698 w 2573"/>
                <a:gd name="T19" fmla="*/ 685274 h 2557"/>
                <a:gd name="T20" fmla="*/ 106321 w 2573"/>
                <a:gd name="T21" fmla="*/ 767063 h 2557"/>
                <a:gd name="T22" fmla="*/ 57921 w 2573"/>
                <a:gd name="T23" fmla="*/ 860762 h 2557"/>
                <a:gd name="T24" fmla="*/ 6348 w 2573"/>
                <a:gd name="T25" fmla="*/ 1152976 h 2557"/>
                <a:gd name="T26" fmla="*/ 30151 w 2573"/>
                <a:gd name="T27" fmla="*/ 1589709 h 2557"/>
                <a:gd name="T28" fmla="*/ 156308 w 2573"/>
                <a:gd name="T29" fmla="*/ 1853337 h 2557"/>
                <a:gd name="T30" fmla="*/ 215023 w 2573"/>
                <a:gd name="T31" fmla="*/ 1948625 h 2557"/>
                <a:gd name="T32" fmla="*/ 259455 w 2573"/>
                <a:gd name="T33" fmla="*/ 2000239 h 2557"/>
                <a:gd name="T34" fmla="*/ 283259 w 2573"/>
                <a:gd name="T35" fmla="*/ 2028825 h 2557"/>
                <a:gd name="T36" fmla="*/ 428458 w 2573"/>
                <a:gd name="T37" fmla="*/ 1827928 h 2557"/>
                <a:gd name="T38" fmla="*/ 559376 w 2573"/>
                <a:gd name="T39" fmla="*/ 1863660 h 2557"/>
                <a:gd name="T40" fmla="*/ 668078 w 2573"/>
                <a:gd name="T41" fmla="*/ 1831898 h 2557"/>
                <a:gd name="T42" fmla="*/ 757737 w 2573"/>
                <a:gd name="T43" fmla="*/ 1780284 h 2557"/>
                <a:gd name="T44" fmla="*/ 851363 w 2573"/>
                <a:gd name="T45" fmla="*/ 1719935 h 2557"/>
                <a:gd name="T46" fmla="*/ 929913 w 2573"/>
                <a:gd name="T47" fmla="*/ 1664351 h 2557"/>
                <a:gd name="T48" fmla="*/ 1006084 w 2573"/>
                <a:gd name="T49" fmla="*/ 1601620 h 2557"/>
                <a:gd name="T50" fmla="*/ 1083048 w 2573"/>
                <a:gd name="T51" fmla="*/ 1536507 h 2557"/>
                <a:gd name="T52" fmla="*/ 1107644 w 2573"/>
                <a:gd name="T53" fmla="*/ 1533331 h 2557"/>
                <a:gd name="T54" fmla="*/ 1183021 w 2573"/>
                <a:gd name="T55" fmla="*/ 1547624 h 2557"/>
                <a:gd name="T56" fmla="*/ 1229834 w 2573"/>
                <a:gd name="T57" fmla="*/ 1536507 h 2557"/>
                <a:gd name="T58" fmla="*/ 1257605 w 2573"/>
                <a:gd name="T59" fmla="*/ 1580975 h 2557"/>
                <a:gd name="T60" fmla="*/ 1286169 w 2573"/>
                <a:gd name="T61" fmla="*/ 1586533 h 2557"/>
                <a:gd name="T62" fmla="*/ 1317906 w 2573"/>
                <a:gd name="T63" fmla="*/ 1586533 h 2557"/>
                <a:gd name="T64" fmla="*/ 1367893 w 2573"/>
                <a:gd name="T65" fmla="*/ 1614325 h 2557"/>
                <a:gd name="T66" fmla="*/ 1416293 w 2573"/>
                <a:gd name="T67" fmla="*/ 1618296 h 2557"/>
                <a:gd name="T68" fmla="*/ 1451205 w 2573"/>
                <a:gd name="T69" fmla="*/ 1607973 h 2557"/>
                <a:gd name="T70" fmla="*/ 1501191 w 2573"/>
                <a:gd name="T71" fmla="*/ 1577798 h 2557"/>
                <a:gd name="T72" fmla="*/ 1557526 w 2573"/>
                <a:gd name="T73" fmla="*/ 1546036 h 2557"/>
                <a:gd name="T74" fmla="*/ 1581329 w 2573"/>
                <a:gd name="T75" fmla="*/ 1539684 h 2557"/>
                <a:gd name="T76" fmla="*/ 1676542 w 2573"/>
                <a:gd name="T77" fmla="*/ 1526185 h 2557"/>
                <a:gd name="T78" fmla="*/ 1814601 w 2573"/>
                <a:gd name="T79" fmla="*/ 1483305 h 2557"/>
                <a:gd name="T80" fmla="*/ 1943138 w 2573"/>
                <a:gd name="T81" fmla="*/ 1395959 h 2557"/>
                <a:gd name="T82" fmla="*/ 2031210 w 2573"/>
                <a:gd name="T83" fmla="*/ 1234764 h 2557"/>
                <a:gd name="T84" fmla="*/ 2035971 w 2573"/>
                <a:gd name="T85" fmla="*/ 1233176 h 2557"/>
                <a:gd name="T86" fmla="*/ 1949486 w 2573"/>
                <a:gd name="T87" fmla="*/ 1269703 h 2557"/>
                <a:gd name="T88" fmla="*/ 1926476 w 2573"/>
                <a:gd name="T89" fmla="*/ 1287966 h 2557"/>
                <a:gd name="T90" fmla="*/ 1889978 w 2573"/>
                <a:gd name="T91" fmla="*/ 1307818 h 2557"/>
                <a:gd name="T92" fmla="*/ 1817774 w 2573"/>
                <a:gd name="T93" fmla="*/ 1319729 h 2557"/>
                <a:gd name="T94" fmla="*/ 1706693 w 2573"/>
                <a:gd name="T95" fmla="*/ 1327669 h 2557"/>
                <a:gd name="T96" fmla="*/ 1604339 w 2573"/>
                <a:gd name="T97" fmla="*/ 1316553 h 2557"/>
                <a:gd name="T98" fmla="*/ 1619414 w 2573"/>
                <a:gd name="T99" fmla="*/ 957637 h 2557"/>
                <a:gd name="T100" fmla="*/ 1374241 w 2573"/>
                <a:gd name="T101" fmla="*/ 412117 h 25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73" h="2557">
                  <a:moveTo>
                    <a:pt x="1768" y="0"/>
                  </a:moveTo>
                  <a:lnTo>
                    <a:pt x="1764" y="0"/>
                  </a:lnTo>
                  <a:lnTo>
                    <a:pt x="1756" y="4"/>
                  </a:lnTo>
                  <a:lnTo>
                    <a:pt x="1741" y="8"/>
                  </a:lnTo>
                  <a:lnTo>
                    <a:pt x="1722" y="13"/>
                  </a:lnTo>
                  <a:lnTo>
                    <a:pt x="1699" y="21"/>
                  </a:lnTo>
                  <a:lnTo>
                    <a:pt x="1670" y="29"/>
                  </a:lnTo>
                  <a:lnTo>
                    <a:pt x="1638" y="40"/>
                  </a:lnTo>
                  <a:lnTo>
                    <a:pt x="1602" y="50"/>
                  </a:lnTo>
                  <a:lnTo>
                    <a:pt x="1562" y="63"/>
                  </a:lnTo>
                  <a:lnTo>
                    <a:pt x="1520" y="76"/>
                  </a:lnTo>
                  <a:lnTo>
                    <a:pt x="1474" y="92"/>
                  </a:lnTo>
                  <a:lnTo>
                    <a:pt x="1426" y="109"/>
                  </a:lnTo>
                  <a:lnTo>
                    <a:pt x="1377" y="126"/>
                  </a:lnTo>
                  <a:lnTo>
                    <a:pt x="1325" y="145"/>
                  </a:lnTo>
                  <a:lnTo>
                    <a:pt x="1273" y="164"/>
                  </a:lnTo>
                  <a:lnTo>
                    <a:pt x="1218" y="183"/>
                  </a:lnTo>
                  <a:lnTo>
                    <a:pt x="1165" y="206"/>
                  </a:lnTo>
                  <a:lnTo>
                    <a:pt x="1109" y="227"/>
                  </a:lnTo>
                  <a:lnTo>
                    <a:pt x="1054" y="250"/>
                  </a:lnTo>
                  <a:lnTo>
                    <a:pt x="999" y="273"/>
                  </a:lnTo>
                  <a:lnTo>
                    <a:pt x="945" y="298"/>
                  </a:lnTo>
                  <a:lnTo>
                    <a:pt x="892" y="323"/>
                  </a:lnTo>
                  <a:lnTo>
                    <a:pt x="840" y="347"/>
                  </a:lnTo>
                  <a:lnTo>
                    <a:pt x="789" y="374"/>
                  </a:lnTo>
                  <a:lnTo>
                    <a:pt x="741" y="401"/>
                  </a:lnTo>
                  <a:lnTo>
                    <a:pt x="695" y="426"/>
                  </a:lnTo>
                  <a:lnTo>
                    <a:pt x="651" y="454"/>
                  </a:lnTo>
                  <a:lnTo>
                    <a:pt x="611" y="481"/>
                  </a:lnTo>
                  <a:lnTo>
                    <a:pt x="573" y="508"/>
                  </a:lnTo>
                  <a:lnTo>
                    <a:pt x="540" y="536"/>
                  </a:lnTo>
                  <a:lnTo>
                    <a:pt x="510" y="563"/>
                  </a:lnTo>
                  <a:lnTo>
                    <a:pt x="485" y="592"/>
                  </a:lnTo>
                  <a:lnTo>
                    <a:pt x="441" y="643"/>
                  </a:lnTo>
                  <a:lnTo>
                    <a:pt x="399" y="691"/>
                  </a:lnTo>
                  <a:lnTo>
                    <a:pt x="359" y="733"/>
                  </a:lnTo>
                  <a:lnTo>
                    <a:pt x="323" y="769"/>
                  </a:lnTo>
                  <a:lnTo>
                    <a:pt x="288" y="803"/>
                  </a:lnTo>
                  <a:lnTo>
                    <a:pt x="258" y="834"/>
                  </a:lnTo>
                  <a:lnTo>
                    <a:pt x="229" y="863"/>
                  </a:lnTo>
                  <a:lnTo>
                    <a:pt x="203" y="889"/>
                  </a:lnTo>
                  <a:lnTo>
                    <a:pt x="178" y="916"/>
                  </a:lnTo>
                  <a:lnTo>
                    <a:pt x="155" y="941"/>
                  </a:lnTo>
                  <a:lnTo>
                    <a:pt x="134" y="966"/>
                  </a:lnTo>
                  <a:lnTo>
                    <a:pt x="117" y="992"/>
                  </a:lnTo>
                  <a:lnTo>
                    <a:pt x="100" y="1021"/>
                  </a:lnTo>
                  <a:lnTo>
                    <a:pt x="84" y="1050"/>
                  </a:lnTo>
                  <a:lnTo>
                    <a:pt x="73" y="1084"/>
                  </a:lnTo>
                  <a:lnTo>
                    <a:pt x="61" y="1120"/>
                  </a:lnTo>
                  <a:lnTo>
                    <a:pt x="40" y="1210"/>
                  </a:lnTo>
                  <a:lnTo>
                    <a:pt x="23" y="1323"/>
                  </a:lnTo>
                  <a:lnTo>
                    <a:pt x="8" y="1452"/>
                  </a:lnTo>
                  <a:lnTo>
                    <a:pt x="0" y="1592"/>
                  </a:lnTo>
                  <a:lnTo>
                    <a:pt x="0" y="1735"/>
                  </a:lnTo>
                  <a:lnTo>
                    <a:pt x="12" y="1872"/>
                  </a:lnTo>
                  <a:lnTo>
                    <a:pt x="38" y="2002"/>
                  </a:lnTo>
                  <a:lnTo>
                    <a:pt x="80" y="2115"/>
                  </a:lnTo>
                  <a:lnTo>
                    <a:pt x="128" y="2206"/>
                  </a:lnTo>
                  <a:lnTo>
                    <a:pt x="166" y="2279"/>
                  </a:lnTo>
                  <a:lnTo>
                    <a:pt x="197" y="2334"/>
                  </a:lnTo>
                  <a:lnTo>
                    <a:pt x="222" y="2378"/>
                  </a:lnTo>
                  <a:lnTo>
                    <a:pt x="241" y="2410"/>
                  </a:lnTo>
                  <a:lnTo>
                    <a:pt x="258" y="2435"/>
                  </a:lnTo>
                  <a:lnTo>
                    <a:pt x="271" y="2454"/>
                  </a:lnTo>
                  <a:lnTo>
                    <a:pt x="287" y="2471"/>
                  </a:lnTo>
                  <a:lnTo>
                    <a:pt x="302" y="2489"/>
                  </a:lnTo>
                  <a:lnTo>
                    <a:pt x="315" y="2504"/>
                  </a:lnTo>
                  <a:lnTo>
                    <a:pt x="327" y="2519"/>
                  </a:lnTo>
                  <a:lnTo>
                    <a:pt x="338" y="2531"/>
                  </a:lnTo>
                  <a:lnTo>
                    <a:pt x="348" y="2542"/>
                  </a:lnTo>
                  <a:lnTo>
                    <a:pt x="353" y="2550"/>
                  </a:lnTo>
                  <a:lnTo>
                    <a:pt x="357" y="2555"/>
                  </a:lnTo>
                  <a:lnTo>
                    <a:pt x="359" y="2557"/>
                  </a:lnTo>
                  <a:lnTo>
                    <a:pt x="512" y="2286"/>
                  </a:lnTo>
                  <a:lnTo>
                    <a:pt x="519" y="2290"/>
                  </a:lnTo>
                  <a:lnTo>
                    <a:pt x="540" y="2302"/>
                  </a:lnTo>
                  <a:lnTo>
                    <a:pt x="573" y="2315"/>
                  </a:lnTo>
                  <a:lnTo>
                    <a:pt x="611" y="2328"/>
                  </a:lnTo>
                  <a:lnTo>
                    <a:pt x="657" y="2342"/>
                  </a:lnTo>
                  <a:lnTo>
                    <a:pt x="705" y="2347"/>
                  </a:lnTo>
                  <a:lnTo>
                    <a:pt x="752" y="2346"/>
                  </a:lnTo>
                  <a:lnTo>
                    <a:pt x="796" y="2332"/>
                  </a:lnTo>
                  <a:lnTo>
                    <a:pt x="819" y="2321"/>
                  </a:lnTo>
                  <a:lnTo>
                    <a:pt x="842" y="2307"/>
                  </a:lnTo>
                  <a:lnTo>
                    <a:pt x="869" y="2294"/>
                  </a:lnTo>
                  <a:lnTo>
                    <a:pt x="897" y="2277"/>
                  </a:lnTo>
                  <a:lnTo>
                    <a:pt x="926" y="2260"/>
                  </a:lnTo>
                  <a:lnTo>
                    <a:pt x="955" y="2242"/>
                  </a:lnTo>
                  <a:lnTo>
                    <a:pt x="985" y="2223"/>
                  </a:lnTo>
                  <a:lnTo>
                    <a:pt x="1014" y="2204"/>
                  </a:lnTo>
                  <a:lnTo>
                    <a:pt x="1044" y="2185"/>
                  </a:lnTo>
                  <a:lnTo>
                    <a:pt x="1073" y="2166"/>
                  </a:lnTo>
                  <a:lnTo>
                    <a:pt x="1100" y="2147"/>
                  </a:lnTo>
                  <a:lnTo>
                    <a:pt x="1126" y="2130"/>
                  </a:lnTo>
                  <a:lnTo>
                    <a:pt x="1151" y="2111"/>
                  </a:lnTo>
                  <a:lnTo>
                    <a:pt x="1172" y="2096"/>
                  </a:lnTo>
                  <a:lnTo>
                    <a:pt x="1191" y="2080"/>
                  </a:lnTo>
                  <a:lnTo>
                    <a:pt x="1209" y="2067"/>
                  </a:lnTo>
                  <a:lnTo>
                    <a:pt x="1239" y="2042"/>
                  </a:lnTo>
                  <a:lnTo>
                    <a:pt x="1268" y="2017"/>
                  </a:lnTo>
                  <a:lnTo>
                    <a:pt x="1296" y="1992"/>
                  </a:lnTo>
                  <a:lnTo>
                    <a:pt x="1323" y="1970"/>
                  </a:lnTo>
                  <a:lnTo>
                    <a:pt x="1346" y="1950"/>
                  </a:lnTo>
                  <a:lnTo>
                    <a:pt x="1365" y="1935"/>
                  </a:lnTo>
                  <a:lnTo>
                    <a:pt x="1377" y="1926"/>
                  </a:lnTo>
                  <a:lnTo>
                    <a:pt x="1380" y="1922"/>
                  </a:lnTo>
                  <a:lnTo>
                    <a:pt x="1384" y="1926"/>
                  </a:lnTo>
                  <a:lnTo>
                    <a:pt x="1396" y="1931"/>
                  </a:lnTo>
                  <a:lnTo>
                    <a:pt x="1413" y="1941"/>
                  </a:lnTo>
                  <a:lnTo>
                    <a:pt x="1436" y="1949"/>
                  </a:lnTo>
                  <a:lnTo>
                    <a:pt x="1462" y="1952"/>
                  </a:lnTo>
                  <a:lnTo>
                    <a:pt x="1491" y="1949"/>
                  </a:lnTo>
                  <a:lnTo>
                    <a:pt x="1523" y="1937"/>
                  </a:lnTo>
                  <a:lnTo>
                    <a:pt x="1556" y="1914"/>
                  </a:lnTo>
                  <a:lnTo>
                    <a:pt x="1554" y="1920"/>
                  </a:lnTo>
                  <a:lnTo>
                    <a:pt x="1550" y="1935"/>
                  </a:lnTo>
                  <a:lnTo>
                    <a:pt x="1552" y="1954"/>
                  </a:lnTo>
                  <a:lnTo>
                    <a:pt x="1565" y="1975"/>
                  </a:lnTo>
                  <a:lnTo>
                    <a:pt x="1575" y="1985"/>
                  </a:lnTo>
                  <a:lnTo>
                    <a:pt x="1585" y="1991"/>
                  </a:lnTo>
                  <a:lnTo>
                    <a:pt x="1594" y="1994"/>
                  </a:lnTo>
                  <a:lnTo>
                    <a:pt x="1602" y="1998"/>
                  </a:lnTo>
                  <a:lnTo>
                    <a:pt x="1611" y="1998"/>
                  </a:lnTo>
                  <a:lnTo>
                    <a:pt x="1621" y="1998"/>
                  </a:lnTo>
                  <a:lnTo>
                    <a:pt x="1628" y="1996"/>
                  </a:lnTo>
                  <a:lnTo>
                    <a:pt x="1638" y="1994"/>
                  </a:lnTo>
                  <a:lnTo>
                    <a:pt x="1649" y="1994"/>
                  </a:lnTo>
                  <a:lnTo>
                    <a:pt x="1661" y="1998"/>
                  </a:lnTo>
                  <a:lnTo>
                    <a:pt x="1676" y="2006"/>
                  </a:lnTo>
                  <a:lnTo>
                    <a:pt x="1691" y="2015"/>
                  </a:lnTo>
                  <a:lnTo>
                    <a:pt x="1707" y="2025"/>
                  </a:lnTo>
                  <a:lnTo>
                    <a:pt x="1724" y="2033"/>
                  </a:lnTo>
                  <a:lnTo>
                    <a:pt x="1739" y="2038"/>
                  </a:lnTo>
                  <a:lnTo>
                    <a:pt x="1756" y="2040"/>
                  </a:lnTo>
                  <a:lnTo>
                    <a:pt x="1772" y="2040"/>
                  </a:lnTo>
                  <a:lnTo>
                    <a:pt x="1785" y="2038"/>
                  </a:lnTo>
                  <a:lnTo>
                    <a:pt x="1796" y="2036"/>
                  </a:lnTo>
                  <a:lnTo>
                    <a:pt x="1808" y="2034"/>
                  </a:lnTo>
                  <a:lnTo>
                    <a:pt x="1819" y="2031"/>
                  </a:lnTo>
                  <a:lnTo>
                    <a:pt x="1829" y="2025"/>
                  </a:lnTo>
                  <a:lnTo>
                    <a:pt x="1842" y="2017"/>
                  </a:lnTo>
                  <a:lnTo>
                    <a:pt x="1856" y="2008"/>
                  </a:lnTo>
                  <a:lnTo>
                    <a:pt x="1873" y="1996"/>
                  </a:lnTo>
                  <a:lnTo>
                    <a:pt x="1892" y="1987"/>
                  </a:lnTo>
                  <a:lnTo>
                    <a:pt x="1911" y="1975"/>
                  </a:lnTo>
                  <a:lnTo>
                    <a:pt x="1930" y="1964"/>
                  </a:lnTo>
                  <a:lnTo>
                    <a:pt x="1949" y="1954"/>
                  </a:lnTo>
                  <a:lnTo>
                    <a:pt x="1963" y="1947"/>
                  </a:lnTo>
                  <a:lnTo>
                    <a:pt x="1972" y="1943"/>
                  </a:lnTo>
                  <a:lnTo>
                    <a:pt x="1976" y="1941"/>
                  </a:lnTo>
                  <a:lnTo>
                    <a:pt x="1980" y="1941"/>
                  </a:lnTo>
                  <a:lnTo>
                    <a:pt x="1993" y="1939"/>
                  </a:lnTo>
                  <a:lnTo>
                    <a:pt x="2016" y="1937"/>
                  </a:lnTo>
                  <a:lnTo>
                    <a:pt x="2043" y="1933"/>
                  </a:lnTo>
                  <a:lnTo>
                    <a:pt x="2075" y="1929"/>
                  </a:lnTo>
                  <a:lnTo>
                    <a:pt x="2113" y="1922"/>
                  </a:lnTo>
                  <a:lnTo>
                    <a:pt x="2155" y="1912"/>
                  </a:lnTo>
                  <a:lnTo>
                    <a:pt x="2197" y="1901"/>
                  </a:lnTo>
                  <a:lnTo>
                    <a:pt x="2243" y="1886"/>
                  </a:lnTo>
                  <a:lnTo>
                    <a:pt x="2287" y="1868"/>
                  </a:lnTo>
                  <a:lnTo>
                    <a:pt x="2333" y="1845"/>
                  </a:lnTo>
                  <a:lnTo>
                    <a:pt x="2375" y="1821"/>
                  </a:lnTo>
                  <a:lnTo>
                    <a:pt x="2415" y="1792"/>
                  </a:lnTo>
                  <a:lnTo>
                    <a:pt x="2449" y="1758"/>
                  </a:lnTo>
                  <a:lnTo>
                    <a:pt x="2480" y="1720"/>
                  </a:lnTo>
                  <a:lnTo>
                    <a:pt x="2505" y="1676"/>
                  </a:lnTo>
                  <a:lnTo>
                    <a:pt x="2539" y="1601"/>
                  </a:lnTo>
                  <a:lnTo>
                    <a:pt x="2560" y="1555"/>
                  </a:lnTo>
                  <a:lnTo>
                    <a:pt x="2571" y="1534"/>
                  </a:lnTo>
                  <a:lnTo>
                    <a:pt x="2573" y="1531"/>
                  </a:lnTo>
                  <a:lnTo>
                    <a:pt x="2571" y="1540"/>
                  </a:lnTo>
                  <a:lnTo>
                    <a:pt x="2566" y="1553"/>
                  </a:lnTo>
                  <a:lnTo>
                    <a:pt x="2560" y="1565"/>
                  </a:lnTo>
                  <a:lnTo>
                    <a:pt x="2558" y="1571"/>
                  </a:lnTo>
                  <a:lnTo>
                    <a:pt x="2459" y="1597"/>
                  </a:lnTo>
                  <a:lnTo>
                    <a:pt x="2457" y="1599"/>
                  </a:lnTo>
                  <a:lnTo>
                    <a:pt x="2453" y="1603"/>
                  </a:lnTo>
                  <a:lnTo>
                    <a:pt x="2447" y="1609"/>
                  </a:lnTo>
                  <a:lnTo>
                    <a:pt x="2438" y="1615"/>
                  </a:lnTo>
                  <a:lnTo>
                    <a:pt x="2428" y="1622"/>
                  </a:lnTo>
                  <a:lnTo>
                    <a:pt x="2417" y="1630"/>
                  </a:lnTo>
                  <a:lnTo>
                    <a:pt x="2405" y="1637"/>
                  </a:lnTo>
                  <a:lnTo>
                    <a:pt x="2392" y="1643"/>
                  </a:lnTo>
                  <a:lnTo>
                    <a:pt x="2382" y="1647"/>
                  </a:lnTo>
                  <a:lnTo>
                    <a:pt x="2367" y="1649"/>
                  </a:lnTo>
                  <a:lnTo>
                    <a:pt x="2346" y="1655"/>
                  </a:lnTo>
                  <a:lnTo>
                    <a:pt x="2319" y="1658"/>
                  </a:lnTo>
                  <a:lnTo>
                    <a:pt x="2291" y="1662"/>
                  </a:lnTo>
                  <a:lnTo>
                    <a:pt x="2258" y="1666"/>
                  </a:lnTo>
                  <a:lnTo>
                    <a:pt x="2222" y="1668"/>
                  </a:lnTo>
                  <a:lnTo>
                    <a:pt x="2188" y="1670"/>
                  </a:lnTo>
                  <a:lnTo>
                    <a:pt x="2151" y="1672"/>
                  </a:lnTo>
                  <a:lnTo>
                    <a:pt x="2115" y="1672"/>
                  </a:lnTo>
                  <a:lnTo>
                    <a:pt x="2081" y="1670"/>
                  </a:lnTo>
                  <a:lnTo>
                    <a:pt x="2050" y="1666"/>
                  </a:lnTo>
                  <a:lnTo>
                    <a:pt x="2022" y="1658"/>
                  </a:lnTo>
                  <a:lnTo>
                    <a:pt x="1997" y="1651"/>
                  </a:lnTo>
                  <a:lnTo>
                    <a:pt x="1976" y="1639"/>
                  </a:lnTo>
                  <a:lnTo>
                    <a:pt x="1963" y="1624"/>
                  </a:lnTo>
                  <a:lnTo>
                    <a:pt x="2041" y="1206"/>
                  </a:lnTo>
                  <a:lnTo>
                    <a:pt x="2207" y="1013"/>
                  </a:lnTo>
                  <a:lnTo>
                    <a:pt x="1875" y="947"/>
                  </a:lnTo>
                  <a:lnTo>
                    <a:pt x="1749" y="834"/>
                  </a:lnTo>
                  <a:lnTo>
                    <a:pt x="1732" y="519"/>
                  </a:lnTo>
                  <a:lnTo>
                    <a:pt x="1837" y="61"/>
                  </a:lnTo>
                  <a:lnTo>
                    <a:pt x="17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1" name="Freeform 8"/>
            <p:cNvSpPr>
              <a:spLocks/>
            </p:cNvSpPr>
            <p:nvPr/>
          </p:nvSpPr>
          <p:spPr bwMode="auto">
            <a:xfrm>
              <a:off x="5059363" y="2938463"/>
              <a:ext cx="714375" cy="1219200"/>
            </a:xfrm>
            <a:custGeom>
              <a:avLst/>
              <a:gdLst>
                <a:gd name="T0" fmla="*/ 688947 w 899"/>
                <a:gd name="T1" fmla="*/ 450643 h 1534"/>
                <a:gd name="T2" fmla="*/ 679411 w 899"/>
                <a:gd name="T3" fmla="*/ 432363 h 1534"/>
                <a:gd name="T4" fmla="*/ 669081 w 899"/>
                <a:gd name="T5" fmla="*/ 410904 h 1534"/>
                <a:gd name="T6" fmla="*/ 660340 w 899"/>
                <a:gd name="T7" fmla="*/ 395803 h 1534"/>
                <a:gd name="T8" fmla="*/ 652394 w 899"/>
                <a:gd name="T9" fmla="*/ 385471 h 1534"/>
                <a:gd name="T10" fmla="*/ 643653 w 899"/>
                <a:gd name="T11" fmla="*/ 368780 h 1534"/>
                <a:gd name="T12" fmla="*/ 632528 w 899"/>
                <a:gd name="T13" fmla="*/ 347321 h 1534"/>
                <a:gd name="T14" fmla="*/ 650804 w 899"/>
                <a:gd name="T15" fmla="*/ 330631 h 1534"/>
                <a:gd name="T16" fmla="*/ 652394 w 899"/>
                <a:gd name="T17" fmla="*/ 277380 h 1534"/>
                <a:gd name="T18" fmla="*/ 657161 w 899"/>
                <a:gd name="T19" fmla="*/ 240820 h 1534"/>
                <a:gd name="T20" fmla="*/ 637296 w 899"/>
                <a:gd name="T21" fmla="*/ 162136 h 1534"/>
                <a:gd name="T22" fmla="*/ 602332 w 899"/>
                <a:gd name="T23" fmla="*/ 120013 h 1534"/>
                <a:gd name="T24" fmla="*/ 597564 w 899"/>
                <a:gd name="T25" fmla="*/ 101732 h 1534"/>
                <a:gd name="T26" fmla="*/ 637296 w 899"/>
                <a:gd name="T27" fmla="*/ 75505 h 1534"/>
                <a:gd name="T28" fmla="*/ 682590 w 899"/>
                <a:gd name="T29" fmla="*/ 65172 h 1534"/>
                <a:gd name="T30" fmla="*/ 682590 w 899"/>
                <a:gd name="T31" fmla="*/ 38944 h 1534"/>
                <a:gd name="T32" fmla="*/ 547502 w 899"/>
                <a:gd name="T33" fmla="*/ 0 h 1534"/>
                <a:gd name="T34" fmla="*/ 502208 w 899"/>
                <a:gd name="T35" fmla="*/ 13511 h 1534"/>
                <a:gd name="T36" fmla="*/ 445789 w 899"/>
                <a:gd name="T37" fmla="*/ 22254 h 1534"/>
                <a:gd name="T38" fmla="*/ 388576 w 899"/>
                <a:gd name="T39" fmla="*/ 28612 h 1534"/>
                <a:gd name="T40" fmla="*/ 367120 w 899"/>
                <a:gd name="T41" fmla="*/ 25433 h 1534"/>
                <a:gd name="T42" fmla="*/ 308318 w 899"/>
                <a:gd name="T43" fmla="*/ 36560 h 1534"/>
                <a:gd name="T44" fmla="*/ 298782 w 899"/>
                <a:gd name="T45" fmla="*/ 43713 h 1534"/>
                <a:gd name="T46" fmla="*/ 258256 w 899"/>
                <a:gd name="T47" fmla="*/ 31791 h 1534"/>
                <a:gd name="T48" fmla="*/ 223292 w 899"/>
                <a:gd name="T49" fmla="*/ 48482 h 1534"/>
                <a:gd name="T50" fmla="*/ 208194 w 899"/>
                <a:gd name="T51" fmla="*/ 58814 h 1534"/>
                <a:gd name="T52" fmla="*/ 159721 w 899"/>
                <a:gd name="T53" fmla="*/ 48482 h 1534"/>
                <a:gd name="T54" fmla="*/ 123168 w 899"/>
                <a:gd name="T55" fmla="*/ 73915 h 1534"/>
                <a:gd name="T56" fmla="*/ 118400 w 899"/>
                <a:gd name="T57" fmla="*/ 104912 h 1534"/>
                <a:gd name="T58" fmla="*/ 104892 w 899"/>
                <a:gd name="T59" fmla="*/ 113654 h 1534"/>
                <a:gd name="T60" fmla="*/ 54830 w 899"/>
                <a:gd name="T61" fmla="*/ 151804 h 1534"/>
                <a:gd name="T62" fmla="*/ 48473 w 899"/>
                <a:gd name="T63" fmla="*/ 189159 h 1534"/>
                <a:gd name="T64" fmla="*/ 59597 w 899"/>
                <a:gd name="T65" fmla="*/ 212208 h 1534"/>
                <a:gd name="T66" fmla="*/ 3179 w 899"/>
                <a:gd name="T67" fmla="*/ 253536 h 1534"/>
                <a:gd name="T68" fmla="*/ 13509 w 899"/>
                <a:gd name="T69" fmla="*/ 313940 h 1534"/>
                <a:gd name="T70" fmla="*/ 77874 w 899"/>
                <a:gd name="T71" fmla="*/ 422826 h 1534"/>
                <a:gd name="T72" fmla="*/ 58008 w 899"/>
                <a:gd name="T73" fmla="*/ 430773 h 1534"/>
                <a:gd name="T74" fmla="*/ 39732 w 899"/>
                <a:gd name="T75" fmla="*/ 453822 h 1534"/>
                <a:gd name="T76" fmla="*/ 44499 w 899"/>
                <a:gd name="T77" fmla="*/ 474487 h 1534"/>
                <a:gd name="T78" fmla="*/ 77874 w 899"/>
                <a:gd name="T79" fmla="*/ 532506 h 1534"/>
                <a:gd name="T80" fmla="*/ 79463 w 899"/>
                <a:gd name="T81" fmla="*/ 557939 h 1534"/>
                <a:gd name="T82" fmla="*/ 62776 w 899"/>
                <a:gd name="T83" fmla="*/ 619932 h 1534"/>
                <a:gd name="T84" fmla="*/ 34964 w 899"/>
                <a:gd name="T85" fmla="*/ 746303 h 1534"/>
                <a:gd name="T86" fmla="*/ 16687 w 899"/>
                <a:gd name="T87" fmla="*/ 891749 h 1534"/>
                <a:gd name="T88" fmla="*/ 46089 w 899"/>
                <a:gd name="T89" fmla="*/ 1080113 h 1534"/>
                <a:gd name="T90" fmla="*/ 111249 w 899"/>
                <a:gd name="T91" fmla="*/ 1135748 h 1534"/>
                <a:gd name="T92" fmla="*/ 243158 w 899"/>
                <a:gd name="T93" fmla="*/ 1188998 h 1534"/>
                <a:gd name="T94" fmla="*/ 421950 w 899"/>
                <a:gd name="T95" fmla="*/ 1196946 h 1534"/>
                <a:gd name="T96" fmla="*/ 502208 w 899"/>
                <a:gd name="T97" fmla="*/ 1196946 h 1534"/>
                <a:gd name="T98" fmla="*/ 607100 w 899"/>
                <a:gd name="T99" fmla="*/ 1217610 h 1534"/>
                <a:gd name="T100" fmla="*/ 617430 w 899"/>
                <a:gd name="T101" fmla="*/ 1165949 h 1534"/>
                <a:gd name="T102" fmla="*/ 645242 w 899"/>
                <a:gd name="T103" fmla="*/ 1137337 h 1534"/>
                <a:gd name="T104" fmla="*/ 653983 w 899"/>
                <a:gd name="T105" fmla="*/ 1103956 h 1534"/>
                <a:gd name="T106" fmla="*/ 607100 w 899"/>
                <a:gd name="T107" fmla="*/ 1057064 h 1534"/>
                <a:gd name="T108" fmla="*/ 608689 w 899"/>
                <a:gd name="T109" fmla="*/ 952152 h 1534"/>
                <a:gd name="T110" fmla="*/ 607100 w 899"/>
                <a:gd name="T111" fmla="*/ 868700 h 1534"/>
                <a:gd name="T112" fmla="*/ 615841 w 899"/>
                <a:gd name="T113" fmla="*/ 701795 h 1534"/>
                <a:gd name="T114" fmla="*/ 629349 w 899"/>
                <a:gd name="T115" fmla="*/ 669209 h 1534"/>
                <a:gd name="T116" fmla="*/ 672259 w 899"/>
                <a:gd name="T117" fmla="*/ 671593 h 1534"/>
                <a:gd name="T118" fmla="*/ 707223 w 899"/>
                <a:gd name="T119" fmla="*/ 669209 h 15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9" h="1534">
                  <a:moveTo>
                    <a:pt x="894" y="786"/>
                  </a:moveTo>
                  <a:lnTo>
                    <a:pt x="892" y="763"/>
                  </a:lnTo>
                  <a:lnTo>
                    <a:pt x="890" y="698"/>
                  </a:lnTo>
                  <a:lnTo>
                    <a:pt x="890" y="687"/>
                  </a:lnTo>
                  <a:lnTo>
                    <a:pt x="890" y="658"/>
                  </a:lnTo>
                  <a:lnTo>
                    <a:pt x="884" y="616"/>
                  </a:lnTo>
                  <a:lnTo>
                    <a:pt x="867" y="567"/>
                  </a:lnTo>
                  <a:lnTo>
                    <a:pt x="865" y="565"/>
                  </a:lnTo>
                  <a:lnTo>
                    <a:pt x="865" y="561"/>
                  </a:lnTo>
                  <a:lnTo>
                    <a:pt x="865" y="559"/>
                  </a:lnTo>
                  <a:lnTo>
                    <a:pt x="863" y="557"/>
                  </a:lnTo>
                  <a:lnTo>
                    <a:pt x="861" y="553"/>
                  </a:lnTo>
                  <a:lnTo>
                    <a:pt x="859" y="548"/>
                  </a:lnTo>
                  <a:lnTo>
                    <a:pt x="855" y="544"/>
                  </a:lnTo>
                  <a:lnTo>
                    <a:pt x="854" y="540"/>
                  </a:lnTo>
                  <a:lnTo>
                    <a:pt x="852" y="536"/>
                  </a:lnTo>
                  <a:lnTo>
                    <a:pt x="850" y="530"/>
                  </a:lnTo>
                  <a:lnTo>
                    <a:pt x="846" y="527"/>
                  </a:lnTo>
                  <a:lnTo>
                    <a:pt x="844" y="523"/>
                  </a:lnTo>
                  <a:lnTo>
                    <a:pt x="842" y="519"/>
                  </a:lnTo>
                  <a:lnTo>
                    <a:pt x="842" y="517"/>
                  </a:lnTo>
                  <a:lnTo>
                    <a:pt x="840" y="513"/>
                  </a:lnTo>
                  <a:lnTo>
                    <a:pt x="838" y="511"/>
                  </a:lnTo>
                  <a:lnTo>
                    <a:pt x="836" y="508"/>
                  </a:lnTo>
                  <a:lnTo>
                    <a:pt x="836" y="506"/>
                  </a:lnTo>
                  <a:lnTo>
                    <a:pt x="834" y="502"/>
                  </a:lnTo>
                  <a:lnTo>
                    <a:pt x="833" y="500"/>
                  </a:lnTo>
                  <a:lnTo>
                    <a:pt x="831" y="498"/>
                  </a:lnTo>
                  <a:lnTo>
                    <a:pt x="831" y="496"/>
                  </a:lnTo>
                  <a:lnTo>
                    <a:pt x="829" y="494"/>
                  </a:lnTo>
                  <a:lnTo>
                    <a:pt x="827" y="492"/>
                  </a:lnTo>
                  <a:lnTo>
                    <a:pt x="825" y="490"/>
                  </a:lnTo>
                  <a:lnTo>
                    <a:pt x="825" y="488"/>
                  </a:lnTo>
                  <a:lnTo>
                    <a:pt x="823" y="487"/>
                  </a:lnTo>
                  <a:lnTo>
                    <a:pt x="821" y="485"/>
                  </a:lnTo>
                  <a:lnTo>
                    <a:pt x="819" y="481"/>
                  </a:lnTo>
                  <a:lnTo>
                    <a:pt x="819" y="479"/>
                  </a:lnTo>
                  <a:lnTo>
                    <a:pt x="817" y="475"/>
                  </a:lnTo>
                  <a:lnTo>
                    <a:pt x="815" y="473"/>
                  </a:lnTo>
                  <a:lnTo>
                    <a:pt x="813" y="469"/>
                  </a:lnTo>
                  <a:lnTo>
                    <a:pt x="812" y="466"/>
                  </a:lnTo>
                  <a:lnTo>
                    <a:pt x="810" y="464"/>
                  </a:lnTo>
                  <a:lnTo>
                    <a:pt x="808" y="460"/>
                  </a:lnTo>
                  <a:lnTo>
                    <a:pt x="802" y="450"/>
                  </a:lnTo>
                  <a:lnTo>
                    <a:pt x="796" y="445"/>
                  </a:lnTo>
                  <a:lnTo>
                    <a:pt x="794" y="441"/>
                  </a:lnTo>
                  <a:lnTo>
                    <a:pt x="792" y="439"/>
                  </a:lnTo>
                  <a:lnTo>
                    <a:pt x="794" y="439"/>
                  </a:lnTo>
                  <a:lnTo>
                    <a:pt x="796" y="437"/>
                  </a:lnTo>
                  <a:lnTo>
                    <a:pt x="800" y="437"/>
                  </a:lnTo>
                  <a:lnTo>
                    <a:pt x="804" y="435"/>
                  </a:lnTo>
                  <a:lnTo>
                    <a:pt x="808" y="431"/>
                  </a:lnTo>
                  <a:lnTo>
                    <a:pt x="812" y="429"/>
                  </a:lnTo>
                  <a:lnTo>
                    <a:pt x="813" y="425"/>
                  </a:lnTo>
                  <a:lnTo>
                    <a:pt x="817" y="422"/>
                  </a:lnTo>
                  <a:lnTo>
                    <a:pt x="819" y="416"/>
                  </a:lnTo>
                  <a:lnTo>
                    <a:pt x="823" y="406"/>
                  </a:lnTo>
                  <a:lnTo>
                    <a:pt x="823" y="397"/>
                  </a:lnTo>
                  <a:lnTo>
                    <a:pt x="823" y="385"/>
                  </a:lnTo>
                  <a:lnTo>
                    <a:pt x="821" y="376"/>
                  </a:lnTo>
                  <a:lnTo>
                    <a:pt x="821" y="366"/>
                  </a:lnTo>
                  <a:lnTo>
                    <a:pt x="821" y="357"/>
                  </a:lnTo>
                  <a:lnTo>
                    <a:pt x="821" y="349"/>
                  </a:lnTo>
                  <a:lnTo>
                    <a:pt x="823" y="332"/>
                  </a:lnTo>
                  <a:lnTo>
                    <a:pt x="825" y="319"/>
                  </a:lnTo>
                  <a:lnTo>
                    <a:pt x="827" y="311"/>
                  </a:lnTo>
                  <a:lnTo>
                    <a:pt x="827" y="309"/>
                  </a:lnTo>
                  <a:lnTo>
                    <a:pt x="827" y="307"/>
                  </a:lnTo>
                  <a:lnTo>
                    <a:pt x="827" y="303"/>
                  </a:lnTo>
                  <a:lnTo>
                    <a:pt x="827" y="299"/>
                  </a:lnTo>
                  <a:lnTo>
                    <a:pt x="825" y="288"/>
                  </a:lnTo>
                  <a:lnTo>
                    <a:pt x="821" y="273"/>
                  </a:lnTo>
                  <a:lnTo>
                    <a:pt x="817" y="256"/>
                  </a:lnTo>
                  <a:lnTo>
                    <a:pt x="813" y="237"/>
                  </a:lnTo>
                  <a:lnTo>
                    <a:pt x="808" y="221"/>
                  </a:lnTo>
                  <a:lnTo>
                    <a:pt x="802" y="204"/>
                  </a:lnTo>
                  <a:lnTo>
                    <a:pt x="794" y="191"/>
                  </a:lnTo>
                  <a:lnTo>
                    <a:pt x="787" y="177"/>
                  </a:lnTo>
                  <a:lnTo>
                    <a:pt x="785" y="175"/>
                  </a:lnTo>
                  <a:lnTo>
                    <a:pt x="783" y="172"/>
                  </a:lnTo>
                  <a:lnTo>
                    <a:pt x="781" y="170"/>
                  </a:lnTo>
                  <a:lnTo>
                    <a:pt x="779" y="168"/>
                  </a:lnTo>
                  <a:lnTo>
                    <a:pt x="758" y="151"/>
                  </a:lnTo>
                  <a:lnTo>
                    <a:pt x="747" y="141"/>
                  </a:lnTo>
                  <a:lnTo>
                    <a:pt x="743" y="137"/>
                  </a:lnTo>
                  <a:lnTo>
                    <a:pt x="745" y="135"/>
                  </a:lnTo>
                  <a:lnTo>
                    <a:pt x="749" y="132"/>
                  </a:lnTo>
                  <a:lnTo>
                    <a:pt x="752" y="128"/>
                  </a:lnTo>
                  <a:lnTo>
                    <a:pt x="758" y="122"/>
                  </a:lnTo>
                  <a:lnTo>
                    <a:pt x="766" y="114"/>
                  </a:lnTo>
                  <a:lnTo>
                    <a:pt x="773" y="109"/>
                  </a:lnTo>
                  <a:lnTo>
                    <a:pt x="783" y="103"/>
                  </a:lnTo>
                  <a:lnTo>
                    <a:pt x="789" y="99"/>
                  </a:lnTo>
                  <a:lnTo>
                    <a:pt x="796" y="97"/>
                  </a:lnTo>
                  <a:lnTo>
                    <a:pt x="802" y="95"/>
                  </a:lnTo>
                  <a:lnTo>
                    <a:pt x="810" y="93"/>
                  </a:lnTo>
                  <a:lnTo>
                    <a:pt x="817" y="91"/>
                  </a:lnTo>
                  <a:lnTo>
                    <a:pt x="823" y="91"/>
                  </a:lnTo>
                  <a:lnTo>
                    <a:pt x="831" y="91"/>
                  </a:lnTo>
                  <a:lnTo>
                    <a:pt x="836" y="90"/>
                  </a:lnTo>
                  <a:lnTo>
                    <a:pt x="848" y="86"/>
                  </a:lnTo>
                  <a:lnTo>
                    <a:pt x="859" y="82"/>
                  </a:lnTo>
                  <a:lnTo>
                    <a:pt x="867" y="78"/>
                  </a:lnTo>
                  <a:lnTo>
                    <a:pt x="873" y="74"/>
                  </a:lnTo>
                  <a:lnTo>
                    <a:pt x="875" y="70"/>
                  </a:lnTo>
                  <a:lnTo>
                    <a:pt x="875" y="65"/>
                  </a:lnTo>
                  <a:lnTo>
                    <a:pt x="875" y="61"/>
                  </a:lnTo>
                  <a:lnTo>
                    <a:pt x="871" y="57"/>
                  </a:lnTo>
                  <a:lnTo>
                    <a:pt x="859" y="49"/>
                  </a:lnTo>
                  <a:lnTo>
                    <a:pt x="842" y="40"/>
                  </a:lnTo>
                  <a:lnTo>
                    <a:pt x="819" y="28"/>
                  </a:lnTo>
                  <a:lnTo>
                    <a:pt x="792" y="19"/>
                  </a:lnTo>
                  <a:lnTo>
                    <a:pt x="764" y="9"/>
                  </a:lnTo>
                  <a:lnTo>
                    <a:pt x="737" y="4"/>
                  </a:lnTo>
                  <a:lnTo>
                    <a:pt x="710" y="0"/>
                  </a:lnTo>
                  <a:lnTo>
                    <a:pt x="689" y="0"/>
                  </a:lnTo>
                  <a:lnTo>
                    <a:pt x="682" y="2"/>
                  </a:lnTo>
                  <a:lnTo>
                    <a:pt x="674" y="4"/>
                  </a:lnTo>
                  <a:lnTo>
                    <a:pt x="665" y="6"/>
                  </a:lnTo>
                  <a:lnTo>
                    <a:pt x="657" y="9"/>
                  </a:lnTo>
                  <a:lnTo>
                    <a:pt x="649" y="11"/>
                  </a:lnTo>
                  <a:lnTo>
                    <a:pt x="640" y="15"/>
                  </a:lnTo>
                  <a:lnTo>
                    <a:pt x="632" y="17"/>
                  </a:lnTo>
                  <a:lnTo>
                    <a:pt x="624" y="21"/>
                  </a:lnTo>
                  <a:lnTo>
                    <a:pt x="605" y="28"/>
                  </a:lnTo>
                  <a:lnTo>
                    <a:pt x="590" y="34"/>
                  </a:lnTo>
                  <a:lnTo>
                    <a:pt x="579" y="38"/>
                  </a:lnTo>
                  <a:lnTo>
                    <a:pt x="575" y="40"/>
                  </a:lnTo>
                  <a:lnTo>
                    <a:pt x="571" y="36"/>
                  </a:lnTo>
                  <a:lnTo>
                    <a:pt x="561" y="28"/>
                  </a:lnTo>
                  <a:lnTo>
                    <a:pt x="546" y="21"/>
                  </a:lnTo>
                  <a:lnTo>
                    <a:pt x="523" y="21"/>
                  </a:lnTo>
                  <a:lnTo>
                    <a:pt x="512" y="25"/>
                  </a:lnTo>
                  <a:lnTo>
                    <a:pt x="502" y="27"/>
                  </a:lnTo>
                  <a:lnTo>
                    <a:pt x="497" y="30"/>
                  </a:lnTo>
                  <a:lnTo>
                    <a:pt x="491" y="34"/>
                  </a:lnTo>
                  <a:lnTo>
                    <a:pt x="489" y="36"/>
                  </a:lnTo>
                  <a:lnTo>
                    <a:pt x="487" y="40"/>
                  </a:lnTo>
                  <a:lnTo>
                    <a:pt x="485" y="42"/>
                  </a:lnTo>
                  <a:lnTo>
                    <a:pt x="483" y="40"/>
                  </a:lnTo>
                  <a:lnTo>
                    <a:pt x="479" y="38"/>
                  </a:lnTo>
                  <a:lnTo>
                    <a:pt x="472" y="36"/>
                  </a:lnTo>
                  <a:lnTo>
                    <a:pt x="462" y="32"/>
                  </a:lnTo>
                  <a:lnTo>
                    <a:pt x="453" y="30"/>
                  </a:lnTo>
                  <a:lnTo>
                    <a:pt x="443" y="30"/>
                  </a:lnTo>
                  <a:lnTo>
                    <a:pt x="432" y="30"/>
                  </a:lnTo>
                  <a:lnTo>
                    <a:pt x="420" y="32"/>
                  </a:lnTo>
                  <a:lnTo>
                    <a:pt x="405" y="36"/>
                  </a:lnTo>
                  <a:lnTo>
                    <a:pt x="395" y="40"/>
                  </a:lnTo>
                  <a:lnTo>
                    <a:pt x="388" y="46"/>
                  </a:lnTo>
                  <a:lnTo>
                    <a:pt x="382" y="49"/>
                  </a:lnTo>
                  <a:lnTo>
                    <a:pt x="380" y="51"/>
                  </a:lnTo>
                  <a:lnTo>
                    <a:pt x="378" y="53"/>
                  </a:lnTo>
                  <a:lnTo>
                    <a:pt x="378" y="55"/>
                  </a:lnTo>
                  <a:lnTo>
                    <a:pt x="376" y="55"/>
                  </a:lnTo>
                  <a:lnTo>
                    <a:pt x="374" y="55"/>
                  </a:lnTo>
                  <a:lnTo>
                    <a:pt x="373" y="53"/>
                  </a:lnTo>
                  <a:lnTo>
                    <a:pt x="363" y="49"/>
                  </a:lnTo>
                  <a:lnTo>
                    <a:pt x="353" y="46"/>
                  </a:lnTo>
                  <a:lnTo>
                    <a:pt x="340" y="42"/>
                  </a:lnTo>
                  <a:lnTo>
                    <a:pt x="329" y="40"/>
                  </a:lnTo>
                  <a:lnTo>
                    <a:pt x="325" y="40"/>
                  </a:lnTo>
                  <a:lnTo>
                    <a:pt x="321" y="40"/>
                  </a:lnTo>
                  <a:lnTo>
                    <a:pt x="317" y="40"/>
                  </a:lnTo>
                  <a:lnTo>
                    <a:pt x="313" y="40"/>
                  </a:lnTo>
                  <a:lnTo>
                    <a:pt x="306" y="44"/>
                  </a:lnTo>
                  <a:lnTo>
                    <a:pt x="296" y="49"/>
                  </a:lnTo>
                  <a:lnTo>
                    <a:pt x="289" y="55"/>
                  </a:lnTo>
                  <a:lnTo>
                    <a:pt x="281" y="61"/>
                  </a:lnTo>
                  <a:lnTo>
                    <a:pt x="275" y="67"/>
                  </a:lnTo>
                  <a:lnTo>
                    <a:pt x="271" y="70"/>
                  </a:lnTo>
                  <a:lnTo>
                    <a:pt x="269" y="74"/>
                  </a:lnTo>
                  <a:lnTo>
                    <a:pt x="268" y="76"/>
                  </a:lnTo>
                  <a:lnTo>
                    <a:pt x="266" y="74"/>
                  </a:lnTo>
                  <a:lnTo>
                    <a:pt x="262" y="74"/>
                  </a:lnTo>
                  <a:lnTo>
                    <a:pt x="258" y="72"/>
                  </a:lnTo>
                  <a:lnTo>
                    <a:pt x="250" y="69"/>
                  </a:lnTo>
                  <a:lnTo>
                    <a:pt x="239" y="67"/>
                  </a:lnTo>
                  <a:lnTo>
                    <a:pt x="226" y="63"/>
                  </a:lnTo>
                  <a:lnTo>
                    <a:pt x="212" y="61"/>
                  </a:lnTo>
                  <a:lnTo>
                    <a:pt x="206" y="61"/>
                  </a:lnTo>
                  <a:lnTo>
                    <a:pt x="201" y="61"/>
                  </a:lnTo>
                  <a:lnTo>
                    <a:pt x="195" y="63"/>
                  </a:lnTo>
                  <a:lnTo>
                    <a:pt x="191" y="65"/>
                  </a:lnTo>
                  <a:lnTo>
                    <a:pt x="176" y="69"/>
                  </a:lnTo>
                  <a:lnTo>
                    <a:pt x="166" y="72"/>
                  </a:lnTo>
                  <a:lnTo>
                    <a:pt x="161" y="80"/>
                  </a:lnTo>
                  <a:lnTo>
                    <a:pt x="157" y="91"/>
                  </a:lnTo>
                  <a:lnTo>
                    <a:pt x="155" y="93"/>
                  </a:lnTo>
                  <a:lnTo>
                    <a:pt x="155" y="95"/>
                  </a:lnTo>
                  <a:lnTo>
                    <a:pt x="155" y="97"/>
                  </a:lnTo>
                  <a:lnTo>
                    <a:pt x="155" y="99"/>
                  </a:lnTo>
                  <a:lnTo>
                    <a:pt x="153" y="109"/>
                  </a:lnTo>
                  <a:lnTo>
                    <a:pt x="151" y="118"/>
                  </a:lnTo>
                  <a:lnTo>
                    <a:pt x="149" y="126"/>
                  </a:lnTo>
                  <a:lnTo>
                    <a:pt x="149" y="132"/>
                  </a:lnTo>
                  <a:lnTo>
                    <a:pt x="149" y="135"/>
                  </a:lnTo>
                  <a:lnTo>
                    <a:pt x="149" y="139"/>
                  </a:lnTo>
                  <a:lnTo>
                    <a:pt x="149" y="141"/>
                  </a:lnTo>
                  <a:lnTo>
                    <a:pt x="147" y="141"/>
                  </a:lnTo>
                  <a:lnTo>
                    <a:pt x="142" y="141"/>
                  </a:lnTo>
                  <a:lnTo>
                    <a:pt x="132" y="143"/>
                  </a:lnTo>
                  <a:lnTo>
                    <a:pt x="121" y="147"/>
                  </a:lnTo>
                  <a:lnTo>
                    <a:pt x="111" y="151"/>
                  </a:lnTo>
                  <a:lnTo>
                    <a:pt x="101" y="154"/>
                  </a:lnTo>
                  <a:lnTo>
                    <a:pt x="92" y="160"/>
                  </a:lnTo>
                  <a:lnTo>
                    <a:pt x="82" y="170"/>
                  </a:lnTo>
                  <a:lnTo>
                    <a:pt x="75" y="181"/>
                  </a:lnTo>
                  <a:lnTo>
                    <a:pt x="69" y="191"/>
                  </a:lnTo>
                  <a:lnTo>
                    <a:pt x="65" y="200"/>
                  </a:lnTo>
                  <a:lnTo>
                    <a:pt x="61" y="208"/>
                  </a:lnTo>
                  <a:lnTo>
                    <a:pt x="59" y="216"/>
                  </a:lnTo>
                  <a:lnTo>
                    <a:pt x="59" y="223"/>
                  </a:lnTo>
                  <a:lnTo>
                    <a:pt x="59" y="229"/>
                  </a:lnTo>
                  <a:lnTo>
                    <a:pt x="59" y="235"/>
                  </a:lnTo>
                  <a:lnTo>
                    <a:pt x="61" y="238"/>
                  </a:lnTo>
                  <a:lnTo>
                    <a:pt x="63" y="242"/>
                  </a:lnTo>
                  <a:lnTo>
                    <a:pt x="63" y="246"/>
                  </a:lnTo>
                  <a:lnTo>
                    <a:pt x="65" y="250"/>
                  </a:lnTo>
                  <a:lnTo>
                    <a:pt x="69" y="258"/>
                  </a:lnTo>
                  <a:lnTo>
                    <a:pt x="71" y="261"/>
                  </a:lnTo>
                  <a:lnTo>
                    <a:pt x="75" y="265"/>
                  </a:lnTo>
                  <a:lnTo>
                    <a:pt x="75" y="267"/>
                  </a:lnTo>
                  <a:lnTo>
                    <a:pt x="71" y="269"/>
                  </a:lnTo>
                  <a:lnTo>
                    <a:pt x="59" y="273"/>
                  </a:lnTo>
                  <a:lnTo>
                    <a:pt x="44" y="282"/>
                  </a:lnTo>
                  <a:lnTo>
                    <a:pt x="27" y="292"/>
                  </a:lnTo>
                  <a:lnTo>
                    <a:pt x="17" y="299"/>
                  </a:lnTo>
                  <a:lnTo>
                    <a:pt x="10" y="309"/>
                  </a:lnTo>
                  <a:lnTo>
                    <a:pt x="4" y="319"/>
                  </a:lnTo>
                  <a:lnTo>
                    <a:pt x="0" y="328"/>
                  </a:lnTo>
                  <a:lnTo>
                    <a:pt x="0" y="347"/>
                  </a:lnTo>
                  <a:lnTo>
                    <a:pt x="4" y="366"/>
                  </a:lnTo>
                  <a:lnTo>
                    <a:pt x="10" y="382"/>
                  </a:lnTo>
                  <a:lnTo>
                    <a:pt x="16" y="393"/>
                  </a:lnTo>
                  <a:lnTo>
                    <a:pt x="17" y="395"/>
                  </a:lnTo>
                  <a:lnTo>
                    <a:pt x="19" y="397"/>
                  </a:lnTo>
                  <a:lnTo>
                    <a:pt x="38" y="429"/>
                  </a:lnTo>
                  <a:lnTo>
                    <a:pt x="59" y="467"/>
                  </a:lnTo>
                  <a:lnTo>
                    <a:pt x="82" y="508"/>
                  </a:lnTo>
                  <a:lnTo>
                    <a:pt x="98" y="532"/>
                  </a:lnTo>
                  <a:lnTo>
                    <a:pt x="96" y="534"/>
                  </a:lnTo>
                  <a:lnTo>
                    <a:pt x="92" y="534"/>
                  </a:lnTo>
                  <a:lnTo>
                    <a:pt x="88" y="536"/>
                  </a:lnTo>
                  <a:lnTo>
                    <a:pt x="84" y="536"/>
                  </a:lnTo>
                  <a:lnTo>
                    <a:pt x="80" y="538"/>
                  </a:lnTo>
                  <a:lnTo>
                    <a:pt x="77" y="540"/>
                  </a:lnTo>
                  <a:lnTo>
                    <a:pt x="73" y="542"/>
                  </a:lnTo>
                  <a:lnTo>
                    <a:pt x="69" y="544"/>
                  </a:lnTo>
                  <a:lnTo>
                    <a:pt x="67" y="546"/>
                  </a:lnTo>
                  <a:lnTo>
                    <a:pt x="63" y="550"/>
                  </a:lnTo>
                  <a:lnTo>
                    <a:pt x="59" y="551"/>
                  </a:lnTo>
                  <a:lnTo>
                    <a:pt x="56" y="557"/>
                  </a:lnTo>
                  <a:lnTo>
                    <a:pt x="52" y="563"/>
                  </a:lnTo>
                  <a:lnTo>
                    <a:pt x="50" y="571"/>
                  </a:lnTo>
                  <a:lnTo>
                    <a:pt x="50" y="578"/>
                  </a:lnTo>
                  <a:lnTo>
                    <a:pt x="50" y="582"/>
                  </a:lnTo>
                  <a:lnTo>
                    <a:pt x="52" y="586"/>
                  </a:lnTo>
                  <a:lnTo>
                    <a:pt x="52" y="590"/>
                  </a:lnTo>
                  <a:lnTo>
                    <a:pt x="54" y="593"/>
                  </a:lnTo>
                  <a:lnTo>
                    <a:pt x="54" y="595"/>
                  </a:lnTo>
                  <a:lnTo>
                    <a:pt x="56" y="597"/>
                  </a:lnTo>
                  <a:lnTo>
                    <a:pt x="56" y="599"/>
                  </a:lnTo>
                  <a:lnTo>
                    <a:pt x="56" y="601"/>
                  </a:lnTo>
                  <a:lnTo>
                    <a:pt x="65" y="620"/>
                  </a:lnTo>
                  <a:lnTo>
                    <a:pt x="75" y="637"/>
                  </a:lnTo>
                  <a:lnTo>
                    <a:pt x="84" y="651"/>
                  </a:lnTo>
                  <a:lnTo>
                    <a:pt x="92" y="662"/>
                  </a:lnTo>
                  <a:lnTo>
                    <a:pt x="98" y="670"/>
                  </a:lnTo>
                  <a:lnTo>
                    <a:pt x="103" y="675"/>
                  </a:lnTo>
                  <a:lnTo>
                    <a:pt x="105" y="679"/>
                  </a:lnTo>
                  <a:lnTo>
                    <a:pt x="107" y="681"/>
                  </a:lnTo>
                  <a:lnTo>
                    <a:pt x="107" y="683"/>
                  </a:lnTo>
                  <a:lnTo>
                    <a:pt x="105" y="687"/>
                  </a:lnTo>
                  <a:lnTo>
                    <a:pt x="103" y="693"/>
                  </a:lnTo>
                  <a:lnTo>
                    <a:pt x="100" y="702"/>
                  </a:lnTo>
                  <a:lnTo>
                    <a:pt x="98" y="710"/>
                  </a:lnTo>
                  <a:lnTo>
                    <a:pt x="96" y="719"/>
                  </a:lnTo>
                  <a:lnTo>
                    <a:pt x="92" y="731"/>
                  </a:lnTo>
                  <a:lnTo>
                    <a:pt x="90" y="742"/>
                  </a:lnTo>
                  <a:lnTo>
                    <a:pt x="86" y="754"/>
                  </a:lnTo>
                  <a:lnTo>
                    <a:pt x="82" y="767"/>
                  </a:lnTo>
                  <a:lnTo>
                    <a:pt x="79" y="780"/>
                  </a:lnTo>
                  <a:lnTo>
                    <a:pt x="75" y="794"/>
                  </a:lnTo>
                  <a:lnTo>
                    <a:pt x="69" y="821"/>
                  </a:lnTo>
                  <a:lnTo>
                    <a:pt x="63" y="847"/>
                  </a:lnTo>
                  <a:lnTo>
                    <a:pt x="56" y="878"/>
                  </a:lnTo>
                  <a:lnTo>
                    <a:pt x="50" y="908"/>
                  </a:lnTo>
                  <a:lnTo>
                    <a:pt x="48" y="924"/>
                  </a:lnTo>
                  <a:lnTo>
                    <a:pt x="44" y="939"/>
                  </a:lnTo>
                  <a:lnTo>
                    <a:pt x="42" y="954"/>
                  </a:lnTo>
                  <a:lnTo>
                    <a:pt x="40" y="969"/>
                  </a:lnTo>
                  <a:lnTo>
                    <a:pt x="35" y="1002"/>
                  </a:lnTo>
                  <a:lnTo>
                    <a:pt x="31" y="1034"/>
                  </a:lnTo>
                  <a:lnTo>
                    <a:pt x="27" y="1069"/>
                  </a:lnTo>
                  <a:lnTo>
                    <a:pt x="23" y="1101"/>
                  </a:lnTo>
                  <a:lnTo>
                    <a:pt x="21" y="1122"/>
                  </a:lnTo>
                  <a:lnTo>
                    <a:pt x="21" y="1143"/>
                  </a:lnTo>
                  <a:lnTo>
                    <a:pt x="19" y="1164"/>
                  </a:lnTo>
                  <a:lnTo>
                    <a:pt x="19" y="1185"/>
                  </a:lnTo>
                  <a:lnTo>
                    <a:pt x="23" y="1237"/>
                  </a:lnTo>
                  <a:lnTo>
                    <a:pt x="31" y="1282"/>
                  </a:lnTo>
                  <a:lnTo>
                    <a:pt x="42" y="1324"/>
                  </a:lnTo>
                  <a:lnTo>
                    <a:pt x="58" y="1359"/>
                  </a:lnTo>
                  <a:lnTo>
                    <a:pt x="63" y="1366"/>
                  </a:lnTo>
                  <a:lnTo>
                    <a:pt x="71" y="1376"/>
                  </a:lnTo>
                  <a:lnTo>
                    <a:pt x="77" y="1384"/>
                  </a:lnTo>
                  <a:lnTo>
                    <a:pt x="84" y="1391"/>
                  </a:lnTo>
                  <a:lnTo>
                    <a:pt x="103" y="1406"/>
                  </a:lnTo>
                  <a:lnTo>
                    <a:pt x="121" y="1418"/>
                  </a:lnTo>
                  <a:lnTo>
                    <a:pt x="140" y="1429"/>
                  </a:lnTo>
                  <a:lnTo>
                    <a:pt x="159" y="1441"/>
                  </a:lnTo>
                  <a:lnTo>
                    <a:pt x="176" y="1450"/>
                  </a:lnTo>
                  <a:lnTo>
                    <a:pt x="195" y="1458"/>
                  </a:lnTo>
                  <a:lnTo>
                    <a:pt x="212" y="1466"/>
                  </a:lnTo>
                  <a:lnTo>
                    <a:pt x="229" y="1473"/>
                  </a:lnTo>
                  <a:lnTo>
                    <a:pt x="268" y="1487"/>
                  </a:lnTo>
                  <a:lnTo>
                    <a:pt x="306" y="1496"/>
                  </a:lnTo>
                  <a:lnTo>
                    <a:pt x="342" y="1502"/>
                  </a:lnTo>
                  <a:lnTo>
                    <a:pt x="376" y="1504"/>
                  </a:lnTo>
                  <a:lnTo>
                    <a:pt x="409" y="1506"/>
                  </a:lnTo>
                  <a:lnTo>
                    <a:pt x="441" y="1506"/>
                  </a:lnTo>
                  <a:lnTo>
                    <a:pt x="470" y="1506"/>
                  </a:lnTo>
                  <a:lnTo>
                    <a:pt x="497" y="1506"/>
                  </a:lnTo>
                  <a:lnTo>
                    <a:pt x="531" y="1506"/>
                  </a:lnTo>
                  <a:lnTo>
                    <a:pt x="560" y="1506"/>
                  </a:lnTo>
                  <a:lnTo>
                    <a:pt x="582" y="1506"/>
                  </a:lnTo>
                  <a:lnTo>
                    <a:pt x="602" y="1506"/>
                  </a:lnTo>
                  <a:lnTo>
                    <a:pt x="615" y="1506"/>
                  </a:lnTo>
                  <a:lnTo>
                    <a:pt x="624" y="1506"/>
                  </a:lnTo>
                  <a:lnTo>
                    <a:pt x="630" y="1506"/>
                  </a:lnTo>
                  <a:lnTo>
                    <a:pt x="632" y="1506"/>
                  </a:lnTo>
                  <a:lnTo>
                    <a:pt x="638" y="1508"/>
                  </a:lnTo>
                  <a:lnTo>
                    <a:pt x="653" y="1513"/>
                  </a:lnTo>
                  <a:lnTo>
                    <a:pt x="674" y="1519"/>
                  </a:lnTo>
                  <a:lnTo>
                    <a:pt x="697" y="1527"/>
                  </a:lnTo>
                  <a:lnTo>
                    <a:pt x="724" y="1532"/>
                  </a:lnTo>
                  <a:lnTo>
                    <a:pt x="745" y="1534"/>
                  </a:lnTo>
                  <a:lnTo>
                    <a:pt x="764" y="1532"/>
                  </a:lnTo>
                  <a:lnTo>
                    <a:pt x="773" y="1525"/>
                  </a:lnTo>
                  <a:lnTo>
                    <a:pt x="779" y="1508"/>
                  </a:lnTo>
                  <a:lnTo>
                    <a:pt x="781" y="1494"/>
                  </a:lnTo>
                  <a:lnTo>
                    <a:pt x="779" y="1483"/>
                  </a:lnTo>
                  <a:lnTo>
                    <a:pt x="777" y="1473"/>
                  </a:lnTo>
                  <a:lnTo>
                    <a:pt x="777" y="1469"/>
                  </a:lnTo>
                  <a:lnTo>
                    <a:pt x="777" y="1467"/>
                  </a:lnTo>
                  <a:lnTo>
                    <a:pt x="775" y="1466"/>
                  </a:lnTo>
                  <a:lnTo>
                    <a:pt x="777" y="1464"/>
                  </a:lnTo>
                  <a:lnTo>
                    <a:pt x="785" y="1460"/>
                  </a:lnTo>
                  <a:lnTo>
                    <a:pt x="792" y="1452"/>
                  </a:lnTo>
                  <a:lnTo>
                    <a:pt x="802" y="1443"/>
                  </a:lnTo>
                  <a:lnTo>
                    <a:pt x="812" y="1431"/>
                  </a:lnTo>
                  <a:lnTo>
                    <a:pt x="819" y="1420"/>
                  </a:lnTo>
                  <a:lnTo>
                    <a:pt x="823" y="1405"/>
                  </a:lnTo>
                  <a:lnTo>
                    <a:pt x="823" y="1391"/>
                  </a:lnTo>
                  <a:lnTo>
                    <a:pt x="823" y="1389"/>
                  </a:lnTo>
                  <a:lnTo>
                    <a:pt x="817" y="1374"/>
                  </a:lnTo>
                  <a:lnTo>
                    <a:pt x="808" y="1363"/>
                  </a:lnTo>
                  <a:lnTo>
                    <a:pt x="796" y="1351"/>
                  </a:lnTo>
                  <a:lnTo>
                    <a:pt x="785" y="1342"/>
                  </a:lnTo>
                  <a:lnTo>
                    <a:pt x="775" y="1336"/>
                  </a:lnTo>
                  <a:lnTo>
                    <a:pt x="768" y="1332"/>
                  </a:lnTo>
                  <a:lnTo>
                    <a:pt x="764" y="1330"/>
                  </a:lnTo>
                  <a:lnTo>
                    <a:pt x="762" y="1328"/>
                  </a:lnTo>
                  <a:lnTo>
                    <a:pt x="749" y="1296"/>
                  </a:lnTo>
                  <a:lnTo>
                    <a:pt x="743" y="1282"/>
                  </a:lnTo>
                  <a:lnTo>
                    <a:pt x="747" y="1282"/>
                  </a:lnTo>
                  <a:lnTo>
                    <a:pt x="754" y="1277"/>
                  </a:lnTo>
                  <a:lnTo>
                    <a:pt x="762" y="1252"/>
                  </a:lnTo>
                  <a:lnTo>
                    <a:pt x="766" y="1198"/>
                  </a:lnTo>
                  <a:lnTo>
                    <a:pt x="766" y="1196"/>
                  </a:lnTo>
                  <a:lnTo>
                    <a:pt x="766" y="1195"/>
                  </a:lnTo>
                  <a:lnTo>
                    <a:pt x="766" y="1193"/>
                  </a:lnTo>
                  <a:lnTo>
                    <a:pt x="766" y="1158"/>
                  </a:lnTo>
                  <a:lnTo>
                    <a:pt x="766" y="1126"/>
                  </a:lnTo>
                  <a:lnTo>
                    <a:pt x="764" y="1093"/>
                  </a:lnTo>
                  <a:lnTo>
                    <a:pt x="764" y="1065"/>
                  </a:lnTo>
                  <a:lnTo>
                    <a:pt x="764" y="1038"/>
                  </a:lnTo>
                  <a:lnTo>
                    <a:pt x="764" y="1011"/>
                  </a:lnTo>
                  <a:lnTo>
                    <a:pt x="764" y="988"/>
                  </a:lnTo>
                  <a:lnTo>
                    <a:pt x="766" y="967"/>
                  </a:lnTo>
                  <a:lnTo>
                    <a:pt x="770" y="925"/>
                  </a:lnTo>
                  <a:lnTo>
                    <a:pt x="775" y="883"/>
                  </a:lnTo>
                  <a:lnTo>
                    <a:pt x="781" y="853"/>
                  </a:lnTo>
                  <a:lnTo>
                    <a:pt x="783" y="840"/>
                  </a:lnTo>
                  <a:lnTo>
                    <a:pt x="785" y="840"/>
                  </a:lnTo>
                  <a:lnTo>
                    <a:pt x="787" y="840"/>
                  </a:lnTo>
                  <a:lnTo>
                    <a:pt x="792" y="842"/>
                  </a:lnTo>
                  <a:lnTo>
                    <a:pt x="798" y="842"/>
                  </a:lnTo>
                  <a:lnTo>
                    <a:pt x="806" y="842"/>
                  </a:lnTo>
                  <a:lnTo>
                    <a:pt x="815" y="843"/>
                  </a:lnTo>
                  <a:lnTo>
                    <a:pt x="823" y="845"/>
                  </a:lnTo>
                  <a:lnTo>
                    <a:pt x="831" y="845"/>
                  </a:lnTo>
                  <a:lnTo>
                    <a:pt x="838" y="845"/>
                  </a:lnTo>
                  <a:lnTo>
                    <a:pt x="846" y="845"/>
                  </a:lnTo>
                  <a:lnTo>
                    <a:pt x="854" y="845"/>
                  </a:lnTo>
                  <a:lnTo>
                    <a:pt x="861" y="845"/>
                  </a:lnTo>
                  <a:lnTo>
                    <a:pt x="869" y="845"/>
                  </a:lnTo>
                  <a:lnTo>
                    <a:pt x="875" y="845"/>
                  </a:lnTo>
                  <a:lnTo>
                    <a:pt x="880" y="845"/>
                  </a:lnTo>
                  <a:lnTo>
                    <a:pt x="886" y="843"/>
                  </a:lnTo>
                  <a:lnTo>
                    <a:pt x="890" y="842"/>
                  </a:lnTo>
                  <a:lnTo>
                    <a:pt x="894" y="840"/>
                  </a:lnTo>
                  <a:lnTo>
                    <a:pt x="899" y="826"/>
                  </a:lnTo>
                  <a:lnTo>
                    <a:pt x="899" y="807"/>
                  </a:lnTo>
                  <a:lnTo>
                    <a:pt x="896" y="792"/>
                  </a:lnTo>
                  <a:lnTo>
                    <a:pt x="894" y="786"/>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9"/>
            <p:cNvSpPr>
              <a:spLocks/>
            </p:cNvSpPr>
            <p:nvPr/>
          </p:nvSpPr>
          <p:spPr bwMode="auto">
            <a:xfrm>
              <a:off x="5183188" y="2987676"/>
              <a:ext cx="44450" cy="23813"/>
            </a:xfrm>
            <a:custGeom>
              <a:avLst/>
              <a:gdLst>
                <a:gd name="T0" fmla="*/ 0 w 55"/>
                <a:gd name="T1" fmla="*/ 23813 h 30"/>
                <a:gd name="T2" fmla="*/ 10506 w 55"/>
                <a:gd name="T3" fmla="*/ 18257 h 30"/>
                <a:gd name="T4" fmla="*/ 21821 w 55"/>
                <a:gd name="T5" fmla="*/ 11907 h 30"/>
                <a:gd name="T6" fmla="*/ 33944 w 55"/>
                <a:gd name="T7" fmla="*/ 6350 h 30"/>
                <a:gd name="T8" fmla="*/ 44450 w 55"/>
                <a:gd name="T9" fmla="*/ 0 h 30"/>
                <a:gd name="T10" fmla="*/ 39601 w 55"/>
                <a:gd name="T11" fmla="*/ 0 h 30"/>
                <a:gd name="T12" fmla="*/ 35560 w 55"/>
                <a:gd name="T13" fmla="*/ 0 h 30"/>
                <a:gd name="T14" fmla="*/ 30711 w 55"/>
                <a:gd name="T15" fmla="*/ 1588 h 30"/>
                <a:gd name="T16" fmla="*/ 27478 w 55"/>
                <a:gd name="T17" fmla="*/ 3175 h 30"/>
                <a:gd name="T18" fmla="*/ 15355 w 55"/>
                <a:gd name="T19" fmla="*/ 6350 h 30"/>
                <a:gd name="T20" fmla="*/ 7274 w 55"/>
                <a:gd name="T21" fmla="*/ 8731 h 30"/>
                <a:gd name="T22" fmla="*/ 3233 w 55"/>
                <a:gd name="T23" fmla="*/ 15082 h 30"/>
                <a:gd name="T24" fmla="*/ 0 w 55"/>
                <a:gd name="T25" fmla="*/ 23813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30">
                  <a:moveTo>
                    <a:pt x="0" y="30"/>
                  </a:moveTo>
                  <a:lnTo>
                    <a:pt x="13" y="23"/>
                  </a:lnTo>
                  <a:lnTo>
                    <a:pt x="27" y="15"/>
                  </a:lnTo>
                  <a:lnTo>
                    <a:pt x="42" y="8"/>
                  </a:lnTo>
                  <a:lnTo>
                    <a:pt x="55" y="0"/>
                  </a:lnTo>
                  <a:lnTo>
                    <a:pt x="49" y="0"/>
                  </a:lnTo>
                  <a:lnTo>
                    <a:pt x="44" y="0"/>
                  </a:lnTo>
                  <a:lnTo>
                    <a:pt x="38" y="2"/>
                  </a:lnTo>
                  <a:lnTo>
                    <a:pt x="34" y="4"/>
                  </a:lnTo>
                  <a:lnTo>
                    <a:pt x="19" y="8"/>
                  </a:lnTo>
                  <a:lnTo>
                    <a:pt x="9" y="11"/>
                  </a:lnTo>
                  <a:lnTo>
                    <a:pt x="4" y="19"/>
                  </a:lnTo>
                  <a:lnTo>
                    <a:pt x="0" y="30"/>
                  </a:lnTo>
                  <a:close/>
                </a:path>
              </a:pathLst>
            </a:custGeom>
            <a:solidFill>
              <a:srgbClr val="E5A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 name="Freeform 10"/>
            <p:cNvSpPr>
              <a:spLocks/>
            </p:cNvSpPr>
            <p:nvPr/>
          </p:nvSpPr>
          <p:spPr bwMode="auto">
            <a:xfrm>
              <a:off x="5091113" y="3660776"/>
              <a:ext cx="7938" cy="47625"/>
            </a:xfrm>
            <a:custGeom>
              <a:avLst/>
              <a:gdLst>
                <a:gd name="T0" fmla="*/ 0 w 10"/>
                <a:gd name="T1" fmla="*/ 47625 h 61"/>
                <a:gd name="T2" fmla="*/ 1588 w 10"/>
                <a:gd name="T3" fmla="*/ 35914 h 61"/>
                <a:gd name="T4" fmla="*/ 3175 w 10"/>
                <a:gd name="T5" fmla="*/ 24203 h 61"/>
                <a:gd name="T6" fmla="*/ 6350 w 10"/>
                <a:gd name="T7" fmla="*/ 12492 h 61"/>
                <a:gd name="T8" fmla="*/ 7938 w 10"/>
                <a:gd name="T9" fmla="*/ 0 h 61"/>
                <a:gd name="T10" fmla="*/ 6350 w 10"/>
                <a:gd name="T11" fmla="*/ 12492 h 61"/>
                <a:gd name="T12" fmla="*/ 3175 w 10"/>
                <a:gd name="T13" fmla="*/ 24203 h 61"/>
                <a:gd name="T14" fmla="*/ 1588 w 10"/>
                <a:gd name="T15" fmla="*/ 35914 h 61"/>
                <a:gd name="T16" fmla="*/ 0 w 10"/>
                <a:gd name="T17" fmla="*/ 47625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61">
                  <a:moveTo>
                    <a:pt x="0" y="61"/>
                  </a:moveTo>
                  <a:lnTo>
                    <a:pt x="2" y="46"/>
                  </a:lnTo>
                  <a:lnTo>
                    <a:pt x="4" y="31"/>
                  </a:lnTo>
                  <a:lnTo>
                    <a:pt x="8" y="16"/>
                  </a:lnTo>
                  <a:lnTo>
                    <a:pt x="10" y="0"/>
                  </a:lnTo>
                  <a:lnTo>
                    <a:pt x="8" y="16"/>
                  </a:lnTo>
                  <a:lnTo>
                    <a:pt x="4" y="31"/>
                  </a:lnTo>
                  <a:lnTo>
                    <a:pt x="2" y="46"/>
                  </a:lnTo>
                  <a:lnTo>
                    <a:pt x="0" y="61"/>
                  </a:lnTo>
                  <a:close/>
                </a:path>
              </a:pathLst>
            </a:custGeom>
            <a:solidFill>
              <a:srgbClr val="E5A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 name="Freeform 11"/>
            <p:cNvSpPr>
              <a:spLocks/>
            </p:cNvSpPr>
            <p:nvPr/>
          </p:nvSpPr>
          <p:spPr bwMode="auto">
            <a:xfrm>
              <a:off x="5241926" y="4102101"/>
              <a:ext cx="436563" cy="55563"/>
            </a:xfrm>
            <a:custGeom>
              <a:avLst/>
              <a:gdLst>
                <a:gd name="T0" fmla="*/ 90951 w 552"/>
                <a:gd name="T1" fmla="*/ 817 h 68"/>
                <a:gd name="T2" fmla="*/ 80669 w 552"/>
                <a:gd name="T3" fmla="*/ 2451 h 68"/>
                <a:gd name="T4" fmla="*/ 69597 w 552"/>
                <a:gd name="T5" fmla="*/ 4086 h 68"/>
                <a:gd name="T6" fmla="*/ 59316 w 552"/>
                <a:gd name="T7" fmla="*/ 5720 h 68"/>
                <a:gd name="T8" fmla="*/ 47453 w 552"/>
                <a:gd name="T9" fmla="*/ 5720 h 68"/>
                <a:gd name="T10" fmla="*/ 34799 w 552"/>
                <a:gd name="T11" fmla="*/ 5720 h 68"/>
                <a:gd name="T12" fmla="*/ 24517 w 552"/>
                <a:gd name="T13" fmla="*/ 5720 h 68"/>
                <a:gd name="T14" fmla="*/ 12654 w 552"/>
                <a:gd name="T15" fmla="*/ 5720 h 68"/>
                <a:gd name="T16" fmla="*/ 0 w 552"/>
                <a:gd name="T17" fmla="*/ 5720 h 68"/>
                <a:gd name="T18" fmla="*/ 30844 w 552"/>
                <a:gd name="T19" fmla="*/ 17159 h 68"/>
                <a:gd name="T20" fmla="*/ 60897 w 552"/>
                <a:gd name="T21" fmla="*/ 24513 h 68"/>
                <a:gd name="T22" fmla="*/ 89369 w 552"/>
                <a:gd name="T23" fmla="*/ 29416 h 68"/>
                <a:gd name="T24" fmla="*/ 116259 w 552"/>
                <a:gd name="T25" fmla="*/ 31050 h 68"/>
                <a:gd name="T26" fmla="*/ 142358 w 552"/>
                <a:gd name="T27" fmla="*/ 32684 h 68"/>
                <a:gd name="T28" fmla="*/ 167666 w 552"/>
                <a:gd name="T29" fmla="*/ 32684 h 68"/>
                <a:gd name="T30" fmla="*/ 190601 w 552"/>
                <a:gd name="T31" fmla="*/ 32684 h 68"/>
                <a:gd name="T32" fmla="*/ 211955 w 552"/>
                <a:gd name="T33" fmla="*/ 32684 h 68"/>
                <a:gd name="T34" fmla="*/ 238844 w 552"/>
                <a:gd name="T35" fmla="*/ 32684 h 68"/>
                <a:gd name="T36" fmla="*/ 261780 w 552"/>
                <a:gd name="T37" fmla="*/ 32684 h 68"/>
                <a:gd name="T38" fmla="*/ 279179 w 552"/>
                <a:gd name="T39" fmla="*/ 32684 h 68"/>
                <a:gd name="T40" fmla="*/ 294996 w 552"/>
                <a:gd name="T41" fmla="*/ 32684 h 68"/>
                <a:gd name="T42" fmla="*/ 305278 w 552"/>
                <a:gd name="T43" fmla="*/ 32684 h 68"/>
                <a:gd name="T44" fmla="*/ 312396 w 552"/>
                <a:gd name="T45" fmla="*/ 32684 h 68"/>
                <a:gd name="T46" fmla="*/ 317141 w 552"/>
                <a:gd name="T47" fmla="*/ 32684 h 68"/>
                <a:gd name="T48" fmla="*/ 318723 w 552"/>
                <a:gd name="T49" fmla="*/ 32684 h 68"/>
                <a:gd name="T50" fmla="*/ 323468 w 552"/>
                <a:gd name="T51" fmla="*/ 34318 h 68"/>
                <a:gd name="T52" fmla="*/ 335331 w 552"/>
                <a:gd name="T53" fmla="*/ 38404 h 68"/>
                <a:gd name="T54" fmla="*/ 351939 w 552"/>
                <a:gd name="T55" fmla="*/ 43306 h 68"/>
                <a:gd name="T56" fmla="*/ 370130 w 552"/>
                <a:gd name="T57" fmla="*/ 49843 h 68"/>
                <a:gd name="T58" fmla="*/ 391483 w 552"/>
                <a:gd name="T59" fmla="*/ 53929 h 68"/>
                <a:gd name="T60" fmla="*/ 408092 w 552"/>
                <a:gd name="T61" fmla="*/ 55563 h 68"/>
                <a:gd name="T62" fmla="*/ 423118 w 552"/>
                <a:gd name="T63" fmla="*/ 53929 h 68"/>
                <a:gd name="T64" fmla="*/ 430236 w 552"/>
                <a:gd name="T65" fmla="*/ 48209 h 68"/>
                <a:gd name="T66" fmla="*/ 434981 w 552"/>
                <a:gd name="T67" fmla="*/ 34318 h 68"/>
                <a:gd name="T68" fmla="*/ 436563 w 552"/>
                <a:gd name="T69" fmla="*/ 22879 h 68"/>
                <a:gd name="T70" fmla="*/ 434981 w 552"/>
                <a:gd name="T71" fmla="*/ 13891 h 68"/>
                <a:gd name="T72" fmla="*/ 433400 w 552"/>
                <a:gd name="T73" fmla="*/ 5720 h 68"/>
                <a:gd name="T74" fmla="*/ 408092 w 552"/>
                <a:gd name="T75" fmla="*/ 12257 h 68"/>
                <a:gd name="T76" fmla="*/ 383574 w 552"/>
                <a:gd name="T77" fmla="*/ 15525 h 68"/>
                <a:gd name="T78" fmla="*/ 359848 w 552"/>
                <a:gd name="T79" fmla="*/ 17976 h 68"/>
                <a:gd name="T80" fmla="*/ 336913 w 552"/>
                <a:gd name="T81" fmla="*/ 17976 h 68"/>
                <a:gd name="T82" fmla="*/ 312396 w 552"/>
                <a:gd name="T83" fmla="*/ 17976 h 68"/>
                <a:gd name="T84" fmla="*/ 290251 w 552"/>
                <a:gd name="T85" fmla="*/ 17159 h 68"/>
                <a:gd name="T86" fmla="*/ 267316 w 552"/>
                <a:gd name="T87" fmla="*/ 15525 h 68"/>
                <a:gd name="T88" fmla="*/ 245962 w 552"/>
                <a:gd name="T89" fmla="*/ 12257 h 68"/>
                <a:gd name="T90" fmla="*/ 225399 w 552"/>
                <a:gd name="T91" fmla="*/ 8988 h 68"/>
                <a:gd name="T92" fmla="*/ 204046 w 552"/>
                <a:gd name="T93" fmla="*/ 5720 h 68"/>
                <a:gd name="T94" fmla="*/ 184274 w 552"/>
                <a:gd name="T95" fmla="*/ 4086 h 68"/>
                <a:gd name="T96" fmla="*/ 164502 w 552"/>
                <a:gd name="T97" fmla="*/ 817 h 68"/>
                <a:gd name="T98" fmla="*/ 145521 w 552"/>
                <a:gd name="T99" fmla="*/ 0 h 68"/>
                <a:gd name="T100" fmla="*/ 127331 w 552"/>
                <a:gd name="T101" fmla="*/ 0 h 68"/>
                <a:gd name="T102" fmla="*/ 109141 w 552"/>
                <a:gd name="T103" fmla="*/ 0 h 68"/>
                <a:gd name="T104" fmla="*/ 90951 w 552"/>
                <a:gd name="T105" fmla="*/ 817 h 6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52" h="68">
                  <a:moveTo>
                    <a:pt x="115" y="1"/>
                  </a:moveTo>
                  <a:lnTo>
                    <a:pt x="102" y="3"/>
                  </a:lnTo>
                  <a:lnTo>
                    <a:pt x="88" y="5"/>
                  </a:lnTo>
                  <a:lnTo>
                    <a:pt x="75" y="7"/>
                  </a:lnTo>
                  <a:lnTo>
                    <a:pt x="60" y="7"/>
                  </a:lnTo>
                  <a:lnTo>
                    <a:pt x="44" y="7"/>
                  </a:lnTo>
                  <a:lnTo>
                    <a:pt x="31" y="7"/>
                  </a:lnTo>
                  <a:lnTo>
                    <a:pt x="16" y="7"/>
                  </a:lnTo>
                  <a:lnTo>
                    <a:pt x="0" y="7"/>
                  </a:lnTo>
                  <a:lnTo>
                    <a:pt x="39" y="21"/>
                  </a:lnTo>
                  <a:lnTo>
                    <a:pt x="77" y="30"/>
                  </a:lnTo>
                  <a:lnTo>
                    <a:pt x="113" y="36"/>
                  </a:lnTo>
                  <a:lnTo>
                    <a:pt x="147" y="38"/>
                  </a:lnTo>
                  <a:lnTo>
                    <a:pt x="180" y="40"/>
                  </a:lnTo>
                  <a:lnTo>
                    <a:pt x="212" y="40"/>
                  </a:lnTo>
                  <a:lnTo>
                    <a:pt x="241" y="40"/>
                  </a:lnTo>
                  <a:lnTo>
                    <a:pt x="268" y="40"/>
                  </a:lnTo>
                  <a:lnTo>
                    <a:pt x="302" y="40"/>
                  </a:lnTo>
                  <a:lnTo>
                    <a:pt x="331" y="40"/>
                  </a:lnTo>
                  <a:lnTo>
                    <a:pt x="353" y="40"/>
                  </a:lnTo>
                  <a:lnTo>
                    <a:pt x="373" y="40"/>
                  </a:lnTo>
                  <a:lnTo>
                    <a:pt x="386" y="40"/>
                  </a:lnTo>
                  <a:lnTo>
                    <a:pt x="395" y="40"/>
                  </a:lnTo>
                  <a:lnTo>
                    <a:pt x="401" y="40"/>
                  </a:lnTo>
                  <a:lnTo>
                    <a:pt x="403" y="40"/>
                  </a:lnTo>
                  <a:lnTo>
                    <a:pt x="409" y="42"/>
                  </a:lnTo>
                  <a:lnTo>
                    <a:pt x="424" y="47"/>
                  </a:lnTo>
                  <a:lnTo>
                    <a:pt x="445" y="53"/>
                  </a:lnTo>
                  <a:lnTo>
                    <a:pt x="468" y="61"/>
                  </a:lnTo>
                  <a:lnTo>
                    <a:pt x="495" y="66"/>
                  </a:lnTo>
                  <a:lnTo>
                    <a:pt x="516" y="68"/>
                  </a:lnTo>
                  <a:lnTo>
                    <a:pt x="535" y="66"/>
                  </a:lnTo>
                  <a:lnTo>
                    <a:pt x="544" y="59"/>
                  </a:lnTo>
                  <a:lnTo>
                    <a:pt x="550" y="42"/>
                  </a:lnTo>
                  <a:lnTo>
                    <a:pt x="552" y="28"/>
                  </a:lnTo>
                  <a:lnTo>
                    <a:pt x="550" y="17"/>
                  </a:lnTo>
                  <a:lnTo>
                    <a:pt x="548" y="7"/>
                  </a:lnTo>
                  <a:lnTo>
                    <a:pt x="516" y="15"/>
                  </a:lnTo>
                  <a:lnTo>
                    <a:pt x="485" y="19"/>
                  </a:lnTo>
                  <a:lnTo>
                    <a:pt x="455" y="22"/>
                  </a:lnTo>
                  <a:lnTo>
                    <a:pt x="426" y="22"/>
                  </a:lnTo>
                  <a:lnTo>
                    <a:pt x="395" y="22"/>
                  </a:lnTo>
                  <a:lnTo>
                    <a:pt x="367" y="21"/>
                  </a:lnTo>
                  <a:lnTo>
                    <a:pt x="338" y="19"/>
                  </a:lnTo>
                  <a:lnTo>
                    <a:pt x="311" y="15"/>
                  </a:lnTo>
                  <a:lnTo>
                    <a:pt x="285" y="11"/>
                  </a:lnTo>
                  <a:lnTo>
                    <a:pt x="258" y="7"/>
                  </a:lnTo>
                  <a:lnTo>
                    <a:pt x="233" y="5"/>
                  </a:lnTo>
                  <a:lnTo>
                    <a:pt x="208" y="1"/>
                  </a:lnTo>
                  <a:lnTo>
                    <a:pt x="184" y="0"/>
                  </a:lnTo>
                  <a:lnTo>
                    <a:pt x="161" y="0"/>
                  </a:lnTo>
                  <a:lnTo>
                    <a:pt x="138" y="0"/>
                  </a:lnTo>
                  <a:lnTo>
                    <a:pt x="115" y="1"/>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Freeform 12"/>
            <p:cNvSpPr>
              <a:spLocks/>
            </p:cNvSpPr>
            <p:nvPr/>
          </p:nvSpPr>
          <p:spPr bwMode="auto">
            <a:xfrm>
              <a:off x="5281613" y="2970213"/>
              <a:ext cx="38100" cy="17463"/>
            </a:xfrm>
            <a:custGeom>
              <a:avLst/>
              <a:gdLst>
                <a:gd name="T0" fmla="*/ 25400 w 48"/>
                <a:gd name="T1" fmla="*/ 0 h 21"/>
                <a:gd name="T2" fmla="*/ 19844 w 48"/>
                <a:gd name="T3" fmla="*/ 3326 h 21"/>
                <a:gd name="T4" fmla="*/ 11906 w 48"/>
                <a:gd name="T5" fmla="*/ 7484 h 21"/>
                <a:gd name="T6" fmla="*/ 6350 w 48"/>
                <a:gd name="T7" fmla="*/ 12474 h 21"/>
                <a:gd name="T8" fmla="*/ 0 w 48"/>
                <a:gd name="T9" fmla="*/ 17463 h 21"/>
                <a:gd name="T10" fmla="*/ 8731 w 48"/>
                <a:gd name="T11" fmla="*/ 12474 h 21"/>
                <a:gd name="T12" fmla="*/ 18256 w 48"/>
                <a:gd name="T13" fmla="*/ 7484 h 21"/>
                <a:gd name="T14" fmla="*/ 26988 w 48"/>
                <a:gd name="T15" fmla="*/ 4989 h 21"/>
                <a:gd name="T16" fmla="*/ 38100 w 48"/>
                <a:gd name="T17" fmla="*/ 0 h 21"/>
                <a:gd name="T18" fmla="*/ 34925 w 48"/>
                <a:gd name="T19" fmla="*/ 0 h 21"/>
                <a:gd name="T20" fmla="*/ 31750 w 48"/>
                <a:gd name="T21" fmla="*/ 0 h 21"/>
                <a:gd name="T22" fmla="*/ 28575 w 48"/>
                <a:gd name="T23" fmla="*/ 0 h 21"/>
                <a:gd name="T24" fmla="*/ 25400 w 4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21">
                  <a:moveTo>
                    <a:pt x="32" y="0"/>
                  </a:moveTo>
                  <a:lnTo>
                    <a:pt x="25" y="4"/>
                  </a:lnTo>
                  <a:lnTo>
                    <a:pt x="15" y="9"/>
                  </a:lnTo>
                  <a:lnTo>
                    <a:pt x="8" y="15"/>
                  </a:lnTo>
                  <a:lnTo>
                    <a:pt x="0" y="21"/>
                  </a:lnTo>
                  <a:lnTo>
                    <a:pt x="11" y="15"/>
                  </a:lnTo>
                  <a:lnTo>
                    <a:pt x="23" y="9"/>
                  </a:lnTo>
                  <a:lnTo>
                    <a:pt x="34" y="6"/>
                  </a:lnTo>
                  <a:lnTo>
                    <a:pt x="48" y="0"/>
                  </a:lnTo>
                  <a:lnTo>
                    <a:pt x="44" y="0"/>
                  </a:lnTo>
                  <a:lnTo>
                    <a:pt x="40" y="0"/>
                  </a:lnTo>
                  <a:lnTo>
                    <a:pt x="36" y="0"/>
                  </a:lnTo>
                  <a:lnTo>
                    <a:pt x="32" y="0"/>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13"/>
            <p:cNvSpPr>
              <a:spLocks/>
            </p:cNvSpPr>
            <p:nvPr/>
          </p:nvSpPr>
          <p:spPr bwMode="auto">
            <a:xfrm>
              <a:off x="5108576" y="3055938"/>
              <a:ext cx="46038" cy="47625"/>
            </a:xfrm>
            <a:custGeom>
              <a:avLst/>
              <a:gdLst>
                <a:gd name="T0" fmla="*/ 42969 w 60"/>
                <a:gd name="T1" fmla="*/ 1561 h 61"/>
                <a:gd name="T2" fmla="*/ 42969 w 60"/>
                <a:gd name="T3" fmla="*/ 1561 h 61"/>
                <a:gd name="T4" fmla="*/ 44503 w 60"/>
                <a:gd name="T5" fmla="*/ 0 h 61"/>
                <a:gd name="T6" fmla="*/ 44503 w 60"/>
                <a:gd name="T7" fmla="*/ 0 h 61"/>
                <a:gd name="T8" fmla="*/ 46038 w 60"/>
                <a:gd name="T9" fmla="*/ 0 h 61"/>
                <a:gd name="T10" fmla="*/ 38365 w 60"/>
                <a:gd name="T11" fmla="*/ 3123 h 61"/>
                <a:gd name="T12" fmla="*/ 30692 w 60"/>
                <a:gd name="T13" fmla="*/ 5465 h 61"/>
                <a:gd name="T14" fmla="*/ 23786 w 60"/>
                <a:gd name="T15" fmla="*/ 10150 h 61"/>
                <a:gd name="T16" fmla="*/ 16113 w 60"/>
                <a:gd name="T17" fmla="*/ 17957 h 61"/>
                <a:gd name="T18" fmla="*/ 10742 w 60"/>
                <a:gd name="T19" fmla="*/ 26545 h 61"/>
                <a:gd name="T20" fmla="*/ 6138 w 60"/>
                <a:gd name="T21" fmla="*/ 34352 h 61"/>
                <a:gd name="T22" fmla="*/ 3069 w 60"/>
                <a:gd name="T23" fmla="*/ 41379 h 61"/>
                <a:gd name="T24" fmla="*/ 0 w 60"/>
                <a:gd name="T25" fmla="*/ 47625 h 61"/>
                <a:gd name="T26" fmla="*/ 10742 w 60"/>
                <a:gd name="T27" fmla="*/ 32791 h 61"/>
                <a:gd name="T28" fmla="*/ 19183 w 60"/>
                <a:gd name="T29" fmla="*/ 19518 h 61"/>
                <a:gd name="T30" fmla="*/ 29925 w 60"/>
                <a:gd name="T31" fmla="*/ 8588 h 61"/>
                <a:gd name="T32" fmla="*/ 42969 w 60"/>
                <a:gd name="T33" fmla="*/ 15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61">
                  <a:moveTo>
                    <a:pt x="56" y="2"/>
                  </a:moveTo>
                  <a:lnTo>
                    <a:pt x="56" y="2"/>
                  </a:lnTo>
                  <a:lnTo>
                    <a:pt x="58" y="0"/>
                  </a:lnTo>
                  <a:lnTo>
                    <a:pt x="60" y="0"/>
                  </a:lnTo>
                  <a:lnTo>
                    <a:pt x="50" y="4"/>
                  </a:lnTo>
                  <a:lnTo>
                    <a:pt x="40" y="7"/>
                  </a:lnTo>
                  <a:lnTo>
                    <a:pt x="31" y="13"/>
                  </a:lnTo>
                  <a:lnTo>
                    <a:pt x="21" y="23"/>
                  </a:lnTo>
                  <a:lnTo>
                    <a:pt x="14" y="34"/>
                  </a:lnTo>
                  <a:lnTo>
                    <a:pt x="8" y="44"/>
                  </a:lnTo>
                  <a:lnTo>
                    <a:pt x="4" y="53"/>
                  </a:lnTo>
                  <a:lnTo>
                    <a:pt x="0" y="61"/>
                  </a:lnTo>
                  <a:lnTo>
                    <a:pt x="14" y="42"/>
                  </a:lnTo>
                  <a:lnTo>
                    <a:pt x="25" y="25"/>
                  </a:lnTo>
                  <a:lnTo>
                    <a:pt x="39" y="11"/>
                  </a:lnTo>
                  <a:lnTo>
                    <a:pt x="56" y="2"/>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7" name="Freeform 14"/>
            <p:cNvSpPr>
              <a:spLocks/>
            </p:cNvSpPr>
            <p:nvPr/>
          </p:nvSpPr>
          <p:spPr bwMode="auto">
            <a:xfrm>
              <a:off x="5078413" y="3568701"/>
              <a:ext cx="39688" cy="244475"/>
            </a:xfrm>
            <a:custGeom>
              <a:avLst/>
              <a:gdLst>
                <a:gd name="T0" fmla="*/ 20607 w 52"/>
                <a:gd name="T1" fmla="*/ 90782 h 307"/>
                <a:gd name="T2" fmla="*/ 19081 w 52"/>
                <a:gd name="T3" fmla="*/ 103524 h 307"/>
                <a:gd name="T4" fmla="*/ 16028 w 52"/>
                <a:gd name="T5" fmla="*/ 115469 h 307"/>
                <a:gd name="T6" fmla="*/ 14501 w 52"/>
                <a:gd name="T7" fmla="*/ 127414 h 307"/>
                <a:gd name="T8" fmla="*/ 12975 w 52"/>
                <a:gd name="T9" fmla="*/ 139359 h 307"/>
                <a:gd name="T10" fmla="*/ 9159 w 52"/>
                <a:gd name="T11" fmla="*/ 165638 h 307"/>
                <a:gd name="T12" fmla="*/ 6106 w 52"/>
                <a:gd name="T13" fmla="*/ 191121 h 307"/>
                <a:gd name="T14" fmla="*/ 3053 w 52"/>
                <a:gd name="T15" fmla="*/ 218992 h 307"/>
                <a:gd name="T16" fmla="*/ 0 w 52"/>
                <a:gd name="T17" fmla="*/ 244475 h 307"/>
                <a:gd name="T18" fmla="*/ 11448 w 52"/>
                <a:gd name="T19" fmla="*/ 179175 h 307"/>
                <a:gd name="T20" fmla="*/ 23660 w 52"/>
                <a:gd name="T21" fmla="*/ 115469 h 307"/>
                <a:gd name="T22" fmla="*/ 33582 w 52"/>
                <a:gd name="T23" fmla="*/ 54947 h 307"/>
                <a:gd name="T24" fmla="*/ 39688 w 52"/>
                <a:gd name="T25" fmla="*/ 0 h 307"/>
                <a:gd name="T26" fmla="*/ 35109 w 52"/>
                <a:gd name="T27" fmla="*/ 21501 h 307"/>
                <a:gd name="T28" fmla="*/ 30529 w 52"/>
                <a:gd name="T29" fmla="*/ 42206 h 307"/>
                <a:gd name="T30" fmla="*/ 25187 w 52"/>
                <a:gd name="T31" fmla="*/ 66892 h 307"/>
                <a:gd name="T32" fmla="*/ 20607 w 52"/>
                <a:gd name="T33" fmla="*/ 90782 h 3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307">
                  <a:moveTo>
                    <a:pt x="27" y="114"/>
                  </a:moveTo>
                  <a:lnTo>
                    <a:pt x="25" y="130"/>
                  </a:lnTo>
                  <a:lnTo>
                    <a:pt x="21" y="145"/>
                  </a:lnTo>
                  <a:lnTo>
                    <a:pt x="19" y="160"/>
                  </a:lnTo>
                  <a:lnTo>
                    <a:pt x="17" y="175"/>
                  </a:lnTo>
                  <a:lnTo>
                    <a:pt x="12" y="208"/>
                  </a:lnTo>
                  <a:lnTo>
                    <a:pt x="8" y="240"/>
                  </a:lnTo>
                  <a:lnTo>
                    <a:pt x="4" y="275"/>
                  </a:lnTo>
                  <a:lnTo>
                    <a:pt x="0" y="307"/>
                  </a:lnTo>
                  <a:lnTo>
                    <a:pt x="15" y="225"/>
                  </a:lnTo>
                  <a:lnTo>
                    <a:pt x="31" y="145"/>
                  </a:lnTo>
                  <a:lnTo>
                    <a:pt x="44" y="69"/>
                  </a:lnTo>
                  <a:lnTo>
                    <a:pt x="52" y="0"/>
                  </a:lnTo>
                  <a:lnTo>
                    <a:pt x="46" y="27"/>
                  </a:lnTo>
                  <a:lnTo>
                    <a:pt x="40" y="53"/>
                  </a:lnTo>
                  <a:lnTo>
                    <a:pt x="33" y="84"/>
                  </a:lnTo>
                  <a:lnTo>
                    <a:pt x="27" y="114"/>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15"/>
            <p:cNvSpPr>
              <a:spLocks/>
            </p:cNvSpPr>
            <p:nvPr/>
          </p:nvSpPr>
          <p:spPr bwMode="auto">
            <a:xfrm>
              <a:off x="5554663" y="2938463"/>
              <a:ext cx="198438" cy="60325"/>
            </a:xfrm>
            <a:custGeom>
              <a:avLst/>
              <a:gdLst>
                <a:gd name="T0" fmla="*/ 195276 w 251"/>
                <a:gd name="T1" fmla="*/ 46467 h 74"/>
                <a:gd name="T2" fmla="*/ 185789 w 251"/>
                <a:gd name="T3" fmla="*/ 39945 h 74"/>
                <a:gd name="T4" fmla="*/ 172349 w 251"/>
                <a:gd name="T5" fmla="*/ 32608 h 74"/>
                <a:gd name="T6" fmla="*/ 154165 w 251"/>
                <a:gd name="T7" fmla="*/ 22826 h 74"/>
                <a:gd name="T8" fmla="*/ 132819 w 251"/>
                <a:gd name="T9" fmla="*/ 15489 h 74"/>
                <a:gd name="T10" fmla="*/ 110683 w 251"/>
                <a:gd name="T11" fmla="*/ 7337 h 74"/>
                <a:gd name="T12" fmla="*/ 89337 w 251"/>
                <a:gd name="T13" fmla="*/ 3261 h 74"/>
                <a:gd name="T14" fmla="*/ 67991 w 251"/>
                <a:gd name="T15" fmla="*/ 0 h 74"/>
                <a:gd name="T16" fmla="*/ 51388 w 251"/>
                <a:gd name="T17" fmla="*/ 0 h 74"/>
                <a:gd name="T18" fmla="*/ 45854 w 251"/>
                <a:gd name="T19" fmla="*/ 1630 h 74"/>
                <a:gd name="T20" fmla="*/ 39529 w 251"/>
                <a:gd name="T21" fmla="*/ 3261 h 74"/>
                <a:gd name="T22" fmla="*/ 32414 w 251"/>
                <a:gd name="T23" fmla="*/ 4891 h 74"/>
                <a:gd name="T24" fmla="*/ 26089 w 251"/>
                <a:gd name="T25" fmla="*/ 7337 h 74"/>
                <a:gd name="T26" fmla="*/ 19765 w 251"/>
                <a:gd name="T27" fmla="*/ 8967 h 74"/>
                <a:gd name="T28" fmla="*/ 12649 w 251"/>
                <a:gd name="T29" fmla="*/ 12228 h 74"/>
                <a:gd name="T30" fmla="*/ 6325 w 251"/>
                <a:gd name="T31" fmla="*/ 13858 h 74"/>
                <a:gd name="T32" fmla="*/ 0 w 251"/>
                <a:gd name="T33" fmla="*/ 17119 h 74"/>
                <a:gd name="T34" fmla="*/ 29252 w 251"/>
                <a:gd name="T35" fmla="*/ 17119 h 74"/>
                <a:gd name="T36" fmla="*/ 59294 w 251"/>
                <a:gd name="T37" fmla="*/ 18750 h 74"/>
                <a:gd name="T38" fmla="*/ 86174 w 251"/>
                <a:gd name="T39" fmla="*/ 22010 h 74"/>
                <a:gd name="T40" fmla="*/ 113845 w 251"/>
                <a:gd name="T41" fmla="*/ 24456 h 74"/>
                <a:gd name="T42" fmla="*/ 137563 w 251"/>
                <a:gd name="T43" fmla="*/ 29347 h 74"/>
                <a:gd name="T44" fmla="*/ 160490 w 251"/>
                <a:gd name="T45" fmla="*/ 37499 h 74"/>
                <a:gd name="T46" fmla="*/ 180254 w 251"/>
                <a:gd name="T47" fmla="*/ 48097 h 74"/>
                <a:gd name="T48" fmla="*/ 196857 w 251"/>
                <a:gd name="T49" fmla="*/ 60325 h 74"/>
                <a:gd name="T50" fmla="*/ 198438 w 251"/>
                <a:gd name="T51" fmla="*/ 57064 h 74"/>
                <a:gd name="T52" fmla="*/ 198438 w 251"/>
                <a:gd name="T53" fmla="*/ 52988 h 74"/>
                <a:gd name="T54" fmla="*/ 198438 w 251"/>
                <a:gd name="T55" fmla="*/ 49727 h 74"/>
                <a:gd name="T56" fmla="*/ 195276 w 251"/>
                <a:gd name="T57" fmla="*/ 4646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1" h="74">
                  <a:moveTo>
                    <a:pt x="247" y="57"/>
                  </a:moveTo>
                  <a:lnTo>
                    <a:pt x="235" y="49"/>
                  </a:lnTo>
                  <a:lnTo>
                    <a:pt x="218" y="40"/>
                  </a:lnTo>
                  <a:lnTo>
                    <a:pt x="195" y="28"/>
                  </a:lnTo>
                  <a:lnTo>
                    <a:pt x="168" y="19"/>
                  </a:lnTo>
                  <a:lnTo>
                    <a:pt x="140" y="9"/>
                  </a:lnTo>
                  <a:lnTo>
                    <a:pt x="113" y="4"/>
                  </a:lnTo>
                  <a:lnTo>
                    <a:pt x="86" y="0"/>
                  </a:lnTo>
                  <a:lnTo>
                    <a:pt x="65" y="0"/>
                  </a:lnTo>
                  <a:lnTo>
                    <a:pt x="58" y="2"/>
                  </a:lnTo>
                  <a:lnTo>
                    <a:pt x="50" y="4"/>
                  </a:lnTo>
                  <a:lnTo>
                    <a:pt x="41" y="6"/>
                  </a:lnTo>
                  <a:lnTo>
                    <a:pt x="33" y="9"/>
                  </a:lnTo>
                  <a:lnTo>
                    <a:pt x="25" y="11"/>
                  </a:lnTo>
                  <a:lnTo>
                    <a:pt x="16" y="15"/>
                  </a:lnTo>
                  <a:lnTo>
                    <a:pt x="8" y="17"/>
                  </a:lnTo>
                  <a:lnTo>
                    <a:pt x="0" y="21"/>
                  </a:lnTo>
                  <a:lnTo>
                    <a:pt x="37" y="21"/>
                  </a:lnTo>
                  <a:lnTo>
                    <a:pt x="75" y="23"/>
                  </a:lnTo>
                  <a:lnTo>
                    <a:pt x="109" y="27"/>
                  </a:lnTo>
                  <a:lnTo>
                    <a:pt x="144" y="30"/>
                  </a:lnTo>
                  <a:lnTo>
                    <a:pt x="174" y="36"/>
                  </a:lnTo>
                  <a:lnTo>
                    <a:pt x="203" y="46"/>
                  </a:lnTo>
                  <a:lnTo>
                    <a:pt x="228" y="59"/>
                  </a:lnTo>
                  <a:lnTo>
                    <a:pt x="249" y="74"/>
                  </a:lnTo>
                  <a:lnTo>
                    <a:pt x="251" y="70"/>
                  </a:lnTo>
                  <a:lnTo>
                    <a:pt x="251" y="65"/>
                  </a:lnTo>
                  <a:lnTo>
                    <a:pt x="251" y="61"/>
                  </a:lnTo>
                  <a:lnTo>
                    <a:pt x="247" y="57"/>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9" name="Freeform 16"/>
            <p:cNvSpPr>
              <a:spLocks/>
            </p:cNvSpPr>
            <p:nvPr/>
          </p:nvSpPr>
          <p:spPr bwMode="auto">
            <a:xfrm>
              <a:off x="5178426" y="2987676"/>
              <a:ext cx="85725" cy="55563"/>
            </a:xfrm>
            <a:custGeom>
              <a:avLst/>
              <a:gdLst>
                <a:gd name="T0" fmla="*/ 4719 w 109"/>
                <a:gd name="T1" fmla="*/ 29738 h 71"/>
                <a:gd name="T2" fmla="*/ 3146 w 109"/>
                <a:gd name="T3" fmla="*/ 37564 h 71"/>
                <a:gd name="T4" fmla="*/ 1573 w 109"/>
                <a:gd name="T5" fmla="*/ 44607 h 71"/>
                <a:gd name="T6" fmla="*/ 0 w 109"/>
                <a:gd name="T7" fmla="*/ 50868 h 71"/>
                <a:gd name="T8" fmla="*/ 0 w 109"/>
                <a:gd name="T9" fmla="*/ 55563 h 71"/>
                <a:gd name="T10" fmla="*/ 9438 w 109"/>
                <a:gd name="T11" fmla="*/ 50868 h 71"/>
                <a:gd name="T12" fmla="*/ 19662 w 109"/>
                <a:gd name="T13" fmla="*/ 44607 h 71"/>
                <a:gd name="T14" fmla="*/ 28313 w 109"/>
                <a:gd name="T15" fmla="*/ 39911 h 71"/>
                <a:gd name="T16" fmla="*/ 39323 w 109"/>
                <a:gd name="T17" fmla="*/ 34433 h 71"/>
                <a:gd name="T18" fmla="*/ 51120 w 109"/>
                <a:gd name="T19" fmla="*/ 28173 h 71"/>
                <a:gd name="T20" fmla="*/ 61344 w 109"/>
                <a:gd name="T21" fmla="*/ 21130 h 71"/>
                <a:gd name="T22" fmla="*/ 73928 w 109"/>
                <a:gd name="T23" fmla="*/ 14869 h 71"/>
                <a:gd name="T24" fmla="*/ 85725 w 109"/>
                <a:gd name="T25" fmla="*/ 8608 h 71"/>
                <a:gd name="T26" fmla="*/ 79433 w 109"/>
                <a:gd name="T27" fmla="*/ 6261 h 71"/>
                <a:gd name="T28" fmla="*/ 70782 w 109"/>
                <a:gd name="T29" fmla="*/ 4695 h 71"/>
                <a:gd name="T30" fmla="*/ 60558 w 109"/>
                <a:gd name="T31" fmla="*/ 1565 h 71"/>
                <a:gd name="T32" fmla="*/ 49547 w 109"/>
                <a:gd name="T33" fmla="*/ 0 h 71"/>
                <a:gd name="T34" fmla="*/ 39323 w 109"/>
                <a:gd name="T35" fmla="*/ 6261 h 71"/>
                <a:gd name="T36" fmla="*/ 27526 w 109"/>
                <a:gd name="T37" fmla="*/ 11739 h 71"/>
                <a:gd name="T38" fmla="*/ 16516 w 109"/>
                <a:gd name="T39" fmla="*/ 17999 h 71"/>
                <a:gd name="T40" fmla="*/ 6292 w 109"/>
                <a:gd name="T41" fmla="*/ 23477 h 71"/>
                <a:gd name="T42" fmla="*/ 4719 w 109"/>
                <a:gd name="T43" fmla="*/ 25042 h 71"/>
                <a:gd name="T44" fmla="*/ 4719 w 109"/>
                <a:gd name="T45" fmla="*/ 26608 h 71"/>
                <a:gd name="T46" fmla="*/ 4719 w 109"/>
                <a:gd name="T47" fmla="*/ 28173 h 71"/>
                <a:gd name="T48" fmla="*/ 4719 w 109"/>
                <a:gd name="T49" fmla="*/ 29738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71">
                  <a:moveTo>
                    <a:pt x="6" y="38"/>
                  </a:moveTo>
                  <a:lnTo>
                    <a:pt x="4" y="48"/>
                  </a:lnTo>
                  <a:lnTo>
                    <a:pt x="2" y="57"/>
                  </a:lnTo>
                  <a:lnTo>
                    <a:pt x="0" y="65"/>
                  </a:lnTo>
                  <a:lnTo>
                    <a:pt x="0" y="71"/>
                  </a:lnTo>
                  <a:lnTo>
                    <a:pt x="12" y="65"/>
                  </a:lnTo>
                  <a:lnTo>
                    <a:pt x="25" y="57"/>
                  </a:lnTo>
                  <a:lnTo>
                    <a:pt x="36" y="51"/>
                  </a:lnTo>
                  <a:lnTo>
                    <a:pt x="50" y="44"/>
                  </a:lnTo>
                  <a:lnTo>
                    <a:pt x="65" y="36"/>
                  </a:lnTo>
                  <a:lnTo>
                    <a:pt x="78" y="27"/>
                  </a:lnTo>
                  <a:lnTo>
                    <a:pt x="94" y="19"/>
                  </a:lnTo>
                  <a:lnTo>
                    <a:pt x="109" y="11"/>
                  </a:lnTo>
                  <a:lnTo>
                    <a:pt x="101" y="8"/>
                  </a:lnTo>
                  <a:lnTo>
                    <a:pt x="90" y="6"/>
                  </a:lnTo>
                  <a:lnTo>
                    <a:pt x="77" y="2"/>
                  </a:lnTo>
                  <a:lnTo>
                    <a:pt x="63" y="0"/>
                  </a:lnTo>
                  <a:lnTo>
                    <a:pt x="50" y="8"/>
                  </a:lnTo>
                  <a:lnTo>
                    <a:pt x="35" y="15"/>
                  </a:lnTo>
                  <a:lnTo>
                    <a:pt x="21" y="23"/>
                  </a:lnTo>
                  <a:lnTo>
                    <a:pt x="8" y="30"/>
                  </a:lnTo>
                  <a:lnTo>
                    <a:pt x="6" y="32"/>
                  </a:lnTo>
                  <a:lnTo>
                    <a:pt x="6" y="34"/>
                  </a:lnTo>
                  <a:lnTo>
                    <a:pt x="6" y="36"/>
                  </a:lnTo>
                  <a:lnTo>
                    <a:pt x="6" y="38"/>
                  </a:lnTo>
                  <a:close/>
                </a:path>
              </a:pathLst>
            </a:custGeom>
            <a:solidFill>
              <a:srgbClr val="E5A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0" name="Freeform 17"/>
            <p:cNvSpPr>
              <a:spLocks/>
            </p:cNvSpPr>
            <p:nvPr/>
          </p:nvSpPr>
          <p:spPr bwMode="auto">
            <a:xfrm>
              <a:off x="5448301" y="2955926"/>
              <a:ext cx="303213" cy="53975"/>
            </a:xfrm>
            <a:custGeom>
              <a:avLst/>
              <a:gdLst>
                <a:gd name="T0" fmla="*/ 273844 w 382"/>
                <a:gd name="T1" fmla="*/ 53975 h 69"/>
                <a:gd name="T2" fmla="*/ 283369 w 382"/>
                <a:gd name="T3" fmla="*/ 50846 h 69"/>
                <a:gd name="T4" fmla="*/ 292100 w 382"/>
                <a:gd name="T5" fmla="*/ 47717 h 69"/>
                <a:gd name="T6" fmla="*/ 298450 w 382"/>
                <a:gd name="T7" fmla="*/ 44588 h 69"/>
                <a:gd name="T8" fmla="*/ 303213 w 382"/>
                <a:gd name="T9" fmla="*/ 41459 h 69"/>
                <a:gd name="T10" fmla="*/ 286544 w 382"/>
                <a:gd name="T11" fmla="*/ 29725 h 69"/>
                <a:gd name="T12" fmla="*/ 266700 w 382"/>
                <a:gd name="T13" fmla="*/ 19556 h 69"/>
                <a:gd name="T14" fmla="*/ 243682 w 382"/>
                <a:gd name="T15" fmla="*/ 11734 h 69"/>
                <a:gd name="T16" fmla="*/ 219869 w 382"/>
                <a:gd name="T17" fmla="*/ 7040 h 69"/>
                <a:gd name="T18" fmla="*/ 192088 w 382"/>
                <a:gd name="T19" fmla="*/ 4693 h 69"/>
                <a:gd name="T20" fmla="*/ 165100 w 382"/>
                <a:gd name="T21" fmla="*/ 1564 h 69"/>
                <a:gd name="T22" fmla="*/ 134938 w 382"/>
                <a:gd name="T23" fmla="*/ 0 h 69"/>
                <a:gd name="T24" fmla="*/ 105569 w 382"/>
                <a:gd name="T25" fmla="*/ 0 h 69"/>
                <a:gd name="T26" fmla="*/ 90488 w 382"/>
                <a:gd name="T27" fmla="*/ 5476 h 69"/>
                <a:gd name="T28" fmla="*/ 78581 w 382"/>
                <a:gd name="T29" fmla="*/ 10169 h 69"/>
                <a:gd name="T30" fmla="*/ 69850 w 382"/>
                <a:gd name="T31" fmla="*/ 13298 h 69"/>
                <a:gd name="T32" fmla="*/ 66675 w 382"/>
                <a:gd name="T33" fmla="*/ 14863 h 69"/>
                <a:gd name="T34" fmla="*/ 63500 w 382"/>
                <a:gd name="T35" fmla="*/ 11734 h 69"/>
                <a:gd name="T36" fmla="*/ 55563 w 382"/>
                <a:gd name="T37" fmla="*/ 5476 h 69"/>
                <a:gd name="T38" fmla="*/ 43656 w 382"/>
                <a:gd name="T39" fmla="*/ 0 h 69"/>
                <a:gd name="T40" fmla="*/ 25400 w 382"/>
                <a:gd name="T41" fmla="*/ 0 h 69"/>
                <a:gd name="T42" fmla="*/ 16669 w 382"/>
                <a:gd name="T43" fmla="*/ 3129 h 69"/>
                <a:gd name="T44" fmla="*/ 8731 w 382"/>
                <a:gd name="T45" fmla="*/ 4693 h 69"/>
                <a:gd name="T46" fmla="*/ 4763 w 382"/>
                <a:gd name="T47" fmla="*/ 7040 h 69"/>
                <a:gd name="T48" fmla="*/ 0 w 382"/>
                <a:gd name="T49" fmla="*/ 10169 h 69"/>
                <a:gd name="T50" fmla="*/ 3175 w 382"/>
                <a:gd name="T51" fmla="*/ 10169 h 69"/>
                <a:gd name="T52" fmla="*/ 4763 w 382"/>
                <a:gd name="T53" fmla="*/ 10169 h 69"/>
                <a:gd name="T54" fmla="*/ 7144 w 382"/>
                <a:gd name="T55" fmla="*/ 10169 h 69"/>
                <a:gd name="T56" fmla="*/ 8731 w 382"/>
                <a:gd name="T57" fmla="*/ 10169 h 69"/>
                <a:gd name="T58" fmla="*/ 25400 w 382"/>
                <a:gd name="T59" fmla="*/ 13298 h 69"/>
                <a:gd name="T60" fmla="*/ 42069 w 382"/>
                <a:gd name="T61" fmla="*/ 14863 h 69"/>
                <a:gd name="T62" fmla="*/ 60325 w 382"/>
                <a:gd name="T63" fmla="*/ 16427 h 69"/>
                <a:gd name="T64" fmla="*/ 78581 w 382"/>
                <a:gd name="T65" fmla="*/ 17992 h 69"/>
                <a:gd name="T66" fmla="*/ 96838 w 382"/>
                <a:gd name="T67" fmla="*/ 19556 h 69"/>
                <a:gd name="T68" fmla="*/ 115094 w 382"/>
                <a:gd name="T69" fmla="*/ 21121 h 69"/>
                <a:gd name="T70" fmla="*/ 133350 w 382"/>
                <a:gd name="T71" fmla="*/ 21903 h 69"/>
                <a:gd name="T72" fmla="*/ 151607 w 382"/>
                <a:gd name="T73" fmla="*/ 23467 h 69"/>
                <a:gd name="T74" fmla="*/ 168275 w 382"/>
                <a:gd name="T75" fmla="*/ 25032 h 69"/>
                <a:gd name="T76" fmla="*/ 186532 w 382"/>
                <a:gd name="T77" fmla="*/ 26596 h 69"/>
                <a:gd name="T78" fmla="*/ 203200 w 382"/>
                <a:gd name="T79" fmla="*/ 29725 h 69"/>
                <a:gd name="T80" fmla="*/ 218282 w 382"/>
                <a:gd name="T81" fmla="*/ 32854 h 69"/>
                <a:gd name="T82" fmla="*/ 234950 w 382"/>
                <a:gd name="T83" fmla="*/ 37548 h 69"/>
                <a:gd name="T84" fmla="*/ 248444 w 382"/>
                <a:gd name="T85" fmla="*/ 41459 h 69"/>
                <a:gd name="T86" fmla="*/ 261938 w 382"/>
                <a:gd name="T87" fmla="*/ 47717 h 69"/>
                <a:gd name="T88" fmla="*/ 273844 w 382"/>
                <a:gd name="T89" fmla="*/ 53975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2" h="69">
                  <a:moveTo>
                    <a:pt x="345" y="69"/>
                  </a:moveTo>
                  <a:lnTo>
                    <a:pt x="357" y="65"/>
                  </a:lnTo>
                  <a:lnTo>
                    <a:pt x="368" y="61"/>
                  </a:lnTo>
                  <a:lnTo>
                    <a:pt x="376" y="57"/>
                  </a:lnTo>
                  <a:lnTo>
                    <a:pt x="382" y="53"/>
                  </a:lnTo>
                  <a:lnTo>
                    <a:pt x="361" y="38"/>
                  </a:lnTo>
                  <a:lnTo>
                    <a:pt x="336" y="25"/>
                  </a:lnTo>
                  <a:lnTo>
                    <a:pt x="307" y="15"/>
                  </a:lnTo>
                  <a:lnTo>
                    <a:pt x="277" y="9"/>
                  </a:lnTo>
                  <a:lnTo>
                    <a:pt x="242" y="6"/>
                  </a:lnTo>
                  <a:lnTo>
                    <a:pt x="208" y="2"/>
                  </a:lnTo>
                  <a:lnTo>
                    <a:pt x="170" y="0"/>
                  </a:lnTo>
                  <a:lnTo>
                    <a:pt x="133" y="0"/>
                  </a:lnTo>
                  <a:lnTo>
                    <a:pt x="114" y="7"/>
                  </a:lnTo>
                  <a:lnTo>
                    <a:pt x="99" y="13"/>
                  </a:lnTo>
                  <a:lnTo>
                    <a:pt x="88" y="17"/>
                  </a:lnTo>
                  <a:lnTo>
                    <a:pt x="84" y="19"/>
                  </a:lnTo>
                  <a:lnTo>
                    <a:pt x="80" y="15"/>
                  </a:lnTo>
                  <a:lnTo>
                    <a:pt x="70" y="7"/>
                  </a:lnTo>
                  <a:lnTo>
                    <a:pt x="55" y="0"/>
                  </a:lnTo>
                  <a:lnTo>
                    <a:pt x="32" y="0"/>
                  </a:lnTo>
                  <a:lnTo>
                    <a:pt x="21" y="4"/>
                  </a:lnTo>
                  <a:lnTo>
                    <a:pt x="11" y="6"/>
                  </a:lnTo>
                  <a:lnTo>
                    <a:pt x="6" y="9"/>
                  </a:lnTo>
                  <a:lnTo>
                    <a:pt x="0" y="13"/>
                  </a:lnTo>
                  <a:lnTo>
                    <a:pt x="4" y="13"/>
                  </a:lnTo>
                  <a:lnTo>
                    <a:pt x="6" y="13"/>
                  </a:lnTo>
                  <a:lnTo>
                    <a:pt x="9" y="13"/>
                  </a:lnTo>
                  <a:lnTo>
                    <a:pt x="11" y="13"/>
                  </a:lnTo>
                  <a:lnTo>
                    <a:pt x="32" y="17"/>
                  </a:lnTo>
                  <a:lnTo>
                    <a:pt x="53" y="19"/>
                  </a:lnTo>
                  <a:lnTo>
                    <a:pt x="76" y="21"/>
                  </a:lnTo>
                  <a:lnTo>
                    <a:pt x="99" y="23"/>
                  </a:lnTo>
                  <a:lnTo>
                    <a:pt x="122" y="25"/>
                  </a:lnTo>
                  <a:lnTo>
                    <a:pt x="145" y="27"/>
                  </a:lnTo>
                  <a:lnTo>
                    <a:pt x="168" y="28"/>
                  </a:lnTo>
                  <a:lnTo>
                    <a:pt x="191" y="30"/>
                  </a:lnTo>
                  <a:lnTo>
                    <a:pt x="212" y="32"/>
                  </a:lnTo>
                  <a:lnTo>
                    <a:pt x="235" y="34"/>
                  </a:lnTo>
                  <a:lnTo>
                    <a:pt x="256" y="38"/>
                  </a:lnTo>
                  <a:lnTo>
                    <a:pt x="275" y="42"/>
                  </a:lnTo>
                  <a:lnTo>
                    <a:pt x="296" y="48"/>
                  </a:lnTo>
                  <a:lnTo>
                    <a:pt x="313" y="53"/>
                  </a:lnTo>
                  <a:lnTo>
                    <a:pt x="330" y="61"/>
                  </a:lnTo>
                  <a:lnTo>
                    <a:pt x="345" y="69"/>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18"/>
            <p:cNvSpPr>
              <a:spLocks/>
            </p:cNvSpPr>
            <p:nvPr/>
          </p:nvSpPr>
          <p:spPr bwMode="auto">
            <a:xfrm>
              <a:off x="5075238" y="3529013"/>
              <a:ext cx="55563" cy="350838"/>
            </a:xfrm>
            <a:custGeom>
              <a:avLst/>
              <a:gdLst>
                <a:gd name="T0" fmla="*/ 43824 w 71"/>
                <a:gd name="T1" fmla="*/ 41182 h 443"/>
                <a:gd name="T2" fmla="*/ 37564 w 71"/>
                <a:gd name="T3" fmla="*/ 95827 h 443"/>
                <a:gd name="T4" fmla="*/ 27390 w 71"/>
                <a:gd name="T5" fmla="*/ 156016 h 443"/>
                <a:gd name="T6" fmla="*/ 14869 w 71"/>
                <a:gd name="T7" fmla="*/ 219373 h 443"/>
                <a:gd name="T8" fmla="*/ 3130 w 71"/>
                <a:gd name="T9" fmla="*/ 284313 h 443"/>
                <a:gd name="T10" fmla="*/ 1565 w 71"/>
                <a:gd name="T11" fmla="*/ 300945 h 443"/>
                <a:gd name="T12" fmla="*/ 1565 w 71"/>
                <a:gd name="T13" fmla="*/ 317576 h 443"/>
                <a:gd name="T14" fmla="*/ 0 w 71"/>
                <a:gd name="T15" fmla="*/ 334207 h 443"/>
                <a:gd name="T16" fmla="*/ 0 w 71"/>
                <a:gd name="T17" fmla="*/ 350838 h 443"/>
                <a:gd name="T18" fmla="*/ 6261 w 71"/>
                <a:gd name="T19" fmla="*/ 307280 h 443"/>
                <a:gd name="T20" fmla="*/ 14086 w 71"/>
                <a:gd name="T21" fmla="*/ 260555 h 443"/>
                <a:gd name="T22" fmla="*/ 22695 w 71"/>
                <a:gd name="T23" fmla="*/ 213037 h 443"/>
                <a:gd name="T24" fmla="*/ 31303 w 71"/>
                <a:gd name="T25" fmla="*/ 166311 h 443"/>
                <a:gd name="T26" fmla="*/ 40694 w 71"/>
                <a:gd name="T27" fmla="*/ 121170 h 443"/>
                <a:gd name="T28" fmla="*/ 47737 w 71"/>
                <a:gd name="T29" fmla="*/ 77612 h 443"/>
                <a:gd name="T30" fmla="*/ 52433 w 71"/>
                <a:gd name="T31" fmla="*/ 36430 h 443"/>
                <a:gd name="T32" fmla="*/ 55563 w 71"/>
                <a:gd name="T33" fmla="*/ 0 h 443"/>
                <a:gd name="T34" fmla="*/ 52433 w 71"/>
                <a:gd name="T35" fmla="*/ 9504 h 443"/>
                <a:gd name="T36" fmla="*/ 49302 w 71"/>
                <a:gd name="T37" fmla="*/ 19799 h 443"/>
                <a:gd name="T38" fmla="*/ 46955 w 71"/>
                <a:gd name="T39" fmla="*/ 30094 h 443"/>
                <a:gd name="T40" fmla="*/ 43824 w 71"/>
                <a:gd name="T41" fmla="*/ 41182 h 4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43">
                  <a:moveTo>
                    <a:pt x="56" y="52"/>
                  </a:moveTo>
                  <a:lnTo>
                    <a:pt x="48" y="121"/>
                  </a:lnTo>
                  <a:lnTo>
                    <a:pt x="35" y="197"/>
                  </a:lnTo>
                  <a:lnTo>
                    <a:pt x="19" y="277"/>
                  </a:lnTo>
                  <a:lnTo>
                    <a:pt x="4" y="359"/>
                  </a:lnTo>
                  <a:lnTo>
                    <a:pt x="2" y="380"/>
                  </a:lnTo>
                  <a:lnTo>
                    <a:pt x="2" y="401"/>
                  </a:lnTo>
                  <a:lnTo>
                    <a:pt x="0" y="422"/>
                  </a:lnTo>
                  <a:lnTo>
                    <a:pt x="0" y="443"/>
                  </a:lnTo>
                  <a:lnTo>
                    <a:pt x="8" y="388"/>
                  </a:lnTo>
                  <a:lnTo>
                    <a:pt x="18" y="329"/>
                  </a:lnTo>
                  <a:lnTo>
                    <a:pt x="29" y="269"/>
                  </a:lnTo>
                  <a:lnTo>
                    <a:pt x="40" y="210"/>
                  </a:lnTo>
                  <a:lnTo>
                    <a:pt x="52" y="153"/>
                  </a:lnTo>
                  <a:lnTo>
                    <a:pt x="61" y="98"/>
                  </a:lnTo>
                  <a:lnTo>
                    <a:pt x="67" y="46"/>
                  </a:lnTo>
                  <a:lnTo>
                    <a:pt x="71" y="0"/>
                  </a:lnTo>
                  <a:lnTo>
                    <a:pt x="67" y="12"/>
                  </a:lnTo>
                  <a:lnTo>
                    <a:pt x="63" y="25"/>
                  </a:lnTo>
                  <a:lnTo>
                    <a:pt x="60" y="38"/>
                  </a:lnTo>
                  <a:lnTo>
                    <a:pt x="56" y="52"/>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 name="Freeform 19"/>
            <p:cNvSpPr>
              <a:spLocks/>
            </p:cNvSpPr>
            <p:nvPr/>
          </p:nvSpPr>
          <p:spPr bwMode="auto">
            <a:xfrm>
              <a:off x="5106988" y="2970213"/>
              <a:ext cx="247650" cy="166688"/>
            </a:xfrm>
            <a:custGeom>
              <a:avLst/>
              <a:gdLst>
                <a:gd name="T0" fmla="*/ 69405 w 314"/>
                <a:gd name="T1" fmla="*/ 80169 h 210"/>
                <a:gd name="T2" fmla="*/ 57575 w 314"/>
                <a:gd name="T3" fmla="*/ 81756 h 210"/>
                <a:gd name="T4" fmla="*/ 47322 w 314"/>
                <a:gd name="T5" fmla="*/ 84932 h 210"/>
                <a:gd name="T6" fmla="*/ 45744 w 314"/>
                <a:gd name="T7" fmla="*/ 86519 h 210"/>
                <a:gd name="T8" fmla="*/ 32336 w 314"/>
                <a:gd name="T9" fmla="*/ 93663 h 210"/>
                <a:gd name="T10" fmla="*/ 12619 w 314"/>
                <a:gd name="T11" fmla="*/ 118269 h 210"/>
                <a:gd name="T12" fmla="*/ 0 w 314"/>
                <a:gd name="T13" fmla="*/ 139700 h 210"/>
                <a:gd name="T14" fmla="*/ 0 w 314"/>
                <a:gd name="T15" fmla="*/ 150019 h 210"/>
                <a:gd name="T16" fmla="*/ 1577 w 314"/>
                <a:gd name="T17" fmla="*/ 157163 h 210"/>
                <a:gd name="T18" fmla="*/ 3155 w 314"/>
                <a:gd name="T19" fmla="*/ 163513 h 210"/>
                <a:gd name="T20" fmla="*/ 14196 w 314"/>
                <a:gd name="T21" fmla="*/ 156369 h 210"/>
                <a:gd name="T22" fmla="*/ 29182 w 314"/>
                <a:gd name="T23" fmla="*/ 136525 h 210"/>
                <a:gd name="T24" fmla="*/ 42589 w 314"/>
                <a:gd name="T25" fmla="*/ 119857 h 210"/>
                <a:gd name="T26" fmla="*/ 59152 w 314"/>
                <a:gd name="T27" fmla="*/ 107157 h 210"/>
                <a:gd name="T28" fmla="*/ 82813 w 314"/>
                <a:gd name="T29" fmla="*/ 95250 h 210"/>
                <a:gd name="T30" fmla="*/ 120670 w 314"/>
                <a:gd name="T31" fmla="*/ 73819 h 210"/>
                <a:gd name="T32" fmla="*/ 167203 w 314"/>
                <a:gd name="T33" fmla="*/ 48419 h 210"/>
                <a:gd name="T34" fmla="*/ 220046 w 314"/>
                <a:gd name="T35" fmla="*/ 21431 h 210"/>
                <a:gd name="T36" fmla="*/ 239763 w 314"/>
                <a:gd name="T37" fmla="*/ 7144 h 210"/>
                <a:gd name="T38" fmla="*/ 221623 w 314"/>
                <a:gd name="T39" fmla="*/ 1588 h 210"/>
                <a:gd name="T40" fmla="*/ 201906 w 314"/>
                <a:gd name="T41" fmla="*/ 4763 h 210"/>
                <a:gd name="T42" fmla="*/ 183766 w 314"/>
                <a:gd name="T43" fmla="*/ 11906 h 210"/>
                <a:gd name="T44" fmla="*/ 170358 w 314"/>
                <a:gd name="T45" fmla="*/ 21431 h 210"/>
                <a:gd name="T46" fmla="*/ 165626 w 314"/>
                <a:gd name="T47" fmla="*/ 26988 h 210"/>
                <a:gd name="T48" fmla="*/ 164837 w 314"/>
                <a:gd name="T49" fmla="*/ 28575 h 210"/>
                <a:gd name="T50" fmla="*/ 160105 w 314"/>
                <a:gd name="T51" fmla="*/ 26988 h 210"/>
                <a:gd name="T52" fmla="*/ 145120 w 314"/>
                <a:gd name="T53" fmla="*/ 31750 h 210"/>
                <a:gd name="T54" fmla="*/ 122248 w 314"/>
                <a:gd name="T55" fmla="*/ 45244 h 210"/>
                <a:gd name="T56" fmla="*/ 99375 w 314"/>
                <a:gd name="T57" fmla="*/ 57150 h 210"/>
                <a:gd name="T58" fmla="*/ 80447 w 314"/>
                <a:gd name="T59" fmla="*/ 68263 h 210"/>
                <a:gd name="T60" fmla="*/ 70982 w 314"/>
                <a:gd name="T61" fmla="*/ 75406 h 210"/>
                <a:gd name="T62" fmla="*/ 70982 w 314"/>
                <a:gd name="T63" fmla="*/ 80169 h 2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4" h="210">
                  <a:moveTo>
                    <a:pt x="90" y="101"/>
                  </a:moveTo>
                  <a:lnTo>
                    <a:pt x="88" y="101"/>
                  </a:lnTo>
                  <a:lnTo>
                    <a:pt x="83" y="101"/>
                  </a:lnTo>
                  <a:lnTo>
                    <a:pt x="73" y="103"/>
                  </a:lnTo>
                  <a:lnTo>
                    <a:pt x="62" y="107"/>
                  </a:lnTo>
                  <a:lnTo>
                    <a:pt x="60" y="107"/>
                  </a:lnTo>
                  <a:lnTo>
                    <a:pt x="58" y="109"/>
                  </a:lnTo>
                  <a:lnTo>
                    <a:pt x="41" y="118"/>
                  </a:lnTo>
                  <a:lnTo>
                    <a:pt x="27" y="132"/>
                  </a:lnTo>
                  <a:lnTo>
                    <a:pt x="16" y="149"/>
                  </a:lnTo>
                  <a:lnTo>
                    <a:pt x="2" y="168"/>
                  </a:lnTo>
                  <a:lnTo>
                    <a:pt x="0" y="176"/>
                  </a:lnTo>
                  <a:lnTo>
                    <a:pt x="0" y="183"/>
                  </a:lnTo>
                  <a:lnTo>
                    <a:pt x="0" y="189"/>
                  </a:lnTo>
                  <a:lnTo>
                    <a:pt x="0" y="195"/>
                  </a:lnTo>
                  <a:lnTo>
                    <a:pt x="2" y="198"/>
                  </a:lnTo>
                  <a:lnTo>
                    <a:pt x="4" y="202"/>
                  </a:lnTo>
                  <a:lnTo>
                    <a:pt x="4" y="206"/>
                  </a:lnTo>
                  <a:lnTo>
                    <a:pt x="6" y="210"/>
                  </a:lnTo>
                  <a:lnTo>
                    <a:pt x="18" y="197"/>
                  </a:lnTo>
                  <a:lnTo>
                    <a:pt x="27" y="183"/>
                  </a:lnTo>
                  <a:lnTo>
                    <a:pt x="37" y="172"/>
                  </a:lnTo>
                  <a:lnTo>
                    <a:pt x="44" y="160"/>
                  </a:lnTo>
                  <a:lnTo>
                    <a:pt x="54" y="151"/>
                  </a:lnTo>
                  <a:lnTo>
                    <a:pt x="63" y="143"/>
                  </a:lnTo>
                  <a:lnTo>
                    <a:pt x="75" y="135"/>
                  </a:lnTo>
                  <a:lnTo>
                    <a:pt x="86" y="130"/>
                  </a:lnTo>
                  <a:lnTo>
                    <a:pt x="105" y="120"/>
                  </a:lnTo>
                  <a:lnTo>
                    <a:pt x="126" y="109"/>
                  </a:lnTo>
                  <a:lnTo>
                    <a:pt x="153" y="93"/>
                  </a:lnTo>
                  <a:lnTo>
                    <a:pt x="182" y="76"/>
                  </a:lnTo>
                  <a:lnTo>
                    <a:pt x="212" y="61"/>
                  </a:lnTo>
                  <a:lnTo>
                    <a:pt x="245" y="44"/>
                  </a:lnTo>
                  <a:lnTo>
                    <a:pt x="279" y="27"/>
                  </a:lnTo>
                  <a:lnTo>
                    <a:pt x="314" y="13"/>
                  </a:lnTo>
                  <a:lnTo>
                    <a:pt x="304" y="9"/>
                  </a:lnTo>
                  <a:lnTo>
                    <a:pt x="294" y="6"/>
                  </a:lnTo>
                  <a:lnTo>
                    <a:pt x="281" y="2"/>
                  </a:lnTo>
                  <a:lnTo>
                    <a:pt x="270" y="0"/>
                  </a:lnTo>
                  <a:lnTo>
                    <a:pt x="256" y="6"/>
                  </a:lnTo>
                  <a:lnTo>
                    <a:pt x="245" y="9"/>
                  </a:lnTo>
                  <a:lnTo>
                    <a:pt x="233" y="15"/>
                  </a:lnTo>
                  <a:lnTo>
                    <a:pt x="222" y="21"/>
                  </a:lnTo>
                  <a:lnTo>
                    <a:pt x="216" y="27"/>
                  </a:lnTo>
                  <a:lnTo>
                    <a:pt x="212" y="30"/>
                  </a:lnTo>
                  <a:lnTo>
                    <a:pt x="210" y="34"/>
                  </a:lnTo>
                  <a:lnTo>
                    <a:pt x="209" y="36"/>
                  </a:lnTo>
                  <a:lnTo>
                    <a:pt x="207" y="34"/>
                  </a:lnTo>
                  <a:lnTo>
                    <a:pt x="203" y="34"/>
                  </a:lnTo>
                  <a:lnTo>
                    <a:pt x="199" y="32"/>
                  </a:lnTo>
                  <a:lnTo>
                    <a:pt x="184" y="40"/>
                  </a:lnTo>
                  <a:lnTo>
                    <a:pt x="168" y="48"/>
                  </a:lnTo>
                  <a:lnTo>
                    <a:pt x="155" y="57"/>
                  </a:lnTo>
                  <a:lnTo>
                    <a:pt x="140" y="65"/>
                  </a:lnTo>
                  <a:lnTo>
                    <a:pt x="126" y="72"/>
                  </a:lnTo>
                  <a:lnTo>
                    <a:pt x="115" y="78"/>
                  </a:lnTo>
                  <a:lnTo>
                    <a:pt x="102" y="86"/>
                  </a:lnTo>
                  <a:lnTo>
                    <a:pt x="90" y="92"/>
                  </a:lnTo>
                  <a:lnTo>
                    <a:pt x="90" y="95"/>
                  </a:lnTo>
                  <a:lnTo>
                    <a:pt x="90" y="99"/>
                  </a:lnTo>
                  <a:lnTo>
                    <a:pt x="90" y="101"/>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 name="Freeform 20"/>
            <p:cNvSpPr>
              <a:spLocks/>
            </p:cNvSpPr>
            <p:nvPr/>
          </p:nvSpPr>
          <p:spPr bwMode="auto">
            <a:xfrm>
              <a:off x="5099051" y="3398838"/>
              <a:ext cx="4763" cy="17463"/>
            </a:xfrm>
            <a:custGeom>
              <a:avLst/>
              <a:gdLst>
                <a:gd name="T0" fmla="*/ 3175 w 6"/>
                <a:gd name="T1" fmla="*/ 11389 h 23"/>
                <a:gd name="T2" fmla="*/ 3175 w 6"/>
                <a:gd name="T3" fmla="*/ 12907 h 23"/>
                <a:gd name="T4" fmla="*/ 4763 w 6"/>
                <a:gd name="T5" fmla="*/ 14426 h 23"/>
                <a:gd name="T6" fmla="*/ 4763 w 6"/>
                <a:gd name="T7" fmla="*/ 15944 h 23"/>
                <a:gd name="T8" fmla="*/ 4763 w 6"/>
                <a:gd name="T9" fmla="*/ 17463 h 23"/>
                <a:gd name="T10" fmla="*/ 3175 w 6"/>
                <a:gd name="T11" fmla="*/ 12907 h 23"/>
                <a:gd name="T12" fmla="*/ 3175 w 6"/>
                <a:gd name="T13" fmla="*/ 9111 h 23"/>
                <a:gd name="T14" fmla="*/ 1588 w 6"/>
                <a:gd name="T15" fmla="*/ 4556 h 23"/>
                <a:gd name="T16" fmla="*/ 0 w 6"/>
                <a:gd name="T17" fmla="*/ 0 h 23"/>
                <a:gd name="T18" fmla="*/ 0 w 6"/>
                <a:gd name="T19" fmla="*/ 3037 h 23"/>
                <a:gd name="T20" fmla="*/ 1588 w 6"/>
                <a:gd name="T21" fmla="*/ 6074 h 23"/>
                <a:gd name="T22" fmla="*/ 1588 w 6"/>
                <a:gd name="T23" fmla="*/ 9111 h 23"/>
                <a:gd name="T24" fmla="*/ 3175 w 6"/>
                <a:gd name="T25" fmla="*/ 1138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3">
                  <a:moveTo>
                    <a:pt x="4" y="15"/>
                  </a:moveTo>
                  <a:lnTo>
                    <a:pt x="4" y="17"/>
                  </a:lnTo>
                  <a:lnTo>
                    <a:pt x="6" y="19"/>
                  </a:lnTo>
                  <a:lnTo>
                    <a:pt x="6" y="21"/>
                  </a:lnTo>
                  <a:lnTo>
                    <a:pt x="6" y="23"/>
                  </a:lnTo>
                  <a:lnTo>
                    <a:pt x="4" y="17"/>
                  </a:lnTo>
                  <a:lnTo>
                    <a:pt x="4" y="12"/>
                  </a:lnTo>
                  <a:lnTo>
                    <a:pt x="2" y="6"/>
                  </a:lnTo>
                  <a:lnTo>
                    <a:pt x="0" y="0"/>
                  </a:lnTo>
                  <a:lnTo>
                    <a:pt x="0" y="4"/>
                  </a:lnTo>
                  <a:lnTo>
                    <a:pt x="2" y="8"/>
                  </a:lnTo>
                  <a:lnTo>
                    <a:pt x="2" y="12"/>
                  </a:lnTo>
                  <a:lnTo>
                    <a:pt x="4" y="15"/>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4" name="Freeform 21"/>
            <p:cNvSpPr>
              <a:spLocks/>
            </p:cNvSpPr>
            <p:nvPr/>
          </p:nvSpPr>
          <p:spPr bwMode="auto">
            <a:xfrm>
              <a:off x="5362576" y="2963863"/>
              <a:ext cx="63500" cy="14288"/>
            </a:xfrm>
            <a:custGeom>
              <a:avLst/>
              <a:gdLst>
                <a:gd name="T0" fmla="*/ 30163 w 80"/>
                <a:gd name="T1" fmla="*/ 1504 h 19"/>
                <a:gd name="T2" fmla="*/ 18256 w 80"/>
                <a:gd name="T3" fmla="*/ 4512 h 19"/>
                <a:gd name="T4" fmla="*/ 10319 w 80"/>
                <a:gd name="T5" fmla="*/ 7520 h 19"/>
                <a:gd name="T6" fmla="*/ 4763 w 80"/>
                <a:gd name="T7" fmla="*/ 12032 h 19"/>
                <a:gd name="T8" fmla="*/ 0 w 80"/>
                <a:gd name="T9" fmla="*/ 14288 h 19"/>
                <a:gd name="T10" fmla="*/ 7938 w 80"/>
                <a:gd name="T11" fmla="*/ 12032 h 19"/>
                <a:gd name="T12" fmla="*/ 16669 w 80"/>
                <a:gd name="T13" fmla="*/ 10528 h 19"/>
                <a:gd name="T14" fmla="*/ 24606 w 80"/>
                <a:gd name="T15" fmla="*/ 7520 h 19"/>
                <a:gd name="T16" fmla="*/ 31750 w 80"/>
                <a:gd name="T17" fmla="*/ 6016 h 19"/>
                <a:gd name="T18" fmla="*/ 39688 w 80"/>
                <a:gd name="T19" fmla="*/ 4512 h 19"/>
                <a:gd name="T20" fmla="*/ 48419 w 80"/>
                <a:gd name="T21" fmla="*/ 3008 h 19"/>
                <a:gd name="T22" fmla="*/ 56356 w 80"/>
                <a:gd name="T23" fmla="*/ 1504 h 19"/>
                <a:gd name="T24" fmla="*/ 63500 w 80"/>
                <a:gd name="T25" fmla="*/ 1504 h 19"/>
                <a:gd name="T26" fmla="*/ 56356 w 80"/>
                <a:gd name="T27" fmla="*/ 0 h 19"/>
                <a:gd name="T28" fmla="*/ 48419 w 80"/>
                <a:gd name="T29" fmla="*/ 0 h 19"/>
                <a:gd name="T30" fmla="*/ 39688 w 80"/>
                <a:gd name="T31" fmla="*/ 0 h 19"/>
                <a:gd name="T32" fmla="*/ 30163 w 80"/>
                <a:gd name="T33" fmla="*/ 1504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19">
                  <a:moveTo>
                    <a:pt x="38" y="2"/>
                  </a:moveTo>
                  <a:lnTo>
                    <a:pt x="23" y="6"/>
                  </a:lnTo>
                  <a:lnTo>
                    <a:pt x="13" y="10"/>
                  </a:lnTo>
                  <a:lnTo>
                    <a:pt x="6" y="16"/>
                  </a:lnTo>
                  <a:lnTo>
                    <a:pt x="0" y="19"/>
                  </a:lnTo>
                  <a:lnTo>
                    <a:pt x="10" y="16"/>
                  </a:lnTo>
                  <a:lnTo>
                    <a:pt x="21" y="14"/>
                  </a:lnTo>
                  <a:lnTo>
                    <a:pt x="31" y="10"/>
                  </a:lnTo>
                  <a:lnTo>
                    <a:pt x="40" y="8"/>
                  </a:lnTo>
                  <a:lnTo>
                    <a:pt x="50" y="6"/>
                  </a:lnTo>
                  <a:lnTo>
                    <a:pt x="61" y="4"/>
                  </a:lnTo>
                  <a:lnTo>
                    <a:pt x="71" y="2"/>
                  </a:lnTo>
                  <a:lnTo>
                    <a:pt x="80" y="2"/>
                  </a:lnTo>
                  <a:lnTo>
                    <a:pt x="71" y="0"/>
                  </a:lnTo>
                  <a:lnTo>
                    <a:pt x="61" y="0"/>
                  </a:lnTo>
                  <a:lnTo>
                    <a:pt x="50" y="0"/>
                  </a:lnTo>
                  <a:lnTo>
                    <a:pt x="38" y="2"/>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5" name="Freeform 22"/>
            <p:cNvSpPr>
              <a:spLocks/>
            </p:cNvSpPr>
            <p:nvPr/>
          </p:nvSpPr>
          <p:spPr bwMode="auto">
            <a:xfrm>
              <a:off x="5059363" y="3170238"/>
              <a:ext cx="22225" cy="80963"/>
            </a:xfrm>
            <a:custGeom>
              <a:avLst/>
              <a:gdLst>
                <a:gd name="T0" fmla="*/ 22225 w 27"/>
                <a:gd name="T1" fmla="*/ 0 h 101"/>
                <a:gd name="T2" fmla="*/ 13994 w 27"/>
                <a:gd name="T3" fmla="*/ 5611 h 101"/>
                <a:gd name="T4" fmla="*/ 8231 w 27"/>
                <a:gd name="T5" fmla="*/ 13627 h 101"/>
                <a:gd name="T6" fmla="*/ 3293 w 27"/>
                <a:gd name="T7" fmla="*/ 21644 h 101"/>
                <a:gd name="T8" fmla="*/ 0 w 27"/>
                <a:gd name="T9" fmla="*/ 28858 h 101"/>
                <a:gd name="T10" fmla="*/ 0 w 27"/>
                <a:gd name="T11" fmla="*/ 44089 h 101"/>
                <a:gd name="T12" fmla="*/ 3293 w 27"/>
                <a:gd name="T13" fmla="*/ 59319 h 101"/>
                <a:gd name="T14" fmla="*/ 8231 w 27"/>
                <a:gd name="T15" fmla="*/ 72145 h 101"/>
                <a:gd name="T16" fmla="*/ 13170 w 27"/>
                <a:gd name="T17" fmla="*/ 80963 h 101"/>
                <a:gd name="T18" fmla="*/ 13170 w 27"/>
                <a:gd name="T19" fmla="*/ 56113 h 101"/>
                <a:gd name="T20" fmla="*/ 13170 w 27"/>
                <a:gd name="T21" fmla="*/ 33668 h 101"/>
                <a:gd name="T22" fmla="*/ 15640 w 27"/>
                <a:gd name="T23" fmla="*/ 15231 h 101"/>
                <a:gd name="T24" fmla="*/ 22225 w 27"/>
                <a:gd name="T25" fmla="*/ 0 h 1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01">
                  <a:moveTo>
                    <a:pt x="27" y="0"/>
                  </a:moveTo>
                  <a:lnTo>
                    <a:pt x="17" y="7"/>
                  </a:lnTo>
                  <a:lnTo>
                    <a:pt x="10" y="17"/>
                  </a:lnTo>
                  <a:lnTo>
                    <a:pt x="4" y="27"/>
                  </a:lnTo>
                  <a:lnTo>
                    <a:pt x="0" y="36"/>
                  </a:lnTo>
                  <a:lnTo>
                    <a:pt x="0" y="55"/>
                  </a:lnTo>
                  <a:lnTo>
                    <a:pt x="4" y="74"/>
                  </a:lnTo>
                  <a:lnTo>
                    <a:pt x="10" y="90"/>
                  </a:lnTo>
                  <a:lnTo>
                    <a:pt x="16" y="101"/>
                  </a:lnTo>
                  <a:lnTo>
                    <a:pt x="16" y="70"/>
                  </a:lnTo>
                  <a:lnTo>
                    <a:pt x="16" y="42"/>
                  </a:lnTo>
                  <a:lnTo>
                    <a:pt x="19" y="19"/>
                  </a:lnTo>
                  <a:lnTo>
                    <a:pt x="27" y="0"/>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6" name="Freeform 23"/>
            <p:cNvSpPr>
              <a:spLocks/>
            </p:cNvSpPr>
            <p:nvPr/>
          </p:nvSpPr>
          <p:spPr bwMode="auto">
            <a:xfrm>
              <a:off x="5105401" y="4017963"/>
              <a:ext cx="606425" cy="103188"/>
            </a:xfrm>
            <a:custGeom>
              <a:avLst/>
              <a:gdLst>
                <a:gd name="T0" fmla="*/ 196593 w 765"/>
                <a:gd name="T1" fmla="*/ 48794 h 129"/>
                <a:gd name="T2" fmla="*/ 137139 w 765"/>
                <a:gd name="T3" fmla="*/ 50394 h 129"/>
                <a:gd name="T4" fmla="*/ 75308 w 765"/>
                <a:gd name="T5" fmla="*/ 40795 h 129"/>
                <a:gd name="T6" fmla="*/ 22196 w 765"/>
                <a:gd name="T7" fmla="*/ 18398 h 129"/>
                <a:gd name="T8" fmla="*/ 3964 w 765"/>
                <a:gd name="T9" fmla="*/ 5599 h 129"/>
                <a:gd name="T10" fmla="*/ 15062 w 765"/>
                <a:gd name="T11" fmla="*/ 19998 h 129"/>
                <a:gd name="T12" fmla="*/ 35672 w 765"/>
                <a:gd name="T13" fmla="*/ 37596 h 129"/>
                <a:gd name="T14" fmla="*/ 65002 w 765"/>
                <a:gd name="T15" fmla="*/ 55993 h 129"/>
                <a:gd name="T16" fmla="*/ 93540 w 765"/>
                <a:gd name="T17" fmla="*/ 72792 h 129"/>
                <a:gd name="T18" fmla="*/ 122078 w 765"/>
                <a:gd name="T19" fmla="*/ 85590 h 129"/>
                <a:gd name="T20" fmla="*/ 148237 w 765"/>
                <a:gd name="T21" fmla="*/ 91189 h 129"/>
                <a:gd name="T22" fmla="*/ 170433 w 765"/>
                <a:gd name="T23" fmla="*/ 91189 h 129"/>
                <a:gd name="T24" fmla="*/ 195007 w 765"/>
                <a:gd name="T25" fmla="*/ 91189 h 129"/>
                <a:gd name="T26" fmla="*/ 216410 w 765"/>
                <a:gd name="T27" fmla="*/ 87990 h 129"/>
                <a:gd name="T28" fmla="*/ 244948 w 765"/>
                <a:gd name="T29" fmla="*/ 85590 h 129"/>
                <a:gd name="T30" fmla="*/ 281413 w 765"/>
                <a:gd name="T31" fmla="*/ 85590 h 129"/>
                <a:gd name="T32" fmla="*/ 320256 w 765"/>
                <a:gd name="T33" fmla="*/ 89590 h 129"/>
                <a:gd name="T34" fmla="*/ 361477 w 765"/>
                <a:gd name="T35" fmla="*/ 94389 h 129"/>
                <a:gd name="T36" fmla="*/ 403491 w 765"/>
                <a:gd name="T37" fmla="*/ 100788 h 129"/>
                <a:gd name="T38" fmla="*/ 448675 w 765"/>
                <a:gd name="T39" fmla="*/ 103188 h 129"/>
                <a:gd name="T40" fmla="*/ 496238 w 765"/>
                <a:gd name="T41" fmla="*/ 103188 h 129"/>
                <a:gd name="T42" fmla="*/ 544593 w 765"/>
                <a:gd name="T43" fmla="*/ 97589 h 129"/>
                <a:gd name="T44" fmla="*/ 569960 w 765"/>
                <a:gd name="T45" fmla="*/ 87990 h 129"/>
                <a:gd name="T46" fmla="*/ 568375 w 765"/>
                <a:gd name="T47" fmla="*/ 85590 h 129"/>
                <a:gd name="T48" fmla="*/ 569960 w 765"/>
                <a:gd name="T49" fmla="*/ 83990 h 129"/>
                <a:gd name="T50" fmla="*/ 581851 w 765"/>
                <a:gd name="T51" fmla="*/ 74391 h 129"/>
                <a:gd name="T52" fmla="*/ 597705 w 765"/>
                <a:gd name="T53" fmla="*/ 57593 h 129"/>
                <a:gd name="T54" fmla="*/ 606425 w 765"/>
                <a:gd name="T55" fmla="*/ 36796 h 129"/>
                <a:gd name="T56" fmla="*/ 606425 w 765"/>
                <a:gd name="T57" fmla="*/ 23997 h 129"/>
                <a:gd name="T58" fmla="*/ 606425 w 765"/>
                <a:gd name="T59" fmla="*/ 23997 h 129"/>
                <a:gd name="T60" fmla="*/ 600083 w 765"/>
                <a:gd name="T61" fmla="*/ 28797 h 129"/>
                <a:gd name="T62" fmla="*/ 588193 w 765"/>
                <a:gd name="T63" fmla="*/ 35196 h 129"/>
                <a:gd name="T64" fmla="*/ 556484 w 765"/>
                <a:gd name="T65" fmla="*/ 47195 h 129"/>
                <a:gd name="T66" fmla="*/ 504958 w 765"/>
                <a:gd name="T67" fmla="*/ 57593 h 129"/>
                <a:gd name="T68" fmla="*/ 455017 w 765"/>
                <a:gd name="T69" fmla="*/ 60793 h 129"/>
                <a:gd name="T70" fmla="*/ 408247 w 765"/>
                <a:gd name="T71" fmla="*/ 59193 h 129"/>
                <a:gd name="T72" fmla="*/ 363062 w 765"/>
                <a:gd name="T73" fmla="*/ 54394 h 129"/>
                <a:gd name="T74" fmla="*/ 320256 w 765"/>
                <a:gd name="T75" fmla="*/ 48794 h 129"/>
                <a:gd name="T76" fmla="*/ 279827 w 765"/>
                <a:gd name="T77" fmla="*/ 43995 h 129"/>
                <a:gd name="T78" fmla="*/ 241777 w 765"/>
                <a:gd name="T79" fmla="*/ 43995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65" h="129">
                  <a:moveTo>
                    <a:pt x="282" y="57"/>
                  </a:moveTo>
                  <a:lnTo>
                    <a:pt x="248" y="61"/>
                  </a:lnTo>
                  <a:lnTo>
                    <a:pt x="211" y="63"/>
                  </a:lnTo>
                  <a:lnTo>
                    <a:pt x="173" y="63"/>
                  </a:lnTo>
                  <a:lnTo>
                    <a:pt x="133" y="59"/>
                  </a:lnTo>
                  <a:lnTo>
                    <a:pt x="95" y="51"/>
                  </a:lnTo>
                  <a:lnTo>
                    <a:pt x="61" y="40"/>
                  </a:lnTo>
                  <a:lnTo>
                    <a:pt x="28" y="23"/>
                  </a:lnTo>
                  <a:lnTo>
                    <a:pt x="0" y="0"/>
                  </a:lnTo>
                  <a:lnTo>
                    <a:pt x="5" y="7"/>
                  </a:lnTo>
                  <a:lnTo>
                    <a:pt x="13" y="17"/>
                  </a:lnTo>
                  <a:lnTo>
                    <a:pt x="19" y="25"/>
                  </a:lnTo>
                  <a:lnTo>
                    <a:pt x="26" y="32"/>
                  </a:lnTo>
                  <a:lnTo>
                    <a:pt x="45" y="47"/>
                  </a:lnTo>
                  <a:lnTo>
                    <a:pt x="63" y="59"/>
                  </a:lnTo>
                  <a:lnTo>
                    <a:pt x="82" y="70"/>
                  </a:lnTo>
                  <a:lnTo>
                    <a:pt x="101" y="82"/>
                  </a:lnTo>
                  <a:lnTo>
                    <a:pt x="118" y="91"/>
                  </a:lnTo>
                  <a:lnTo>
                    <a:pt x="137" y="99"/>
                  </a:lnTo>
                  <a:lnTo>
                    <a:pt x="154" y="107"/>
                  </a:lnTo>
                  <a:lnTo>
                    <a:pt x="171" y="114"/>
                  </a:lnTo>
                  <a:lnTo>
                    <a:pt x="187" y="114"/>
                  </a:lnTo>
                  <a:lnTo>
                    <a:pt x="202" y="114"/>
                  </a:lnTo>
                  <a:lnTo>
                    <a:pt x="215" y="114"/>
                  </a:lnTo>
                  <a:lnTo>
                    <a:pt x="231" y="114"/>
                  </a:lnTo>
                  <a:lnTo>
                    <a:pt x="246" y="114"/>
                  </a:lnTo>
                  <a:lnTo>
                    <a:pt x="259" y="112"/>
                  </a:lnTo>
                  <a:lnTo>
                    <a:pt x="273" y="110"/>
                  </a:lnTo>
                  <a:lnTo>
                    <a:pt x="286" y="108"/>
                  </a:lnTo>
                  <a:lnTo>
                    <a:pt x="309" y="107"/>
                  </a:lnTo>
                  <a:lnTo>
                    <a:pt x="332" y="107"/>
                  </a:lnTo>
                  <a:lnTo>
                    <a:pt x="355" y="107"/>
                  </a:lnTo>
                  <a:lnTo>
                    <a:pt x="379" y="108"/>
                  </a:lnTo>
                  <a:lnTo>
                    <a:pt x="404" y="112"/>
                  </a:lnTo>
                  <a:lnTo>
                    <a:pt x="429" y="114"/>
                  </a:lnTo>
                  <a:lnTo>
                    <a:pt x="456" y="118"/>
                  </a:lnTo>
                  <a:lnTo>
                    <a:pt x="482" y="122"/>
                  </a:lnTo>
                  <a:lnTo>
                    <a:pt x="509" y="126"/>
                  </a:lnTo>
                  <a:lnTo>
                    <a:pt x="538" y="128"/>
                  </a:lnTo>
                  <a:lnTo>
                    <a:pt x="566" y="129"/>
                  </a:lnTo>
                  <a:lnTo>
                    <a:pt x="597" y="129"/>
                  </a:lnTo>
                  <a:lnTo>
                    <a:pt x="626" y="129"/>
                  </a:lnTo>
                  <a:lnTo>
                    <a:pt x="656" y="126"/>
                  </a:lnTo>
                  <a:lnTo>
                    <a:pt x="687" y="122"/>
                  </a:lnTo>
                  <a:lnTo>
                    <a:pt x="719" y="114"/>
                  </a:lnTo>
                  <a:lnTo>
                    <a:pt x="719" y="110"/>
                  </a:lnTo>
                  <a:lnTo>
                    <a:pt x="719" y="108"/>
                  </a:lnTo>
                  <a:lnTo>
                    <a:pt x="717" y="107"/>
                  </a:lnTo>
                  <a:lnTo>
                    <a:pt x="719" y="105"/>
                  </a:lnTo>
                  <a:lnTo>
                    <a:pt x="727" y="101"/>
                  </a:lnTo>
                  <a:lnTo>
                    <a:pt x="734" y="93"/>
                  </a:lnTo>
                  <a:lnTo>
                    <a:pt x="744" y="84"/>
                  </a:lnTo>
                  <a:lnTo>
                    <a:pt x="754" y="72"/>
                  </a:lnTo>
                  <a:lnTo>
                    <a:pt x="761" y="61"/>
                  </a:lnTo>
                  <a:lnTo>
                    <a:pt x="765" y="46"/>
                  </a:lnTo>
                  <a:lnTo>
                    <a:pt x="765" y="32"/>
                  </a:lnTo>
                  <a:lnTo>
                    <a:pt x="765" y="30"/>
                  </a:lnTo>
                  <a:lnTo>
                    <a:pt x="757" y="36"/>
                  </a:lnTo>
                  <a:lnTo>
                    <a:pt x="750" y="40"/>
                  </a:lnTo>
                  <a:lnTo>
                    <a:pt x="742" y="44"/>
                  </a:lnTo>
                  <a:lnTo>
                    <a:pt x="734" y="47"/>
                  </a:lnTo>
                  <a:lnTo>
                    <a:pt x="702" y="59"/>
                  </a:lnTo>
                  <a:lnTo>
                    <a:pt x="668" y="67"/>
                  </a:lnTo>
                  <a:lnTo>
                    <a:pt x="637" y="72"/>
                  </a:lnTo>
                  <a:lnTo>
                    <a:pt x="605" y="76"/>
                  </a:lnTo>
                  <a:lnTo>
                    <a:pt x="574" y="76"/>
                  </a:lnTo>
                  <a:lnTo>
                    <a:pt x="544" y="76"/>
                  </a:lnTo>
                  <a:lnTo>
                    <a:pt x="515" y="74"/>
                  </a:lnTo>
                  <a:lnTo>
                    <a:pt x="486" y="72"/>
                  </a:lnTo>
                  <a:lnTo>
                    <a:pt x="458" y="68"/>
                  </a:lnTo>
                  <a:lnTo>
                    <a:pt x="431" y="65"/>
                  </a:lnTo>
                  <a:lnTo>
                    <a:pt x="404" y="61"/>
                  </a:lnTo>
                  <a:lnTo>
                    <a:pt x="378" y="57"/>
                  </a:lnTo>
                  <a:lnTo>
                    <a:pt x="353" y="55"/>
                  </a:lnTo>
                  <a:lnTo>
                    <a:pt x="328" y="55"/>
                  </a:lnTo>
                  <a:lnTo>
                    <a:pt x="305" y="55"/>
                  </a:lnTo>
                  <a:lnTo>
                    <a:pt x="282" y="57"/>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7" name="Freeform 24"/>
            <p:cNvSpPr>
              <a:spLocks/>
            </p:cNvSpPr>
            <p:nvPr/>
          </p:nvSpPr>
          <p:spPr bwMode="auto">
            <a:xfrm>
              <a:off x="5746751" y="3389313"/>
              <a:ext cx="20638" cy="155575"/>
            </a:xfrm>
            <a:custGeom>
              <a:avLst/>
              <a:gdLst>
                <a:gd name="T0" fmla="*/ 3302 w 25"/>
                <a:gd name="T1" fmla="*/ 63500 h 196"/>
                <a:gd name="T2" fmla="*/ 6604 w 25"/>
                <a:gd name="T3" fmla="*/ 81756 h 196"/>
                <a:gd name="T4" fmla="*/ 10732 w 25"/>
                <a:gd name="T5" fmla="*/ 102394 h 196"/>
                <a:gd name="T6" fmla="*/ 15685 w 25"/>
                <a:gd name="T7" fmla="*/ 127000 h 196"/>
                <a:gd name="T8" fmla="*/ 20638 w 25"/>
                <a:gd name="T9" fmla="*/ 155575 h 196"/>
                <a:gd name="T10" fmla="*/ 18987 w 25"/>
                <a:gd name="T11" fmla="*/ 103981 h 196"/>
                <a:gd name="T12" fmla="*/ 18987 w 25"/>
                <a:gd name="T13" fmla="*/ 95250 h 196"/>
                <a:gd name="T14" fmla="*/ 18987 w 25"/>
                <a:gd name="T15" fmla="*/ 72231 h 196"/>
                <a:gd name="T16" fmla="*/ 14034 w 25"/>
                <a:gd name="T17" fmla="*/ 38894 h 196"/>
                <a:gd name="T18" fmla="*/ 0 w 25"/>
                <a:gd name="T19" fmla="*/ 0 h 196"/>
                <a:gd name="T20" fmla="*/ 0 w 25"/>
                <a:gd name="T21" fmla="*/ 18256 h 196"/>
                <a:gd name="T22" fmla="*/ 0 w 25"/>
                <a:gd name="T23" fmla="*/ 33338 h 196"/>
                <a:gd name="T24" fmla="*/ 1651 w 25"/>
                <a:gd name="T25" fmla="*/ 50006 h 196"/>
                <a:gd name="T26" fmla="*/ 3302 w 25"/>
                <a:gd name="T27" fmla="*/ 63500 h 1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196">
                  <a:moveTo>
                    <a:pt x="4" y="80"/>
                  </a:moveTo>
                  <a:lnTo>
                    <a:pt x="8" y="103"/>
                  </a:lnTo>
                  <a:lnTo>
                    <a:pt x="13" y="129"/>
                  </a:lnTo>
                  <a:lnTo>
                    <a:pt x="19" y="160"/>
                  </a:lnTo>
                  <a:lnTo>
                    <a:pt x="25" y="196"/>
                  </a:lnTo>
                  <a:lnTo>
                    <a:pt x="23" y="131"/>
                  </a:lnTo>
                  <a:lnTo>
                    <a:pt x="23" y="120"/>
                  </a:lnTo>
                  <a:lnTo>
                    <a:pt x="23" y="91"/>
                  </a:lnTo>
                  <a:lnTo>
                    <a:pt x="17" y="49"/>
                  </a:lnTo>
                  <a:lnTo>
                    <a:pt x="0" y="0"/>
                  </a:lnTo>
                  <a:lnTo>
                    <a:pt x="0" y="23"/>
                  </a:lnTo>
                  <a:lnTo>
                    <a:pt x="0" y="42"/>
                  </a:lnTo>
                  <a:lnTo>
                    <a:pt x="2" y="63"/>
                  </a:lnTo>
                  <a:lnTo>
                    <a:pt x="4" y="80"/>
                  </a:lnTo>
                  <a:close/>
                </a:path>
              </a:pathLst>
            </a:custGeom>
            <a:solidFill>
              <a:srgbClr val="E599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8" name="Freeform 25"/>
            <p:cNvSpPr>
              <a:spLocks/>
            </p:cNvSpPr>
            <p:nvPr/>
          </p:nvSpPr>
          <p:spPr bwMode="auto">
            <a:xfrm>
              <a:off x="5732463" y="3367088"/>
              <a:ext cx="41275" cy="242888"/>
            </a:xfrm>
            <a:custGeom>
              <a:avLst/>
              <a:gdLst>
                <a:gd name="T0" fmla="*/ 0 w 51"/>
                <a:gd name="T1" fmla="*/ 92377 h 305"/>
                <a:gd name="T2" fmla="*/ 4856 w 51"/>
                <a:gd name="T3" fmla="*/ 120249 h 305"/>
                <a:gd name="T4" fmla="*/ 10521 w 51"/>
                <a:gd name="T5" fmla="*/ 155289 h 305"/>
                <a:gd name="T6" fmla="*/ 16996 w 51"/>
                <a:gd name="T7" fmla="*/ 195903 h 305"/>
                <a:gd name="T8" fmla="*/ 21851 w 51"/>
                <a:gd name="T9" fmla="*/ 242888 h 305"/>
                <a:gd name="T10" fmla="*/ 25898 w 51"/>
                <a:gd name="T11" fmla="*/ 242888 h 305"/>
                <a:gd name="T12" fmla="*/ 30754 w 51"/>
                <a:gd name="T13" fmla="*/ 241295 h 305"/>
                <a:gd name="T14" fmla="*/ 33991 w 51"/>
                <a:gd name="T15" fmla="*/ 240499 h 305"/>
                <a:gd name="T16" fmla="*/ 37228 w 51"/>
                <a:gd name="T17" fmla="*/ 238906 h 305"/>
                <a:gd name="T18" fmla="*/ 41275 w 51"/>
                <a:gd name="T19" fmla="*/ 227757 h 305"/>
                <a:gd name="T20" fmla="*/ 41275 w 51"/>
                <a:gd name="T21" fmla="*/ 212627 h 305"/>
                <a:gd name="T22" fmla="*/ 38847 w 51"/>
                <a:gd name="T23" fmla="*/ 200681 h 305"/>
                <a:gd name="T24" fmla="*/ 37228 w 51"/>
                <a:gd name="T25" fmla="*/ 195903 h 305"/>
                <a:gd name="T26" fmla="*/ 35610 w 51"/>
                <a:gd name="T27" fmla="*/ 177587 h 305"/>
                <a:gd name="T28" fmla="*/ 30754 w 51"/>
                <a:gd name="T29" fmla="*/ 148918 h 305"/>
                <a:gd name="T30" fmla="*/ 25898 w 51"/>
                <a:gd name="T31" fmla="*/ 124231 h 305"/>
                <a:gd name="T32" fmla="*/ 21851 w 51"/>
                <a:gd name="T33" fmla="*/ 103526 h 305"/>
                <a:gd name="T34" fmla="*/ 18614 w 51"/>
                <a:gd name="T35" fmla="*/ 85210 h 305"/>
                <a:gd name="T36" fmla="*/ 16996 w 51"/>
                <a:gd name="T37" fmla="*/ 71672 h 305"/>
                <a:gd name="T38" fmla="*/ 15377 w 51"/>
                <a:gd name="T39" fmla="*/ 54948 h 305"/>
                <a:gd name="T40" fmla="*/ 15377 w 51"/>
                <a:gd name="T41" fmla="*/ 39818 h 305"/>
                <a:gd name="T42" fmla="*/ 15377 w 51"/>
                <a:gd name="T43" fmla="*/ 21502 h 305"/>
                <a:gd name="T44" fmla="*/ 13758 w 51"/>
                <a:gd name="T45" fmla="*/ 19909 h 305"/>
                <a:gd name="T46" fmla="*/ 13758 w 51"/>
                <a:gd name="T47" fmla="*/ 16723 h 305"/>
                <a:gd name="T48" fmla="*/ 13758 w 51"/>
                <a:gd name="T49" fmla="*/ 15131 h 305"/>
                <a:gd name="T50" fmla="*/ 12140 w 51"/>
                <a:gd name="T51" fmla="*/ 13538 h 305"/>
                <a:gd name="T52" fmla="*/ 10521 w 51"/>
                <a:gd name="T53" fmla="*/ 10353 h 305"/>
                <a:gd name="T54" fmla="*/ 8902 w 51"/>
                <a:gd name="T55" fmla="*/ 6371 h 305"/>
                <a:gd name="T56" fmla="*/ 5665 w 51"/>
                <a:gd name="T57" fmla="*/ 3185 h 305"/>
                <a:gd name="T58" fmla="*/ 4856 w 51"/>
                <a:gd name="T59" fmla="*/ 0 h 305"/>
                <a:gd name="T60" fmla="*/ 1619 w 51"/>
                <a:gd name="T61" fmla="*/ 27076 h 305"/>
                <a:gd name="T62" fmla="*/ 0 w 51"/>
                <a:gd name="T63" fmla="*/ 51763 h 305"/>
                <a:gd name="T64" fmla="*/ 0 w 51"/>
                <a:gd name="T65" fmla="*/ 74061 h 305"/>
                <a:gd name="T66" fmla="*/ 0 w 51"/>
                <a:gd name="T67" fmla="*/ 92377 h 3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 h="305">
                  <a:moveTo>
                    <a:pt x="0" y="116"/>
                  </a:moveTo>
                  <a:lnTo>
                    <a:pt x="6" y="151"/>
                  </a:lnTo>
                  <a:lnTo>
                    <a:pt x="13" y="195"/>
                  </a:lnTo>
                  <a:lnTo>
                    <a:pt x="21" y="246"/>
                  </a:lnTo>
                  <a:lnTo>
                    <a:pt x="27" y="305"/>
                  </a:lnTo>
                  <a:lnTo>
                    <a:pt x="32" y="305"/>
                  </a:lnTo>
                  <a:lnTo>
                    <a:pt x="38" y="303"/>
                  </a:lnTo>
                  <a:lnTo>
                    <a:pt x="42" y="302"/>
                  </a:lnTo>
                  <a:lnTo>
                    <a:pt x="46" y="300"/>
                  </a:lnTo>
                  <a:lnTo>
                    <a:pt x="51" y="286"/>
                  </a:lnTo>
                  <a:lnTo>
                    <a:pt x="51" y="267"/>
                  </a:lnTo>
                  <a:lnTo>
                    <a:pt x="48" y="252"/>
                  </a:lnTo>
                  <a:lnTo>
                    <a:pt x="46" y="246"/>
                  </a:lnTo>
                  <a:lnTo>
                    <a:pt x="44" y="223"/>
                  </a:lnTo>
                  <a:lnTo>
                    <a:pt x="38" y="187"/>
                  </a:lnTo>
                  <a:lnTo>
                    <a:pt x="32" y="156"/>
                  </a:lnTo>
                  <a:lnTo>
                    <a:pt x="27" y="130"/>
                  </a:lnTo>
                  <a:lnTo>
                    <a:pt x="23" y="107"/>
                  </a:lnTo>
                  <a:lnTo>
                    <a:pt x="21" y="90"/>
                  </a:lnTo>
                  <a:lnTo>
                    <a:pt x="19" y="69"/>
                  </a:lnTo>
                  <a:lnTo>
                    <a:pt x="19" y="50"/>
                  </a:lnTo>
                  <a:lnTo>
                    <a:pt x="19" y="27"/>
                  </a:lnTo>
                  <a:lnTo>
                    <a:pt x="17" y="25"/>
                  </a:lnTo>
                  <a:lnTo>
                    <a:pt x="17" y="21"/>
                  </a:lnTo>
                  <a:lnTo>
                    <a:pt x="17" y="19"/>
                  </a:lnTo>
                  <a:lnTo>
                    <a:pt x="15" y="17"/>
                  </a:lnTo>
                  <a:lnTo>
                    <a:pt x="13" y="13"/>
                  </a:lnTo>
                  <a:lnTo>
                    <a:pt x="11" y="8"/>
                  </a:lnTo>
                  <a:lnTo>
                    <a:pt x="7" y="4"/>
                  </a:lnTo>
                  <a:lnTo>
                    <a:pt x="6" y="0"/>
                  </a:lnTo>
                  <a:lnTo>
                    <a:pt x="2" y="34"/>
                  </a:lnTo>
                  <a:lnTo>
                    <a:pt x="0" y="65"/>
                  </a:lnTo>
                  <a:lnTo>
                    <a:pt x="0" y="93"/>
                  </a:lnTo>
                  <a:lnTo>
                    <a:pt x="0" y="116"/>
                  </a:lnTo>
                  <a:close/>
                </a:path>
              </a:pathLst>
            </a:custGeom>
            <a:solidFill>
              <a:srgbClr val="E5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9" name="Freeform 26"/>
            <p:cNvSpPr>
              <a:spLocks/>
            </p:cNvSpPr>
            <p:nvPr/>
          </p:nvSpPr>
          <p:spPr bwMode="auto">
            <a:xfrm>
              <a:off x="5072063" y="2965451"/>
              <a:ext cx="650875" cy="314325"/>
            </a:xfrm>
            <a:custGeom>
              <a:avLst/>
              <a:gdLst>
                <a:gd name="T0" fmla="*/ 42069 w 820"/>
                <a:gd name="T1" fmla="*/ 178936 h 397"/>
                <a:gd name="T2" fmla="*/ 46831 w 820"/>
                <a:gd name="T3" fmla="*/ 184478 h 397"/>
                <a:gd name="T4" fmla="*/ 43656 w 820"/>
                <a:gd name="T5" fmla="*/ 187645 h 397"/>
                <a:gd name="T6" fmla="*/ 22225 w 820"/>
                <a:gd name="T7" fmla="*/ 197938 h 397"/>
                <a:gd name="T8" fmla="*/ 2381 w 820"/>
                <a:gd name="T9" fmla="*/ 220898 h 397"/>
                <a:gd name="T10" fmla="*/ 0 w 820"/>
                <a:gd name="T11" fmla="*/ 261278 h 397"/>
                <a:gd name="T12" fmla="*/ 794 w 820"/>
                <a:gd name="T13" fmla="*/ 287405 h 397"/>
                <a:gd name="T14" fmla="*/ 2381 w 820"/>
                <a:gd name="T15" fmla="*/ 288989 h 397"/>
                <a:gd name="T16" fmla="*/ 17463 w 820"/>
                <a:gd name="T17" fmla="*/ 314325 h 397"/>
                <a:gd name="T18" fmla="*/ 16669 w 820"/>
                <a:gd name="T19" fmla="*/ 244651 h 397"/>
                <a:gd name="T20" fmla="*/ 31750 w 820"/>
                <a:gd name="T21" fmla="*/ 202688 h 397"/>
                <a:gd name="T22" fmla="*/ 60325 w 820"/>
                <a:gd name="T23" fmla="*/ 177352 h 397"/>
                <a:gd name="T24" fmla="*/ 81756 w 820"/>
                <a:gd name="T25" fmla="*/ 155975 h 397"/>
                <a:gd name="T26" fmla="*/ 100806 w 820"/>
                <a:gd name="T27" fmla="*/ 137765 h 397"/>
                <a:gd name="T28" fmla="*/ 125413 w 820"/>
                <a:gd name="T29" fmla="*/ 125888 h 397"/>
                <a:gd name="T30" fmla="*/ 148431 w 820"/>
                <a:gd name="T31" fmla="*/ 113220 h 397"/>
                <a:gd name="T32" fmla="*/ 177006 w 820"/>
                <a:gd name="T33" fmla="*/ 96594 h 397"/>
                <a:gd name="T34" fmla="*/ 208756 w 820"/>
                <a:gd name="T35" fmla="*/ 79175 h 397"/>
                <a:gd name="T36" fmla="*/ 245269 w 820"/>
                <a:gd name="T37" fmla="*/ 57798 h 397"/>
                <a:gd name="T38" fmla="*/ 283369 w 820"/>
                <a:gd name="T39" fmla="*/ 39588 h 397"/>
                <a:gd name="T40" fmla="*/ 322263 w 820"/>
                <a:gd name="T41" fmla="*/ 26128 h 397"/>
                <a:gd name="T42" fmla="*/ 361950 w 820"/>
                <a:gd name="T43" fmla="*/ 18210 h 397"/>
                <a:gd name="T44" fmla="*/ 398463 w 820"/>
                <a:gd name="T45" fmla="*/ 19794 h 397"/>
                <a:gd name="T46" fmla="*/ 450850 w 820"/>
                <a:gd name="T47" fmla="*/ 29295 h 397"/>
                <a:gd name="T48" fmla="*/ 505619 w 820"/>
                <a:gd name="T49" fmla="*/ 34837 h 397"/>
                <a:gd name="T50" fmla="*/ 560388 w 820"/>
                <a:gd name="T51" fmla="*/ 44338 h 397"/>
                <a:gd name="T52" fmla="*/ 608806 w 820"/>
                <a:gd name="T53" fmla="*/ 56214 h 397"/>
                <a:gd name="T54" fmla="*/ 619125 w 820"/>
                <a:gd name="T55" fmla="*/ 51464 h 397"/>
                <a:gd name="T56" fmla="*/ 630238 w 820"/>
                <a:gd name="T57" fmla="*/ 48297 h 397"/>
                <a:gd name="T58" fmla="*/ 640556 w 820"/>
                <a:gd name="T59" fmla="*/ 46713 h 397"/>
                <a:gd name="T60" fmla="*/ 650875 w 820"/>
                <a:gd name="T61" fmla="*/ 45922 h 397"/>
                <a:gd name="T62" fmla="*/ 625475 w 820"/>
                <a:gd name="T63" fmla="*/ 33254 h 397"/>
                <a:gd name="T64" fmla="*/ 595313 w 820"/>
                <a:gd name="T65" fmla="*/ 24544 h 397"/>
                <a:gd name="T66" fmla="*/ 563563 w 820"/>
                <a:gd name="T67" fmla="*/ 18210 h 397"/>
                <a:gd name="T68" fmla="*/ 528638 w 820"/>
                <a:gd name="T69" fmla="*/ 15043 h 397"/>
                <a:gd name="T70" fmla="*/ 492125 w 820"/>
                <a:gd name="T71" fmla="*/ 12668 h 397"/>
                <a:gd name="T72" fmla="*/ 455613 w 820"/>
                <a:gd name="T73" fmla="*/ 9501 h 397"/>
                <a:gd name="T74" fmla="*/ 419100 w 820"/>
                <a:gd name="T75" fmla="*/ 6334 h 397"/>
                <a:gd name="T76" fmla="*/ 385763 w 820"/>
                <a:gd name="T77" fmla="*/ 1584 h 397"/>
                <a:gd name="T78" fmla="*/ 381794 w 820"/>
                <a:gd name="T79" fmla="*/ 1584 h 397"/>
                <a:gd name="T80" fmla="*/ 377031 w 820"/>
                <a:gd name="T81" fmla="*/ 1584 h 397"/>
                <a:gd name="T82" fmla="*/ 373856 w 820"/>
                <a:gd name="T83" fmla="*/ 6334 h 397"/>
                <a:gd name="T84" fmla="*/ 372269 w 820"/>
                <a:gd name="T85" fmla="*/ 7918 h 397"/>
                <a:gd name="T86" fmla="*/ 367506 w 820"/>
                <a:gd name="T87" fmla="*/ 4751 h 397"/>
                <a:gd name="T88" fmla="*/ 354013 w 820"/>
                <a:gd name="T89" fmla="*/ 0 h 397"/>
                <a:gd name="T90" fmla="*/ 338931 w 820"/>
                <a:gd name="T91" fmla="*/ 1584 h 397"/>
                <a:gd name="T92" fmla="*/ 322263 w 820"/>
                <a:gd name="T93" fmla="*/ 4751 h 397"/>
                <a:gd name="T94" fmla="*/ 307181 w 820"/>
                <a:gd name="T95" fmla="*/ 9501 h 397"/>
                <a:gd name="T96" fmla="*/ 290513 w 820"/>
                <a:gd name="T97" fmla="*/ 13460 h 397"/>
                <a:gd name="T98" fmla="*/ 287338 w 820"/>
                <a:gd name="T99" fmla="*/ 16627 h 397"/>
                <a:gd name="T100" fmla="*/ 287338 w 820"/>
                <a:gd name="T101" fmla="*/ 18210 h 397"/>
                <a:gd name="T102" fmla="*/ 285750 w 820"/>
                <a:gd name="T103" fmla="*/ 18210 h 397"/>
                <a:gd name="T104" fmla="*/ 283369 w 820"/>
                <a:gd name="T105" fmla="*/ 16627 h 397"/>
                <a:gd name="T106" fmla="*/ 228600 w 820"/>
                <a:gd name="T107" fmla="*/ 41171 h 397"/>
                <a:gd name="T108" fmla="*/ 178594 w 820"/>
                <a:gd name="T109" fmla="*/ 66507 h 397"/>
                <a:gd name="T110" fmla="*/ 134144 w 820"/>
                <a:gd name="T111" fmla="*/ 92635 h 397"/>
                <a:gd name="T112" fmla="*/ 102394 w 820"/>
                <a:gd name="T113" fmla="*/ 109262 h 397"/>
                <a:gd name="T114" fmla="*/ 84138 w 820"/>
                <a:gd name="T115" fmla="*/ 119554 h 397"/>
                <a:gd name="T116" fmla="*/ 69056 w 820"/>
                <a:gd name="T117" fmla="*/ 133014 h 397"/>
                <a:gd name="T118" fmla="*/ 55563 w 820"/>
                <a:gd name="T119" fmla="*/ 151224 h 397"/>
                <a:gd name="T120" fmla="*/ 38894 w 820"/>
                <a:gd name="T121" fmla="*/ 172602 h 3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20" h="397">
                  <a:moveTo>
                    <a:pt x="49" y="218"/>
                  </a:moveTo>
                  <a:lnTo>
                    <a:pt x="53" y="226"/>
                  </a:lnTo>
                  <a:lnTo>
                    <a:pt x="55" y="229"/>
                  </a:lnTo>
                  <a:lnTo>
                    <a:pt x="59" y="233"/>
                  </a:lnTo>
                  <a:lnTo>
                    <a:pt x="59" y="235"/>
                  </a:lnTo>
                  <a:lnTo>
                    <a:pt x="55" y="237"/>
                  </a:lnTo>
                  <a:lnTo>
                    <a:pt x="43" y="241"/>
                  </a:lnTo>
                  <a:lnTo>
                    <a:pt x="28" y="250"/>
                  </a:lnTo>
                  <a:lnTo>
                    <a:pt x="11" y="260"/>
                  </a:lnTo>
                  <a:lnTo>
                    <a:pt x="3" y="279"/>
                  </a:lnTo>
                  <a:lnTo>
                    <a:pt x="0" y="302"/>
                  </a:lnTo>
                  <a:lnTo>
                    <a:pt x="0" y="330"/>
                  </a:lnTo>
                  <a:lnTo>
                    <a:pt x="0" y="361"/>
                  </a:lnTo>
                  <a:lnTo>
                    <a:pt x="1" y="363"/>
                  </a:lnTo>
                  <a:lnTo>
                    <a:pt x="3" y="365"/>
                  </a:lnTo>
                  <a:lnTo>
                    <a:pt x="22" y="397"/>
                  </a:lnTo>
                  <a:lnTo>
                    <a:pt x="19" y="350"/>
                  </a:lnTo>
                  <a:lnTo>
                    <a:pt x="21" y="309"/>
                  </a:lnTo>
                  <a:lnTo>
                    <a:pt x="26" y="277"/>
                  </a:lnTo>
                  <a:lnTo>
                    <a:pt x="40" y="256"/>
                  </a:lnTo>
                  <a:lnTo>
                    <a:pt x="59" y="239"/>
                  </a:lnTo>
                  <a:lnTo>
                    <a:pt x="76" y="224"/>
                  </a:lnTo>
                  <a:lnTo>
                    <a:pt x="89" y="210"/>
                  </a:lnTo>
                  <a:lnTo>
                    <a:pt x="103" y="197"/>
                  </a:lnTo>
                  <a:lnTo>
                    <a:pt x="114" y="185"/>
                  </a:lnTo>
                  <a:lnTo>
                    <a:pt x="127" y="174"/>
                  </a:lnTo>
                  <a:lnTo>
                    <a:pt x="143" y="166"/>
                  </a:lnTo>
                  <a:lnTo>
                    <a:pt x="158" y="159"/>
                  </a:lnTo>
                  <a:lnTo>
                    <a:pt x="171" y="153"/>
                  </a:lnTo>
                  <a:lnTo>
                    <a:pt x="187" y="143"/>
                  </a:lnTo>
                  <a:lnTo>
                    <a:pt x="204" y="134"/>
                  </a:lnTo>
                  <a:lnTo>
                    <a:pt x="223" y="122"/>
                  </a:lnTo>
                  <a:lnTo>
                    <a:pt x="242" y="111"/>
                  </a:lnTo>
                  <a:lnTo>
                    <a:pt x="263" y="100"/>
                  </a:lnTo>
                  <a:lnTo>
                    <a:pt x="286" y="86"/>
                  </a:lnTo>
                  <a:lnTo>
                    <a:pt x="309" y="73"/>
                  </a:lnTo>
                  <a:lnTo>
                    <a:pt x="334" y="61"/>
                  </a:lnTo>
                  <a:lnTo>
                    <a:pt x="357" y="50"/>
                  </a:lnTo>
                  <a:lnTo>
                    <a:pt x="381" y="40"/>
                  </a:lnTo>
                  <a:lnTo>
                    <a:pt x="406" y="33"/>
                  </a:lnTo>
                  <a:lnTo>
                    <a:pt x="431" y="27"/>
                  </a:lnTo>
                  <a:lnTo>
                    <a:pt x="456" y="23"/>
                  </a:lnTo>
                  <a:lnTo>
                    <a:pt x="479" y="23"/>
                  </a:lnTo>
                  <a:lnTo>
                    <a:pt x="502" y="25"/>
                  </a:lnTo>
                  <a:lnTo>
                    <a:pt x="534" y="31"/>
                  </a:lnTo>
                  <a:lnTo>
                    <a:pt x="568" y="37"/>
                  </a:lnTo>
                  <a:lnTo>
                    <a:pt x="603" y="40"/>
                  </a:lnTo>
                  <a:lnTo>
                    <a:pt x="637" y="44"/>
                  </a:lnTo>
                  <a:lnTo>
                    <a:pt x="671" y="50"/>
                  </a:lnTo>
                  <a:lnTo>
                    <a:pt x="706" y="56"/>
                  </a:lnTo>
                  <a:lnTo>
                    <a:pt x="736" y="61"/>
                  </a:lnTo>
                  <a:lnTo>
                    <a:pt x="767" y="71"/>
                  </a:lnTo>
                  <a:lnTo>
                    <a:pt x="773" y="67"/>
                  </a:lnTo>
                  <a:lnTo>
                    <a:pt x="780" y="65"/>
                  </a:lnTo>
                  <a:lnTo>
                    <a:pt x="786" y="63"/>
                  </a:lnTo>
                  <a:lnTo>
                    <a:pt x="794" y="61"/>
                  </a:lnTo>
                  <a:lnTo>
                    <a:pt x="801" y="59"/>
                  </a:lnTo>
                  <a:lnTo>
                    <a:pt x="807" y="59"/>
                  </a:lnTo>
                  <a:lnTo>
                    <a:pt x="815" y="59"/>
                  </a:lnTo>
                  <a:lnTo>
                    <a:pt x="820" y="58"/>
                  </a:lnTo>
                  <a:lnTo>
                    <a:pt x="805" y="50"/>
                  </a:lnTo>
                  <a:lnTo>
                    <a:pt x="788" y="42"/>
                  </a:lnTo>
                  <a:lnTo>
                    <a:pt x="771" y="37"/>
                  </a:lnTo>
                  <a:lnTo>
                    <a:pt x="750" y="31"/>
                  </a:lnTo>
                  <a:lnTo>
                    <a:pt x="731" y="27"/>
                  </a:lnTo>
                  <a:lnTo>
                    <a:pt x="710" y="23"/>
                  </a:lnTo>
                  <a:lnTo>
                    <a:pt x="687" y="21"/>
                  </a:lnTo>
                  <a:lnTo>
                    <a:pt x="666" y="19"/>
                  </a:lnTo>
                  <a:lnTo>
                    <a:pt x="643" y="17"/>
                  </a:lnTo>
                  <a:lnTo>
                    <a:pt x="620" y="16"/>
                  </a:lnTo>
                  <a:lnTo>
                    <a:pt x="597" y="14"/>
                  </a:lnTo>
                  <a:lnTo>
                    <a:pt x="574" y="12"/>
                  </a:lnTo>
                  <a:lnTo>
                    <a:pt x="551" y="10"/>
                  </a:lnTo>
                  <a:lnTo>
                    <a:pt x="528" y="8"/>
                  </a:lnTo>
                  <a:lnTo>
                    <a:pt x="507" y="6"/>
                  </a:lnTo>
                  <a:lnTo>
                    <a:pt x="486" y="2"/>
                  </a:lnTo>
                  <a:lnTo>
                    <a:pt x="484" y="2"/>
                  </a:lnTo>
                  <a:lnTo>
                    <a:pt x="481" y="2"/>
                  </a:lnTo>
                  <a:lnTo>
                    <a:pt x="479" y="2"/>
                  </a:lnTo>
                  <a:lnTo>
                    <a:pt x="475" y="2"/>
                  </a:lnTo>
                  <a:lnTo>
                    <a:pt x="473" y="4"/>
                  </a:lnTo>
                  <a:lnTo>
                    <a:pt x="471" y="8"/>
                  </a:lnTo>
                  <a:lnTo>
                    <a:pt x="469" y="10"/>
                  </a:lnTo>
                  <a:lnTo>
                    <a:pt x="467" y="8"/>
                  </a:lnTo>
                  <a:lnTo>
                    <a:pt x="463" y="6"/>
                  </a:lnTo>
                  <a:lnTo>
                    <a:pt x="456" y="4"/>
                  </a:lnTo>
                  <a:lnTo>
                    <a:pt x="446" y="0"/>
                  </a:lnTo>
                  <a:lnTo>
                    <a:pt x="437" y="0"/>
                  </a:lnTo>
                  <a:lnTo>
                    <a:pt x="427" y="2"/>
                  </a:lnTo>
                  <a:lnTo>
                    <a:pt x="416" y="4"/>
                  </a:lnTo>
                  <a:lnTo>
                    <a:pt x="406" y="6"/>
                  </a:lnTo>
                  <a:lnTo>
                    <a:pt x="397" y="8"/>
                  </a:lnTo>
                  <a:lnTo>
                    <a:pt x="387" y="12"/>
                  </a:lnTo>
                  <a:lnTo>
                    <a:pt x="376" y="14"/>
                  </a:lnTo>
                  <a:lnTo>
                    <a:pt x="366" y="17"/>
                  </a:lnTo>
                  <a:lnTo>
                    <a:pt x="364" y="19"/>
                  </a:lnTo>
                  <a:lnTo>
                    <a:pt x="362" y="21"/>
                  </a:lnTo>
                  <a:lnTo>
                    <a:pt x="362" y="23"/>
                  </a:lnTo>
                  <a:lnTo>
                    <a:pt x="360" y="23"/>
                  </a:lnTo>
                  <a:lnTo>
                    <a:pt x="358" y="23"/>
                  </a:lnTo>
                  <a:lnTo>
                    <a:pt x="357" y="21"/>
                  </a:lnTo>
                  <a:lnTo>
                    <a:pt x="322" y="35"/>
                  </a:lnTo>
                  <a:lnTo>
                    <a:pt x="288" y="52"/>
                  </a:lnTo>
                  <a:lnTo>
                    <a:pt x="255" y="69"/>
                  </a:lnTo>
                  <a:lnTo>
                    <a:pt x="225" y="84"/>
                  </a:lnTo>
                  <a:lnTo>
                    <a:pt x="196" y="101"/>
                  </a:lnTo>
                  <a:lnTo>
                    <a:pt x="169" y="117"/>
                  </a:lnTo>
                  <a:lnTo>
                    <a:pt x="148" y="128"/>
                  </a:lnTo>
                  <a:lnTo>
                    <a:pt x="129" y="138"/>
                  </a:lnTo>
                  <a:lnTo>
                    <a:pt x="118" y="143"/>
                  </a:lnTo>
                  <a:lnTo>
                    <a:pt x="106" y="151"/>
                  </a:lnTo>
                  <a:lnTo>
                    <a:pt x="97" y="159"/>
                  </a:lnTo>
                  <a:lnTo>
                    <a:pt x="87" y="168"/>
                  </a:lnTo>
                  <a:lnTo>
                    <a:pt x="80" y="180"/>
                  </a:lnTo>
                  <a:lnTo>
                    <a:pt x="70" y="191"/>
                  </a:lnTo>
                  <a:lnTo>
                    <a:pt x="61" y="205"/>
                  </a:lnTo>
                  <a:lnTo>
                    <a:pt x="49" y="218"/>
                  </a:lnTo>
                  <a:close/>
                </a:path>
              </a:pathLst>
            </a:custGeom>
            <a:solidFill>
              <a:srgbClr val="E5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0" name="Freeform 27"/>
            <p:cNvSpPr>
              <a:spLocks/>
            </p:cNvSpPr>
            <p:nvPr/>
          </p:nvSpPr>
          <p:spPr bwMode="auto">
            <a:xfrm>
              <a:off x="5075238" y="3497263"/>
              <a:ext cx="636588" cy="581025"/>
            </a:xfrm>
            <a:custGeom>
              <a:avLst/>
              <a:gdLst>
                <a:gd name="T0" fmla="*/ 232782 w 804"/>
                <a:gd name="T1" fmla="*/ 526331 h 733"/>
                <a:gd name="T2" fmla="*/ 195569 w 804"/>
                <a:gd name="T3" fmla="*/ 529502 h 733"/>
                <a:gd name="T4" fmla="*/ 155980 w 804"/>
                <a:gd name="T5" fmla="*/ 527916 h 733"/>
                <a:gd name="T6" fmla="*/ 114808 w 804"/>
                <a:gd name="T7" fmla="*/ 520782 h 733"/>
                <a:gd name="T8" fmla="*/ 79178 w 804"/>
                <a:gd name="T9" fmla="*/ 508100 h 733"/>
                <a:gd name="T10" fmla="*/ 47507 w 804"/>
                <a:gd name="T11" fmla="*/ 487490 h 733"/>
                <a:gd name="T12" fmla="*/ 24545 w 804"/>
                <a:gd name="T13" fmla="*/ 458162 h 733"/>
                <a:gd name="T14" fmla="*/ 11085 w 804"/>
                <a:gd name="T15" fmla="*/ 419321 h 733"/>
                <a:gd name="T16" fmla="*/ 12668 w 804"/>
                <a:gd name="T17" fmla="*/ 349566 h 733"/>
                <a:gd name="T18" fmla="*/ 30879 w 804"/>
                <a:gd name="T19" fmla="*/ 243349 h 733"/>
                <a:gd name="T20" fmla="*/ 51465 w 804"/>
                <a:gd name="T21" fmla="*/ 136339 h 733"/>
                <a:gd name="T22" fmla="*/ 64134 w 804"/>
                <a:gd name="T23" fmla="*/ 39633 h 733"/>
                <a:gd name="T24" fmla="*/ 62550 w 804"/>
                <a:gd name="T25" fmla="*/ 6341 h 733"/>
                <a:gd name="T26" fmla="*/ 57800 w 804"/>
                <a:gd name="T27" fmla="*/ 22987 h 733"/>
                <a:gd name="T28" fmla="*/ 53049 w 804"/>
                <a:gd name="T29" fmla="*/ 68169 h 733"/>
                <a:gd name="T30" fmla="*/ 41172 w 804"/>
                <a:gd name="T31" fmla="*/ 152985 h 733"/>
                <a:gd name="T32" fmla="*/ 22962 w 804"/>
                <a:gd name="T33" fmla="*/ 244934 h 733"/>
                <a:gd name="T34" fmla="*/ 6334 w 804"/>
                <a:gd name="T35" fmla="*/ 339262 h 733"/>
                <a:gd name="T36" fmla="*/ 3167 w 804"/>
                <a:gd name="T37" fmla="*/ 424077 h 733"/>
                <a:gd name="T38" fmla="*/ 18211 w 804"/>
                <a:gd name="T39" fmla="*/ 493039 h 733"/>
                <a:gd name="T40" fmla="*/ 53049 w 804"/>
                <a:gd name="T41" fmla="*/ 539014 h 733"/>
                <a:gd name="T42" fmla="*/ 106098 w 804"/>
                <a:gd name="T43" fmla="*/ 561208 h 733"/>
                <a:gd name="T44" fmla="*/ 167857 w 804"/>
                <a:gd name="T45" fmla="*/ 570720 h 733"/>
                <a:gd name="T46" fmla="*/ 227240 w 804"/>
                <a:gd name="T47" fmla="*/ 569135 h 733"/>
                <a:gd name="T48" fmla="*/ 272371 w 804"/>
                <a:gd name="T49" fmla="*/ 564379 h 733"/>
                <a:gd name="T50" fmla="*/ 310376 w 804"/>
                <a:gd name="T51" fmla="*/ 564379 h 733"/>
                <a:gd name="T52" fmla="*/ 350757 w 804"/>
                <a:gd name="T53" fmla="*/ 569135 h 733"/>
                <a:gd name="T54" fmla="*/ 393513 w 804"/>
                <a:gd name="T55" fmla="*/ 574684 h 733"/>
                <a:gd name="T56" fmla="*/ 438644 w 804"/>
                <a:gd name="T57" fmla="*/ 579440 h 733"/>
                <a:gd name="T58" fmla="*/ 485359 w 804"/>
                <a:gd name="T59" fmla="*/ 581025 h 733"/>
                <a:gd name="T60" fmla="*/ 535241 w 804"/>
                <a:gd name="T61" fmla="*/ 577854 h 733"/>
                <a:gd name="T62" fmla="*/ 586706 w 804"/>
                <a:gd name="T63" fmla="*/ 567550 h 733"/>
                <a:gd name="T64" fmla="*/ 618377 w 804"/>
                <a:gd name="T65" fmla="*/ 555660 h 733"/>
                <a:gd name="T66" fmla="*/ 630254 w 804"/>
                <a:gd name="T67" fmla="*/ 549318 h 733"/>
                <a:gd name="T68" fmla="*/ 631837 w 804"/>
                <a:gd name="T69" fmla="*/ 532672 h 733"/>
                <a:gd name="T70" fmla="*/ 615210 w 804"/>
                <a:gd name="T71" fmla="*/ 514441 h 733"/>
                <a:gd name="T72" fmla="*/ 601750 w 804"/>
                <a:gd name="T73" fmla="*/ 509685 h 733"/>
                <a:gd name="T74" fmla="*/ 593040 w 804"/>
                <a:gd name="T75" fmla="*/ 514441 h 733"/>
                <a:gd name="T76" fmla="*/ 563745 w 804"/>
                <a:gd name="T77" fmla="*/ 524746 h 733"/>
                <a:gd name="T78" fmla="*/ 515446 w 804"/>
                <a:gd name="T79" fmla="*/ 535843 h 733"/>
                <a:gd name="T80" fmla="*/ 468731 w 804"/>
                <a:gd name="T81" fmla="*/ 539014 h 733"/>
                <a:gd name="T82" fmla="*/ 425184 w 804"/>
                <a:gd name="T83" fmla="*/ 537428 h 733"/>
                <a:gd name="T84" fmla="*/ 382428 w 804"/>
                <a:gd name="T85" fmla="*/ 532672 h 733"/>
                <a:gd name="T86" fmla="*/ 343631 w 804"/>
                <a:gd name="T87" fmla="*/ 526331 h 733"/>
                <a:gd name="T88" fmla="*/ 304042 w 804"/>
                <a:gd name="T89" fmla="*/ 523953 h 733"/>
                <a:gd name="T90" fmla="*/ 267620 w 804"/>
                <a:gd name="T91" fmla="*/ 523953 h 7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04" h="733">
                  <a:moveTo>
                    <a:pt x="317" y="662"/>
                  </a:moveTo>
                  <a:lnTo>
                    <a:pt x="294" y="664"/>
                  </a:lnTo>
                  <a:lnTo>
                    <a:pt x="271" y="666"/>
                  </a:lnTo>
                  <a:lnTo>
                    <a:pt x="247" y="668"/>
                  </a:lnTo>
                  <a:lnTo>
                    <a:pt x="222" y="668"/>
                  </a:lnTo>
                  <a:lnTo>
                    <a:pt x="197" y="666"/>
                  </a:lnTo>
                  <a:lnTo>
                    <a:pt x="170" y="662"/>
                  </a:lnTo>
                  <a:lnTo>
                    <a:pt x="145" y="657"/>
                  </a:lnTo>
                  <a:lnTo>
                    <a:pt x="123" y="651"/>
                  </a:lnTo>
                  <a:lnTo>
                    <a:pt x="100" y="641"/>
                  </a:lnTo>
                  <a:lnTo>
                    <a:pt x="79" y="630"/>
                  </a:lnTo>
                  <a:lnTo>
                    <a:pt x="60" y="615"/>
                  </a:lnTo>
                  <a:lnTo>
                    <a:pt x="44" y="599"/>
                  </a:lnTo>
                  <a:lnTo>
                    <a:pt x="31" y="578"/>
                  </a:lnTo>
                  <a:lnTo>
                    <a:pt x="21" y="556"/>
                  </a:lnTo>
                  <a:lnTo>
                    <a:pt x="14" y="529"/>
                  </a:lnTo>
                  <a:lnTo>
                    <a:pt x="12" y="498"/>
                  </a:lnTo>
                  <a:lnTo>
                    <a:pt x="16" y="441"/>
                  </a:lnTo>
                  <a:lnTo>
                    <a:pt x="25" y="376"/>
                  </a:lnTo>
                  <a:lnTo>
                    <a:pt x="39" y="307"/>
                  </a:lnTo>
                  <a:lnTo>
                    <a:pt x="52" y="239"/>
                  </a:lnTo>
                  <a:lnTo>
                    <a:pt x="65" y="172"/>
                  </a:lnTo>
                  <a:lnTo>
                    <a:pt x="75" y="107"/>
                  </a:lnTo>
                  <a:lnTo>
                    <a:pt x="81" y="50"/>
                  </a:lnTo>
                  <a:lnTo>
                    <a:pt x="81" y="0"/>
                  </a:lnTo>
                  <a:lnTo>
                    <a:pt x="79" y="8"/>
                  </a:lnTo>
                  <a:lnTo>
                    <a:pt x="77" y="17"/>
                  </a:lnTo>
                  <a:lnTo>
                    <a:pt x="73" y="29"/>
                  </a:lnTo>
                  <a:lnTo>
                    <a:pt x="71" y="40"/>
                  </a:lnTo>
                  <a:lnTo>
                    <a:pt x="67" y="86"/>
                  </a:lnTo>
                  <a:lnTo>
                    <a:pt x="61" y="138"/>
                  </a:lnTo>
                  <a:lnTo>
                    <a:pt x="52" y="193"/>
                  </a:lnTo>
                  <a:lnTo>
                    <a:pt x="40" y="250"/>
                  </a:lnTo>
                  <a:lnTo>
                    <a:pt x="29" y="309"/>
                  </a:lnTo>
                  <a:lnTo>
                    <a:pt x="18" y="369"/>
                  </a:lnTo>
                  <a:lnTo>
                    <a:pt x="8" y="428"/>
                  </a:lnTo>
                  <a:lnTo>
                    <a:pt x="0" y="483"/>
                  </a:lnTo>
                  <a:lnTo>
                    <a:pt x="4" y="535"/>
                  </a:lnTo>
                  <a:lnTo>
                    <a:pt x="12" y="580"/>
                  </a:lnTo>
                  <a:lnTo>
                    <a:pt x="23" y="622"/>
                  </a:lnTo>
                  <a:lnTo>
                    <a:pt x="39" y="657"/>
                  </a:lnTo>
                  <a:lnTo>
                    <a:pt x="67" y="680"/>
                  </a:lnTo>
                  <a:lnTo>
                    <a:pt x="100" y="697"/>
                  </a:lnTo>
                  <a:lnTo>
                    <a:pt x="134" y="708"/>
                  </a:lnTo>
                  <a:lnTo>
                    <a:pt x="172" y="716"/>
                  </a:lnTo>
                  <a:lnTo>
                    <a:pt x="212" y="720"/>
                  </a:lnTo>
                  <a:lnTo>
                    <a:pt x="250" y="720"/>
                  </a:lnTo>
                  <a:lnTo>
                    <a:pt x="287" y="718"/>
                  </a:lnTo>
                  <a:lnTo>
                    <a:pt x="321" y="714"/>
                  </a:lnTo>
                  <a:lnTo>
                    <a:pt x="344" y="712"/>
                  </a:lnTo>
                  <a:lnTo>
                    <a:pt x="367" y="712"/>
                  </a:lnTo>
                  <a:lnTo>
                    <a:pt x="392" y="712"/>
                  </a:lnTo>
                  <a:lnTo>
                    <a:pt x="417" y="714"/>
                  </a:lnTo>
                  <a:lnTo>
                    <a:pt x="443" y="718"/>
                  </a:lnTo>
                  <a:lnTo>
                    <a:pt x="470" y="722"/>
                  </a:lnTo>
                  <a:lnTo>
                    <a:pt x="497" y="725"/>
                  </a:lnTo>
                  <a:lnTo>
                    <a:pt x="525" y="729"/>
                  </a:lnTo>
                  <a:lnTo>
                    <a:pt x="554" y="731"/>
                  </a:lnTo>
                  <a:lnTo>
                    <a:pt x="583" y="733"/>
                  </a:lnTo>
                  <a:lnTo>
                    <a:pt x="613" y="733"/>
                  </a:lnTo>
                  <a:lnTo>
                    <a:pt x="644" y="733"/>
                  </a:lnTo>
                  <a:lnTo>
                    <a:pt x="676" y="729"/>
                  </a:lnTo>
                  <a:lnTo>
                    <a:pt x="707" y="724"/>
                  </a:lnTo>
                  <a:lnTo>
                    <a:pt x="741" y="716"/>
                  </a:lnTo>
                  <a:lnTo>
                    <a:pt x="773" y="704"/>
                  </a:lnTo>
                  <a:lnTo>
                    <a:pt x="781" y="701"/>
                  </a:lnTo>
                  <a:lnTo>
                    <a:pt x="789" y="697"/>
                  </a:lnTo>
                  <a:lnTo>
                    <a:pt x="796" y="693"/>
                  </a:lnTo>
                  <a:lnTo>
                    <a:pt x="804" y="687"/>
                  </a:lnTo>
                  <a:lnTo>
                    <a:pt x="798" y="672"/>
                  </a:lnTo>
                  <a:lnTo>
                    <a:pt x="789" y="661"/>
                  </a:lnTo>
                  <a:lnTo>
                    <a:pt x="777" y="649"/>
                  </a:lnTo>
                  <a:lnTo>
                    <a:pt x="766" y="640"/>
                  </a:lnTo>
                  <a:lnTo>
                    <a:pt x="760" y="643"/>
                  </a:lnTo>
                  <a:lnTo>
                    <a:pt x="754" y="647"/>
                  </a:lnTo>
                  <a:lnTo>
                    <a:pt x="749" y="649"/>
                  </a:lnTo>
                  <a:lnTo>
                    <a:pt x="743" y="653"/>
                  </a:lnTo>
                  <a:lnTo>
                    <a:pt x="712" y="662"/>
                  </a:lnTo>
                  <a:lnTo>
                    <a:pt x="682" y="670"/>
                  </a:lnTo>
                  <a:lnTo>
                    <a:pt x="651" y="676"/>
                  </a:lnTo>
                  <a:lnTo>
                    <a:pt x="621" y="678"/>
                  </a:lnTo>
                  <a:lnTo>
                    <a:pt x="592" y="680"/>
                  </a:lnTo>
                  <a:lnTo>
                    <a:pt x="565" y="680"/>
                  </a:lnTo>
                  <a:lnTo>
                    <a:pt x="537" y="678"/>
                  </a:lnTo>
                  <a:lnTo>
                    <a:pt x="510" y="674"/>
                  </a:lnTo>
                  <a:lnTo>
                    <a:pt x="483" y="672"/>
                  </a:lnTo>
                  <a:lnTo>
                    <a:pt x="458" y="668"/>
                  </a:lnTo>
                  <a:lnTo>
                    <a:pt x="434" y="664"/>
                  </a:lnTo>
                  <a:lnTo>
                    <a:pt x="409" y="662"/>
                  </a:lnTo>
                  <a:lnTo>
                    <a:pt x="384" y="661"/>
                  </a:lnTo>
                  <a:lnTo>
                    <a:pt x="361" y="661"/>
                  </a:lnTo>
                  <a:lnTo>
                    <a:pt x="338" y="661"/>
                  </a:lnTo>
                  <a:lnTo>
                    <a:pt x="317" y="662"/>
                  </a:lnTo>
                  <a:close/>
                </a:path>
              </a:pathLst>
            </a:custGeom>
            <a:solidFill>
              <a:srgbClr val="E5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1" name="Freeform 28"/>
            <p:cNvSpPr>
              <a:spLocks/>
            </p:cNvSpPr>
            <p:nvPr/>
          </p:nvSpPr>
          <p:spPr bwMode="auto">
            <a:xfrm>
              <a:off x="5099051" y="3376613"/>
              <a:ext cx="33338" cy="88900"/>
            </a:xfrm>
            <a:custGeom>
              <a:avLst/>
              <a:gdLst>
                <a:gd name="T0" fmla="*/ 0 w 42"/>
                <a:gd name="T1" fmla="*/ 21624 h 111"/>
                <a:gd name="T2" fmla="*/ 1588 w 42"/>
                <a:gd name="T3" fmla="*/ 26430 h 111"/>
                <a:gd name="T4" fmla="*/ 3175 w 42"/>
                <a:gd name="T5" fmla="*/ 31235 h 111"/>
                <a:gd name="T6" fmla="*/ 3175 w 42"/>
                <a:gd name="T7" fmla="*/ 35240 h 111"/>
                <a:gd name="T8" fmla="*/ 4763 w 42"/>
                <a:gd name="T9" fmla="*/ 40045 h 111"/>
                <a:gd name="T10" fmla="*/ 11906 w 42"/>
                <a:gd name="T11" fmla="*/ 55262 h 111"/>
                <a:gd name="T12" fmla="*/ 19844 w 42"/>
                <a:gd name="T13" fmla="*/ 68877 h 111"/>
                <a:gd name="T14" fmla="*/ 26988 w 42"/>
                <a:gd name="T15" fmla="*/ 80090 h 111"/>
                <a:gd name="T16" fmla="*/ 33338 w 42"/>
                <a:gd name="T17" fmla="*/ 88900 h 111"/>
                <a:gd name="T18" fmla="*/ 26988 w 42"/>
                <a:gd name="T19" fmla="*/ 70479 h 111"/>
                <a:gd name="T20" fmla="*/ 21432 w 42"/>
                <a:gd name="T21" fmla="*/ 48855 h 111"/>
                <a:gd name="T22" fmla="*/ 13494 w 42"/>
                <a:gd name="T23" fmla="*/ 26430 h 111"/>
                <a:gd name="T24" fmla="*/ 7144 w 42"/>
                <a:gd name="T25" fmla="*/ 0 h 111"/>
                <a:gd name="T26" fmla="*/ 4763 w 42"/>
                <a:gd name="T27" fmla="*/ 4805 h 111"/>
                <a:gd name="T28" fmla="*/ 1588 w 42"/>
                <a:gd name="T29" fmla="*/ 9611 h 111"/>
                <a:gd name="T30" fmla="*/ 0 w 42"/>
                <a:gd name="T31" fmla="*/ 16018 h 111"/>
                <a:gd name="T32" fmla="*/ 0 w 42"/>
                <a:gd name="T33" fmla="*/ 21624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111">
                  <a:moveTo>
                    <a:pt x="0" y="27"/>
                  </a:moveTo>
                  <a:lnTo>
                    <a:pt x="2" y="33"/>
                  </a:lnTo>
                  <a:lnTo>
                    <a:pt x="4" y="39"/>
                  </a:lnTo>
                  <a:lnTo>
                    <a:pt x="4" y="44"/>
                  </a:lnTo>
                  <a:lnTo>
                    <a:pt x="6" y="50"/>
                  </a:lnTo>
                  <a:lnTo>
                    <a:pt x="15" y="69"/>
                  </a:lnTo>
                  <a:lnTo>
                    <a:pt x="25" y="86"/>
                  </a:lnTo>
                  <a:lnTo>
                    <a:pt x="34" y="100"/>
                  </a:lnTo>
                  <a:lnTo>
                    <a:pt x="42" y="111"/>
                  </a:lnTo>
                  <a:lnTo>
                    <a:pt x="34" y="88"/>
                  </a:lnTo>
                  <a:lnTo>
                    <a:pt x="27" y="61"/>
                  </a:lnTo>
                  <a:lnTo>
                    <a:pt x="17" y="33"/>
                  </a:lnTo>
                  <a:lnTo>
                    <a:pt x="9" y="0"/>
                  </a:lnTo>
                  <a:lnTo>
                    <a:pt x="6" y="6"/>
                  </a:lnTo>
                  <a:lnTo>
                    <a:pt x="2" y="12"/>
                  </a:lnTo>
                  <a:lnTo>
                    <a:pt x="0" y="20"/>
                  </a:lnTo>
                  <a:lnTo>
                    <a:pt x="0" y="27"/>
                  </a:lnTo>
                  <a:close/>
                </a:path>
              </a:pathLst>
            </a:custGeom>
            <a:solidFill>
              <a:srgbClr val="E59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2" name="Freeform 29"/>
            <p:cNvSpPr>
              <a:spLocks/>
            </p:cNvSpPr>
            <p:nvPr/>
          </p:nvSpPr>
          <p:spPr bwMode="auto">
            <a:xfrm>
              <a:off x="5713413" y="3354388"/>
              <a:ext cx="39688" cy="255588"/>
            </a:xfrm>
            <a:custGeom>
              <a:avLst/>
              <a:gdLst>
                <a:gd name="T0" fmla="*/ 16669 w 50"/>
                <a:gd name="T1" fmla="*/ 255588 h 322"/>
                <a:gd name="T2" fmla="*/ 23019 w 50"/>
                <a:gd name="T3" fmla="*/ 255588 h 322"/>
                <a:gd name="T4" fmla="*/ 28575 w 50"/>
                <a:gd name="T5" fmla="*/ 255588 h 322"/>
                <a:gd name="T6" fmla="*/ 34925 w 50"/>
                <a:gd name="T7" fmla="*/ 255588 h 322"/>
                <a:gd name="T8" fmla="*/ 39688 w 50"/>
                <a:gd name="T9" fmla="*/ 255588 h 322"/>
                <a:gd name="T10" fmla="*/ 34925 w 50"/>
                <a:gd name="T11" fmla="*/ 208757 h 322"/>
                <a:gd name="T12" fmla="*/ 28575 w 50"/>
                <a:gd name="T13" fmla="*/ 168275 h 322"/>
                <a:gd name="T14" fmla="*/ 23019 w 50"/>
                <a:gd name="T15" fmla="*/ 133350 h 322"/>
                <a:gd name="T16" fmla="*/ 18256 w 50"/>
                <a:gd name="T17" fmla="*/ 105569 h 322"/>
                <a:gd name="T18" fmla="*/ 18256 w 50"/>
                <a:gd name="T19" fmla="*/ 87313 h 322"/>
                <a:gd name="T20" fmla="*/ 18256 w 50"/>
                <a:gd name="T21" fmla="*/ 65088 h 322"/>
                <a:gd name="T22" fmla="*/ 19844 w 50"/>
                <a:gd name="T23" fmla="*/ 40481 h 322"/>
                <a:gd name="T24" fmla="*/ 23019 w 50"/>
                <a:gd name="T25" fmla="*/ 13494 h 322"/>
                <a:gd name="T26" fmla="*/ 21432 w 50"/>
                <a:gd name="T27" fmla="*/ 10319 h 322"/>
                <a:gd name="T28" fmla="*/ 19844 w 50"/>
                <a:gd name="T29" fmla="*/ 5556 h 322"/>
                <a:gd name="T30" fmla="*/ 16669 w 50"/>
                <a:gd name="T31" fmla="*/ 3175 h 322"/>
                <a:gd name="T32" fmla="*/ 15081 w 50"/>
                <a:gd name="T33" fmla="*/ 0 h 322"/>
                <a:gd name="T34" fmla="*/ 8731 w 50"/>
                <a:gd name="T35" fmla="*/ 33338 h 322"/>
                <a:gd name="T36" fmla="*/ 6350 w 50"/>
                <a:gd name="T37" fmla="*/ 65088 h 322"/>
                <a:gd name="T38" fmla="*/ 1588 w 50"/>
                <a:gd name="T39" fmla="*/ 90488 h 322"/>
                <a:gd name="T40" fmla="*/ 0 w 50"/>
                <a:gd name="T41" fmla="*/ 111919 h 322"/>
                <a:gd name="T42" fmla="*/ 4763 w 50"/>
                <a:gd name="T43" fmla="*/ 137319 h 322"/>
                <a:gd name="T44" fmla="*/ 8731 w 50"/>
                <a:gd name="T45" fmla="*/ 170657 h 322"/>
                <a:gd name="T46" fmla="*/ 11906 w 50"/>
                <a:gd name="T47" fmla="*/ 211932 h 322"/>
                <a:gd name="T48" fmla="*/ 16669 w 50"/>
                <a:gd name="T49" fmla="*/ 255588 h 3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 h="322">
                  <a:moveTo>
                    <a:pt x="21" y="322"/>
                  </a:moveTo>
                  <a:lnTo>
                    <a:pt x="29" y="322"/>
                  </a:lnTo>
                  <a:lnTo>
                    <a:pt x="36" y="322"/>
                  </a:lnTo>
                  <a:lnTo>
                    <a:pt x="44" y="322"/>
                  </a:lnTo>
                  <a:lnTo>
                    <a:pt x="50" y="322"/>
                  </a:lnTo>
                  <a:lnTo>
                    <a:pt x="44" y="263"/>
                  </a:lnTo>
                  <a:lnTo>
                    <a:pt x="36" y="212"/>
                  </a:lnTo>
                  <a:lnTo>
                    <a:pt x="29" y="168"/>
                  </a:lnTo>
                  <a:lnTo>
                    <a:pt x="23" y="133"/>
                  </a:lnTo>
                  <a:lnTo>
                    <a:pt x="23" y="110"/>
                  </a:lnTo>
                  <a:lnTo>
                    <a:pt x="23" y="82"/>
                  </a:lnTo>
                  <a:lnTo>
                    <a:pt x="25" y="51"/>
                  </a:lnTo>
                  <a:lnTo>
                    <a:pt x="29" y="17"/>
                  </a:lnTo>
                  <a:lnTo>
                    <a:pt x="27" y="13"/>
                  </a:lnTo>
                  <a:lnTo>
                    <a:pt x="25" y="7"/>
                  </a:lnTo>
                  <a:lnTo>
                    <a:pt x="21" y="4"/>
                  </a:lnTo>
                  <a:lnTo>
                    <a:pt x="19" y="0"/>
                  </a:lnTo>
                  <a:lnTo>
                    <a:pt x="11" y="42"/>
                  </a:lnTo>
                  <a:lnTo>
                    <a:pt x="8" y="82"/>
                  </a:lnTo>
                  <a:lnTo>
                    <a:pt x="2" y="114"/>
                  </a:lnTo>
                  <a:lnTo>
                    <a:pt x="0" y="141"/>
                  </a:lnTo>
                  <a:lnTo>
                    <a:pt x="6" y="173"/>
                  </a:lnTo>
                  <a:lnTo>
                    <a:pt x="11" y="215"/>
                  </a:lnTo>
                  <a:lnTo>
                    <a:pt x="15" y="267"/>
                  </a:lnTo>
                  <a:lnTo>
                    <a:pt x="21" y="322"/>
                  </a:lnTo>
                  <a:close/>
                </a:path>
              </a:pathLst>
            </a:custGeom>
            <a:solidFill>
              <a:srgbClr val="E5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3" name="Freeform 30"/>
            <p:cNvSpPr>
              <a:spLocks/>
            </p:cNvSpPr>
            <p:nvPr/>
          </p:nvSpPr>
          <p:spPr bwMode="auto">
            <a:xfrm>
              <a:off x="5086351" y="2982913"/>
              <a:ext cx="593725" cy="327025"/>
            </a:xfrm>
            <a:custGeom>
              <a:avLst/>
              <a:gdLst>
                <a:gd name="T0" fmla="*/ 98425 w 748"/>
                <a:gd name="T1" fmla="*/ 113506 h 412"/>
                <a:gd name="T2" fmla="*/ 75406 w 748"/>
                <a:gd name="T3" fmla="*/ 128588 h 412"/>
                <a:gd name="T4" fmla="*/ 55563 w 748"/>
                <a:gd name="T5" fmla="*/ 148431 h 412"/>
                <a:gd name="T6" fmla="*/ 31750 w 748"/>
                <a:gd name="T7" fmla="*/ 171450 h 412"/>
                <a:gd name="T8" fmla="*/ 5556 w 748"/>
                <a:gd name="T9" fmla="*/ 201613 h 412"/>
                <a:gd name="T10" fmla="*/ 0 w 748"/>
                <a:gd name="T11" fmla="*/ 259556 h 412"/>
                <a:gd name="T12" fmla="*/ 19050 w 748"/>
                <a:gd name="T13" fmla="*/ 327025 h 412"/>
                <a:gd name="T14" fmla="*/ 13494 w 748"/>
                <a:gd name="T15" fmla="*/ 241300 h 412"/>
                <a:gd name="T16" fmla="*/ 33338 w 748"/>
                <a:gd name="T17" fmla="*/ 189706 h 412"/>
                <a:gd name="T18" fmla="*/ 61913 w 748"/>
                <a:gd name="T19" fmla="*/ 168275 h 412"/>
                <a:gd name="T20" fmla="*/ 85725 w 748"/>
                <a:gd name="T21" fmla="*/ 150019 h 412"/>
                <a:gd name="T22" fmla="*/ 107156 w 748"/>
                <a:gd name="T23" fmla="*/ 136525 h 412"/>
                <a:gd name="T24" fmla="*/ 133350 w 748"/>
                <a:gd name="T25" fmla="*/ 124619 h 412"/>
                <a:gd name="T26" fmla="*/ 155575 w 748"/>
                <a:gd name="T27" fmla="*/ 111919 h 412"/>
                <a:gd name="T28" fmla="*/ 183356 w 748"/>
                <a:gd name="T29" fmla="*/ 95250 h 412"/>
                <a:gd name="T30" fmla="*/ 215106 w 748"/>
                <a:gd name="T31" fmla="*/ 76200 h 412"/>
                <a:gd name="T32" fmla="*/ 248444 w 748"/>
                <a:gd name="T33" fmla="*/ 56356 h 412"/>
                <a:gd name="T34" fmla="*/ 284956 w 748"/>
                <a:gd name="T35" fmla="*/ 38100 h 412"/>
                <a:gd name="T36" fmla="*/ 322263 w 748"/>
                <a:gd name="T37" fmla="*/ 24606 h 412"/>
                <a:gd name="T38" fmla="*/ 358775 w 748"/>
                <a:gd name="T39" fmla="*/ 18256 h 412"/>
                <a:gd name="T40" fmla="*/ 393700 w 748"/>
                <a:gd name="T41" fmla="*/ 21431 h 412"/>
                <a:gd name="T42" fmla="*/ 437356 w 748"/>
                <a:gd name="T43" fmla="*/ 30163 h 412"/>
                <a:gd name="T44" fmla="*/ 483394 w 748"/>
                <a:gd name="T45" fmla="*/ 38100 h 412"/>
                <a:gd name="T46" fmla="*/ 527050 w 748"/>
                <a:gd name="T47" fmla="*/ 45244 h 412"/>
                <a:gd name="T48" fmla="*/ 569119 w 748"/>
                <a:gd name="T49" fmla="*/ 57944 h 412"/>
                <a:gd name="T50" fmla="*/ 580231 w 748"/>
                <a:gd name="T51" fmla="*/ 46831 h 412"/>
                <a:gd name="T52" fmla="*/ 593725 w 748"/>
                <a:gd name="T53" fmla="*/ 38100 h 412"/>
                <a:gd name="T54" fmla="*/ 545306 w 748"/>
                <a:gd name="T55" fmla="*/ 26194 h 412"/>
                <a:gd name="T56" fmla="*/ 490538 w 748"/>
                <a:gd name="T57" fmla="*/ 16669 h 412"/>
                <a:gd name="T58" fmla="*/ 435769 w 748"/>
                <a:gd name="T59" fmla="*/ 11113 h 412"/>
                <a:gd name="T60" fmla="*/ 383381 w 748"/>
                <a:gd name="T61" fmla="*/ 1588 h 412"/>
                <a:gd name="T62" fmla="*/ 346869 w 748"/>
                <a:gd name="T63" fmla="*/ 0 h 412"/>
                <a:gd name="T64" fmla="*/ 307181 w 748"/>
                <a:gd name="T65" fmla="*/ 7938 h 412"/>
                <a:gd name="T66" fmla="*/ 268288 w 748"/>
                <a:gd name="T67" fmla="*/ 21431 h 412"/>
                <a:gd name="T68" fmla="*/ 230188 w 748"/>
                <a:gd name="T69" fmla="*/ 39688 h 412"/>
                <a:gd name="T70" fmla="*/ 193675 w 748"/>
                <a:gd name="T71" fmla="*/ 61119 h 412"/>
                <a:gd name="T72" fmla="*/ 161925 w 748"/>
                <a:gd name="T73" fmla="*/ 78581 h 412"/>
                <a:gd name="T74" fmla="*/ 133350 w 748"/>
                <a:gd name="T75" fmla="*/ 95250 h 412"/>
                <a:gd name="T76" fmla="*/ 110331 w 748"/>
                <a:gd name="T77" fmla="*/ 107950 h 4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48" h="412">
                  <a:moveTo>
                    <a:pt x="139" y="136"/>
                  </a:moveTo>
                  <a:lnTo>
                    <a:pt x="124" y="143"/>
                  </a:lnTo>
                  <a:lnTo>
                    <a:pt x="108" y="151"/>
                  </a:lnTo>
                  <a:lnTo>
                    <a:pt x="95" y="162"/>
                  </a:lnTo>
                  <a:lnTo>
                    <a:pt x="84" y="174"/>
                  </a:lnTo>
                  <a:lnTo>
                    <a:pt x="70" y="187"/>
                  </a:lnTo>
                  <a:lnTo>
                    <a:pt x="57" y="201"/>
                  </a:lnTo>
                  <a:lnTo>
                    <a:pt x="40" y="216"/>
                  </a:lnTo>
                  <a:lnTo>
                    <a:pt x="21" y="233"/>
                  </a:lnTo>
                  <a:lnTo>
                    <a:pt x="7" y="254"/>
                  </a:lnTo>
                  <a:lnTo>
                    <a:pt x="2" y="286"/>
                  </a:lnTo>
                  <a:lnTo>
                    <a:pt x="0" y="327"/>
                  </a:lnTo>
                  <a:lnTo>
                    <a:pt x="3" y="374"/>
                  </a:lnTo>
                  <a:lnTo>
                    <a:pt x="24" y="412"/>
                  </a:lnTo>
                  <a:lnTo>
                    <a:pt x="17" y="355"/>
                  </a:lnTo>
                  <a:lnTo>
                    <a:pt x="17" y="304"/>
                  </a:lnTo>
                  <a:lnTo>
                    <a:pt x="24" y="264"/>
                  </a:lnTo>
                  <a:lnTo>
                    <a:pt x="42" y="239"/>
                  </a:lnTo>
                  <a:lnTo>
                    <a:pt x="61" y="224"/>
                  </a:lnTo>
                  <a:lnTo>
                    <a:pt x="78" y="212"/>
                  </a:lnTo>
                  <a:lnTo>
                    <a:pt x="93" y="201"/>
                  </a:lnTo>
                  <a:lnTo>
                    <a:pt x="108" y="189"/>
                  </a:lnTo>
                  <a:lnTo>
                    <a:pt x="122" y="180"/>
                  </a:lnTo>
                  <a:lnTo>
                    <a:pt x="135" y="172"/>
                  </a:lnTo>
                  <a:lnTo>
                    <a:pt x="150" y="164"/>
                  </a:lnTo>
                  <a:lnTo>
                    <a:pt x="168" y="157"/>
                  </a:lnTo>
                  <a:lnTo>
                    <a:pt x="181" y="151"/>
                  </a:lnTo>
                  <a:lnTo>
                    <a:pt x="196" y="141"/>
                  </a:lnTo>
                  <a:lnTo>
                    <a:pt x="212" y="132"/>
                  </a:lnTo>
                  <a:lnTo>
                    <a:pt x="231" y="120"/>
                  </a:lnTo>
                  <a:lnTo>
                    <a:pt x="250" y="109"/>
                  </a:lnTo>
                  <a:lnTo>
                    <a:pt x="271" y="96"/>
                  </a:lnTo>
                  <a:lnTo>
                    <a:pt x="292" y="84"/>
                  </a:lnTo>
                  <a:lnTo>
                    <a:pt x="313" y="71"/>
                  </a:lnTo>
                  <a:lnTo>
                    <a:pt x="336" y="59"/>
                  </a:lnTo>
                  <a:lnTo>
                    <a:pt x="359" y="48"/>
                  </a:lnTo>
                  <a:lnTo>
                    <a:pt x="381" y="38"/>
                  </a:lnTo>
                  <a:lnTo>
                    <a:pt x="406" y="31"/>
                  </a:lnTo>
                  <a:lnTo>
                    <a:pt x="429" y="27"/>
                  </a:lnTo>
                  <a:lnTo>
                    <a:pt x="452" y="23"/>
                  </a:lnTo>
                  <a:lnTo>
                    <a:pt x="475" y="23"/>
                  </a:lnTo>
                  <a:lnTo>
                    <a:pt x="496" y="27"/>
                  </a:lnTo>
                  <a:lnTo>
                    <a:pt x="523" y="33"/>
                  </a:lnTo>
                  <a:lnTo>
                    <a:pt x="551" y="38"/>
                  </a:lnTo>
                  <a:lnTo>
                    <a:pt x="580" y="42"/>
                  </a:lnTo>
                  <a:lnTo>
                    <a:pt x="609" y="48"/>
                  </a:lnTo>
                  <a:lnTo>
                    <a:pt x="637" y="54"/>
                  </a:lnTo>
                  <a:lnTo>
                    <a:pt x="664" y="57"/>
                  </a:lnTo>
                  <a:lnTo>
                    <a:pt x="693" y="65"/>
                  </a:lnTo>
                  <a:lnTo>
                    <a:pt x="717" y="73"/>
                  </a:lnTo>
                  <a:lnTo>
                    <a:pt x="723" y="67"/>
                  </a:lnTo>
                  <a:lnTo>
                    <a:pt x="731" y="59"/>
                  </a:lnTo>
                  <a:lnTo>
                    <a:pt x="738" y="54"/>
                  </a:lnTo>
                  <a:lnTo>
                    <a:pt x="748" y="48"/>
                  </a:lnTo>
                  <a:lnTo>
                    <a:pt x="717" y="38"/>
                  </a:lnTo>
                  <a:lnTo>
                    <a:pt x="687" y="33"/>
                  </a:lnTo>
                  <a:lnTo>
                    <a:pt x="652" y="27"/>
                  </a:lnTo>
                  <a:lnTo>
                    <a:pt x="618" y="21"/>
                  </a:lnTo>
                  <a:lnTo>
                    <a:pt x="584" y="17"/>
                  </a:lnTo>
                  <a:lnTo>
                    <a:pt x="549" y="14"/>
                  </a:lnTo>
                  <a:lnTo>
                    <a:pt x="515" y="8"/>
                  </a:lnTo>
                  <a:lnTo>
                    <a:pt x="483" y="2"/>
                  </a:lnTo>
                  <a:lnTo>
                    <a:pt x="460" y="0"/>
                  </a:lnTo>
                  <a:lnTo>
                    <a:pt x="437" y="0"/>
                  </a:lnTo>
                  <a:lnTo>
                    <a:pt x="412" y="4"/>
                  </a:lnTo>
                  <a:lnTo>
                    <a:pt x="387" y="10"/>
                  </a:lnTo>
                  <a:lnTo>
                    <a:pt x="362" y="17"/>
                  </a:lnTo>
                  <a:lnTo>
                    <a:pt x="338" y="27"/>
                  </a:lnTo>
                  <a:lnTo>
                    <a:pt x="315" y="38"/>
                  </a:lnTo>
                  <a:lnTo>
                    <a:pt x="290" y="50"/>
                  </a:lnTo>
                  <a:lnTo>
                    <a:pt x="267" y="63"/>
                  </a:lnTo>
                  <a:lnTo>
                    <a:pt x="244" y="77"/>
                  </a:lnTo>
                  <a:lnTo>
                    <a:pt x="223" y="88"/>
                  </a:lnTo>
                  <a:lnTo>
                    <a:pt x="204" y="99"/>
                  </a:lnTo>
                  <a:lnTo>
                    <a:pt x="185" y="111"/>
                  </a:lnTo>
                  <a:lnTo>
                    <a:pt x="168" y="120"/>
                  </a:lnTo>
                  <a:lnTo>
                    <a:pt x="152" y="130"/>
                  </a:lnTo>
                  <a:lnTo>
                    <a:pt x="139" y="136"/>
                  </a:lnTo>
                  <a:close/>
                </a:path>
              </a:pathLst>
            </a:custGeom>
            <a:solidFill>
              <a:srgbClr val="E5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4" name="Freeform 31"/>
            <p:cNvSpPr>
              <a:spLocks/>
            </p:cNvSpPr>
            <p:nvPr/>
          </p:nvSpPr>
          <p:spPr bwMode="auto">
            <a:xfrm>
              <a:off x="5083176" y="3368676"/>
              <a:ext cx="598488" cy="666750"/>
            </a:xfrm>
            <a:custGeom>
              <a:avLst/>
              <a:gdLst>
                <a:gd name="T0" fmla="*/ 205581 w 754"/>
                <a:gd name="T1" fmla="*/ 616744 h 840"/>
                <a:gd name="T2" fmla="*/ 130175 w 754"/>
                <a:gd name="T3" fmla="*/ 613569 h 840"/>
                <a:gd name="T4" fmla="*/ 61913 w 754"/>
                <a:gd name="T5" fmla="*/ 587375 h 840"/>
                <a:gd name="T6" fmla="*/ 18256 w 754"/>
                <a:gd name="T7" fmla="*/ 531813 h 840"/>
                <a:gd name="T8" fmla="*/ 15081 w 754"/>
                <a:gd name="T9" fmla="*/ 440531 h 840"/>
                <a:gd name="T10" fmla="*/ 34925 w 754"/>
                <a:gd name="T11" fmla="*/ 330200 h 840"/>
                <a:gd name="T12" fmla="*/ 55563 w 754"/>
                <a:gd name="T13" fmla="*/ 218281 h 840"/>
                <a:gd name="T14" fmla="*/ 65088 w 754"/>
                <a:gd name="T15" fmla="*/ 123825 h 840"/>
                <a:gd name="T16" fmla="*/ 53181 w 754"/>
                <a:gd name="T17" fmla="*/ 71438 h 840"/>
                <a:gd name="T18" fmla="*/ 38894 w 754"/>
                <a:gd name="T19" fmla="*/ 25400 h 840"/>
                <a:gd name="T20" fmla="*/ 30163 w 754"/>
                <a:gd name="T21" fmla="*/ 1588 h 840"/>
                <a:gd name="T22" fmla="*/ 25400 w 754"/>
                <a:gd name="T23" fmla="*/ 6350 h 840"/>
                <a:gd name="T24" fmla="*/ 28575 w 754"/>
                <a:gd name="T25" fmla="*/ 33338 h 840"/>
                <a:gd name="T26" fmla="*/ 42069 w 754"/>
                <a:gd name="T27" fmla="*/ 76994 h 840"/>
                <a:gd name="T28" fmla="*/ 53181 w 754"/>
                <a:gd name="T29" fmla="*/ 101600 h 840"/>
                <a:gd name="T30" fmla="*/ 58738 w 754"/>
                <a:gd name="T31" fmla="*/ 108744 h 840"/>
                <a:gd name="T32" fmla="*/ 60325 w 754"/>
                <a:gd name="T33" fmla="*/ 111919 h 840"/>
                <a:gd name="T34" fmla="*/ 57150 w 754"/>
                <a:gd name="T35" fmla="*/ 119856 h 840"/>
                <a:gd name="T36" fmla="*/ 54769 w 754"/>
                <a:gd name="T37" fmla="*/ 166688 h 840"/>
                <a:gd name="T38" fmla="*/ 42069 w 754"/>
                <a:gd name="T39" fmla="*/ 263525 h 840"/>
                <a:gd name="T40" fmla="*/ 21431 w 754"/>
                <a:gd name="T41" fmla="*/ 370681 h 840"/>
                <a:gd name="T42" fmla="*/ 3175 w 754"/>
                <a:gd name="T43" fmla="*/ 477044 h 840"/>
                <a:gd name="T44" fmla="*/ 1588 w 754"/>
                <a:gd name="T45" fmla="*/ 546894 h 840"/>
                <a:gd name="T46" fmla="*/ 15081 w 754"/>
                <a:gd name="T47" fmla="*/ 585788 h 840"/>
                <a:gd name="T48" fmla="*/ 38100 w 754"/>
                <a:gd name="T49" fmla="*/ 615156 h 840"/>
                <a:gd name="T50" fmla="*/ 69850 w 754"/>
                <a:gd name="T51" fmla="*/ 635794 h 840"/>
                <a:gd name="T52" fmla="*/ 105569 w 754"/>
                <a:gd name="T53" fmla="*/ 648494 h 840"/>
                <a:gd name="T54" fmla="*/ 146844 w 754"/>
                <a:gd name="T55" fmla="*/ 655638 h 840"/>
                <a:gd name="T56" fmla="*/ 186531 w 754"/>
                <a:gd name="T57" fmla="*/ 657225 h 840"/>
                <a:gd name="T58" fmla="*/ 223838 w 754"/>
                <a:gd name="T59" fmla="*/ 654050 h 840"/>
                <a:gd name="T60" fmla="*/ 258763 w 754"/>
                <a:gd name="T61" fmla="*/ 651669 h 840"/>
                <a:gd name="T62" fmla="*/ 295275 w 754"/>
                <a:gd name="T63" fmla="*/ 651669 h 840"/>
                <a:gd name="T64" fmla="*/ 334963 w 754"/>
                <a:gd name="T65" fmla="*/ 654050 h 840"/>
                <a:gd name="T66" fmla="*/ 373857 w 754"/>
                <a:gd name="T67" fmla="*/ 660400 h 840"/>
                <a:gd name="T68" fmla="*/ 416719 w 754"/>
                <a:gd name="T69" fmla="*/ 665163 h 840"/>
                <a:gd name="T70" fmla="*/ 460375 w 754"/>
                <a:gd name="T71" fmla="*/ 666750 h 840"/>
                <a:gd name="T72" fmla="*/ 507207 w 754"/>
                <a:gd name="T73" fmla="*/ 663575 h 840"/>
                <a:gd name="T74" fmla="*/ 555625 w 754"/>
                <a:gd name="T75" fmla="*/ 652463 h 840"/>
                <a:gd name="T76" fmla="*/ 584994 w 754"/>
                <a:gd name="T77" fmla="*/ 642144 h 840"/>
                <a:gd name="T78" fmla="*/ 593725 w 754"/>
                <a:gd name="T79" fmla="*/ 637381 h 840"/>
                <a:gd name="T80" fmla="*/ 590550 w 754"/>
                <a:gd name="T81" fmla="*/ 630238 h 840"/>
                <a:gd name="T82" fmla="*/ 581819 w 754"/>
                <a:gd name="T83" fmla="*/ 625475 h 840"/>
                <a:gd name="T84" fmla="*/ 569913 w 754"/>
                <a:gd name="T85" fmla="*/ 598488 h 840"/>
                <a:gd name="T86" fmla="*/ 563563 w 754"/>
                <a:gd name="T87" fmla="*/ 601663 h 840"/>
                <a:gd name="T88" fmla="*/ 555625 w 754"/>
                <a:gd name="T89" fmla="*/ 604044 h 840"/>
                <a:gd name="T90" fmla="*/ 510382 w 754"/>
                <a:gd name="T91" fmla="*/ 618331 h 840"/>
                <a:gd name="T92" fmla="*/ 466725 w 754"/>
                <a:gd name="T93" fmla="*/ 622300 h 840"/>
                <a:gd name="T94" fmla="*/ 423863 w 754"/>
                <a:gd name="T95" fmla="*/ 623888 h 840"/>
                <a:gd name="T96" fmla="*/ 383382 w 754"/>
                <a:gd name="T97" fmla="*/ 620713 h 840"/>
                <a:gd name="T98" fmla="*/ 343694 w 754"/>
                <a:gd name="T99" fmla="*/ 616744 h 840"/>
                <a:gd name="T100" fmla="*/ 307182 w 754"/>
                <a:gd name="T101" fmla="*/ 613569 h 840"/>
                <a:gd name="T102" fmla="*/ 272256 w 754"/>
                <a:gd name="T103" fmla="*/ 611981 h 840"/>
                <a:gd name="T104" fmla="*/ 238919 w 754"/>
                <a:gd name="T105" fmla="*/ 613569 h 8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54" h="840">
                  <a:moveTo>
                    <a:pt x="301" y="773"/>
                  </a:moveTo>
                  <a:lnTo>
                    <a:pt x="259" y="777"/>
                  </a:lnTo>
                  <a:lnTo>
                    <a:pt x="212" y="777"/>
                  </a:lnTo>
                  <a:lnTo>
                    <a:pt x="164" y="773"/>
                  </a:lnTo>
                  <a:lnTo>
                    <a:pt x="118" y="759"/>
                  </a:lnTo>
                  <a:lnTo>
                    <a:pt x="78" y="740"/>
                  </a:lnTo>
                  <a:lnTo>
                    <a:pt x="46" y="712"/>
                  </a:lnTo>
                  <a:lnTo>
                    <a:pt x="23" y="670"/>
                  </a:lnTo>
                  <a:lnTo>
                    <a:pt x="15" y="616"/>
                  </a:lnTo>
                  <a:lnTo>
                    <a:pt x="19" y="555"/>
                  </a:lnTo>
                  <a:lnTo>
                    <a:pt x="30" y="488"/>
                  </a:lnTo>
                  <a:lnTo>
                    <a:pt x="44" y="416"/>
                  </a:lnTo>
                  <a:lnTo>
                    <a:pt x="59" y="345"/>
                  </a:lnTo>
                  <a:lnTo>
                    <a:pt x="70" y="275"/>
                  </a:lnTo>
                  <a:lnTo>
                    <a:pt x="80" y="212"/>
                  </a:lnTo>
                  <a:lnTo>
                    <a:pt x="82" y="156"/>
                  </a:lnTo>
                  <a:lnTo>
                    <a:pt x="74" y="114"/>
                  </a:lnTo>
                  <a:lnTo>
                    <a:pt x="67" y="90"/>
                  </a:lnTo>
                  <a:lnTo>
                    <a:pt x="59" y="63"/>
                  </a:lnTo>
                  <a:lnTo>
                    <a:pt x="49" y="32"/>
                  </a:lnTo>
                  <a:lnTo>
                    <a:pt x="42" y="0"/>
                  </a:lnTo>
                  <a:lnTo>
                    <a:pt x="38" y="2"/>
                  </a:lnTo>
                  <a:lnTo>
                    <a:pt x="36" y="4"/>
                  </a:lnTo>
                  <a:lnTo>
                    <a:pt x="32" y="8"/>
                  </a:lnTo>
                  <a:lnTo>
                    <a:pt x="28" y="9"/>
                  </a:lnTo>
                  <a:lnTo>
                    <a:pt x="36" y="42"/>
                  </a:lnTo>
                  <a:lnTo>
                    <a:pt x="46" y="70"/>
                  </a:lnTo>
                  <a:lnTo>
                    <a:pt x="53" y="97"/>
                  </a:lnTo>
                  <a:lnTo>
                    <a:pt x="61" y="120"/>
                  </a:lnTo>
                  <a:lnTo>
                    <a:pt x="67" y="128"/>
                  </a:lnTo>
                  <a:lnTo>
                    <a:pt x="72" y="133"/>
                  </a:lnTo>
                  <a:lnTo>
                    <a:pt x="74" y="137"/>
                  </a:lnTo>
                  <a:lnTo>
                    <a:pt x="76" y="139"/>
                  </a:lnTo>
                  <a:lnTo>
                    <a:pt x="76" y="141"/>
                  </a:lnTo>
                  <a:lnTo>
                    <a:pt x="74" y="145"/>
                  </a:lnTo>
                  <a:lnTo>
                    <a:pt x="72" y="151"/>
                  </a:lnTo>
                  <a:lnTo>
                    <a:pt x="69" y="160"/>
                  </a:lnTo>
                  <a:lnTo>
                    <a:pt x="69" y="210"/>
                  </a:lnTo>
                  <a:lnTo>
                    <a:pt x="63" y="267"/>
                  </a:lnTo>
                  <a:lnTo>
                    <a:pt x="53" y="332"/>
                  </a:lnTo>
                  <a:lnTo>
                    <a:pt x="40" y="399"/>
                  </a:lnTo>
                  <a:lnTo>
                    <a:pt x="27" y="467"/>
                  </a:lnTo>
                  <a:lnTo>
                    <a:pt x="13" y="536"/>
                  </a:lnTo>
                  <a:lnTo>
                    <a:pt x="4" y="601"/>
                  </a:lnTo>
                  <a:lnTo>
                    <a:pt x="0" y="658"/>
                  </a:lnTo>
                  <a:lnTo>
                    <a:pt x="2" y="689"/>
                  </a:lnTo>
                  <a:lnTo>
                    <a:pt x="9" y="716"/>
                  </a:lnTo>
                  <a:lnTo>
                    <a:pt x="19" y="738"/>
                  </a:lnTo>
                  <a:lnTo>
                    <a:pt x="32" y="759"/>
                  </a:lnTo>
                  <a:lnTo>
                    <a:pt x="48" y="775"/>
                  </a:lnTo>
                  <a:lnTo>
                    <a:pt x="67" y="790"/>
                  </a:lnTo>
                  <a:lnTo>
                    <a:pt x="88" y="801"/>
                  </a:lnTo>
                  <a:lnTo>
                    <a:pt x="111" y="811"/>
                  </a:lnTo>
                  <a:lnTo>
                    <a:pt x="133" y="817"/>
                  </a:lnTo>
                  <a:lnTo>
                    <a:pt x="158" y="822"/>
                  </a:lnTo>
                  <a:lnTo>
                    <a:pt x="185" y="826"/>
                  </a:lnTo>
                  <a:lnTo>
                    <a:pt x="210" y="828"/>
                  </a:lnTo>
                  <a:lnTo>
                    <a:pt x="235" y="828"/>
                  </a:lnTo>
                  <a:lnTo>
                    <a:pt x="259" y="826"/>
                  </a:lnTo>
                  <a:lnTo>
                    <a:pt x="282" y="824"/>
                  </a:lnTo>
                  <a:lnTo>
                    <a:pt x="305" y="822"/>
                  </a:lnTo>
                  <a:lnTo>
                    <a:pt x="326" y="821"/>
                  </a:lnTo>
                  <a:lnTo>
                    <a:pt x="349" y="821"/>
                  </a:lnTo>
                  <a:lnTo>
                    <a:pt x="372" y="821"/>
                  </a:lnTo>
                  <a:lnTo>
                    <a:pt x="397" y="822"/>
                  </a:lnTo>
                  <a:lnTo>
                    <a:pt x="422" y="824"/>
                  </a:lnTo>
                  <a:lnTo>
                    <a:pt x="446" y="828"/>
                  </a:lnTo>
                  <a:lnTo>
                    <a:pt x="471" y="832"/>
                  </a:lnTo>
                  <a:lnTo>
                    <a:pt x="498" y="834"/>
                  </a:lnTo>
                  <a:lnTo>
                    <a:pt x="525" y="838"/>
                  </a:lnTo>
                  <a:lnTo>
                    <a:pt x="553" y="840"/>
                  </a:lnTo>
                  <a:lnTo>
                    <a:pt x="580" y="840"/>
                  </a:lnTo>
                  <a:lnTo>
                    <a:pt x="609" y="838"/>
                  </a:lnTo>
                  <a:lnTo>
                    <a:pt x="639" y="836"/>
                  </a:lnTo>
                  <a:lnTo>
                    <a:pt x="670" y="830"/>
                  </a:lnTo>
                  <a:lnTo>
                    <a:pt x="700" y="822"/>
                  </a:lnTo>
                  <a:lnTo>
                    <a:pt x="731" y="813"/>
                  </a:lnTo>
                  <a:lnTo>
                    <a:pt x="737" y="809"/>
                  </a:lnTo>
                  <a:lnTo>
                    <a:pt x="742" y="807"/>
                  </a:lnTo>
                  <a:lnTo>
                    <a:pt x="748" y="803"/>
                  </a:lnTo>
                  <a:lnTo>
                    <a:pt x="754" y="800"/>
                  </a:lnTo>
                  <a:lnTo>
                    <a:pt x="744" y="794"/>
                  </a:lnTo>
                  <a:lnTo>
                    <a:pt x="737" y="790"/>
                  </a:lnTo>
                  <a:lnTo>
                    <a:pt x="733" y="788"/>
                  </a:lnTo>
                  <a:lnTo>
                    <a:pt x="731" y="786"/>
                  </a:lnTo>
                  <a:lnTo>
                    <a:pt x="718" y="754"/>
                  </a:lnTo>
                  <a:lnTo>
                    <a:pt x="714" y="756"/>
                  </a:lnTo>
                  <a:lnTo>
                    <a:pt x="710" y="758"/>
                  </a:lnTo>
                  <a:lnTo>
                    <a:pt x="704" y="759"/>
                  </a:lnTo>
                  <a:lnTo>
                    <a:pt x="700" y="761"/>
                  </a:lnTo>
                  <a:lnTo>
                    <a:pt x="672" y="771"/>
                  </a:lnTo>
                  <a:lnTo>
                    <a:pt x="643" y="779"/>
                  </a:lnTo>
                  <a:lnTo>
                    <a:pt x="614" y="782"/>
                  </a:lnTo>
                  <a:lnTo>
                    <a:pt x="588" y="784"/>
                  </a:lnTo>
                  <a:lnTo>
                    <a:pt x="559" y="786"/>
                  </a:lnTo>
                  <a:lnTo>
                    <a:pt x="534" y="786"/>
                  </a:lnTo>
                  <a:lnTo>
                    <a:pt x="508" y="784"/>
                  </a:lnTo>
                  <a:lnTo>
                    <a:pt x="483" y="782"/>
                  </a:lnTo>
                  <a:lnTo>
                    <a:pt x="458" y="780"/>
                  </a:lnTo>
                  <a:lnTo>
                    <a:pt x="433" y="777"/>
                  </a:lnTo>
                  <a:lnTo>
                    <a:pt x="410" y="775"/>
                  </a:lnTo>
                  <a:lnTo>
                    <a:pt x="387" y="773"/>
                  </a:lnTo>
                  <a:lnTo>
                    <a:pt x="364" y="771"/>
                  </a:lnTo>
                  <a:lnTo>
                    <a:pt x="343" y="771"/>
                  </a:lnTo>
                  <a:lnTo>
                    <a:pt x="322" y="771"/>
                  </a:lnTo>
                  <a:lnTo>
                    <a:pt x="301" y="773"/>
                  </a:lnTo>
                  <a:close/>
                </a:path>
              </a:pathLst>
            </a:custGeom>
            <a:solidFill>
              <a:srgbClr val="E5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5" name="Freeform 32"/>
            <p:cNvSpPr>
              <a:spLocks/>
            </p:cNvSpPr>
            <p:nvPr/>
          </p:nvSpPr>
          <p:spPr bwMode="auto">
            <a:xfrm>
              <a:off x="5100638" y="3001963"/>
              <a:ext cx="582613" cy="339725"/>
            </a:xfrm>
            <a:custGeom>
              <a:avLst/>
              <a:gdLst>
                <a:gd name="T0" fmla="*/ 105425 w 735"/>
                <a:gd name="T1" fmla="*/ 111398 h 430"/>
                <a:gd name="T2" fmla="*/ 83230 w 735"/>
                <a:gd name="T3" fmla="*/ 124039 h 430"/>
                <a:gd name="T4" fmla="*/ 60243 w 735"/>
                <a:gd name="T5" fmla="*/ 140630 h 430"/>
                <a:gd name="T6" fmla="*/ 34878 w 735"/>
                <a:gd name="T7" fmla="*/ 158802 h 430"/>
                <a:gd name="T8" fmla="*/ 5549 w 735"/>
                <a:gd name="T9" fmla="*/ 190404 h 430"/>
                <a:gd name="T10" fmla="*/ 0 w 735"/>
                <a:gd name="T11" fmla="*/ 262299 h 430"/>
                <a:gd name="T12" fmla="*/ 23780 w 735"/>
                <a:gd name="T13" fmla="*/ 339725 h 430"/>
                <a:gd name="T14" fmla="*/ 15061 w 735"/>
                <a:gd name="T15" fmla="*/ 237017 h 430"/>
                <a:gd name="T16" fmla="*/ 36463 w 735"/>
                <a:gd name="T17" fmla="*/ 174603 h 430"/>
                <a:gd name="T18" fmla="*/ 66584 w 735"/>
                <a:gd name="T19" fmla="*/ 157222 h 430"/>
                <a:gd name="T20" fmla="*/ 91950 w 735"/>
                <a:gd name="T21" fmla="*/ 143001 h 430"/>
                <a:gd name="T22" fmla="*/ 116523 w 735"/>
                <a:gd name="T23" fmla="*/ 132730 h 430"/>
                <a:gd name="T24" fmla="*/ 141888 w 735"/>
                <a:gd name="T25" fmla="*/ 122459 h 430"/>
                <a:gd name="T26" fmla="*/ 163290 w 735"/>
                <a:gd name="T27" fmla="*/ 111398 h 430"/>
                <a:gd name="T28" fmla="*/ 190241 w 735"/>
                <a:gd name="T29" fmla="*/ 94807 h 430"/>
                <a:gd name="T30" fmla="*/ 221155 w 735"/>
                <a:gd name="T31" fmla="*/ 75846 h 430"/>
                <a:gd name="T32" fmla="*/ 252862 w 735"/>
                <a:gd name="T33" fmla="*/ 56094 h 430"/>
                <a:gd name="T34" fmla="*/ 287739 w 735"/>
                <a:gd name="T35" fmla="*/ 37923 h 430"/>
                <a:gd name="T36" fmla="*/ 321824 w 735"/>
                <a:gd name="T37" fmla="*/ 24492 h 430"/>
                <a:gd name="T38" fmla="*/ 356702 w 735"/>
                <a:gd name="T39" fmla="*/ 18171 h 430"/>
                <a:gd name="T40" fmla="*/ 389994 w 735"/>
                <a:gd name="T41" fmla="*/ 21332 h 430"/>
                <a:gd name="T42" fmla="*/ 439932 w 735"/>
                <a:gd name="T43" fmla="*/ 33182 h 430"/>
                <a:gd name="T44" fmla="*/ 491456 w 735"/>
                <a:gd name="T45" fmla="*/ 45033 h 430"/>
                <a:gd name="T46" fmla="*/ 539809 w 735"/>
                <a:gd name="T47" fmla="*/ 60044 h 430"/>
                <a:gd name="T48" fmla="*/ 582613 w 735"/>
                <a:gd name="T49" fmla="*/ 78216 h 430"/>
                <a:gd name="T50" fmla="*/ 579442 w 735"/>
                <a:gd name="T51" fmla="*/ 74265 h 430"/>
                <a:gd name="T52" fmla="*/ 576272 w 735"/>
                <a:gd name="T53" fmla="*/ 71105 h 430"/>
                <a:gd name="T54" fmla="*/ 550906 w 735"/>
                <a:gd name="T55" fmla="*/ 49774 h 430"/>
                <a:gd name="T56" fmla="*/ 547735 w 735"/>
                <a:gd name="T57" fmla="*/ 46613 h 430"/>
                <a:gd name="T58" fmla="*/ 549321 w 735"/>
                <a:gd name="T59" fmla="*/ 45033 h 430"/>
                <a:gd name="T60" fmla="*/ 554870 w 735"/>
                <a:gd name="T61" fmla="*/ 39503 h 430"/>
                <a:gd name="T62" fmla="*/ 512858 w 735"/>
                <a:gd name="T63" fmla="*/ 26862 h 430"/>
                <a:gd name="T64" fmla="*/ 469261 w 735"/>
                <a:gd name="T65" fmla="*/ 19751 h 430"/>
                <a:gd name="T66" fmla="*/ 423286 w 735"/>
                <a:gd name="T67" fmla="*/ 11851 h 430"/>
                <a:gd name="T68" fmla="*/ 379689 w 735"/>
                <a:gd name="T69" fmla="*/ 3160 h 430"/>
                <a:gd name="T70" fmla="*/ 344812 w 735"/>
                <a:gd name="T71" fmla="*/ 0 h 430"/>
                <a:gd name="T72" fmla="*/ 308349 w 735"/>
                <a:gd name="T73" fmla="*/ 6320 h 430"/>
                <a:gd name="T74" fmla="*/ 271093 w 735"/>
                <a:gd name="T75" fmla="*/ 19751 h 430"/>
                <a:gd name="T76" fmla="*/ 234631 w 735"/>
                <a:gd name="T77" fmla="*/ 37923 h 430"/>
                <a:gd name="T78" fmla="*/ 201338 w 735"/>
                <a:gd name="T79" fmla="*/ 57674 h 430"/>
                <a:gd name="T80" fmla="*/ 169632 w 735"/>
                <a:gd name="T81" fmla="*/ 76636 h 430"/>
                <a:gd name="T82" fmla="*/ 141888 w 735"/>
                <a:gd name="T83" fmla="*/ 93227 h 430"/>
                <a:gd name="T84" fmla="*/ 119693 w 735"/>
                <a:gd name="T85" fmla="*/ 105868 h 4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5" h="430">
                  <a:moveTo>
                    <a:pt x="151" y="134"/>
                  </a:moveTo>
                  <a:lnTo>
                    <a:pt x="133" y="141"/>
                  </a:lnTo>
                  <a:lnTo>
                    <a:pt x="118" y="149"/>
                  </a:lnTo>
                  <a:lnTo>
                    <a:pt x="105" y="157"/>
                  </a:lnTo>
                  <a:lnTo>
                    <a:pt x="91" y="166"/>
                  </a:lnTo>
                  <a:lnTo>
                    <a:pt x="76" y="178"/>
                  </a:lnTo>
                  <a:lnTo>
                    <a:pt x="61" y="189"/>
                  </a:lnTo>
                  <a:lnTo>
                    <a:pt x="44" y="201"/>
                  </a:lnTo>
                  <a:lnTo>
                    <a:pt x="25" y="216"/>
                  </a:lnTo>
                  <a:lnTo>
                    <a:pt x="7" y="241"/>
                  </a:lnTo>
                  <a:lnTo>
                    <a:pt x="0" y="281"/>
                  </a:lnTo>
                  <a:lnTo>
                    <a:pt x="0" y="332"/>
                  </a:lnTo>
                  <a:lnTo>
                    <a:pt x="7" y="389"/>
                  </a:lnTo>
                  <a:lnTo>
                    <a:pt x="30" y="430"/>
                  </a:lnTo>
                  <a:lnTo>
                    <a:pt x="21" y="361"/>
                  </a:lnTo>
                  <a:lnTo>
                    <a:pt x="19" y="300"/>
                  </a:lnTo>
                  <a:lnTo>
                    <a:pt x="25" y="250"/>
                  </a:lnTo>
                  <a:lnTo>
                    <a:pt x="46" y="221"/>
                  </a:lnTo>
                  <a:lnTo>
                    <a:pt x="67" y="210"/>
                  </a:lnTo>
                  <a:lnTo>
                    <a:pt x="84" y="199"/>
                  </a:lnTo>
                  <a:lnTo>
                    <a:pt x="101" y="189"/>
                  </a:lnTo>
                  <a:lnTo>
                    <a:pt x="116" y="181"/>
                  </a:lnTo>
                  <a:lnTo>
                    <a:pt x="132" y="174"/>
                  </a:lnTo>
                  <a:lnTo>
                    <a:pt x="147" y="168"/>
                  </a:lnTo>
                  <a:lnTo>
                    <a:pt x="162" y="160"/>
                  </a:lnTo>
                  <a:lnTo>
                    <a:pt x="179" y="155"/>
                  </a:lnTo>
                  <a:lnTo>
                    <a:pt x="193" y="149"/>
                  </a:lnTo>
                  <a:lnTo>
                    <a:pt x="206" y="141"/>
                  </a:lnTo>
                  <a:lnTo>
                    <a:pt x="223" y="132"/>
                  </a:lnTo>
                  <a:lnTo>
                    <a:pt x="240" y="120"/>
                  </a:lnTo>
                  <a:lnTo>
                    <a:pt x="258" y="107"/>
                  </a:lnTo>
                  <a:lnTo>
                    <a:pt x="279" y="96"/>
                  </a:lnTo>
                  <a:lnTo>
                    <a:pt x="298" y="82"/>
                  </a:lnTo>
                  <a:lnTo>
                    <a:pt x="319" y="71"/>
                  </a:lnTo>
                  <a:lnTo>
                    <a:pt x="342" y="57"/>
                  </a:lnTo>
                  <a:lnTo>
                    <a:pt x="363" y="48"/>
                  </a:lnTo>
                  <a:lnTo>
                    <a:pt x="385" y="38"/>
                  </a:lnTo>
                  <a:lnTo>
                    <a:pt x="406" y="31"/>
                  </a:lnTo>
                  <a:lnTo>
                    <a:pt x="429" y="25"/>
                  </a:lnTo>
                  <a:lnTo>
                    <a:pt x="450" y="23"/>
                  </a:lnTo>
                  <a:lnTo>
                    <a:pt x="471" y="23"/>
                  </a:lnTo>
                  <a:lnTo>
                    <a:pt x="492" y="27"/>
                  </a:lnTo>
                  <a:lnTo>
                    <a:pt x="525" y="34"/>
                  </a:lnTo>
                  <a:lnTo>
                    <a:pt x="555" y="42"/>
                  </a:lnTo>
                  <a:lnTo>
                    <a:pt x="588" y="50"/>
                  </a:lnTo>
                  <a:lnTo>
                    <a:pt x="620" y="57"/>
                  </a:lnTo>
                  <a:lnTo>
                    <a:pt x="651" y="67"/>
                  </a:lnTo>
                  <a:lnTo>
                    <a:pt x="681" y="76"/>
                  </a:lnTo>
                  <a:lnTo>
                    <a:pt x="708" y="86"/>
                  </a:lnTo>
                  <a:lnTo>
                    <a:pt x="735" y="99"/>
                  </a:lnTo>
                  <a:lnTo>
                    <a:pt x="733" y="97"/>
                  </a:lnTo>
                  <a:lnTo>
                    <a:pt x="731" y="94"/>
                  </a:lnTo>
                  <a:lnTo>
                    <a:pt x="729" y="92"/>
                  </a:lnTo>
                  <a:lnTo>
                    <a:pt x="727" y="90"/>
                  </a:lnTo>
                  <a:lnTo>
                    <a:pt x="706" y="73"/>
                  </a:lnTo>
                  <a:lnTo>
                    <a:pt x="695" y="63"/>
                  </a:lnTo>
                  <a:lnTo>
                    <a:pt x="691" y="59"/>
                  </a:lnTo>
                  <a:lnTo>
                    <a:pt x="693" y="57"/>
                  </a:lnTo>
                  <a:lnTo>
                    <a:pt x="697" y="54"/>
                  </a:lnTo>
                  <a:lnTo>
                    <a:pt x="700" y="50"/>
                  </a:lnTo>
                  <a:lnTo>
                    <a:pt x="676" y="42"/>
                  </a:lnTo>
                  <a:lnTo>
                    <a:pt x="647" y="34"/>
                  </a:lnTo>
                  <a:lnTo>
                    <a:pt x="620" y="31"/>
                  </a:lnTo>
                  <a:lnTo>
                    <a:pt x="592" y="25"/>
                  </a:lnTo>
                  <a:lnTo>
                    <a:pt x="563" y="19"/>
                  </a:lnTo>
                  <a:lnTo>
                    <a:pt x="534" y="15"/>
                  </a:lnTo>
                  <a:lnTo>
                    <a:pt x="506" y="10"/>
                  </a:lnTo>
                  <a:lnTo>
                    <a:pt x="479" y="4"/>
                  </a:lnTo>
                  <a:lnTo>
                    <a:pt x="458" y="0"/>
                  </a:lnTo>
                  <a:lnTo>
                    <a:pt x="435" y="0"/>
                  </a:lnTo>
                  <a:lnTo>
                    <a:pt x="412" y="4"/>
                  </a:lnTo>
                  <a:lnTo>
                    <a:pt x="389" y="8"/>
                  </a:lnTo>
                  <a:lnTo>
                    <a:pt x="364" y="15"/>
                  </a:lnTo>
                  <a:lnTo>
                    <a:pt x="342" y="25"/>
                  </a:lnTo>
                  <a:lnTo>
                    <a:pt x="319" y="36"/>
                  </a:lnTo>
                  <a:lnTo>
                    <a:pt x="296" y="48"/>
                  </a:lnTo>
                  <a:lnTo>
                    <a:pt x="275" y="61"/>
                  </a:lnTo>
                  <a:lnTo>
                    <a:pt x="254" y="73"/>
                  </a:lnTo>
                  <a:lnTo>
                    <a:pt x="233" y="86"/>
                  </a:lnTo>
                  <a:lnTo>
                    <a:pt x="214" y="97"/>
                  </a:lnTo>
                  <a:lnTo>
                    <a:pt x="195" y="109"/>
                  </a:lnTo>
                  <a:lnTo>
                    <a:pt x="179" y="118"/>
                  </a:lnTo>
                  <a:lnTo>
                    <a:pt x="164" y="128"/>
                  </a:lnTo>
                  <a:lnTo>
                    <a:pt x="151" y="134"/>
                  </a:lnTo>
                  <a:close/>
                </a:path>
              </a:pathLst>
            </a:custGeom>
            <a:solidFill>
              <a:srgbClr val="E587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6" name="Freeform 33"/>
            <p:cNvSpPr>
              <a:spLocks/>
            </p:cNvSpPr>
            <p:nvPr/>
          </p:nvSpPr>
          <p:spPr bwMode="auto">
            <a:xfrm>
              <a:off x="5095876" y="3365501"/>
              <a:ext cx="571500" cy="628650"/>
            </a:xfrm>
            <a:custGeom>
              <a:avLst/>
              <a:gdLst>
                <a:gd name="T0" fmla="*/ 498475 w 720"/>
                <a:gd name="T1" fmla="*/ 575469 h 792"/>
                <a:gd name="T2" fmla="*/ 456406 w 720"/>
                <a:gd name="T3" fmla="*/ 584994 h 792"/>
                <a:gd name="T4" fmla="*/ 416719 w 720"/>
                <a:gd name="T5" fmla="*/ 588169 h 792"/>
                <a:gd name="T6" fmla="*/ 377031 w 720"/>
                <a:gd name="T7" fmla="*/ 586581 h 792"/>
                <a:gd name="T8" fmla="*/ 341313 w 720"/>
                <a:gd name="T9" fmla="*/ 581819 h 792"/>
                <a:gd name="T10" fmla="*/ 306388 w 720"/>
                <a:gd name="T11" fmla="*/ 578644 h 792"/>
                <a:gd name="T12" fmla="*/ 273050 w 720"/>
                <a:gd name="T13" fmla="*/ 573881 h 792"/>
                <a:gd name="T14" fmla="*/ 241300 w 720"/>
                <a:gd name="T15" fmla="*/ 573881 h 792"/>
                <a:gd name="T16" fmla="*/ 193675 w 720"/>
                <a:gd name="T17" fmla="*/ 578644 h 792"/>
                <a:gd name="T18" fmla="*/ 124619 w 720"/>
                <a:gd name="T19" fmla="*/ 575469 h 792"/>
                <a:gd name="T20" fmla="*/ 60325 w 720"/>
                <a:gd name="T21" fmla="*/ 553244 h 792"/>
                <a:gd name="T22" fmla="*/ 18256 w 720"/>
                <a:gd name="T23" fmla="*/ 500063 h 792"/>
                <a:gd name="T24" fmla="*/ 16669 w 720"/>
                <a:gd name="T25" fmla="*/ 416719 h 792"/>
                <a:gd name="T26" fmla="*/ 34925 w 720"/>
                <a:gd name="T27" fmla="*/ 313531 h 792"/>
                <a:gd name="T28" fmla="*/ 56356 w 720"/>
                <a:gd name="T29" fmla="*/ 207963 h 792"/>
                <a:gd name="T30" fmla="*/ 63500 w 720"/>
                <a:gd name="T31" fmla="*/ 118269 h 792"/>
                <a:gd name="T32" fmla="*/ 51594 w 720"/>
                <a:gd name="T33" fmla="*/ 66675 h 792"/>
                <a:gd name="T34" fmla="*/ 39688 w 720"/>
                <a:gd name="T35" fmla="*/ 24606 h 792"/>
                <a:gd name="T36" fmla="*/ 30163 w 720"/>
                <a:gd name="T37" fmla="*/ 0 h 792"/>
                <a:gd name="T38" fmla="*/ 24606 w 720"/>
                <a:gd name="T39" fmla="*/ 3175 h 792"/>
                <a:gd name="T40" fmla="*/ 26988 w 720"/>
                <a:gd name="T41" fmla="*/ 30163 h 792"/>
                <a:gd name="T42" fmla="*/ 41275 w 720"/>
                <a:gd name="T43" fmla="*/ 76200 h 792"/>
                <a:gd name="T44" fmla="*/ 53181 w 720"/>
                <a:gd name="T45" fmla="*/ 128588 h 792"/>
                <a:gd name="T46" fmla="*/ 43656 w 720"/>
                <a:gd name="T47" fmla="*/ 223044 h 792"/>
                <a:gd name="T48" fmla="*/ 23019 w 720"/>
                <a:gd name="T49" fmla="*/ 334963 h 792"/>
                <a:gd name="T50" fmla="*/ 3175 w 720"/>
                <a:gd name="T51" fmla="*/ 445294 h 792"/>
                <a:gd name="T52" fmla="*/ 6350 w 720"/>
                <a:gd name="T53" fmla="*/ 536575 h 792"/>
                <a:gd name="T54" fmla="*/ 50006 w 720"/>
                <a:gd name="T55" fmla="*/ 592138 h 792"/>
                <a:gd name="T56" fmla="*/ 118269 w 720"/>
                <a:gd name="T57" fmla="*/ 618331 h 792"/>
                <a:gd name="T58" fmla="*/ 193675 w 720"/>
                <a:gd name="T59" fmla="*/ 621506 h 792"/>
                <a:gd name="T60" fmla="*/ 243681 w 720"/>
                <a:gd name="T61" fmla="*/ 616744 h 792"/>
                <a:gd name="T62" fmla="*/ 277019 w 720"/>
                <a:gd name="T63" fmla="*/ 616744 h 792"/>
                <a:gd name="T64" fmla="*/ 313531 w 720"/>
                <a:gd name="T65" fmla="*/ 619919 h 792"/>
                <a:gd name="T66" fmla="*/ 351631 w 720"/>
                <a:gd name="T67" fmla="*/ 623888 h 792"/>
                <a:gd name="T68" fmla="*/ 391319 w 720"/>
                <a:gd name="T69" fmla="*/ 627063 h 792"/>
                <a:gd name="T70" fmla="*/ 431800 w 720"/>
                <a:gd name="T71" fmla="*/ 628650 h 792"/>
                <a:gd name="T72" fmla="*/ 475456 w 720"/>
                <a:gd name="T73" fmla="*/ 625475 h 792"/>
                <a:gd name="T74" fmla="*/ 521494 w 720"/>
                <a:gd name="T75" fmla="*/ 616744 h 792"/>
                <a:gd name="T76" fmla="*/ 546894 w 720"/>
                <a:gd name="T77" fmla="*/ 607219 h 792"/>
                <a:gd name="T78" fmla="*/ 554831 w 720"/>
                <a:gd name="T79" fmla="*/ 604838 h 792"/>
                <a:gd name="T80" fmla="*/ 553244 w 720"/>
                <a:gd name="T81" fmla="*/ 592138 h 792"/>
                <a:gd name="T82" fmla="*/ 561975 w 720"/>
                <a:gd name="T83" fmla="*/ 588169 h 792"/>
                <a:gd name="T84" fmla="*/ 571500 w 720"/>
                <a:gd name="T85" fmla="*/ 525463 h 792"/>
                <a:gd name="T86" fmla="*/ 571500 w 720"/>
                <a:gd name="T87" fmla="*/ 523081 h 792"/>
                <a:gd name="T88" fmla="*/ 571500 w 720"/>
                <a:gd name="T89" fmla="*/ 521494 h 792"/>
                <a:gd name="T90" fmla="*/ 560388 w 720"/>
                <a:gd name="T91" fmla="*/ 536575 h 792"/>
                <a:gd name="T92" fmla="*/ 548481 w 720"/>
                <a:gd name="T93" fmla="*/ 550069 h 792"/>
                <a:gd name="T94" fmla="*/ 534988 w 720"/>
                <a:gd name="T95" fmla="*/ 560388 h 792"/>
                <a:gd name="T96" fmla="*/ 519906 w 720"/>
                <a:gd name="T97" fmla="*/ 568325 h 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0" h="792">
                  <a:moveTo>
                    <a:pt x="655" y="716"/>
                  </a:moveTo>
                  <a:lnTo>
                    <a:pt x="628" y="725"/>
                  </a:lnTo>
                  <a:lnTo>
                    <a:pt x="601" y="731"/>
                  </a:lnTo>
                  <a:lnTo>
                    <a:pt x="575" y="737"/>
                  </a:lnTo>
                  <a:lnTo>
                    <a:pt x="550" y="739"/>
                  </a:lnTo>
                  <a:lnTo>
                    <a:pt x="525" y="741"/>
                  </a:lnTo>
                  <a:lnTo>
                    <a:pt x="500" y="739"/>
                  </a:lnTo>
                  <a:lnTo>
                    <a:pt x="475" y="739"/>
                  </a:lnTo>
                  <a:lnTo>
                    <a:pt x="452" y="737"/>
                  </a:lnTo>
                  <a:lnTo>
                    <a:pt x="430" y="733"/>
                  </a:lnTo>
                  <a:lnTo>
                    <a:pt x="407" y="731"/>
                  </a:lnTo>
                  <a:lnTo>
                    <a:pt x="386" y="729"/>
                  </a:lnTo>
                  <a:lnTo>
                    <a:pt x="365" y="725"/>
                  </a:lnTo>
                  <a:lnTo>
                    <a:pt x="344" y="723"/>
                  </a:lnTo>
                  <a:lnTo>
                    <a:pt x="323" y="723"/>
                  </a:lnTo>
                  <a:lnTo>
                    <a:pt x="304" y="723"/>
                  </a:lnTo>
                  <a:lnTo>
                    <a:pt x="285" y="725"/>
                  </a:lnTo>
                  <a:lnTo>
                    <a:pt x="244" y="729"/>
                  </a:lnTo>
                  <a:lnTo>
                    <a:pt x="201" y="731"/>
                  </a:lnTo>
                  <a:lnTo>
                    <a:pt x="157" y="725"/>
                  </a:lnTo>
                  <a:lnTo>
                    <a:pt x="113" y="716"/>
                  </a:lnTo>
                  <a:lnTo>
                    <a:pt x="76" y="697"/>
                  </a:lnTo>
                  <a:lnTo>
                    <a:pt x="44" y="668"/>
                  </a:lnTo>
                  <a:lnTo>
                    <a:pt x="23" y="630"/>
                  </a:lnTo>
                  <a:lnTo>
                    <a:pt x="15" y="580"/>
                  </a:lnTo>
                  <a:lnTo>
                    <a:pt x="21" y="525"/>
                  </a:lnTo>
                  <a:lnTo>
                    <a:pt x="31" y="462"/>
                  </a:lnTo>
                  <a:lnTo>
                    <a:pt x="44" y="395"/>
                  </a:lnTo>
                  <a:lnTo>
                    <a:pt x="57" y="327"/>
                  </a:lnTo>
                  <a:lnTo>
                    <a:pt x="71" y="262"/>
                  </a:lnTo>
                  <a:lnTo>
                    <a:pt x="78" y="201"/>
                  </a:lnTo>
                  <a:lnTo>
                    <a:pt x="80" y="149"/>
                  </a:lnTo>
                  <a:lnTo>
                    <a:pt x="73" y="107"/>
                  </a:lnTo>
                  <a:lnTo>
                    <a:pt x="65" y="84"/>
                  </a:lnTo>
                  <a:lnTo>
                    <a:pt x="57" y="59"/>
                  </a:lnTo>
                  <a:lnTo>
                    <a:pt x="50" y="31"/>
                  </a:lnTo>
                  <a:lnTo>
                    <a:pt x="42" y="0"/>
                  </a:lnTo>
                  <a:lnTo>
                    <a:pt x="38" y="0"/>
                  </a:lnTo>
                  <a:lnTo>
                    <a:pt x="34" y="2"/>
                  </a:lnTo>
                  <a:lnTo>
                    <a:pt x="31" y="4"/>
                  </a:lnTo>
                  <a:lnTo>
                    <a:pt x="27" y="6"/>
                  </a:lnTo>
                  <a:lnTo>
                    <a:pt x="34" y="38"/>
                  </a:lnTo>
                  <a:lnTo>
                    <a:pt x="44" y="69"/>
                  </a:lnTo>
                  <a:lnTo>
                    <a:pt x="52" y="96"/>
                  </a:lnTo>
                  <a:lnTo>
                    <a:pt x="59" y="120"/>
                  </a:lnTo>
                  <a:lnTo>
                    <a:pt x="67" y="162"/>
                  </a:lnTo>
                  <a:lnTo>
                    <a:pt x="65" y="218"/>
                  </a:lnTo>
                  <a:lnTo>
                    <a:pt x="55" y="281"/>
                  </a:lnTo>
                  <a:lnTo>
                    <a:pt x="44" y="351"/>
                  </a:lnTo>
                  <a:lnTo>
                    <a:pt x="29" y="422"/>
                  </a:lnTo>
                  <a:lnTo>
                    <a:pt x="15" y="494"/>
                  </a:lnTo>
                  <a:lnTo>
                    <a:pt x="4" y="561"/>
                  </a:lnTo>
                  <a:lnTo>
                    <a:pt x="0" y="622"/>
                  </a:lnTo>
                  <a:lnTo>
                    <a:pt x="8" y="676"/>
                  </a:lnTo>
                  <a:lnTo>
                    <a:pt x="31" y="718"/>
                  </a:lnTo>
                  <a:lnTo>
                    <a:pt x="63" y="746"/>
                  </a:lnTo>
                  <a:lnTo>
                    <a:pt x="103" y="765"/>
                  </a:lnTo>
                  <a:lnTo>
                    <a:pt x="149" y="779"/>
                  </a:lnTo>
                  <a:lnTo>
                    <a:pt x="197" y="783"/>
                  </a:lnTo>
                  <a:lnTo>
                    <a:pt x="244" y="783"/>
                  </a:lnTo>
                  <a:lnTo>
                    <a:pt x="286" y="779"/>
                  </a:lnTo>
                  <a:lnTo>
                    <a:pt x="307" y="777"/>
                  </a:lnTo>
                  <a:lnTo>
                    <a:pt x="328" y="777"/>
                  </a:lnTo>
                  <a:lnTo>
                    <a:pt x="349" y="777"/>
                  </a:lnTo>
                  <a:lnTo>
                    <a:pt x="372" y="779"/>
                  </a:lnTo>
                  <a:lnTo>
                    <a:pt x="395" y="781"/>
                  </a:lnTo>
                  <a:lnTo>
                    <a:pt x="418" y="783"/>
                  </a:lnTo>
                  <a:lnTo>
                    <a:pt x="443" y="786"/>
                  </a:lnTo>
                  <a:lnTo>
                    <a:pt x="468" y="788"/>
                  </a:lnTo>
                  <a:lnTo>
                    <a:pt x="493" y="790"/>
                  </a:lnTo>
                  <a:lnTo>
                    <a:pt x="519" y="792"/>
                  </a:lnTo>
                  <a:lnTo>
                    <a:pt x="544" y="792"/>
                  </a:lnTo>
                  <a:lnTo>
                    <a:pt x="573" y="790"/>
                  </a:lnTo>
                  <a:lnTo>
                    <a:pt x="599" y="788"/>
                  </a:lnTo>
                  <a:lnTo>
                    <a:pt x="628" y="785"/>
                  </a:lnTo>
                  <a:lnTo>
                    <a:pt x="657" y="777"/>
                  </a:lnTo>
                  <a:lnTo>
                    <a:pt x="685" y="767"/>
                  </a:lnTo>
                  <a:lnTo>
                    <a:pt x="689" y="765"/>
                  </a:lnTo>
                  <a:lnTo>
                    <a:pt x="695" y="764"/>
                  </a:lnTo>
                  <a:lnTo>
                    <a:pt x="699" y="762"/>
                  </a:lnTo>
                  <a:lnTo>
                    <a:pt x="703" y="760"/>
                  </a:lnTo>
                  <a:lnTo>
                    <a:pt x="697" y="746"/>
                  </a:lnTo>
                  <a:lnTo>
                    <a:pt x="701" y="746"/>
                  </a:lnTo>
                  <a:lnTo>
                    <a:pt x="708" y="741"/>
                  </a:lnTo>
                  <a:lnTo>
                    <a:pt x="716" y="716"/>
                  </a:lnTo>
                  <a:lnTo>
                    <a:pt x="720" y="662"/>
                  </a:lnTo>
                  <a:lnTo>
                    <a:pt x="720" y="660"/>
                  </a:lnTo>
                  <a:lnTo>
                    <a:pt x="720" y="659"/>
                  </a:lnTo>
                  <a:lnTo>
                    <a:pt x="720" y="657"/>
                  </a:lnTo>
                  <a:lnTo>
                    <a:pt x="714" y="666"/>
                  </a:lnTo>
                  <a:lnTo>
                    <a:pt x="706" y="676"/>
                  </a:lnTo>
                  <a:lnTo>
                    <a:pt x="699" y="685"/>
                  </a:lnTo>
                  <a:lnTo>
                    <a:pt x="691" y="693"/>
                  </a:lnTo>
                  <a:lnTo>
                    <a:pt x="683" y="701"/>
                  </a:lnTo>
                  <a:lnTo>
                    <a:pt x="674" y="706"/>
                  </a:lnTo>
                  <a:lnTo>
                    <a:pt x="664" y="712"/>
                  </a:lnTo>
                  <a:lnTo>
                    <a:pt x="655" y="716"/>
                  </a:lnTo>
                  <a:close/>
                </a:path>
              </a:pathLst>
            </a:custGeom>
            <a:solidFill>
              <a:srgbClr val="E587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7" name="Freeform 34"/>
            <p:cNvSpPr>
              <a:spLocks/>
            </p:cNvSpPr>
            <p:nvPr/>
          </p:nvSpPr>
          <p:spPr bwMode="auto">
            <a:xfrm>
              <a:off x="5695951" y="3344863"/>
              <a:ext cx="34925" cy="265113"/>
            </a:xfrm>
            <a:custGeom>
              <a:avLst/>
              <a:gdLst>
                <a:gd name="T0" fmla="*/ 10319 w 44"/>
                <a:gd name="T1" fmla="*/ 263525 h 334"/>
                <a:gd name="T2" fmla="*/ 16669 w 44"/>
                <a:gd name="T3" fmla="*/ 265113 h 334"/>
                <a:gd name="T4" fmla="*/ 23019 w 44"/>
                <a:gd name="T5" fmla="*/ 265113 h 334"/>
                <a:gd name="T6" fmla="*/ 28575 w 44"/>
                <a:gd name="T7" fmla="*/ 265113 h 334"/>
                <a:gd name="T8" fmla="*/ 34925 w 44"/>
                <a:gd name="T9" fmla="*/ 265113 h 334"/>
                <a:gd name="T10" fmla="*/ 30163 w 44"/>
                <a:gd name="T11" fmla="*/ 221457 h 334"/>
                <a:gd name="T12" fmla="*/ 26988 w 44"/>
                <a:gd name="T13" fmla="*/ 180182 h 334"/>
                <a:gd name="T14" fmla="*/ 23019 w 44"/>
                <a:gd name="T15" fmla="*/ 146844 h 334"/>
                <a:gd name="T16" fmla="*/ 18256 w 44"/>
                <a:gd name="T17" fmla="*/ 121444 h 334"/>
                <a:gd name="T18" fmla="*/ 19844 w 44"/>
                <a:gd name="T19" fmla="*/ 100013 h 334"/>
                <a:gd name="T20" fmla="*/ 24606 w 44"/>
                <a:gd name="T21" fmla="*/ 74613 h 334"/>
                <a:gd name="T22" fmla="*/ 26988 w 44"/>
                <a:gd name="T23" fmla="*/ 42863 h 334"/>
                <a:gd name="T24" fmla="*/ 33338 w 44"/>
                <a:gd name="T25" fmla="*/ 9525 h 334"/>
                <a:gd name="T26" fmla="*/ 31750 w 44"/>
                <a:gd name="T27" fmla="*/ 6350 h 334"/>
                <a:gd name="T28" fmla="*/ 31750 w 44"/>
                <a:gd name="T29" fmla="*/ 4763 h 334"/>
                <a:gd name="T30" fmla="*/ 30163 w 44"/>
                <a:gd name="T31" fmla="*/ 1588 h 334"/>
                <a:gd name="T32" fmla="*/ 28575 w 44"/>
                <a:gd name="T33" fmla="*/ 0 h 334"/>
                <a:gd name="T34" fmla="*/ 21431 w 44"/>
                <a:gd name="T35" fmla="*/ 39688 h 334"/>
                <a:gd name="T36" fmla="*/ 11906 w 44"/>
                <a:gd name="T37" fmla="*/ 76200 h 334"/>
                <a:gd name="T38" fmla="*/ 4763 w 44"/>
                <a:gd name="T39" fmla="*/ 106363 h 334"/>
                <a:gd name="T40" fmla="*/ 0 w 44"/>
                <a:gd name="T41" fmla="*/ 129381 h 334"/>
                <a:gd name="T42" fmla="*/ 3175 w 44"/>
                <a:gd name="T43" fmla="*/ 153194 h 334"/>
                <a:gd name="T44" fmla="*/ 6350 w 44"/>
                <a:gd name="T45" fmla="*/ 183357 h 334"/>
                <a:gd name="T46" fmla="*/ 8731 w 44"/>
                <a:gd name="T47" fmla="*/ 221457 h 334"/>
                <a:gd name="T48" fmla="*/ 10319 w 44"/>
                <a:gd name="T49" fmla="*/ 263525 h 3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 h="334">
                  <a:moveTo>
                    <a:pt x="13" y="332"/>
                  </a:moveTo>
                  <a:lnTo>
                    <a:pt x="21" y="334"/>
                  </a:lnTo>
                  <a:lnTo>
                    <a:pt x="29" y="334"/>
                  </a:lnTo>
                  <a:lnTo>
                    <a:pt x="36" y="334"/>
                  </a:lnTo>
                  <a:lnTo>
                    <a:pt x="44" y="334"/>
                  </a:lnTo>
                  <a:lnTo>
                    <a:pt x="38" y="279"/>
                  </a:lnTo>
                  <a:lnTo>
                    <a:pt x="34" y="227"/>
                  </a:lnTo>
                  <a:lnTo>
                    <a:pt x="29" y="185"/>
                  </a:lnTo>
                  <a:lnTo>
                    <a:pt x="23" y="153"/>
                  </a:lnTo>
                  <a:lnTo>
                    <a:pt x="25" y="126"/>
                  </a:lnTo>
                  <a:lnTo>
                    <a:pt x="31" y="94"/>
                  </a:lnTo>
                  <a:lnTo>
                    <a:pt x="34" y="54"/>
                  </a:lnTo>
                  <a:lnTo>
                    <a:pt x="42" y="12"/>
                  </a:lnTo>
                  <a:lnTo>
                    <a:pt x="40" y="8"/>
                  </a:lnTo>
                  <a:lnTo>
                    <a:pt x="40" y="6"/>
                  </a:lnTo>
                  <a:lnTo>
                    <a:pt x="38" y="2"/>
                  </a:lnTo>
                  <a:lnTo>
                    <a:pt x="36" y="0"/>
                  </a:lnTo>
                  <a:lnTo>
                    <a:pt x="27" y="50"/>
                  </a:lnTo>
                  <a:lnTo>
                    <a:pt x="15" y="96"/>
                  </a:lnTo>
                  <a:lnTo>
                    <a:pt x="6" y="134"/>
                  </a:lnTo>
                  <a:lnTo>
                    <a:pt x="0" y="163"/>
                  </a:lnTo>
                  <a:lnTo>
                    <a:pt x="4" y="193"/>
                  </a:lnTo>
                  <a:lnTo>
                    <a:pt x="8" y="231"/>
                  </a:lnTo>
                  <a:lnTo>
                    <a:pt x="11" y="279"/>
                  </a:lnTo>
                  <a:lnTo>
                    <a:pt x="13" y="332"/>
                  </a:lnTo>
                  <a:close/>
                </a:path>
              </a:pathLst>
            </a:custGeom>
            <a:solidFill>
              <a:srgbClr val="E587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8" name="Freeform 35"/>
            <p:cNvSpPr>
              <a:spLocks/>
            </p:cNvSpPr>
            <p:nvPr/>
          </p:nvSpPr>
          <p:spPr bwMode="auto">
            <a:xfrm>
              <a:off x="5108576" y="3019426"/>
              <a:ext cx="596900" cy="933450"/>
            </a:xfrm>
            <a:custGeom>
              <a:avLst/>
              <a:gdLst>
                <a:gd name="T0" fmla="*/ 109538 w 752"/>
                <a:gd name="T1" fmla="*/ 115094 h 1176"/>
                <a:gd name="T2" fmla="*/ 73025 w 752"/>
                <a:gd name="T3" fmla="*/ 131763 h 1176"/>
                <a:gd name="T4" fmla="*/ 29369 w 752"/>
                <a:gd name="T5" fmla="*/ 157163 h 1176"/>
                <a:gd name="T6" fmla="*/ 9525 w 752"/>
                <a:gd name="T7" fmla="*/ 268288 h 1176"/>
                <a:gd name="T8" fmla="*/ 29369 w 752"/>
                <a:gd name="T9" fmla="*/ 342106 h 1176"/>
                <a:gd name="T10" fmla="*/ 21431 w 752"/>
                <a:gd name="T11" fmla="*/ 345281 h 1176"/>
                <a:gd name="T12" fmla="*/ 39688 w 752"/>
                <a:gd name="T13" fmla="*/ 411956 h 1176"/>
                <a:gd name="T14" fmla="*/ 50006 w 752"/>
                <a:gd name="T15" fmla="*/ 504825 h 1176"/>
                <a:gd name="T16" fmla="*/ 23019 w 752"/>
                <a:gd name="T17" fmla="*/ 658813 h 1176"/>
                <a:gd name="T18" fmla="*/ 0 w 752"/>
                <a:gd name="T19" fmla="*/ 805656 h 1176"/>
                <a:gd name="T20" fmla="*/ 48419 w 752"/>
                <a:gd name="T21" fmla="*/ 898525 h 1176"/>
                <a:gd name="T22" fmla="*/ 147638 w 752"/>
                <a:gd name="T23" fmla="*/ 925513 h 1176"/>
                <a:gd name="T24" fmla="*/ 229394 w 752"/>
                <a:gd name="T25" fmla="*/ 919163 h 1176"/>
                <a:gd name="T26" fmla="*/ 277813 w 752"/>
                <a:gd name="T27" fmla="*/ 920750 h 1176"/>
                <a:gd name="T28" fmla="*/ 329406 w 752"/>
                <a:gd name="T29" fmla="*/ 927100 h 1176"/>
                <a:gd name="T30" fmla="*/ 384969 w 752"/>
                <a:gd name="T31" fmla="*/ 931863 h 1176"/>
                <a:gd name="T32" fmla="*/ 444500 w 752"/>
                <a:gd name="T33" fmla="*/ 930275 h 1176"/>
                <a:gd name="T34" fmla="*/ 508000 w 752"/>
                <a:gd name="T35" fmla="*/ 913606 h 1176"/>
                <a:gd name="T36" fmla="*/ 530225 w 752"/>
                <a:gd name="T37" fmla="*/ 901700 h 1176"/>
                <a:gd name="T38" fmla="*/ 548481 w 752"/>
                <a:gd name="T39" fmla="*/ 881856 h 1176"/>
                <a:gd name="T40" fmla="*/ 559594 w 752"/>
                <a:gd name="T41" fmla="*/ 838994 h 1176"/>
                <a:gd name="T42" fmla="*/ 558006 w 752"/>
                <a:gd name="T43" fmla="*/ 765175 h 1176"/>
                <a:gd name="T44" fmla="*/ 538163 w 752"/>
                <a:gd name="T45" fmla="*/ 818356 h 1176"/>
                <a:gd name="T46" fmla="*/ 509588 w 752"/>
                <a:gd name="T47" fmla="*/ 857250 h 1176"/>
                <a:gd name="T48" fmla="*/ 463550 w 752"/>
                <a:gd name="T49" fmla="*/ 878681 h 1176"/>
                <a:gd name="T50" fmla="*/ 406400 w 752"/>
                <a:gd name="T51" fmla="*/ 889000 h 1176"/>
                <a:gd name="T52" fmla="*/ 351631 w 752"/>
                <a:gd name="T53" fmla="*/ 889000 h 1176"/>
                <a:gd name="T54" fmla="*/ 300038 w 752"/>
                <a:gd name="T55" fmla="*/ 885031 h 1176"/>
                <a:gd name="T56" fmla="*/ 253206 w 752"/>
                <a:gd name="T57" fmla="*/ 880269 h 1176"/>
                <a:gd name="T58" fmla="*/ 211138 w 752"/>
                <a:gd name="T59" fmla="*/ 880269 h 1176"/>
                <a:gd name="T60" fmla="*/ 116681 w 752"/>
                <a:gd name="T61" fmla="*/ 880269 h 1176"/>
                <a:gd name="T62" fmla="*/ 34925 w 752"/>
                <a:gd name="T63" fmla="*/ 837406 h 1176"/>
                <a:gd name="T64" fmla="*/ 16669 w 752"/>
                <a:gd name="T65" fmla="*/ 733425 h 1176"/>
                <a:gd name="T66" fmla="*/ 44450 w 752"/>
                <a:gd name="T67" fmla="*/ 588169 h 1176"/>
                <a:gd name="T68" fmla="*/ 61119 w 752"/>
                <a:gd name="T69" fmla="*/ 453231 h 1176"/>
                <a:gd name="T70" fmla="*/ 36513 w 752"/>
                <a:gd name="T71" fmla="*/ 353219 h 1176"/>
                <a:gd name="T72" fmla="*/ 21431 w 752"/>
                <a:gd name="T73" fmla="*/ 234950 h 1176"/>
                <a:gd name="T74" fmla="*/ 46038 w 752"/>
                <a:gd name="T75" fmla="*/ 161925 h 1176"/>
                <a:gd name="T76" fmla="*/ 91281 w 752"/>
                <a:gd name="T77" fmla="*/ 142081 h 1176"/>
                <a:gd name="T78" fmla="*/ 130969 w 752"/>
                <a:gd name="T79" fmla="*/ 130175 h 1176"/>
                <a:gd name="T80" fmla="*/ 179388 w 752"/>
                <a:gd name="T81" fmla="*/ 110331 h 1176"/>
                <a:gd name="T82" fmla="*/ 265113 w 752"/>
                <a:gd name="T83" fmla="*/ 54769 h 1176"/>
                <a:gd name="T84" fmla="*/ 363538 w 752"/>
                <a:gd name="T85" fmla="*/ 16669 h 1176"/>
                <a:gd name="T86" fmla="*/ 451644 w 752"/>
                <a:gd name="T87" fmla="*/ 38100 h 1176"/>
                <a:gd name="T88" fmla="*/ 531813 w 752"/>
                <a:gd name="T89" fmla="*/ 66675 h 1176"/>
                <a:gd name="T90" fmla="*/ 596900 w 752"/>
                <a:gd name="T91" fmla="*/ 107950 h 1176"/>
                <a:gd name="T92" fmla="*/ 581819 w 752"/>
                <a:gd name="T93" fmla="*/ 71438 h 1176"/>
                <a:gd name="T94" fmla="*/ 533400 w 752"/>
                <a:gd name="T95" fmla="*/ 42069 h 1176"/>
                <a:gd name="T96" fmla="*/ 459581 w 752"/>
                <a:gd name="T97" fmla="*/ 21431 h 1176"/>
                <a:gd name="T98" fmla="*/ 383381 w 752"/>
                <a:gd name="T99" fmla="*/ 3175 h 1176"/>
                <a:gd name="T100" fmla="*/ 333375 w 752"/>
                <a:gd name="T101" fmla="*/ 1588 h 1176"/>
                <a:gd name="T102" fmla="*/ 280988 w 752"/>
                <a:gd name="T103" fmla="*/ 19844 h 1176"/>
                <a:gd name="T104" fmla="*/ 229394 w 752"/>
                <a:gd name="T105" fmla="*/ 46831 h 1176"/>
                <a:gd name="T106" fmla="*/ 183356 w 752"/>
                <a:gd name="T107" fmla="*/ 76994 h 1176"/>
                <a:gd name="T108" fmla="*/ 146050 w 752"/>
                <a:gd name="T109" fmla="*/ 100013 h 1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52" h="1176">
                  <a:moveTo>
                    <a:pt x="170" y="132"/>
                  </a:moveTo>
                  <a:lnTo>
                    <a:pt x="153" y="137"/>
                  </a:lnTo>
                  <a:lnTo>
                    <a:pt x="138" y="145"/>
                  </a:lnTo>
                  <a:lnTo>
                    <a:pt x="123" y="151"/>
                  </a:lnTo>
                  <a:lnTo>
                    <a:pt x="107" y="158"/>
                  </a:lnTo>
                  <a:lnTo>
                    <a:pt x="92" y="166"/>
                  </a:lnTo>
                  <a:lnTo>
                    <a:pt x="75" y="176"/>
                  </a:lnTo>
                  <a:lnTo>
                    <a:pt x="58" y="187"/>
                  </a:lnTo>
                  <a:lnTo>
                    <a:pt x="37" y="198"/>
                  </a:lnTo>
                  <a:lnTo>
                    <a:pt x="16" y="227"/>
                  </a:lnTo>
                  <a:lnTo>
                    <a:pt x="10" y="277"/>
                  </a:lnTo>
                  <a:lnTo>
                    <a:pt x="12" y="338"/>
                  </a:lnTo>
                  <a:lnTo>
                    <a:pt x="21" y="407"/>
                  </a:lnTo>
                  <a:lnTo>
                    <a:pt x="37" y="431"/>
                  </a:lnTo>
                  <a:lnTo>
                    <a:pt x="35" y="433"/>
                  </a:lnTo>
                  <a:lnTo>
                    <a:pt x="31" y="433"/>
                  </a:lnTo>
                  <a:lnTo>
                    <a:pt x="27" y="435"/>
                  </a:lnTo>
                  <a:lnTo>
                    <a:pt x="35" y="466"/>
                  </a:lnTo>
                  <a:lnTo>
                    <a:pt x="42" y="494"/>
                  </a:lnTo>
                  <a:lnTo>
                    <a:pt x="50" y="519"/>
                  </a:lnTo>
                  <a:lnTo>
                    <a:pt x="58" y="542"/>
                  </a:lnTo>
                  <a:lnTo>
                    <a:pt x="65" y="584"/>
                  </a:lnTo>
                  <a:lnTo>
                    <a:pt x="63" y="636"/>
                  </a:lnTo>
                  <a:lnTo>
                    <a:pt x="56" y="697"/>
                  </a:lnTo>
                  <a:lnTo>
                    <a:pt x="42" y="762"/>
                  </a:lnTo>
                  <a:lnTo>
                    <a:pt x="29" y="830"/>
                  </a:lnTo>
                  <a:lnTo>
                    <a:pt x="16" y="897"/>
                  </a:lnTo>
                  <a:lnTo>
                    <a:pt x="6" y="960"/>
                  </a:lnTo>
                  <a:lnTo>
                    <a:pt x="0" y="1015"/>
                  </a:lnTo>
                  <a:lnTo>
                    <a:pt x="8" y="1065"/>
                  </a:lnTo>
                  <a:lnTo>
                    <a:pt x="29" y="1103"/>
                  </a:lnTo>
                  <a:lnTo>
                    <a:pt x="61" y="1132"/>
                  </a:lnTo>
                  <a:lnTo>
                    <a:pt x="98" y="1151"/>
                  </a:lnTo>
                  <a:lnTo>
                    <a:pt x="142" y="1160"/>
                  </a:lnTo>
                  <a:lnTo>
                    <a:pt x="186" y="1166"/>
                  </a:lnTo>
                  <a:lnTo>
                    <a:pt x="229" y="1164"/>
                  </a:lnTo>
                  <a:lnTo>
                    <a:pt x="270" y="1160"/>
                  </a:lnTo>
                  <a:lnTo>
                    <a:pt x="289" y="1158"/>
                  </a:lnTo>
                  <a:lnTo>
                    <a:pt x="308" y="1158"/>
                  </a:lnTo>
                  <a:lnTo>
                    <a:pt x="329" y="1158"/>
                  </a:lnTo>
                  <a:lnTo>
                    <a:pt x="350" y="1160"/>
                  </a:lnTo>
                  <a:lnTo>
                    <a:pt x="371" y="1164"/>
                  </a:lnTo>
                  <a:lnTo>
                    <a:pt x="392" y="1166"/>
                  </a:lnTo>
                  <a:lnTo>
                    <a:pt x="415" y="1168"/>
                  </a:lnTo>
                  <a:lnTo>
                    <a:pt x="437" y="1172"/>
                  </a:lnTo>
                  <a:lnTo>
                    <a:pt x="460" y="1174"/>
                  </a:lnTo>
                  <a:lnTo>
                    <a:pt x="485" y="1174"/>
                  </a:lnTo>
                  <a:lnTo>
                    <a:pt x="510" y="1176"/>
                  </a:lnTo>
                  <a:lnTo>
                    <a:pt x="535" y="1174"/>
                  </a:lnTo>
                  <a:lnTo>
                    <a:pt x="560" y="1172"/>
                  </a:lnTo>
                  <a:lnTo>
                    <a:pt x="586" y="1166"/>
                  </a:lnTo>
                  <a:lnTo>
                    <a:pt x="613" y="1160"/>
                  </a:lnTo>
                  <a:lnTo>
                    <a:pt x="640" y="1151"/>
                  </a:lnTo>
                  <a:lnTo>
                    <a:pt x="649" y="1147"/>
                  </a:lnTo>
                  <a:lnTo>
                    <a:pt x="659" y="1141"/>
                  </a:lnTo>
                  <a:lnTo>
                    <a:pt x="668" y="1136"/>
                  </a:lnTo>
                  <a:lnTo>
                    <a:pt x="676" y="1128"/>
                  </a:lnTo>
                  <a:lnTo>
                    <a:pt x="684" y="1120"/>
                  </a:lnTo>
                  <a:lnTo>
                    <a:pt x="691" y="1111"/>
                  </a:lnTo>
                  <a:lnTo>
                    <a:pt x="699" y="1101"/>
                  </a:lnTo>
                  <a:lnTo>
                    <a:pt x="705" y="1092"/>
                  </a:lnTo>
                  <a:lnTo>
                    <a:pt x="705" y="1057"/>
                  </a:lnTo>
                  <a:lnTo>
                    <a:pt x="705" y="1025"/>
                  </a:lnTo>
                  <a:lnTo>
                    <a:pt x="703" y="992"/>
                  </a:lnTo>
                  <a:lnTo>
                    <a:pt x="703" y="964"/>
                  </a:lnTo>
                  <a:lnTo>
                    <a:pt x="695" y="987"/>
                  </a:lnTo>
                  <a:lnTo>
                    <a:pt x="688" y="1010"/>
                  </a:lnTo>
                  <a:lnTo>
                    <a:pt x="678" y="1031"/>
                  </a:lnTo>
                  <a:lnTo>
                    <a:pt x="668" y="1050"/>
                  </a:lnTo>
                  <a:lnTo>
                    <a:pt x="655" y="1067"/>
                  </a:lnTo>
                  <a:lnTo>
                    <a:pt x="642" y="1080"/>
                  </a:lnTo>
                  <a:lnTo>
                    <a:pt x="626" y="1092"/>
                  </a:lnTo>
                  <a:lnTo>
                    <a:pt x="609" y="1099"/>
                  </a:lnTo>
                  <a:lnTo>
                    <a:pt x="584" y="1107"/>
                  </a:lnTo>
                  <a:lnTo>
                    <a:pt x="560" y="1113"/>
                  </a:lnTo>
                  <a:lnTo>
                    <a:pt x="535" y="1118"/>
                  </a:lnTo>
                  <a:lnTo>
                    <a:pt x="512" y="1120"/>
                  </a:lnTo>
                  <a:lnTo>
                    <a:pt x="487" y="1120"/>
                  </a:lnTo>
                  <a:lnTo>
                    <a:pt x="466" y="1120"/>
                  </a:lnTo>
                  <a:lnTo>
                    <a:pt x="443" y="1120"/>
                  </a:lnTo>
                  <a:lnTo>
                    <a:pt x="420" y="1118"/>
                  </a:lnTo>
                  <a:lnTo>
                    <a:pt x="399" y="1116"/>
                  </a:lnTo>
                  <a:lnTo>
                    <a:pt x="378" y="1115"/>
                  </a:lnTo>
                  <a:lnTo>
                    <a:pt x="359" y="1111"/>
                  </a:lnTo>
                  <a:lnTo>
                    <a:pt x="338" y="1109"/>
                  </a:lnTo>
                  <a:lnTo>
                    <a:pt x="319" y="1109"/>
                  </a:lnTo>
                  <a:lnTo>
                    <a:pt x="302" y="1107"/>
                  </a:lnTo>
                  <a:lnTo>
                    <a:pt x="283" y="1107"/>
                  </a:lnTo>
                  <a:lnTo>
                    <a:pt x="266" y="1109"/>
                  </a:lnTo>
                  <a:lnTo>
                    <a:pt x="228" y="1113"/>
                  </a:lnTo>
                  <a:lnTo>
                    <a:pt x="187" y="1113"/>
                  </a:lnTo>
                  <a:lnTo>
                    <a:pt x="147" y="1109"/>
                  </a:lnTo>
                  <a:lnTo>
                    <a:pt x="107" y="1097"/>
                  </a:lnTo>
                  <a:lnTo>
                    <a:pt x="73" y="1080"/>
                  </a:lnTo>
                  <a:lnTo>
                    <a:pt x="44" y="1055"/>
                  </a:lnTo>
                  <a:lnTo>
                    <a:pt x="25" y="1019"/>
                  </a:lnTo>
                  <a:lnTo>
                    <a:pt x="18" y="973"/>
                  </a:lnTo>
                  <a:lnTo>
                    <a:pt x="21" y="924"/>
                  </a:lnTo>
                  <a:lnTo>
                    <a:pt x="31" y="865"/>
                  </a:lnTo>
                  <a:lnTo>
                    <a:pt x="42" y="803"/>
                  </a:lnTo>
                  <a:lnTo>
                    <a:pt x="56" y="741"/>
                  </a:lnTo>
                  <a:lnTo>
                    <a:pt x="67" y="678"/>
                  </a:lnTo>
                  <a:lnTo>
                    <a:pt x="75" y="620"/>
                  </a:lnTo>
                  <a:lnTo>
                    <a:pt x="77" y="571"/>
                  </a:lnTo>
                  <a:lnTo>
                    <a:pt x="69" y="531"/>
                  </a:lnTo>
                  <a:lnTo>
                    <a:pt x="58" y="492"/>
                  </a:lnTo>
                  <a:lnTo>
                    <a:pt x="46" y="445"/>
                  </a:lnTo>
                  <a:lnTo>
                    <a:pt x="35" y="395"/>
                  </a:lnTo>
                  <a:lnTo>
                    <a:pt x="29" y="344"/>
                  </a:lnTo>
                  <a:lnTo>
                    <a:pt x="27" y="296"/>
                  </a:lnTo>
                  <a:lnTo>
                    <a:pt x="29" y="254"/>
                  </a:lnTo>
                  <a:lnTo>
                    <a:pt x="40" y="221"/>
                  </a:lnTo>
                  <a:lnTo>
                    <a:pt x="58" y="204"/>
                  </a:lnTo>
                  <a:lnTo>
                    <a:pt x="79" y="195"/>
                  </a:lnTo>
                  <a:lnTo>
                    <a:pt x="98" y="187"/>
                  </a:lnTo>
                  <a:lnTo>
                    <a:pt x="115" y="179"/>
                  </a:lnTo>
                  <a:lnTo>
                    <a:pt x="132" y="174"/>
                  </a:lnTo>
                  <a:lnTo>
                    <a:pt x="147" y="170"/>
                  </a:lnTo>
                  <a:lnTo>
                    <a:pt x="165" y="164"/>
                  </a:lnTo>
                  <a:lnTo>
                    <a:pt x="182" y="158"/>
                  </a:lnTo>
                  <a:lnTo>
                    <a:pt x="199" y="153"/>
                  </a:lnTo>
                  <a:lnTo>
                    <a:pt x="226" y="139"/>
                  </a:lnTo>
                  <a:lnTo>
                    <a:pt x="258" y="118"/>
                  </a:lnTo>
                  <a:lnTo>
                    <a:pt x="294" y="94"/>
                  </a:lnTo>
                  <a:lnTo>
                    <a:pt x="334" y="69"/>
                  </a:lnTo>
                  <a:lnTo>
                    <a:pt x="375" y="46"/>
                  </a:lnTo>
                  <a:lnTo>
                    <a:pt x="416" y="29"/>
                  </a:lnTo>
                  <a:lnTo>
                    <a:pt x="458" y="21"/>
                  </a:lnTo>
                  <a:lnTo>
                    <a:pt x="499" y="27"/>
                  </a:lnTo>
                  <a:lnTo>
                    <a:pt x="533" y="38"/>
                  </a:lnTo>
                  <a:lnTo>
                    <a:pt x="569" y="48"/>
                  </a:lnTo>
                  <a:lnTo>
                    <a:pt x="604" y="59"/>
                  </a:lnTo>
                  <a:lnTo>
                    <a:pt x="638" y="71"/>
                  </a:lnTo>
                  <a:lnTo>
                    <a:pt x="670" y="84"/>
                  </a:lnTo>
                  <a:lnTo>
                    <a:pt x="701" y="99"/>
                  </a:lnTo>
                  <a:lnTo>
                    <a:pt x="728" y="116"/>
                  </a:lnTo>
                  <a:lnTo>
                    <a:pt x="752" y="136"/>
                  </a:lnTo>
                  <a:lnTo>
                    <a:pt x="747" y="120"/>
                  </a:lnTo>
                  <a:lnTo>
                    <a:pt x="741" y="103"/>
                  </a:lnTo>
                  <a:lnTo>
                    <a:pt x="733" y="90"/>
                  </a:lnTo>
                  <a:lnTo>
                    <a:pt x="726" y="76"/>
                  </a:lnTo>
                  <a:lnTo>
                    <a:pt x="699" y="63"/>
                  </a:lnTo>
                  <a:lnTo>
                    <a:pt x="672" y="53"/>
                  </a:lnTo>
                  <a:lnTo>
                    <a:pt x="642" y="44"/>
                  </a:lnTo>
                  <a:lnTo>
                    <a:pt x="611" y="34"/>
                  </a:lnTo>
                  <a:lnTo>
                    <a:pt x="579" y="27"/>
                  </a:lnTo>
                  <a:lnTo>
                    <a:pt x="546" y="19"/>
                  </a:lnTo>
                  <a:lnTo>
                    <a:pt x="516" y="11"/>
                  </a:lnTo>
                  <a:lnTo>
                    <a:pt x="483" y="4"/>
                  </a:lnTo>
                  <a:lnTo>
                    <a:pt x="462" y="0"/>
                  </a:lnTo>
                  <a:lnTo>
                    <a:pt x="441" y="0"/>
                  </a:lnTo>
                  <a:lnTo>
                    <a:pt x="420" y="2"/>
                  </a:lnTo>
                  <a:lnTo>
                    <a:pt x="397" y="8"/>
                  </a:lnTo>
                  <a:lnTo>
                    <a:pt x="376" y="15"/>
                  </a:lnTo>
                  <a:lnTo>
                    <a:pt x="354" y="25"/>
                  </a:lnTo>
                  <a:lnTo>
                    <a:pt x="333" y="34"/>
                  </a:lnTo>
                  <a:lnTo>
                    <a:pt x="310" y="48"/>
                  </a:lnTo>
                  <a:lnTo>
                    <a:pt x="289" y="59"/>
                  </a:lnTo>
                  <a:lnTo>
                    <a:pt x="270" y="73"/>
                  </a:lnTo>
                  <a:lnTo>
                    <a:pt x="249" y="84"/>
                  </a:lnTo>
                  <a:lnTo>
                    <a:pt x="231" y="97"/>
                  </a:lnTo>
                  <a:lnTo>
                    <a:pt x="214" y="109"/>
                  </a:lnTo>
                  <a:lnTo>
                    <a:pt x="197" y="118"/>
                  </a:lnTo>
                  <a:lnTo>
                    <a:pt x="184" y="126"/>
                  </a:lnTo>
                  <a:lnTo>
                    <a:pt x="170" y="132"/>
                  </a:lnTo>
                  <a:close/>
                </a:path>
              </a:pathLst>
            </a:custGeom>
            <a:solidFill>
              <a:srgbClr val="E57F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9" name="Freeform 36"/>
            <p:cNvSpPr>
              <a:spLocks/>
            </p:cNvSpPr>
            <p:nvPr/>
          </p:nvSpPr>
          <p:spPr bwMode="auto">
            <a:xfrm>
              <a:off x="5678488" y="3335338"/>
              <a:ext cx="46038" cy="273050"/>
            </a:xfrm>
            <a:custGeom>
              <a:avLst/>
              <a:gdLst>
                <a:gd name="T0" fmla="*/ 6242 w 59"/>
                <a:gd name="T1" fmla="*/ 270662 h 343"/>
                <a:gd name="T2" fmla="*/ 10144 w 59"/>
                <a:gd name="T3" fmla="*/ 272254 h 343"/>
                <a:gd name="T4" fmla="*/ 14826 w 59"/>
                <a:gd name="T5" fmla="*/ 272254 h 343"/>
                <a:gd name="T6" fmla="*/ 21068 w 59"/>
                <a:gd name="T7" fmla="*/ 272254 h 343"/>
                <a:gd name="T8" fmla="*/ 28091 w 59"/>
                <a:gd name="T9" fmla="*/ 273050 h 343"/>
                <a:gd name="T10" fmla="*/ 26530 w 59"/>
                <a:gd name="T11" fmla="*/ 230859 h 343"/>
                <a:gd name="T12" fmla="*/ 24189 w 59"/>
                <a:gd name="T13" fmla="*/ 192648 h 343"/>
                <a:gd name="T14" fmla="*/ 21068 w 59"/>
                <a:gd name="T15" fmla="*/ 162397 h 343"/>
                <a:gd name="T16" fmla="*/ 17947 w 59"/>
                <a:gd name="T17" fmla="*/ 138515 h 343"/>
                <a:gd name="T18" fmla="*/ 22629 w 59"/>
                <a:gd name="T19" fmla="*/ 115429 h 343"/>
                <a:gd name="T20" fmla="*/ 29652 w 59"/>
                <a:gd name="T21" fmla="*/ 85179 h 343"/>
                <a:gd name="T22" fmla="*/ 39015 w 59"/>
                <a:gd name="T23" fmla="*/ 48560 h 343"/>
                <a:gd name="T24" fmla="*/ 46038 w 59"/>
                <a:gd name="T25" fmla="*/ 8757 h 343"/>
                <a:gd name="T26" fmla="*/ 44477 w 59"/>
                <a:gd name="T27" fmla="*/ 6369 h 343"/>
                <a:gd name="T28" fmla="*/ 44477 w 59"/>
                <a:gd name="T29" fmla="*/ 4776 h 343"/>
                <a:gd name="T30" fmla="*/ 42917 w 59"/>
                <a:gd name="T31" fmla="*/ 1592 h 343"/>
                <a:gd name="T32" fmla="*/ 42136 w 59"/>
                <a:gd name="T33" fmla="*/ 0 h 343"/>
                <a:gd name="T34" fmla="*/ 31212 w 59"/>
                <a:gd name="T35" fmla="*/ 46968 h 343"/>
                <a:gd name="T36" fmla="*/ 19508 w 59"/>
                <a:gd name="T37" fmla="*/ 89159 h 343"/>
                <a:gd name="T38" fmla="*/ 9364 w 59"/>
                <a:gd name="T39" fmla="*/ 122594 h 343"/>
                <a:gd name="T40" fmla="*/ 0 w 59"/>
                <a:gd name="T41" fmla="*/ 145680 h 343"/>
                <a:gd name="T42" fmla="*/ 1561 w 59"/>
                <a:gd name="T43" fmla="*/ 167173 h 343"/>
                <a:gd name="T44" fmla="*/ 3121 w 59"/>
                <a:gd name="T45" fmla="*/ 195832 h 343"/>
                <a:gd name="T46" fmla="*/ 6242 w 59"/>
                <a:gd name="T47" fmla="*/ 230859 h 343"/>
                <a:gd name="T48" fmla="*/ 6242 w 59"/>
                <a:gd name="T49" fmla="*/ 270662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43">
                  <a:moveTo>
                    <a:pt x="8" y="340"/>
                  </a:moveTo>
                  <a:lnTo>
                    <a:pt x="13" y="342"/>
                  </a:lnTo>
                  <a:lnTo>
                    <a:pt x="19" y="342"/>
                  </a:lnTo>
                  <a:lnTo>
                    <a:pt x="27" y="342"/>
                  </a:lnTo>
                  <a:lnTo>
                    <a:pt x="36" y="343"/>
                  </a:lnTo>
                  <a:lnTo>
                    <a:pt x="34" y="290"/>
                  </a:lnTo>
                  <a:lnTo>
                    <a:pt x="31" y="242"/>
                  </a:lnTo>
                  <a:lnTo>
                    <a:pt x="27" y="204"/>
                  </a:lnTo>
                  <a:lnTo>
                    <a:pt x="23" y="174"/>
                  </a:lnTo>
                  <a:lnTo>
                    <a:pt x="29" y="145"/>
                  </a:lnTo>
                  <a:lnTo>
                    <a:pt x="38" y="107"/>
                  </a:lnTo>
                  <a:lnTo>
                    <a:pt x="50" y="61"/>
                  </a:lnTo>
                  <a:lnTo>
                    <a:pt x="59" y="11"/>
                  </a:lnTo>
                  <a:lnTo>
                    <a:pt x="57" y="8"/>
                  </a:lnTo>
                  <a:lnTo>
                    <a:pt x="57" y="6"/>
                  </a:lnTo>
                  <a:lnTo>
                    <a:pt x="55" y="2"/>
                  </a:lnTo>
                  <a:lnTo>
                    <a:pt x="54" y="0"/>
                  </a:lnTo>
                  <a:lnTo>
                    <a:pt x="40" y="59"/>
                  </a:lnTo>
                  <a:lnTo>
                    <a:pt x="25" y="112"/>
                  </a:lnTo>
                  <a:lnTo>
                    <a:pt x="12" y="154"/>
                  </a:lnTo>
                  <a:lnTo>
                    <a:pt x="0" y="183"/>
                  </a:lnTo>
                  <a:lnTo>
                    <a:pt x="2" y="210"/>
                  </a:lnTo>
                  <a:lnTo>
                    <a:pt x="4" y="246"/>
                  </a:lnTo>
                  <a:lnTo>
                    <a:pt x="8" y="290"/>
                  </a:lnTo>
                  <a:lnTo>
                    <a:pt x="8" y="340"/>
                  </a:lnTo>
                  <a:close/>
                </a:path>
              </a:pathLst>
            </a:custGeom>
            <a:solidFill>
              <a:srgbClr val="E57F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0" name="Freeform 37"/>
            <p:cNvSpPr>
              <a:spLocks/>
            </p:cNvSpPr>
            <p:nvPr/>
          </p:nvSpPr>
          <p:spPr bwMode="auto">
            <a:xfrm>
              <a:off x="5121276" y="3036888"/>
              <a:ext cx="598488" cy="871538"/>
            </a:xfrm>
            <a:custGeom>
              <a:avLst/>
              <a:gdLst>
                <a:gd name="T0" fmla="*/ 116681 w 754"/>
                <a:gd name="T1" fmla="*/ 113403 h 1099"/>
                <a:gd name="T2" fmla="*/ 76994 w 754"/>
                <a:gd name="T3" fmla="*/ 125298 h 1099"/>
                <a:gd name="T4" fmla="*/ 31750 w 754"/>
                <a:gd name="T5" fmla="*/ 145124 h 1099"/>
                <a:gd name="T6" fmla="*/ 7144 w 754"/>
                <a:gd name="T7" fmla="*/ 218083 h 1099"/>
                <a:gd name="T8" fmla="*/ 22225 w 754"/>
                <a:gd name="T9" fmla="*/ 336244 h 1099"/>
                <a:gd name="T10" fmla="*/ 46831 w 754"/>
                <a:gd name="T11" fmla="*/ 436166 h 1099"/>
                <a:gd name="T12" fmla="*/ 30163 w 754"/>
                <a:gd name="T13" fmla="*/ 570980 h 1099"/>
                <a:gd name="T14" fmla="*/ 2381 w 754"/>
                <a:gd name="T15" fmla="*/ 716104 h 1099"/>
                <a:gd name="T16" fmla="*/ 20638 w 754"/>
                <a:gd name="T17" fmla="*/ 819991 h 1099"/>
                <a:gd name="T18" fmla="*/ 102394 w 754"/>
                <a:gd name="T19" fmla="*/ 862815 h 1099"/>
                <a:gd name="T20" fmla="*/ 196850 w 754"/>
                <a:gd name="T21" fmla="*/ 862815 h 1099"/>
                <a:gd name="T22" fmla="*/ 238919 w 754"/>
                <a:gd name="T23" fmla="*/ 862815 h 1099"/>
                <a:gd name="T24" fmla="*/ 285750 w 754"/>
                <a:gd name="T25" fmla="*/ 867573 h 1099"/>
                <a:gd name="T26" fmla="*/ 337344 w 754"/>
                <a:gd name="T27" fmla="*/ 871538 h 1099"/>
                <a:gd name="T28" fmla="*/ 392113 w 754"/>
                <a:gd name="T29" fmla="*/ 871538 h 1099"/>
                <a:gd name="T30" fmla="*/ 449263 w 754"/>
                <a:gd name="T31" fmla="*/ 861229 h 1099"/>
                <a:gd name="T32" fmla="*/ 495300 w 754"/>
                <a:gd name="T33" fmla="*/ 839817 h 1099"/>
                <a:gd name="T34" fmla="*/ 523875 w 754"/>
                <a:gd name="T35" fmla="*/ 800958 h 1099"/>
                <a:gd name="T36" fmla="*/ 543719 w 754"/>
                <a:gd name="T37" fmla="*/ 747826 h 1099"/>
                <a:gd name="T38" fmla="*/ 543719 w 754"/>
                <a:gd name="T39" fmla="*/ 686762 h 1099"/>
                <a:gd name="T40" fmla="*/ 552450 w 754"/>
                <a:gd name="T41" fmla="*/ 603494 h 1099"/>
                <a:gd name="T42" fmla="*/ 558800 w 754"/>
                <a:gd name="T43" fmla="*/ 569394 h 1099"/>
                <a:gd name="T44" fmla="*/ 561975 w 754"/>
                <a:gd name="T45" fmla="*/ 569394 h 1099"/>
                <a:gd name="T46" fmla="*/ 557213 w 754"/>
                <a:gd name="T47" fmla="*/ 466301 h 1099"/>
                <a:gd name="T48" fmla="*/ 575469 w 754"/>
                <a:gd name="T49" fmla="*/ 388584 h 1099"/>
                <a:gd name="T50" fmla="*/ 596900 w 754"/>
                <a:gd name="T51" fmla="*/ 298179 h 1099"/>
                <a:gd name="T52" fmla="*/ 593725 w 754"/>
                <a:gd name="T53" fmla="*/ 293420 h 1099"/>
                <a:gd name="T54" fmla="*/ 575469 w 754"/>
                <a:gd name="T55" fmla="*/ 371137 h 1099"/>
                <a:gd name="T56" fmla="*/ 552450 w 754"/>
                <a:gd name="T57" fmla="*/ 429821 h 1099"/>
                <a:gd name="T58" fmla="*/ 537369 w 754"/>
                <a:gd name="T59" fmla="*/ 482954 h 1099"/>
                <a:gd name="T60" fmla="*/ 531813 w 754"/>
                <a:gd name="T61" fmla="*/ 639974 h 1099"/>
                <a:gd name="T62" fmla="*/ 480219 w 754"/>
                <a:gd name="T63" fmla="*/ 788270 h 1099"/>
                <a:gd name="T64" fmla="*/ 408782 w 754"/>
                <a:gd name="T65" fmla="*/ 823163 h 1099"/>
                <a:gd name="T66" fmla="*/ 357188 w 754"/>
                <a:gd name="T67" fmla="*/ 829508 h 1099"/>
                <a:gd name="T68" fmla="*/ 308769 w 754"/>
                <a:gd name="T69" fmla="*/ 827921 h 1099"/>
                <a:gd name="T70" fmla="*/ 261938 w 754"/>
                <a:gd name="T71" fmla="*/ 823163 h 1099"/>
                <a:gd name="T72" fmla="*/ 219075 w 754"/>
                <a:gd name="T73" fmla="*/ 819991 h 1099"/>
                <a:gd name="T74" fmla="*/ 166688 w 754"/>
                <a:gd name="T75" fmla="*/ 824749 h 1099"/>
                <a:gd name="T76" fmla="*/ 78581 w 754"/>
                <a:gd name="T77" fmla="*/ 812854 h 1099"/>
                <a:gd name="T78" fmla="*/ 17463 w 754"/>
                <a:gd name="T79" fmla="*/ 754963 h 1099"/>
                <a:gd name="T80" fmla="*/ 22225 w 754"/>
                <a:gd name="T81" fmla="*/ 644732 h 1099"/>
                <a:gd name="T82" fmla="*/ 50006 w 754"/>
                <a:gd name="T83" fmla="*/ 505159 h 1099"/>
                <a:gd name="T84" fmla="*/ 50006 w 754"/>
                <a:gd name="T85" fmla="*/ 393342 h 1099"/>
                <a:gd name="T86" fmla="*/ 25400 w 754"/>
                <a:gd name="T87" fmla="*/ 290248 h 1099"/>
                <a:gd name="T88" fmla="*/ 25400 w 754"/>
                <a:gd name="T89" fmla="*/ 184776 h 1099"/>
                <a:gd name="T90" fmla="*/ 65088 w 754"/>
                <a:gd name="T91" fmla="*/ 141952 h 1099"/>
                <a:gd name="T92" fmla="*/ 110331 w 754"/>
                <a:gd name="T93" fmla="*/ 133229 h 1099"/>
                <a:gd name="T94" fmla="*/ 150813 w 754"/>
                <a:gd name="T95" fmla="*/ 125298 h 1099"/>
                <a:gd name="T96" fmla="*/ 211931 w 754"/>
                <a:gd name="T97" fmla="*/ 93577 h 1099"/>
                <a:gd name="T98" fmla="*/ 299244 w 754"/>
                <a:gd name="T99" fmla="*/ 36479 h 1099"/>
                <a:gd name="T100" fmla="*/ 392113 w 754"/>
                <a:gd name="T101" fmla="*/ 22998 h 1099"/>
                <a:gd name="T102" fmla="*/ 475457 w 754"/>
                <a:gd name="T103" fmla="*/ 56305 h 1099"/>
                <a:gd name="T104" fmla="*/ 548482 w 754"/>
                <a:gd name="T105" fmla="*/ 95163 h 1099"/>
                <a:gd name="T106" fmla="*/ 588963 w 754"/>
                <a:gd name="T107" fmla="*/ 133229 h 1099"/>
                <a:gd name="T108" fmla="*/ 593725 w 754"/>
                <a:gd name="T109" fmla="*/ 140366 h 1099"/>
                <a:gd name="T110" fmla="*/ 585788 w 754"/>
                <a:gd name="T111" fmla="*/ 106266 h 1099"/>
                <a:gd name="T112" fmla="*/ 542132 w 754"/>
                <a:gd name="T113" fmla="*/ 61856 h 1099"/>
                <a:gd name="T114" fmla="*/ 465138 w 754"/>
                <a:gd name="T115" fmla="*/ 30135 h 1099"/>
                <a:gd name="T116" fmla="*/ 381794 w 754"/>
                <a:gd name="T117" fmla="*/ 4758 h 1099"/>
                <a:gd name="T118" fmla="*/ 283369 w 754"/>
                <a:gd name="T119" fmla="*/ 19826 h 1099"/>
                <a:gd name="T120" fmla="*/ 190500 w 754"/>
                <a:gd name="T121" fmla="*/ 76924 h 10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54" h="1099">
                  <a:moveTo>
                    <a:pt x="181" y="132"/>
                  </a:moveTo>
                  <a:lnTo>
                    <a:pt x="164" y="137"/>
                  </a:lnTo>
                  <a:lnTo>
                    <a:pt x="147" y="143"/>
                  </a:lnTo>
                  <a:lnTo>
                    <a:pt x="129" y="149"/>
                  </a:lnTo>
                  <a:lnTo>
                    <a:pt x="114" y="153"/>
                  </a:lnTo>
                  <a:lnTo>
                    <a:pt x="97" y="158"/>
                  </a:lnTo>
                  <a:lnTo>
                    <a:pt x="80" y="166"/>
                  </a:lnTo>
                  <a:lnTo>
                    <a:pt x="61" y="174"/>
                  </a:lnTo>
                  <a:lnTo>
                    <a:pt x="40" y="183"/>
                  </a:lnTo>
                  <a:lnTo>
                    <a:pt x="22" y="200"/>
                  </a:lnTo>
                  <a:lnTo>
                    <a:pt x="11" y="233"/>
                  </a:lnTo>
                  <a:lnTo>
                    <a:pt x="9" y="275"/>
                  </a:lnTo>
                  <a:lnTo>
                    <a:pt x="11" y="323"/>
                  </a:lnTo>
                  <a:lnTo>
                    <a:pt x="17" y="374"/>
                  </a:lnTo>
                  <a:lnTo>
                    <a:pt x="28" y="424"/>
                  </a:lnTo>
                  <a:lnTo>
                    <a:pt x="40" y="471"/>
                  </a:lnTo>
                  <a:lnTo>
                    <a:pt x="51" y="510"/>
                  </a:lnTo>
                  <a:lnTo>
                    <a:pt x="59" y="550"/>
                  </a:lnTo>
                  <a:lnTo>
                    <a:pt x="57" y="599"/>
                  </a:lnTo>
                  <a:lnTo>
                    <a:pt x="49" y="657"/>
                  </a:lnTo>
                  <a:lnTo>
                    <a:pt x="38" y="720"/>
                  </a:lnTo>
                  <a:lnTo>
                    <a:pt x="24" y="782"/>
                  </a:lnTo>
                  <a:lnTo>
                    <a:pt x="13" y="844"/>
                  </a:lnTo>
                  <a:lnTo>
                    <a:pt x="3" y="903"/>
                  </a:lnTo>
                  <a:lnTo>
                    <a:pt x="0" y="952"/>
                  </a:lnTo>
                  <a:lnTo>
                    <a:pt x="7" y="998"/>
                  </a:lnTo>
                  <a:lnTo>
                    <a:pt x="26" y="1034"/>
                  </a:lnTo>
                  <a:lnTo>
                    <a:pt x="55" y="1059"/>
                  </a:lnTo>
                  <a:lnTo>
                    <a:pt x="89" y="1076"/>
                  </a:lnTo>
                  <a:lnTo>
                    <a:pt x="129" y="1088"/>
                  </a:lnTo>
                  <a:lnTo>
                    <a:pt x="169" y="1092"/>
                  </a:lnTo>
                  <a:lnTo>
                    <a:pt x="210" y="1092"/>
                  </a:lnTo>
                  <a:lnTo>
                    <a:pt x="248" y="1088"/>
                  </a:lnTo>
                  <a:lnTo>
                    <a:pt x="265" y="1086"/>
                  </a:lnTo>
                  <a:lnTo>
                    <a:pt x="284" y="1086"/>
                  </a:lnTo>
                  <a:lnTo>
                    <a:pt x="301" y="1088"/>
                  </a:lnTo>
                  <a:lnTo>
                    <a:pt x="320" y="1088"/>
                  </a:lnTo>
                  <a:lnTo>
                    <a:pt x="341" y="1090"/>
                  </a:lnTo>
                  <a:lnTo>
                    <a:pt x="360" y="1094"/>
                  </a:lnTo>
                  <a:lnTo>
                    <a:pt x="381" y="1095"/>
                  </a:lnTo>
                  <a:lnTo>
                    <a:pt x="402" y="1097"/>
                  </a:lnTo>
                  <a:lnTo>
                    <a:pt x="425" y="1099"/>
                  </a:lnTo>
                  <a:lnTo>
                    <a:pt x="448" y="1099"/>
                  </a:lnTo>
                  <a:lnTo>
                    <a:pt x="469" y="1099"/>
                  </a:lnTo>
                  <a:lnTo>
                    <a:pt x="494" y="1099"/>
                  </a:lnTo>
                  <a:lnTo>
                    <a:pt x="517" y="1097"/>
                  </a:lnTo>
                  <a:lnTo>
                    <a:pt x="542" y="1092"/>
                  </a:lnTo>
                  <a:lnTo>
                    <a:pt x="566" y="1086"/>
                  </a:lnTo>
                  <a:lnTo>
                    <a:pt x="591" y="1078"/>
                  </a:lnTo>
                  <a:lnTo>
                    <a:pt x="608" y="1071"/>
                  </a:lnTo>
                  <a:lnTo>
                    <a:pt x="624" y="1059"/>
                  </a:lnTo>
                  <a:lnTo>
                    <a:pt x="637" y="1046"/>
                  </a:lnTo>
                  <a:lnTo>
                    <a:pt x="650" y="1029"/>
                  </a:lnTo>
                  <a:lnTo>
                    <a:pt x="660" y="1010"/>
                  </a:lnTo>
                  <a:lnTo>
                    <a:pt x="670" y="989"/>
                  </a:lnTo>
                  <a:lnTo>
                    <a:pt x="677" y="966"/>
                  </a:lnTo>
                  <a:lnTo>
                    <a:pt x="685" y="943"/>
                  </a:lnTo>
                  <a:lnTo>
                    <a:pt x="685" y="916"/>
                  </a:lnTo>
                  <a:lnTo>
                    <a:pt x="685" y="889"/>
                  </a:lnTo>
                  <a:lnTo>
                    <a:pt x="685" y="866"/>
                  </a:lnTo>
                  <a:lnTo>
                    <a:pt x="687" y="845"/>
                  </a:lnTo>
                  <a:lnTo>
                    <a:pt x="691" y="803"/>
                  </a:lnTo>
                  <a:lnTo>
                    <a:pt x="696" y="761"/>
                  </a:lnTo>
                  <a:lnTo>
                    <a:pt x="702" y="731"/>
                  </a:lnTo>
                  <a:lnTo>
                    <a:pt x="704" y="718"/>
                  </a:lnTo>
                  <a:lnTo>
                    <a:pt x="706" y="718"/>
                  </a:lnTo>
                  <a:lnTo>
                    <a:pt x="708" y="718"/>
                  </a:lnTo>
                  <a:lnTo>
                    <a:pt x="708" y="668"/>
                  </a:lnTo>
                  <a:lnTo>
                    <a:pt x="704" y="624"/>
                  </a:lnTo>
                  <a:lnTo>
                    <a:pt x="702" y="588"/>
                  </a:lnTo>
                  <a:lnTo>
                    <a:pt x="700" y="561"/>
                  </a:lnTo>
                  <a:lnTo>
                    <a:pt x="712" y="532"/>
                  </a:lnTo>
                  <a:lnTo>
                    <a:pt x="725" y="490"/>
                  </a:lnTo>
                  <a:lnTo>
                    <a:pt x="740" y="437"/>
                  </a:lnTo>
                  <a:lnTo>
                    <a:pt x="754" y="378"/>
                  </a:lnTo>
                  <a:lnTo>
                    <a:pt x="752" y="376"/>
                  </a:lnTo>
                  <a:lnTo>
                    <a:pt x="752" y="374"/>
                  </a:lnTo>
                  <a:lnTo>
                    <a:pt x="750" y="372"/>
                  </a:lnTo>
                  <a:lnTo>
                    <a:pt x="748" y="370"/>
                  </a:lnTo>
                  <a:lnTo>
                    <a:pt x="740" y="405"/>
                  </a:lnTo>
                  <a:lnTo>
                    <a:pt x="733" y="437"/>
                  </a:lnTo>
                  <a:lnTo>
                    <a:pt x="725" y="468"/>
                  </a:lnTo>
                  <a:lnTo>
                    <a:pt x="715" y="496"/>
                  </a:lnTo>
                  <a:lnTo>
                    <a:pt x="706" y="521"/>
                  </a:lnTo>
                  <a:lnTo>
                    <a:pt x="696" y="542"/>
                  </a:lnTo>
                  <a:lnTo>
                    <a:pt x="687" y="559"/>
                  </a:lnTo>
                  <a:lnTo>
                    <a:pt x="677" y="571"/>
                  </a:lnTo>
                  <a:lnTo>
                    <a:pt x="677" y="609"/>
                  </a:lnTo>
                  <a:lnTo>
                    <a:pt x="677" y="666"/>
                  </a:lnTo>
                  <a:lnTo>
                    <a:pt x="675" y="735"/>
                  </a:lnTo>
                  <a:lnTo>
                    <a:pt x="670" y="807"/>
                  </a:lnTo>
                  <a:lnTo>
                    <a:pt x="656" y="880"/>
                  </a:lnTo>
                  <a:lnTo>
                    <a:pt x="635" y="945"/>
                  </a:lnTo>
                  <a:lnTo>
                    <a:pt x="605" y="994"/>
                  </a:lnTo>
                  <a:lnTo>
                    <a:pt x="561" y="1025"/>
                  </a:lnTo>
                  <a:lnTo>
                    <a:pt x="538" y="1033"/>
                  </a:lnTo>
                  <a:lnTo>
                    <a:pt x="515" y="1038"/>
                  </a:lnTo>
                  <a:lnTo>
                    <a:pt x="492" y="1042"/>
                  </a:lnTo>
                  <a:lnTo>
                    <a:pt x="471" y="1044"/>
                  </a:lnTo>
                  <a:lnTo>
                    <a:pt x="450" y="1046"/>
                  </a:lnTo>
                  <a:lnTo>
                    <a:pt x="429" y="1046"/>
                  </a:lnTo>
                  <a:lnTo>
                    <a:pt x="408" y="1044"/>
                  </a:lnTo>
                  <a:lnTo>
                    <a:pt x="389" y="1044"/>
                  </a:lnTo>
                  <a:lnTo>
                    <a:pt x="368" y="1042"/>
                  </a:lnTo>
                  <a:lnTo>
                    <a:pt x="349" y="1040"/>
                  </a:lnTo>
                  <a:lnTo>
                    <a:pt x="330" y="1038"/>
                  </a:lnTo>
                  <a:lnTo>
                    <a:pt x="313" y="1036"/>
                  </a:lnTo>
                  <a:lnTo>
                    <a:pt x="294" y="1034"/>
                  </a:lnTo>
                  <a:lnTo>
                    <a:pt x="276" y="1034"/>
                  </a:lnTo>
                  <a:lnTo>
                    <a:pt x="261" y="1034"/>
                  </a:lnTo>
                  <a:lnTo>
                    <a:pt x="244" y="1036"/>
                  </a:lnTo>
                  <a:lnTo>
                    <a:pt x="210" y="1040"/>
                  </a:lnTo>
                  <a:lnTo>
                    <a:pt x="173" y="1040"/>
                  </a:lnTo>
                  <a:lnTo>
                    <a:pt x="135" y="1034"/>
                  </a:lnTo>
                  <a:lnTo>
                    <a:pt x="99" y="1025"/>
                  </a:lnTo>
                  <a:lnTo>
                    <a:pt x="66" y="1010"/>
                  </a:lnTo>
                  <a:lnTo>
                    <a:pt x="42" y="985"/>
                  </a:lnTo>
                  <a:lnTo>
                    <a:pt x="22" y="952"/>
                  </a:lnTo>
                  <a:lnTo>
                    <a:pt x="15" y="910"/>
                  </a:lnTo>
                  <a:lnTo>
                    <a:pt x="19" y="865"/>
                  </a:lnTo>
                  <a:lnTo>
                    <a:pt x="28" y="813"/>
                  </a:lnTo>
                  <a:lnTo>
                    <a:pt x="40" y="754"/>
                  </a:lnTo>
                  <a:lnTo>
                    <a:pt x="51" y="695"/>
                  </a:lnTo>
                  <a:lnTo>
                    <a:pt x="63" y="637"/>
                  </a:lnTo>
                  <a:lnTo>
                    <a:pt x="68" y="582"/>
                  </a:lnTo>
                  <a:lnTo>
                    <a:pt x="70" y="534"/>
                  </a:lnTo>
                  <a:lnTo>
                    <a:pt x="63" y="496"/>
                  </a:lnTo>
                  <a:lnTo>
                    <a:pt x="51" y="460"/>
                  </a:lnTo>
                  <a:lnTo>
                    <a:pt x="42" y="414"/>
                  </a:lnTo>
                  <a:lnTo>
                    <a:pt x="32" y="366"/>
                  </a:lnTo>
                  <a:lnTo>
                    <a:pt x="28" y="319"/>
                  </a:lnTo>
                  <a:lnTo>
                    <a:pt x="26" y="273"/>
                  </a:lnTo>
                  <a:lnTo>
                    <a:pt x="32" y="233"/>
                  </a:lnTo>
                  <a:lnTo>
                    <a:pt x="42" y="204"/>
                  </a:lnTo>
                  <a:lnTo>
                    <a:pt x="61" y="187"/>
                  </a:lnTo>
                  <a:lnTo>
                    <a:pt x="82" y="179"/>
                  </a:lnTo>
                  <a:lnTo>
                    <a:pt x="103" y="176"/>
                  </a:lnTo>
                  <a:lnTo>
                    <a:pt x="122" y="172"/>
                  </a:lnTo>
                  <a:lnTo>
                    <a:pt x="139" y="168"/>
                  </a:lnTo>
                  <a:lnTo>
                    <a:pt x="156" y="166"/>
                  </a:lnTo>
                  <a:lnTo>
                    <a:pt x="173" y="162"/>
                  </a:lnTo>
                  <a:lnTo>
                    <a:pt x="190" y="158"/>
                  </a:lnTo>
                  <a:lnTo>
                    <a:pt x="210" y="153"/>
                  </a:lnTo>
                  <a:lnTo>
                    <a:pt x="236" y="139"/>
                  </a:lnTo>
                  <a:lnTo>
                    <a:pt x="267" y="118"/>
                  </a:lnTo>
                  <a:lnTo>
                    <a:pt x="301" y="94"/>
                  </a:lnTo>
                  <a:lnTo>
                    <a:pt x="339" y="69"/>
                  </a:lnTo>
                  <a:lnTo>
                    <a:pt x="377" y="46"/>
                  </a:lnTo>
                  <a:lnTo>
                    <a:pt x="418" y="31"/>
                  </a:lnTo>
                  <a:lnTo>
                    <a:pt x="456" y="23"/>
                  </a:lnTo>
                  <a:lnTo>
                    <a:pt x="494" y="29"/>
                  </a:lnTo>
                  <a:lnTo>
                    <a:pt x="530" y="42"/>
                  </a:lnTo>
                  <a:lnTo>
                    <a:pt x="565" y="55"/>
                  </a:lnTo>
                  <a:lnTo>
                    <a:pt x="599" y="71"/>
                  </a:lnTo>
                  <a:lnTo>
                    <a:pt x="631" y="86"/>
                  </a:lnTo>
                  <a:lnTo>
                    <a:pt x="662" y="101"/>
                  </a:lnTo>
                  <a:lnTo>
                    <a:pt x="691" y="120"/>
                  </a:lnTo>
                  <a:lnTo>
                    <a:pt x="717" y="141"/>
                  </a:lnTo>
                  <a:lnTo>
                    <a:pt x="740" y="166"/>
                  </a:lnTo>
                  <a:lnTo>
                    <a:pt x="742" y="168"/>
                  </a:lnTo>
                  <a:lnTo>
                    <a:pt x="744" y="172"/>
                  </a:lnTo>
                  <a:lnTo>
                    <a:pt x="746" y="174"/>
                  </a:lnTo>
                  <a:lnTo>
                    <a:pt x="748" y="177"/>
                  </a:lnTo>
                  <a:lnTo>
                    <a:pt x="746" y="166"/>
                  </a:lnTo>
                  <a:lnTo>
                    <a:pt x="742" y="151"/>
                  </a:lnTo>
                  <a:lnTo>
                    <a:pt x="738" y="134"/>
                  </a:lnTo>
                  <a:lnTo>
                    <a:pt x="734" y="115"/>
                  </a:lnTo>
                  <a:lnTo>
                    <a:pt x="710" y="95"/>
                  </a:lnTo>
                  <a:lnTo>
                    <a:pt x="683" y="78"/>
                  </a:lnTo>
                  <a:lnTo>
                    <a:pt x="652" y="63"/>
                  </a:lnTo>
                  <a:lnTo>
                    <a:pt x="620" y="50"/>
                  </a:lnTo>
                  <a:lnTo>
                    <a:pt x="586" y="38"/>
                  </a:lnTo>
                  <a:lnTo>
                    <a:pt x="551" y="27"/>
                  </a:lnTo>
                  <a:lnTo>
                    <a:pt x="515" y="17"/>
                  </a:lnTo>
                  <a:lnTo>
                    <a:pt x="481" y="6"/>
                  </a:lnTo>
                  <a:lnTo>
                    <a:pt x="440" y="0"/>
                  </a:lnTo>
                  <a:lnTo>
                    <a:pt x="398" y="8"/>
                  </a:lnTo>
                  <a:lnTo>
                    <a:pt x="357" y="25"/>
                  </a:lnTo>
                  <a:lnTo>
                    <a:pt x="316" y="48"/>
                  </a:lnTo>
                  <a:lnTo>
                    <a:pt x="276" y="73"/>
                  </a:lnTo>
                  <a:lnTo>
                    <a:pt x="240" y="97"/>
                  </a:lnTo>
                  <a:lnTo>
                    <a:pt x="208" y="118"/>
                  </a:lnTo>
                  <a:lnTo>
                    <a:pt x="181" y="132"/>
                  </a:lnTo>
                  <a:close/>
                </a:path>
              </a:pathLst>
            </a:custGeom>
            <a:solidFill>
              <a:srgbClr val="E57A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1" name="Freeform 38"/>
            <p:cNvSpPr>
              <a:spLocks/>
            </p:cNvSpPr>
            <p:nvPr/>
          </p:nvSpPr>
          <p:spPr bwMode="auto">
            <a:xfrm>
              <a:off x="5133976" y="3054351"/>
              <a:ext cx="581025" cy="811213"/>
            </a:xfrm>
            <a:custGeom>
              <a:avLst/>
              <a:gdLst>
                <a:gd name="T0" fmla="*/ 319445 w 733"/>
                <a:gd name="T1" fmla="*/ 6344 h 1023"/>
                <a:gd name="T2" fmla="*/ 226703 w 733"/>
                <a:gd name="T3" fmla="*/ 56301 h 1023"/>
                <a:gd name="T4" fmla="*/ 154570 w 733"/>
                <a:gd name="T5" fmla="*/ 103087 h 1023"/>
                <a:gd name="T6" fmla="*/ 111766 w 733"/>
                <a:gd name="T7" fmla="*/ 113395 h 1023"/>
                <a:gd name="T8" fmla="*/ 69755 w 733"/>
                <a:gd name="T9" fmla="*/ 121325 h 1023"/>
                <a:gd name="T10" fmla="*/ 21402 w 733"/>
                <a:gd name="T11" fmla="*/ 143528 h 1023"/>
                <a:gd name="T12" fmla="*/ 10305 w 733"/>
                <a:gd name="T13" fmla="*/ 234720 h 1023"/>
                <a:gd name="T14" fmla="*/ 28536 w 733"/>
                <a:gd name="T15" fmla="*/ 346530 h 1023"/>
                <a:gd name="T16" fmla="*/ 42011 w 733"/>
                <a:gd name="T17" fmla="*/ 443273 h 1023"/>
                <a:gd name="T18" fmla="*/ 19817 w 733"/>
                <a:gd name="T19" fmla="*/ 579664 h 1023"/>
                <a:gd name="T20" fmla="*/ 0 w 733"/>
                <a:gd name="T21" fmla="*/ 703368 h 1023"/>
                <a:gd name="T22" fmla="*/ 40426 w 733"/>
                <a:gd name="T23" fmla="*/ 782666 h 1023"/>
                <a:gd name="T24" fmla="*/ 125241 w 733"/>
                <a:gd name="T25" fmla="*/ 806455 h 1023"/>
                <a:gd name="T26" fmla="*/ 194996 w 733"/>
                <a:gd name="T27" fmla="*/ 801697 h 1023"/>
                <a:gd name="T28" fmla="*/ 236215 w 733"/>
                <a:gd name="T29" fmla="*/ 803283 h 1023"/>
                <a:gd name="T30" fmla="*/ 279811 w 733"/>
                <a:gd name="T31" fmla="*/ 808041 h 1023"/>
                <a:gd name="T32" fmla="*/ 328164 w 733"/>
                <a:gd name="T33" fmla="*/ 811213 h 1023"/>
                <a:gd name="T34" fmla="*/ 378102 w 733"/>
                <a:gd name="T35" fmla="*/ 808041 h 1023"/>
                <a:gd name="T36" fmla="*/ 432796 w 733"/>
                <a:gd name="T37" fmla="*/ 794561 h 1023"/>
                <a:gd name="T38" fmla="*/ 508100 w 733"/>
                <a:gd name="T39" fmla="*/ 679579 h 1023"/>
                <a:gd name="T40" fmla="*/ 524746 w 733"/>
                <a:gd name="T41" fmla="*/ 509883 h 1023"/>
                <a:gd name="T42" fmla="*/ 532672 w 733"/>
                <a:gd name="T43" fmla="*/ 425034 h 1023"/>
                <a:gd name="T44" fmla="*/ 554867 w 733"/>
                <a:gd name="T45" fmla="*/ 375077 h 1023"/>
                <a:gd name="T46" fmla="*/ 574684 w 733"/>
                <a:gd name="T47" fmla="*/ 302916 h 1023"/>
                <a:gd name="T48" fmla="*/ 579440 w 733"/>
                <a:gd name="T49" fmla="*/ 271990 h 1023"/>
                <a:gd name="T50" fmla="*/ 571513 w 733"/>
                <a:gd name="T51" fmla="*/ 294987 h 1023"/>
                <a:gd name="T52" fmla="*/ 550904 w 733"/>
                <a:gd name="T53" fmla="*/ 370319 h 1023"/>
                <a:gd name="T54" fmla="*/ 523160 w 733"/>
                <a:gd name="T55" fmla="*/ 425034 h 1023"/>
                <a:gd name="T56" fmla="*/ 514441 w 733"/>
                <a:gd name="T57" fmla="*/ 438515 h 1023"/>
                <a:gd name="T58" fmla="*/ 511270 w 733"/>
                <a:gd name="T59" fmla="*/ 446445 h 1023"/>
                <a:gd name="T60" fmla="*/ 504929 w 733"/>
                <a:gd name="T61" fmla="*/ 458339 h 1023"/>
                <a:gd name="T62" fmla="*/ 496210 w 733"/>
                <a:gd name="T63" fmla="*/ 574907 h 1023"/>
                <a:gd name="T64" fmla="*/ 459747 w 733"/>
                <a:gd name="T65" fmla="*/ 704954 h 1023"/>
                <a:gd name="T66" fmla="*/ 374932 w 733"/>
                <a:gd name="T67" fmla="*/ 762842 h 1023"/>
                <a:gd name="T68" fmla="*/ 282982 w 733"/>
                <a:gd name="T69" fmla="*/ 767599 h 1023"/>
                <a:gd name="T70" fmla="*/ 202923 w 733"/>
                <a:gd name="T71" fmla="*/ 761256 h 1023"/>
                <a:gd name="T72" fmla="*/ 126827 w 733"/>
                <a:gd name="T73" fmla="*/ 764427 h 1023"/>
                <a:gd name="T74" fmla="*/ 51523 w 733"/>
                <a:gd name="T75" fmla="*/ 741431 h 1023"/>
                <a:gd name="T76" fmla="*/ 11890 w 733"/>
                <a:gd name="T77" fmla="*/ 670064 h 1023"/>
                <a:gd name="T78" fmla="*/ 30121 w 733"/>
                <a:gd name="T79" fmla="*/ 558254 h 1023"/>
                <a:gd name="T80" fmla="*/ 53109 w 733"/>
                <a:gd name="T81" fmla="*/ 431378 h 1023"/>
                <a:gd name="T82" fmla="*/ 38841 w 733"/>
                <a:gd name="T83" fmla="*/ 337807 h 1023"/>
                <a:gd name="T84" fmla="*/ 23780 w 733"/>
                <a:gd name="T85" fmla="*/ 231549 h 1023"/>
                <a:gd name="T86" fmla="*/ 38048 w 733"/>
                <a:gd name="T87" fmla="*/ 145114 h 1023"/>
                <a:gd name="T88" fmla="*/ 87986 w 733"/>
                <a:gd name="T89" fmla="*/ 128462 h 1023"/>
                <a:gd name="T90" fmla="*/ 133168 w 733"/>
                <a:gd name="T91" fmla="*/ 126876 h 1023"/>
                <a:gd name="T92" fmla="*/ 176765 w 733"/>
                <a:gd name="T93" fmla="*/ 119739 h 1023"/>
                <a:gd name="T94" fmla="*/ 248105 w 733"/>
                <a:gd name="T95" fmla="*/ 72954 h 1023"/>
                <a:gd name="T96" fmla="*/ 334506 w 733"/>
                <a:gd name="T97" fmla="*/ 22996 h 1023"/>
                <a:gd name="T98" fmla="*/ 419321 w 733"/>
                <a:gd name="T99" fmla="*/ 34891 h 1023"/>
                <a:gd name="T100" fmla="*/ 489868 w 733"/>
                <a:gd name="T101" fmla="*/ 72954 h 1023"/>
                <a:gd name="T102" fmla="*/ 549318 w 733"/>
                <a:gd name="T103" fmla="*/ 121325 h 1023"/>
                <a:gd name="T104" fmla="*/ 571513 w 733"/>
                <a:gd name="T105" fmla="*/ 151458 h 1023"/>
                <a:gd name="T106" fmla="*/ 577854 w 733"/>
                <a:gd name="T107" fmla="*/ 148286 h 1023"/>
                <a:gd name="T108" fmla="*/ 581025 w 733"/>
                <a:gd name="T109" fmla="*/ 130048 h 1023"/>
                <a:gd name="T110" fmla="*/ 581025 w 733"/>
                <a:gd name="T111" fmla="*/ 125290 h 1023"/>
                <a:gd name="T112" fmla="*/ 577854 w 733"/>
                <a:gd name="T113" fmla="*/ 118153 h 1023"/>
                <a:gd name="T114" fmla="*/ 556452 w 733"/>
                <a:gd name="T115" fmla="*/ 93571 h 1023"/>
                <a:gd name="T116" fmla="*/ 488283 w 733"/>
                <a:gd name="T117" fmla="*/ 49957 h 1023"/>
                <a:gd name="T118" fmla="*/ 408224 w 733"/>
                <a:gd name="T119" fmla="*/ 15067 h 10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33" h="1023">
                  <a:moveTo>
                    <a:pt x="479" y="6"/>
                  </a:moveTo>
                  <a:lnTo>
                    <a:pt x="441" y="0"/>
                  </a:lnTo>
                  <a:lnTo>
                    <a:pt x="403" y="8"/>
                  </a:lnTo>
                  <a:lnTo>
                    <a:pt x="362" y="23"/>
                  </a:lnTo>
                  <a:lnTo>
                    <a:pt x="324" y="46"/>
                  </a:lnTo>
                  <a:lnTo>
                    <a:pt x="286" y="71"/>
                  </a:lnTo>
                  <a:lnTo>
                    <a:pt x="252" y="95"/>
                  </a:lnTo>
                  <a:lnTo>
                    <a:pt x="221" y="116"/>
                  </a:lnTo>
                  <a:lnTo>
                    <a:pt x="195" y="130"/>
                  </a:lnTo>
                  <a:lnTo>
                    <a:pt x="175" y="135"/>
                  </a:lnTo>
                  <a:lnTo>
                    <a:pt x="158" y="139"/>
                  </a:lnTo>
                  <a:lnTo>
                    <a:pt x="141" y="143"/>
                  </a:lnTo>
                  <a:lnTo>
                    <a:pt x="124" y="145"/>
                  </a:lnTo>
                  <a:lnTo>
                    <a:pt x="107" y="149"/>
                  </a:lnTo>
                  <a:lnTo>
                    <a:pt x="88" y="153"/>
                  </a:lnTo>
                  <a:lnTo>
                    <a:pt x="67" y="156"/>
                  </a:lnTo>
                  <a:lnTo>
                    <a:pt x="46" y="164"/>
                  </a:lnTo>
                  <a:lnTo>
                    <a:pt x="27" y="181"/>
                  </a:lnTo>
                  <a:lnTo>
                    <a:pt x="17" y="210"/>
                  </a:lnTo>
                  <a:lnTo>
                    <a:pt x="11" y="250"/>
                  </a:lnTo>
                  <a:lnTo>
                    <a:pt x="13" y="296"/>
                  </a:lnTo>
                  <a:lnTo>
                    <a:pt x="17" y="343"/>
                  </a:lnTo>
                  <a:lnTo>
                    <a:pt x="27" y="391"/>
                  </a:lnTo>
                  <a:lnTo>
                    <a:pt x="36" y="437"/>
                  </a:lnTo>
                  <a:lnTo>
                    <a:pt x="48" y="473"/>
                  </a:lnTo>
                  <a:lnTo>
                    <a:pt x="55" y="511"/>
                  </a:lnTo>
                  <a:lnTo>
                    <a:pt x="53" y="559"/>
                  </a:lnTo>
                  <a:lnTo>
                    <a:pt x="48" y="614"/>
                  </a:lnTo>
                  <a:lnTo>
                    <a:pt x="36" y="672"/>
                  </a:lnTo>
                  <a:lnTo>
                    <a:pt x="25" y="731"/>
                  </a:lnTo>
                  <a:lnTo>
                    <a:pt x="13" y="790"/>
                  </a:lnTo>
                  <a:lnTo>
                    <a:pt x="4" y="842"/>
                  </a:lnTo>
                  <a:lnTo>
                    <a:pt x="0" y="887"/>
                  </a:lnTo>
                  <a:lnTo>
                    <a:pt x="7" y="929"/>
                  </a:lnTo>
                  <a:lnTo>
                    <a:pt x="27" y="962"/>
                  </a:lnTo>
                  <a:lnTo>
                    <a:pt x="51" y="987"/>
                  </a:lnTo>
                  <a:lnTo>
                    <a:pt x="84" y="1002"/>
                  </a:lnTo>
                  <a:lnTo>
                    <a:pt x="120" y="1011"/>
                  </a:lnTo>
                  <a:lnTo>
                    <a:pt x="158" y="1017"/>
                  </a:lnTo>
                  <a:lnTo>
                    <a:pt x="195" y="1017"/>
                  </a:lnTo>
                  <a:lnTo>
                    <a:pt x="229" y="1013"/>
                  </a:lnTo>
                  <a:lnTo>
                    <a:pt x="246" y="1011"/>
                  </a:lnTo>
                  <a:lnTo>
                    <a:pt x="261" y="1011"/>
                  </a:lnTo>
                  <a:lnTo>
                    <a:pt x="279" y="1011"/>
                  </a:lnTo>
                  <a:lnTo>
                    <a:pt x="298" y="1013"/>
                  </a:lnTo>
                  <a:lnTo>
                    <a:pt x="315" y="1015"/>
                  </a:lnTo>
                  <a:lnTo>
                    <a:pt x="334" y="1017"/>
                  </a:lnTo>
                  <a:lnTo>
                    <a:pt x="353" y="1019"/>
                  </a:lnTo>
                  <a:lnTo>
                    <a:pt x="374" y="1021"/>
                  </a:lnTo>
                  <a:lnTo>
                    <a:pt x="393" y="1021"/>
                  </a:lnTo>
                  <a:lnTo>
                    <a:pt x="414" y="1023"/>
                  </a:lnTo>
                  <a:lnTo>
                    <a:pt x="435" y="1023"/>
                  </a:lnTo>
                  <a:lnTo>
                    <a:pt x="456" y="1021"/>
                  </a:lnTo>
                  <a:lnTo>
                    <a:pt x="477" y="1019"/>
                  </a:lnTo>
                  <a:lnTo>
                    <a:pt x="500" y="1015"/>
                  </a:lnTo>
                  <a:lnTo>
                    <a:pt x="523" y="1010"/>
                  </a:lnTo>
                  <a:lnTo>
                    <a:pt x="546" y="1002"/>
                  </a:lnTo>
                  <a:lnTo>
                    <a:pt x="590" y="971"/>
                  </a:lnTo>
                  <a:lnTo>
                    <a:pt x="620" y="922"/>
                  </a:lnTo>
                  <a:lnTo>
                    <a:pt x="641" y="857"/>
                  </a:lnTo>
                  <a:lnTo>
                    <a:pt x="655" y="784"/>
                  </a:lnTo>
                  <a:lnTo>
                    <a:pt x="660" y="712"/>
                  </a:lnTo>
                  <a:lnTo>
                    <a:pt x="662" y="643"/>
                  </a:lnTo>
                  <a:lnTo>
                    <a:pt x="662" y="586"/>
                  </a:lnTo>
                  <a:lnTo>
                    <a:pt x="662" y="548"/>
                  </a:lnTo>
                  <a:lnTo>
                    <a:pt x="672" y="536"/>
                  </a:lnTo>
                  <a:lnTo>
                    <a:pt x="681" y="519"/>
                  </a:lnTo>
                  <a:lnTo>
                    <a:pt x="691" y="498"/>
                  </a:lnTo>
                  <a:lnTo>
                    <a:pt x="700" y="473"/>
                  </a:lnTo>
                  <a:lnTo>
                    <a:pt x="710" y="445"/>
                  </a:lnTo>
                  <a:lnTo>
                    <a:pt x="718" y="414"/>
                  </a:lnTo>
                  <a:lnTo>
                    <a:pt x="725" y="382"/>
                  </a:lnTo>
                  <a:lnTo>
                    <a:pt x="733" y="347"/>
                  </a:lnTo>
                  <a:lnTo>
                    <a:pt x="731" y="345"/>
                  </a:lnTo>
                  <a:lnTo>
                    <a:pt x="731" y="343"/>
                  </a:lnTo>
                  <a:lnTo>
                    <a:pt x="729" y="342"/>
                  </a:lnTo>
                  <a:lnTo>
                    <a:pt x="727" y="340"/>
                  </a:lnTo>
                  <a:lnTo>
                    <a:pt x="721" y="372"/>
                  </a:lnTo>
                  <a:lnTo>
                    <a:pt x="714" y="406"/>
                  </a:lnTo>
                  <a:lnTo>
                    <a:pt x="704" y="437"/>
                  </a:lnTo>
                  <a:lnTo>
                    <a:pt x="695" y="467"/>
                  </a:lnTo>
                  <a:lnTo>
                    <a:pt x="685" y="494"/>
                  </a:lnTo>
                  <a:lnTo>
                    <a:pt x="674" y="517"/>
                  </a:lnTo>
                  <a:lnTo>
                    <a:pt x="660" y="536"/>
                  </a:lnTo>
                  <a:lnTo>
                    <a:pt x="649" y="550"/>
                  </a:lnTo>
                  <a:lnTo>
                    <a:pt x="649" y="551"/>
                  </a:lnTo>
                  <a:lnTo>
                    <a:pt x="649" y="553"/>
                  </a:lnTo>
                  <a:lnTo>
                    <a:pt x="647" y="555"/>
                  </a:lnTo>
                  <a:lnTo>
                    <a:pt x="647" y="557"/>
                  </a:lnTo>
                  <a:lnTo>
                    <a:pt x="645" y="563"/>
                  </a:lnTo>
                  <a:lnTo>
                    <a:pt x="643" y="567"/>
                  </a:lnTo>
                  <a:lnTo>
                    <a:pt x="639" y="572"/>
                  </a:lnTo>
                  <a:lnTo>
                    <a:pt x="637" y="578"/>
                  </a:lnTo>
                  <a:lnTo>
                    <a:pt x="635" y="618"/>
                  </a:lnTo>
                  <a:lnTo>
                    <a:pt x="632" y="668"/>
                  </a:lnTo>
                  <a:lnTo>
                    <a:pt x="626" y="725"/>
                  </a:lnTo>
                  <a:lnTo>
                    <a:pt x="616" y="782"/>
                  </a:lnTo>
                  <a:lnTo>
                    <a:pt x="601" y="840"/>
                  </a:lnTo>
                  <a:lnTo>
                    <a:pt x="580" y="889"/>
                  </a:lnTo>
                  <a:lnTo>
                    <a:pt x="553" y="927"/>
                  </a:lnTo>
                  <a:lnTo>
                    <a:pt x="515" y="950"/>
                  </a:lnTo>
                  <a:lnTo>
                    <a:pt x="473" y="962"/>
                  </a:lnTo>
                  <a:lnTo>
                    <a:pt x="433" y="968"/>
                  </a:lnTo>
                  <a:lnTo>
                    <a:pt x="395" y="969"/>
                  </a:lnTo>
                  <a:lnTo>
                    <a:pt x="357" y="968"/>
                  </a:lnTo>
                  <a:lnTo>
                    <a:pt x="322" y="964"/>
                  </a:lnTo>
                  <a:lnTo>
                    <a:pt x="288" y="962"/>
                  </a:lnTo>
                  <a:lnTo>
                    <a:pt x="256" y="960"/>
                  </a:lnTo>
                  <a:lnTo>
                    <a:pt x="225" y="962"/>
                  </a:lnTo>
                  <a:lnTo>
                    <a:pt x="195" y="964"/>
                  </a:lnTo>
                  <a:lnTo>
                    <a:pt x="160" y="964"/>
                  </a:lnTo>
                  <a:lnTo>
                    <a:pt x="126" y="960"/>
                  </a:lnTo>
                  <a:lnTo>
                    <a:pt x="93" y="950"/>
                  </a:lnTo>
                  <a:lnTo>
                    <a:pt x="65" y="935"/>
                  </a:lnTo>
                  <a:lnTo>
                    <a:pt x="40" y="914"/>
                  </a:lnTo>
                  <a:lnTo>
                    <a:pt x="23" y="884"/>
                  </a:lnTo>
                  <a:lnTo>
                    <a:pt x="15" y="845"/>
                  </a:lnTo>
                  <a:lnTo>
                    <a:pt x="19" y="805"/>
                  </a:lnTo>
                  <a:lnTo>
                    <a:pt x="27" y="758"/>
                  </a:lnTo>
                  <a:lnTo>
                    <a:pt x="38" y="704"/>
                  </a:lnTo>
                  <a:lnTo>
                    <a:pt x="49" y="649"/>
                  </a:lnTo>
                  <a:lnTo>
                    <a:pt x="59" y="595"/>
                  </a:lnTo>
                  <a:lnTo>
                    <a:pt x="67" y="544"/>
                  </a:lnTo>
                  <a:lnTo>
                    <a:pt x="67" y="498"/>
                  </a:lnTo>
                  <a:lnTo>
                    <a:pt x="61" y="462"/>
                  </a:lnTo>
                  <a:lnTo>
                    <a:pt x="49" y="426"/>
                  </a:lnTo>
                  <a:lnTo>
                    <a:pt x="40" y="384"/>
                  </a:lnTo>
                  <a:lnTo>
                    <a:pt x="34" y="338"/>
                  </a:lnTo>
                  <a:lnTo>
                    <a:pt x="30" y="292"/>
                  </a:lnTo>
                  <a:lnTo>
                    <a:pt x="30" y="248"/>
                  </a:lnTo>
                  <a:lnTo>
                    <a:pt x="36" y="212"/>
                  </a:lnTo>
                  <a:lnTo>
                    <a:pt x="48" y="183"/>
                  </a:lnTo>
                  <a:lnTo>
                    <a:pt x="67" y="170"/>
                  </a:lnTo>
                  <a:lnTo>
                    <a:pt x="90" y="166"/>
                  </a:lnTo>
                  <a:lnTo>
                    <a:pt x="111" y="162"/>
                  </a:lnTo>
                  <a:lnTo>
                    <a:pt x="130" y="162"/>
                  </a:lnTo>
                  <a:lnTo>
                    <a:pt x="149" y="160"/>
                  </a:lnTo>
                  <a:lnTo>
                    <a:pt x="168" y="160"/>
                  </a:lnTo>
                  <a:lnTo>
                    <a:pt x="185" y="158"/>
                  </a:lnTo>
                  <a:lnTo>
                    <a:pt x="204" y="156"/>
                  </a:lnTo>
                  <a:lnTo>
                    <a:pt x="223" y="151"/>
                  </a:lnTo>
                  <a:lnTo>
                    <a:pt x="250" y="137"/>
                  </a:lnTo>
                  <a:lnTo>
                    <a:pt x="279" y="116"/>
                  </a:lnTo>
                  <a:lnTo>
                    <a:pt x="313" y="92"/>
                  </a:lnTo>
                  <a:lnTo>
                    <a:pt x="347" y="67"/>
                  </a:lnTo>
                  <a:lnTo>
                    <a:pt x="383" y="44"/>
                  </a:lnTo>
                  <a:lnTo>
                    <a:pt x="422" y="29"/>
                  </a:lnTo>
                  <a:lnTo>
                    <a:pt x="458" y="23"/>
                  </a:lnTo>
                  <a:lnTo>
                    <a:pt x="494" y="29"/>
                  </a:lnTo>
                  <a:lnTo>
                    <a:pt x="529" y="44"/>
                  </a:lnTo>
                  <a:lnTo>
                    <a:pt x="559" y="59"/>
                  </a:lnTo>
                  <a:lnTo>
                    <a:pt x="590" y="74"/>
                  </a:lnTo>
                  <a:lnTo>
                    <a:pt x="618" y="92"/>
                  </a:lnTo>
                  <a:lnTo>
                    <a:pt x="645" y="111"/>
                  </a:lnTo>
                  <a:lnTo>
                    <a:pt x="670" y="132"/>
                  </a:lnTo>
                  <a:lnTo>
                    <a:pt x="693" y="153"/>
                  </a:lnTo>
                  <a:lnTo>
                    <a:pt x="714" y="177"/>
                  </a:lnTo>
                  <a:lnTo>
                    <a:pt x="718" y="183"/>
                  </a:lnTo>
                  <a:lnTo>
                    <a:pt x="721" y="191"/>
                  </a:lnTo>
                  <a:lnTo>
                    <a:pt x="725" y="196"/>
                  </a:lnTo>
                  <a:lnTo>
                    <a:pt x="727" y="204"/>
                  </a:lnTo>
                  <a:lnTo>
                    <a:pt x="729" y="187"/>
                  </a:lnTo>
                  <a:lnTo>
                    <a:pt x="731" y="174"/>
                  </a:lnTo>
                  <a:lnTo>
                    <a:pt x="733" y="166"/>
                  </a:lnTo>
                  <a:lnTo>
                    <a:pt x="733" y="164"/>
                  </a:lnTo>
                  <a:lnTo>
                    <a:pt x="733" y="162"/>
                  </a:lnTo>
                  <a:lnTo>
                    <a:pt x="733" y="158"/>
                  </a:lnTo>
                  <a:lnTo>
                    <a:pt x="733" y="154"/>
                  </a:lnTo>
                  <a:lnTo>
                    <a:pt x="731" y="151"/>
                  </a:lnTo>
                  <a:lnTo>
                    <a:pt x="729" y="149"/>
                  </a:lnTo>
                  <a:lnTo>
                    <a:pt x="727" y="145"/>
                  </a:lnTo>
                  <a:lnTo>
                    <a:pt x="725" y="143"/>
                  </a:lnTo>
                  <a:lnTo>
                    <a:pt x="702" y="118"/>
                  </a:lnTo>
                  <a:lnTo>
                    <a:pt x="676" y="97"/>
                  </a:lnTo>
                  <a:lnTo>
                    <a:pt x="647" y="78"/>
                  </a:lnTo>
                  <a:lnTo>
                    <a:pt x="616" y="63"/>
                  </a:lnTo>
                  <a:lnTo>
                    <a:pt x="584" y="48"/>
                  </a:lnTo>
                  <a:lnTo>
                    <a:pt x="550" y="32"/>
                  </a:lnTo>
                  <a:lnTo>
                    <a:pt x="515" y="19"/>
                  </a:lnTo>
                  <a:lnTo>
                    <a:pt x="479" y="6"/>
                  </a:lnTo>
                  <a:close/>
                </a:path>
              </a:pathLst>
            </a:custGeom>
            <a:solidFill>
              <a:srgbClr val="E575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2" name="Freeform 39"/>
            <p:cNvSpPr>
              <a:spLocks/>
            </p:cNvSpPr>
            <p:nvPr/>
          </p:nvSpPr>
          <p:spPr bwMode="auto">
            <a:xfrm>
              <a:off x="5648326" y="3314701"/>
              <a:ext cx="63500" cy="176213"/>
            </a:xfrm>
            <a:custGeom>
              <a:avLst/>
              <a:gdLst>
                <a:gd name="T0" fmla="*/ 3256 w 78"/>
                <a:gd name="T1" fmla="*/ 168275 h 222"/>
                <a:gd name="T2" fmla="*/ 3256 w 78"/>
                <a:gd name="T3" fmla="*/ 169863 h 222"/>
                <a:gd name="T4" fmla="*/ 1628 w 78"/>
                <a:gd name="T5" fmla="*/ 173038 h 222"/>
                <a:gd name="T6" fmla="*/ 1628 w 78"/>
                <a:gd name="T7" fmla="*/ 174625 h 222"/>
                <a:gd name="T8" fmla="*/ 0 w 78"/>
                <a:gd name="T9" fmla="*/ 176213 h 222"/>
                <a:gd name="T10" fmla="*/ 8955 w 78"/>
                <a:gd name="T11" fmla="*/ 165100 h 222"/>
                <a:gd name="T12" fmla="*/ 20353 w 78"/>
                <a:gd name="T13" fmla="*/ 150019 h 222"/>
                <a:gd name="T14" fmla="*/ 29308 w 78"/>
                <a:gd name="T15" fmla="*/ 131763 h 222"/>
                <a:gd name="T16" fmla="*/ 37449 w 78"/>
                <a:gd name="T17" fmla="*/ 110332 h 222"/>
                <a:gd name="T18" fmla="*/ 44776 w 78"/>
                <a:gd name="T19" fmla="*/ 86519 h 222"/>
                <a:gd name="T20" fmla="*/ 52917 w 78"/>
                <a:gd name="T21" fmla="*/ 61913 h 222"/>
                <a:gd name="T22" fmla="*/ 58615 w 78"/>
                <a:gd name="T23" fmla="*/ 34925 h 222"/>
                <a:gd name="T24" fmla="*/ 63500 w 78"/>
                <a:gd name="T25" fmla="*/ 9525 h 222"/>
                <a:gd name="T26" fmla="*/ 61872 w 78"/>
                <a:gd name="T27" fmla="*/ 6350 h 222"/>
                <a:gd name="T28" fmla="*/ 61872 w 78"/>
                <a:gd name="T29" fmla="*/ 4763 h 222"/>
                <a:gd name="T30" fmla="*/ 60244 w 78"/>
                <a:gd name="T31" fmla="*/ 1588 h 222"/>
                <a:gd name="T32" fmla="*/ 58615 w 78"/>
                <a:gd name="T33" fmla="*/ 0 h 222"/>
                <a:gd name="T34" fmla="*/ 56173 w 78"/>
                <a:gd name="T35" fmla="*/ 24606 h 222"/>
                <a:gd name="T36" fmla="*/ 52917 w 78"/>
                <a:gd name="T37" fmla="*/ 46831 h 222"/>
                <a:gd name="T38" fmla="*/ 46404 w 78"/>
                <a:gd name="T39" fmla="*/ 71438 h 222"/>
                <a:gd name="T40" fmla="*/ 39891 w 78"/>
                <a:gd name="T41" fmla="*/ 93663 h 222"/>
                <a:gd name="T42" fmla="*/ 32564 w 78"/>
                <a:gd name="T43" fmla="*/ 116682 h 222"/>
                <a:gd name="T44" fmla="*/ 22795 w 78"/>
                <a:gd name="T45" fmla="*/ 136525 h 222"/>
                <a:gd name="T46" fmla="*/ 13840 w 78"/>
                <a:gd name="T47" fmla="*/ 153194 h 222"/>
                <a:gd name="T48" fmla="*/ 3256 w 78"/>
                <a:gd name="T49" fmla="*/ 168275 h 222"/>
                <a:gd name="T50" fmla="*/ 3256 w 78"/>
                <a:gd name="T51" fmla="*/ 168275 h 222"/>
                <a:gd name="T52" fmla="*/ 3256 w 78"/>
                <a:gd name="T53" fmla="*/ 168275 h 222"/>
                <a:gd name="T54" fmla="*/ 3256 w 78"/>
                <a:gd name="T55" fmla="*/ 168275 h 222"/>
                <a:gd name="T56" fmla="*/ 3256 w 78"/>
                <a:gd name="T57" fmla="*/ 168275 h 2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 h="222">
                  <a:moveTo>
                    <a:pt x="4" y="212"/>
                  </a:moveTo>
                  <a:lnTo>
                    <a:pt x="4" y="214"/>
                  </a:lnTo>
                  <a:lnTo>
                    <a:pt x="2" y="218"/>
                  </a:lnTo>
                  <a:lnTo>
                    <a:pt x="2" y="220"/>
                  </a:lnTo>
                  <a:lnTo>
                    <a:pt x="0" y="222"/>
                  </a:lnTo>
                  <a:lnTo>
                    <a:pt x="11" y="208"/>
                  </a:lnTo>
                  <a:lnTo>
                    <a:pt x="25" y="189"/>
                  </a:lnTo>
                  <a:lnTo>
                    <a:pt x="36" y="166"/>
                  </a:lnTo>
                  <a:lnTo>
                    <a:pt x="46" y="139"/>
                  </a:lnTo>
                  <a:lnTo>
                    <a:pt x="55" y="109"/>
                  </a:lnTo>
                  <a:lnTo>
                    <a:pt x="65" y="78"/>
                  </a:lnTo>
                  <a:lnTo>
                    <a:pt x="72" y="44"/>
                  </a:lnTo>
                  <a:lnTo>
                    <a:pt x="78" y="12"/>
                  </a:lnTo>
                  <a:lnTo>
                    <a:pt x="76" y="8"/>
                  </a:lnTo>
                  <a:lnTo>
                    <a:pt x="76" y="6"/>
                  </a:lnTo>
                  <a:lnTo>
                    <a:pt x="74" y="2"/>
                  </a:lnTo>
                  <a:lnTo>
                    <a:pt x="72" y="0"/>
                  </a:lnTo>
                  <a:lnTo>
                    <a:pt x="69" y="31"/>
                  </a:lnTo>
                  <a:lnTo>
                    <a:pt x="65" y="59"/>
                  </a:lnTo>
                  <a:lnTo>
                    <a:pt x="57" y="90"/>
                  </a:lnTo>
                  <a:lnTo>
                    <a:pt x="49" y="118"/>
                  </a:lnTo>
                  <a:lnTo>
                    <a:pt x="40" y="147"/>
                  </a:lnTo>
                  <a:lnTo>
                    <a:pt x="28" y="172"/>
                  </a:lnTo>
                  <a:lnTo>
                    <a:pt x="17" y="193"/>
                  </a:lnTo>
                  <a:lnTo>
                    <a:pt x="4" y="212"/>
                  </a:lnTo>
                  <a:close/>
                </a:path>
              </a:pathLst>
            </a:custGeom>
            <a:solidFill>
              <a:srgbClr val="E56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3" name="Freeform 40"/>
            <p:cNvSpPr>
              <a:spLocks/>
            </p:cNvSpPr>
            <p:nvPr/>
          </p:nvSpPr>
          <p:spPr bwMode="auto">
            <a:xfrm>
              <a:off x="5146676" y="3071813"/>
              <a:ext cx="565150" cy="752475"/>
            </a:xfrm>
            <a:custGeom>
              <a:avLst/>
              <a:gdLst>
                <a:gd name="T0" fmla="*/ 322151 w 714"/>
                <a:gd name="T1" fmla="*/ 4773 h 946"/>
                <a:gd name="T2" fmla="*/ 235875 w 714"/>
                <a:gd name="T3" fmla="*/ 54885 h 946"/>
                <a:gd name="T4" fmla="*/ 164638 w 714"/>
                <a:gd name="T5" fmla="*/ 101815 h 946"/>
                <a:gd name="T6" fmla="*/ 121104 w 714"/>
                <a:gd name="T7" fmla="*/ 108974 h 946"/>
                <a:gd name="T8" fmla="*/ 75987 w 714"/>
                <a:gd name="T9" fmla="*/ 110565 h 946"/>
                <a:gd name="T10" fmla="*/ 26120 w 714"/>
                <a:gd name="T11" fmla="*/ 127268 h 946"/>
                <a:gd name="T12" fmla="*/ 11873 w 714"/>
                <a:gd name="T13" fmla="*/ 213970 h 946"/>
                <a:gd name="T14" fmla="*/ 26912 w 714"/>
                <a:gd name="T15" fmla="*/ 320558 h 946"/>
                <a:gd name="T16" fmla="*/ 41159 w 714"/>
                <a:gd name="T17" fmla="*/ 414418 h 946"/>
                <a:gd name="T18" fmla="*/ 18205 w 714"/>
                <a:gd name="T19" fmla="*/ 541687 h 946"/>
                <a:gd name="T20" fmla="*/ 0 w 714"/>
                <a:gd name="T21" fmla="*/ 653842 h 946"/>
                <a:gd name="T22" fmla="*/ 39576 w 714"/>
                <a:gd name="T23" fmla="*/ 725430 h 946"/>
                <a:gd name="T24" fmla="*/ 114771 w 714"/>
                <a:gd name="T25" fmla="*/ 748498 h 946"/>
                <a:gd name="T26" fmla="*/ 190758 w 714"/>
                <a:gd name="T27" fmla="*/ 745316 h 946"/>
                <a:gd name="T28" fmla="*/ 270702 w 714"/>
                <a:gd name="T29" fmla="*/ 751680 h 946"/>
                <a:gd name="T30" fmla="*/ 362519 w 714"/>
                <a:gd name="T31" fmla="*/ 746907 h 946"/>
                <a:gd name="T32" fmla="*/ 447213 w 714"/>
                <a:gd name="T33" fmla="*/ 688841 h 946"/>
                <a:gd name="T34" fmla="*/ 483623 w 714"/>
                <a:gd name="T35" fmla="*/ 558391 h 946"/>
                <a:gd name="T36" fmla="*/ 492330 w 714"/>
                <a:gd name="T37" fmla="*/ 441463 h 946"/>
                <a:gd name="T38" fmla="*/ 475707 w 714"/>
                <a:gd name="T39" fmla="*/ 469303 h 946"/>
                <a:gd name="T40" fmla="*/ 459085 w 714"/>
                <a:gd name="T41" fmla="*/ 536914 h 946"/>
                <a:gd name="T42" fmla="*/ 430590 w 714"/>
                <a:gd name="T43" fmla="*/ 635547 h 946"/>
                <a:gd name="T44" fmla="*/ 372018 w 714"/>
                <a:gd name="T45" fmla="*/ 696795 h 946"/>
                <a:gd name="T46" fmla="*/ 285741 w 714"/>
                <a:gd name="T47" fmla="*/ 710317 h 946"/>
                <a:gd name="T48" fmla="*/ 208963 w 714"/>
                <a:gd name="T49" fmla="*/ 705545 h 946"/>
                <a:gd name="T50" fmla="*/ 142475 w 714"/>
                <a:gd name="T51" fmla="*/ 707136 h 946"/>
                <a:gd name="T52" fmla="*/ 69654 w 714"/>
                <a:gd name="T53" fmla="*/ 696795 h 946"/>
                <a:gd name="T54" fmla="*/ 19788 w 714"/>
                <a:gd name="T55" fmla="*/ 648274 h 946"/>
                <a:gd name="T56" fmla="*/ 22954 w 714"/>
                <a:gd name="T57" fmla="*/ 558391 h 946"/>
                <a:gd name="T58" fmla="*/ 45117 w 714"/>
                <a:gd name="T59" fmla="*/ 439872 h 946"/>
                <a:gd name="T60" fmla="*/ 45117 w 714"/>
                <a:gd name="T61" fmla="*/ 339648 h 946"/>
                <a:gd name="T62" fmla="*/ 26912 w 714"/>
                <a:gd name="T63" fmla="*/ 244196 h 946"/>
                <a:gd name="T64" fmla="*/ 33244 w 714"/>
                <a:gd name="T65" fmla="*/ 150336 h 946"/>
                <a:gd name="T66" fmla="*/ 76778 w 714"/>
                <a:gd name="T67" fmla="*/ 120110 h 946"/>
                <a:gd name="T68" fmla="*/ 125853 w 714"/>
                <a:gd name="T69" fmla="*/ 120905 h 946"/>
                <a:gd name="T70" fmla="*/ 172553 w 714"/>
                <a:gd name="T71" fmla="*/ 120905 h 946"/>
                <a:gd name="T72" fmla="*/ 231126 w 714"/>
                <a:gd name="T73" fmla="*/ 90679 h 946"/>
                <a:gd name="T74" fmla="*/ 309487 w 714"/>
                <a:gd name="T75" fmla="*/ 34999 h 946"/>
                <a:gd name="T76" fmla="*/ 390223 w 714"/>
                <a:gd name="T77" fmla="*/ 22272 h 946"/>
                <a:gd name="T78" fmla="*/ 457502 w 714"/>
                <a:gd name="T79" fmla="*/ 63634 h 946"/>
                <a:gd name="T80" fmla="*/ 512118 w 714"/>
                <a:gd name="T81" fmla="*/ 113746 h 946"/>
                <a:gd name="T82" fmla="*/ 551694 w 714"/>
                <a:gd name="T83" fmla="*/ 159086 h 946"/>
                <a:gd name="T84" fmla="*/ 560401 w 714"/>
                <a:gd name="T85" fmla="*/ 202039 h 946"/>
                <a:gd name="T86" fmla="*/ 565150 w 714"/>
                <a:gd name="T87" fmla="*/ 182153 h 946"/>
                <a:gd name="T88" fmla="*/ 563567 w 714"/>
                <a:gd name="T89" fmla="*/ 157495 h 946"/>
                <a:gd name="T90" fmla="*/ 561984 w 714"/>
                <a:gd name="T91" fmla="*/ 137609 h 946"/>
                <a:gd name="T92" fmla="*/ 553277 w 714"/>
                <a:gd name="T93" fmla="*/ 122496 h 946"/>
                <a:gd name="T94" fmla="*/ 498662 w 714"/>
                <a:gd name="T95" fmla="*/ 69998 h 946"/>
                <a:gd name="T96" fmla="*/ 430590 w 714"/>
                <a:gd name="T97" fmla="*/ 28635 h 9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4" h="946">
                  <a:moveTo>
                    <a:pt x="479" y="6"/>
                  </a:moveTo>
                  <a:lnTo>
                    <a:pt x="443" y="0"/>
                  </a:lnTo>
                  <a:lnTo>
                    <a:pt x="407" y="6"/>
                  </a:lnTo>
                  <a:lnTo>
                    <a:pt x="368" y="21"/>
                  </a:lnTo>
                  <a:lnTo>
                    <a:pt x="332" y="44"/>
                  </a:lnTo>
                  <a:lnTo>
                    <a:pt x="298" y="69"/>
                  </a:lnTo>
                  <a:lnTo>
                    <a:pt x="264" y="93"/>
                  </a:lnTo>
                  <a:lnTo>
                    <a:pt x="235" y="114"/>
                  </a:lnTo>
                  <a:lnTo>
                    <a:pt x="208" y="128"/>
                  </a:lnTo>
                  <a:lnTo>
                    <a:pt x="189" y="133"/>
                  </a:lnTo>
                  <a:lnTo>
                    <a:pt x="170" y="135"/>
                  </a:lnTo>
                  <a:lnTo>
                    <a:pt x="153" y="137"/>
                  </a:lnTo>
                  <a:lnTo>
                    <a:pt x="134" y="137"/>
                  </a:lnTo>
                  <a:lnTo>
                    <a:pt x="115" y="139"/>
                  </a:lnTo>
                  <a:lnTo>
                    <a:pt x="96" y="139"/>
                  </a:lnTo>
                  <a:lnTo>
                    <a:pt x="75" y="143"/>
                  </a:lnTo>
                  <a:lnTo>
                    <a:pt x="52" y="147"/>
                  </a:lnTo>
                  <a:lnTo>
                    <a:pt x="33" y="160"/>
                  </a:lnTo>
                  <a:lnTo>
                    <a:pt x="21" y="189"/>
                  </a:lnTo>
                  <a:lnTo>
                    <a:pt x="15" y="225"/>
                  </a:lnTo>
                  <a:lnTo>
                    <a:pt x="15" y="269"/>
                  </a:lnTo>
                  <a:lnTo>
                    <a:pt x="19" y="315"/>
                  </a:lnTo>
                  <a:lnTo>
                    <a:pt x="25" y="361"/>
                  </a:lnTo>
                  <a:lnTo>
                    <a:pt x="34" y="403"/>
                  </a:lnTo>
                  <a:lnTo>
                    <a:pt x="46" y="439"/>
                  </a:lnTo>
                  <a:lnTo>
                    <a:pt x="52" y="475"/>
                  </a:lnTo>
                  <a:lnTo>
                    <a:pt x="52" y="521"/>
                  </a:lnTo>
                  <a:lnTo>
                    <a:pt x="44" y="572"/>
                  </a:lnTo>
                  <a:lnTo>
                    <a:pt x="34" y="626"/>
                  </a:lnTo>
                  <a:lnTo>
                    <a:pt x="23" y="681"/>
                  </a:lnTo>
                  <a:lnTo>
                    <a:pt x="12" y="735"/>
                  </a:lnTo>
                  <a:lnTo>
                    <a:pt x="4" y="782"/>
                  </a:lnTo>
                  <a:lnTo>
                    <a:pt x="0" y="822"/>
                  </a:lnTo>
                  <a:lnTo>
                    <a:pt x="8" y="861"/>
                  </a:lnTo>
                  <a:lnTo>
                    <a:pt x="25" y="891"/>
                  </a:lnTo>
                  <a:lnTo>
                    <a:pt x="50" y="912"/>
                  </a:lnTo>
                  <a:lnTo>
                    <a:pt x="78" y="927"/>
                  </a:lnTo>
                  <a:lnTo>
                    <a:pt x="111" y="937"/>
                  </a:lnTo>
                  <a:lnTo>
                    <a:pt x="145" y="941"/>
                  </a:lnTo>
                  <a:lnTo>
                    <a:pt x="180" y="941"/>
                  </a:lnTo>
                  <a:lnTo>
                    <a:pt x="210" y="939"/>
                  </a:lnTo>
                  <a:lnTo>
                    <a:pt x="241" y="937"/>
                  </a:lnTo>
                  <a:lnTo>
                    <a:pt x="273" y="939"/>
                  </a:lnTo>
                  <a:lnTo>
                    <a:pt x="307" y="941"/>
                  </a:lnTo>
                  <a:lnTo>
                    <a:pt x="342" y="945"/>
                  </a:lnTo>
                  <a:lnTo>
                    <a:pt x="380" y="946"/>
                  </a:lnTo>
                  <a:lnTo>
                    <a:pt x="418" y="945"/>
                  </a:lnTo>
                  <a:lnTo>
                    <a:pt x="458" y="939"/>
                  </a:lnTo>
                  <a:lnTo>
                    <a:pt x="500" y="927"/>
                  </a:lnTo>
                  <a:lnTo>
                    <a:pt x="538" y="904"/>
                  </a:lnTo>
                  <a:lnTo>
                    <a:pt x="565" y="866"/>
                  </a:lnTo>
                  <a:lnTo>
                    <a:pt x="586" y="817"/>
                  </a:lnTo>
                  <a:lnTo>
                    <a:pt x="601" y="759"/>
                  </a:lnTo>
                  <a:lnTo>
                    <a:pt x="611" y="702"/>
                  </a:lnTo>
                  <a:lnTo>
                    <a:pt x="617" y="645"/>
                  </a:lnTo>
                  <a:lnTo>
                    <a:pt x="620" y="595"/>
                  </a:lnTo>
                  <a:lnTo>
                    <a:pt x="622" y="555"/>
                  </a:lnTo>
                  <a:lnTo>
                    <a:pt x="617" y="569"/>
                  </a:lnTo>
                  <a:lnTo>
                    <a:pt x="609" y="580"/>
                  </a:lnTo>
                  <a:lnTo>
                    <a:pt x="601" y="590"/>
                  </a:lnTo>
                  <a:lnTo>
                    <a:pt x="592" y="599"/>
                  </a:lnTo>
                  <a:lnTo>
                    <a:pt x="586" y="635"/>
                  </a:lnTo>
                  <a:lnTo>
                    <a:pt x="580" y="675"/>
                  </a:lnTo>
                  <a:lnTo>
                    <a:pt x="571" y="719"/>
                  </a:lnTo>
                  <a:lnTo>
                    <a:pt x="559" y="759"/>
                  </a:lnTo>
                  <a:lnTo>
                    <a:pt x="544" y="799"/>
                  </a:lnTo>
                  <a:lnTo>
                    <a:pt x="525" y="834"/>
                  </a:lnTo>
                  <a:lnTo>
                    <a:pt x="500" y="859"/>
                  </a:lnTo>
                  <a:lnTo>
                    <a:pt x="470" y="876"/>
                  </a:lnTo>
                  <a:lnTo>
                    <a:pt x="431" y="885"/>
                  </a:lnTo>
                  <a:lnTo>
                    <a:pt x="395" y="891"/>
                  </a:lnTo>
                  <a:lnTo>
                    <a:pt x="361" y="893"/>
                  </a:lnTo>
                  <a:lnTo>
                    <a:pt x="327" y="891"/>
                  </a:lnTo>
                  <a:lnTo>
                    <a:pt x="294" y="889"/>
                  </a:lnTo>
                  <a:lnTo>
                    <a:pt x="264" y="887"/>
                  </a:lnTo>
                  <a:lnTo>
                    <a:pt x="235" y="885"/>
                  </a:lnTo>
                  <a:lnTo>
                    <a:pt x="208" y="887"/>
                  </a:lnTo>
                  <a:lnTo>
                    <a:pt x="180" y="889"/>
                  </a:lnTo>
                  <a:lnTo>
                    <a:pt x="147" y="889"/>
                  </a:lnTo>
                  <a:lnTo>
                    <a:pt x="117" y="885"/>
                  </a:lnTo>
                  <a:lnTo>
                    <a:pt x="88" y="876"/>
                  </a:lnTo>
                  <a:lnTo>
                    <a:pt x="61" y="862"/>
                  </a:lnTo>
                  <a:lnTo>
                    <a:pt x="40" y="843"/>
                  </a:lnTo>
                  <a:lnTo>
                    <a:pt x="25" y="815"/>
                  </a:lnTo>
                  <a:lnTo>
                    <a:pt x="17" y="780"/>
                  </a:lnTo>
                  <a:lnTo>
                    <a:pt x="21" y="744"/>
                  </a:lnTo>
                  <a:lnTo>
                    <a:pt x="29" y="702"/>
                  </a:lnTo>
                  <a:lnTo>
                    <a:pt x="38" y="654"/>
                  </a:lnTo>
                  <a:lnTo>
                    <a:pt x="50" y="603"/>
                  </a:lnTo>
                  <a:lnTo>
                    <a:pt x="57" y="553"/>
                  </a:lnTo>
                  <a:lnTo>
                    <a:pt x="63" y="506"/>
                  </a:lnTo>
                  <a:lnTo>
                    <a:pt x="63" y="462"/>
                  </a:lnTo>
                  <a:lnTo>
                    <a:pt x="57" y="427"/>
                  </a:lnTo>
                  <a:lnTo>
                    <a:pt x="48" y="393"/>
                  </a:lnTo>
                  <a:lnTo>
                    <a:pt x="38" y="351"/>
                  </a:lnTo>
                  <a:lnTo>
                    <a:pt x="34" y="307"/>
                  </a:lnTo>
                  <a:lnTo>
                    <a:pt x="33" y="263"/>
                  </a:lnTo>
                  <a:lnTo>
                    <a:pt x="34" y="223"/>
                  </a:lnTo>
                  <a:lnTo>
                    <a:pt x="42" y="189"/>
                  </a:lnTo>
                  <a:lnTo>
                    <a:pt x="55" y="164"/>
                  </a:lnTo>
                  <a:lnTo>
                    <a:pt x="75" y="152"/>
                  </a:lnTo>
                  <a:lnTo>
                    <a:pt x="97" y="151"/>
                  </a:lnTo>
                  <a:lnTo>
                    <a:pt x="118" y="151"/>
                  </a:lnTo>
                  <a:lnTo>
                    <a:pt x="139" y="152"/>
                  </a:lnTo>
                  <a:lnTo>
                    <a:pt x="159" y="152"/>
                  </a:lnTo>
                  <a:lnTo>
                    <a:pt x="178" y="154"/>
                  </a:lnTo>
                  <a:lnTo>
                    <a:pt x="197" y="154"/>
                  </a:lnTo>
                  <a:lnTo>
                    <a:pt x="218" y="152"/>
                  </a:lnTo>
                  <a:lnTo>
                    <a:pt x="237" y="149"/>
                  </a:lnTo>
                  <a:lnTo>
                    <a:pt x="262" y="135"/>
                  </a:lnTo>
                  <a:lnTo>
                    <a:pt x="292" y="114"/>
                  </a:lnTo>
                  <a:lnTo>
                    <a:pt x="323" y="90"/>
                  </a:lnTo>
                  <a:lnTo>
                    <a:pt x="357" y="65"/>
                  </a:lnTo>
                  <a:lnTo>
                    <a:pt x="391" y="44"/>
                  </a:lnTo>
                  <a:lnTo>
                    <a:pt x="426" y="27"/>
                  </a:lnTo>
                  <a:lnTo>
                    <a:pt x="460" y="21"/>
                  </a:lnTo>
                  <a:lnTo>
                    <a:pt x="493" y="28"/>
                  </a:lnTo>
                  <a:lnTo>
                    <a:pt x="523" y="46"/>
                  </a:lnTo>
                  <a:lnTo>
                    <a:pt x="552" y="63"/>
                  </a:lnTo>
                  <a:lnTo>
                    <a:pt x="578" y="80"/>
                  </a:lnTo>
                  <a:lnTo>
                    <a:pt x="603" y="99"/>
                  </a:lnTo>
                  <a:lnTo>
                    <a:pt x="626" y="120"/>
                  </a:lnTo>
                  <a:lnTo>
                    <a:pt x="647" y="143"/>
                  </a:lnTo>
                  <a:lnTo>
                    <a:pt x="668" y="166"/>
                  </a:lnTo>
                  <a:lnTo>
                    <a:pt x="689" y="189"/>
                  </a:lnTo>
                  <a:lnTo>
                    <a:pt x="697" y="200"/>
                  </a:lnTo>
                  <a:lnTo>
                    <a:pt x="703" y="215"/>
                  </a:lnTo>
                  <a:lnTo>
                    <a:pt x="706" y="233"/>
                  </a:lnTo>
                  <a:lnTo>
                    <a:pt x="708" y="254"/>
                  </a:lnTo>
                  <a:lnTo>
                    <a:pt x="710" y="248"/>
                  </a:lnTo>
                  <a:lnTo>
                    <a:pt x="714" y="238"/>
                  </a:lnTo>
                  <a:lnTo>
                    <a:pt x="714" y="229"/>
                  </a:lnTo>
                  <a:lnTo>
                    <a:pt x="714" y="217"/>
                  </a:lnTo>
                  <a:lnTo>
                    <a:pt x="712" y="208"/>
                  </a:lnTo>
                  <a:lnTo>
                    <a:pt x="712" y="198"/>
                  </a:lnTo>
                  <a:lnTo>
                    <a:pt x="712" y="189"/>
                  </a:lnTo>
                  <a:lnTo>
                    <a:pt x="712" y="181"/>
                  </a:lnTo>
                  <a:lnTo>
                    <a:pt x="710" y="173"/>
                  </a:lnTo>
                  <a:lnTo>
                    <a:pt x="706" y="168"/>
                  </a:lnTo>
                  <a:lnTo>
                    <a:pt x="703" y="160"/>
                  </a:lnTo>
                  <a:lnTo>
                    <a:pt x="699" y="154"/>
                  </a:lnTo>
                  <a:lnTo>
                    <a:pt x="678" y="130"/>
                  </a:lnTo>
                  <a:lnTo>
                    <a:pt x="655" y="109"/>
                  </a:lnTo>
                  <a:lnTo>
                    <a:pt x="630" y="88"/>
                  </a:lnTo>
                  <a:lnTo>
                    <a:pt x="603" y="69"/>
                  </a:lnTo>
                  <a:lnTo>
                    <a:pt x="575" y="51"/>
                  </a:lnTo>
                  <a:lnTo>
                    <a:pt x="544" y="36"/>
                  </a:lnTo>
                  <a:lnTo>
                    <a:pt x="514" y="21"/>
                  </a:lnTo>
                  <a:lnTo>
                    <a:pt x="479" y="6"/>
                  </a:lnTo>
                  <a:close/>
                </a:path>
              </a:pathLst>
            </a:custGeom>
            <a:solidFill>
              <a:srgbClr val="E56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4" name="Freeform 41"/>
            <p:cNvSpPr>
              <a:spLocks/>
            </p:cNvSpPr>
            <p:nvPr/>
          </p:nvSpPr>
          <p:spPr bwMode="auto">
            <a:xfrm>
              <a:off x="5651501" y="3303588"/>
              <a:ext cx="55563" cy="179388"/>
            </a:xfrm>
            <a:custGeom>
              <a:avLst/>
              <a:gdLst>
                <a:gd name="T0" fmla="*/ 2451 w 68"/>
                <a:gd name="T1" fmla="*/ 173010 h 225"/>
                <a:gd name="T2" fmla="*/ 2451 w 68"/>
                <a:gd name="T3" fmla="*/ 174604 h 225"/>
                <a:gd name="T4" fmla="*/ 1634 w 68"/>
                <a:gd name="T5" fmla="*/ 176199 h 225"/>
                <a:gd name="T6" fmla="*/ 1634 w 68"/>
                <a:gd name="T7" fmla="*/ 177793 h 225"/>
                <a:gd name="T8" fmla="*/ 0 w 68"/>
                <a:gd name="T9" fmla="*/ 179388 h 225"/>
                <a:gd name="T10" fmla="*/ 10622 w 68"/>
                <a:gd name="T11" fmla="*/ 164240 h 225"/>
                <a:gd name="T12" fmla="*/ 19610 w 68"/>
                <a:gd name="T13" fmla="*/ 147497 h 225"/>
                <a:gd name="T14" fmla="*/ 29416 w 68"/>
                <a:gd name="T15" fmla="*/ 127565 h 225"/>
                <a:gd name="T16" fmla="*/ 36770 w 68"/>
                <a:gd name="T17" fmla="*/ 104444 h 225"/>
                <a:gd name="T18" fmla="*/ 43306 w 68"/>
                <a:gd name="T19" fmla="*/ 82120 h 225"/>
                <a:gd name="T20" fmla="*/ 49843 w 68"/>
                <a:gd name="T21" fmla="*/ 57404 h 225"/>
                <a:gd name="T22" fmla="*/ 53112 w 68"/>
                <a:gd name="T23" fmla="*/ 35080 h 225"/>
                <a:gd name="T24" fmla="*/ 55563 w 68"/>
                <a:gd name="T25" fmla="*/ 10365 h 225"/>
                <a:gd name="T26" fmla="*/ 53929 w 68"/>
                <a:gd name="T27" fmla="*/ 7176 h 225"/>
                <a:gd name="T28" fmla="*/ 53112 w 68"/>
                <a:gd name="T29" fmla="*/ 4784 h 225"/>
                <a:gd name="T30" fmla="*/ 51477 w 68"/>
                <a:gd name="T31" fmla="*/ 3189 h 225"/>
                <a:gd name="T32" fmla="*/ 49843 w 68"/>
                <a:gd name="T33" fmla="*/ 0 h 225"/>
                <a:gd name="T34" fmla="*/ 49843 w 68"/>
                <a:gd name="T35" fmla="*/ 21527 h 225"/>
                <a:gd name="T36" fmla="*/ 46575 w 68"/>
                <a:gd name="T37" fmla="*/ 43850 h 225"/>
                <a:gd name="T38" fmla="*/ 43306 w 68"/>
                <a:gd name="T39" fmla="*/ 66972 h 225"/>
                <a:gd name="T40" fmla="*/ 38404 w 68"/>
                <a:gd name="T41" fmla="*/ 90890 h 225"/>
                <a:gd name="T42" fmla="*/ 31050 w 68"/>
                <a:gd name="T43" fmla="*/ 114011 h 225"/>
                <a:gd name="T44" fmla="*/ 22879 w 68"/>
                <a:gd name="T45" fmla="*/ 135538 h 225"/>
                <a:gd name="T46" fmla="*/ 13891 w 68"/>
                <a:gd name="T47" fmla="*/ 154672 h 225"/>
                <a:gd name="T48" fmla="*/ 2451 w 68"/>
                <a:gd name="T49" fmla="*/ 173010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 h="225">
                  <a:moveTo>
                    <a:pt x="3" y="217"/>
                  </a:moveTo>
                  <a:lnTo>
                    <a:pt x="3" y="219"/>
                  </a:lnTo>
                  <a:lnTo>
                    <a:pt x="2" y="221"/>
                  </a:lnTo>
                  <a:lnTo>
                    <a:pt x="2" y="223"/>
                  </a:lnTo>
                  <a:lnTo>
                    <a:pt x="0" y="225"/>
                  </a:lnTo>
                  <a:lnTo>
                    <a:pt x="13" y="206"/>
                  </a:lnTo>
                  <a:lnTo>
                    <a:pt x="24" y="185"/>
                  </a:lnTo>
                  <a:lnTo>
                    <a:pt x="36" y="160"/>
                  </a:lnTo>
                  <a:lnTo>
                    <a:pt x="45" y="131"/>
                  </a:lnTo>
                  <a:lnTo>
                    <a:pt x="53" y="103"/>
                  </a:lnTo>
                  <a:lnTo>
                    <a:pt x="61" y="72"/>
                  </a:lnTo>
                  <a:lnTo>
                    <a:pt x="65" y="44"/>
                  </a:lnTo>
                  <a:lnTo>
                    <a:pt x="68" y="13"/>
                  </a:lnTo>
                  <a:lnTo>
                    <a:pt x="66" y="9"/>
                  </a:lnTo>
                  <a:lnTo>
                    <a:pt x="65" y="6"/>
                  </a:lnTo>
                  <a:lnTo>
                    <a:pt x="63" y="4"/>
                  </a:lnTo>
                  <a:lnTo>
                    <a:pt x="61" y="0"/>
                  </a:lnTo>
                  <a:lnTo>
                    <a:pt x="61" y="27"/>
                  </a:lnTo>
                  <a:lnTo>
                    <a:pt x="57" y="55"/>
                  </a:lnTo>
                  <a:lnTo>
                    <a:pt x="53" y="84"/>
                  </a:lnTo>
                  <a:lnTo>
                    <a:pt x="47" y="114"/>
                  </a:lnTo>
                  <a:lnTo>
                    <a:pt x="38" y="143"/>
                  </a:lnTo>
                  <a:lnTo>
                    <a:pt x="28" y="170"/>
                  </a:lnTo>
                  <a:lnTo>
                    <a:pt x="17" y="194"/>
                  </a:lnTo>
                  <a:lnTo>
                    <a:pt x="3" y="217"/>
                  </a:lnTo>
                  <a:close/>
                </a:path>
              </a:pathLst>
            </a:custGeom>
            <a:solidFill>
              <a:srgbClr val="E56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5" name="Freeform 42"/>
            <p:cNvSpPr>
              <a:spLocks/>
            </p:cNvSpPr>
            <p:nvPr/>
          </p:nvSpPr>
          <p:spPr bwMode="auto">
            <a:xfrm>
              <a:off x="5159376" y="3089276"/>
              <a:ext cx="549275" cy="692150"/>
            </a:xfrm>
            <a:custGeom>
              <a:avLst/>
              <a:gdLst>
                <a:gd name="T0" fmla="*/ 325114 w 691"/>
                <a:gd name="T1" fmla="*/ 4763 h 872"/>
                <a:gd name="T2" fmla="*/ 243239 w 691"/>
                <a:gd name="T3" fmla="*/ 54769 h 872"/>
                <a:gd name="T4" fmla="*/ 174878 w 691"/>
                <a:gd name="T5" fmla="*/ 101600 h 872"/>
                <a:gd name="T6" fmla="*/ 127979 w 691"/>
                <a:gd name="T7" fmla="*/ 105569 h 872"/>
                <a:gd name="T8" fmla="*/ 80285 w 691"/>
                <a:gd name="T9" fmla="*/ 103188 h 872"/>
                <a:gd name="T10" fmla="*/ 30206 w 691"/>
                <a:gd name="T11" fmla="*/ 113506 h 872"/>
                <a:gd name="T12" fmla="*/ 12718 w 691"/>
                <a:gd name="T13" fmla="*/ 192088 h 872"/>
                <a:gd name="T14" fmla="*/ 24642 w 691"/>
                <a:gd name="T15" fmla="*/ 295275 h 872"/>
                <a:gd name="T16" fmla="*/ 36565 w 691"/>
                <a:gd name="T17" fmla="*/ 384969 h 872"/>
                <a:gd name="T18" fmla="*/ 16693 w 691"/>
                <a:gd name="T19" fmla="*/ 502444 h 872"/>
                <a:gd name="T20" fmla="*/ 0 w 691"/>
                <a:gd name="T21" fmla="*/ 602456 h 872"/>
                <a:gd name="T22" fmla="*/ 34976 w 691"/>
                <a:gd name="T23" fmla="*/ 667544 h 872"/>
                <a:gd name="T24" fmla="*/ 103337 w 691"/>
                <a:gd name="T25" fmla="*/ 688975 h 872"/>
                <a:gd name="T26" fmla="*/ 173288 w 691"/>
                <a:gd name="T27" fmla="*/ 685800 h 872"/>
                <a:gd name="T28" fmla="*/ 246419 w 691"/>
                <a:gd name="T29" fmla="*/ 690563 h 872"/>
                <a:gd name="T30" fmla="*/ 329088 w 691"/>
                <a:gd name="T31" fmla="*/ 685800 h 872"/>
                <a:gd name="T32" fmla="*/ 403809 w 691"/>
                <a:gd name="T33" fmla="*/ 645319 h 872"/>
                <a:gd name="T34" fmla="*/ 440374 w 691"/>
                <a:gd name="T35" fmla="*/ 554038 h 872"/>
                <a:gd name="T36" fmla="*/ 457067 w 691"/>
                <a:gd name="T37" fmla="*/ 458788 h 872"/>
                <a:gd name="T38" fmla="*/ 437194 w 691"/>
                <a:gd name="T39" fmla="*/ 472281 h 872"/>
                <a:gd name="T40" fmla="*/ 417322 w 691"/>
                <a:gd name="T41" fmla="*/ 522288 h 872"/>
                <a:gd name="T42" fmla="*/ 387116 w 691"/>
                <a:gd name="T43" fmla="*/ 593725 h 872"/>
                <a:gd name="T44" fmla="*/ 335447 w 691"/>
                <a:gd name="T45" fmla="*/ 635794 h 872"/>
                <a:gd name="T46" fmla="*/ 258342 w 691"/>
                <a:gd name="T47" fmla="*/ 648494 h 872"/>
                <a:gd name="T48" fmla="*/ 188391 w 691"/>
                <a:gd name="T49" fmla="*/ 645319 h 872"/>
                <a:gd name="T50" fmla="*/ 127979 w 691"/>
                <a:gd name="T51" fmla="*/ 648494 h 872"/>
                <a:gd name="T52" fmla="*/ 63592 w 691"/>
                <a:gd name="T53" fmla="*/ 637381 h 872"/>
                <a:gd name="T54" fmla="*/ 18283 w 691"/>
                <a:gd name="T55" fmla="*/ 593725 h 872"/>
                <a:gd name="T56" fmla="*/ 21462 w 691"/>
                <a:gd name="T57" fmla="*/ 515144 h 872"/>
                <a:gd name="T58" fmla="*/ 42925 w 691"/>
                <a:gd name="T59" fmla="*/ 405606 h 872"/>
                <a:gd name="T60" fmla="*/ 42925 w 691"/>
                <a:gd name="T61" fmla="*/ 311944 h 872"/>
                <a:gd name="T62" fmla="*/ 26232 w 691"/>
                <a:gd name="T63" fmla="*/ 222250 h 872"/>
                <a:gd name="T64" fmla="*/ 34976 w 691"/>
                <a:gd name="T65" fmla="*/ 133350 h 872"/>
                <a:gd name="T66" fmla="*/ 80285 w 691"/>
                <a:gd name="T67" fmla="*/ 108744 h 872"/>
                <a:gd name="T68" fmla="*/ 131953 w 691"/>
                <a:gd name="T69" fmla="*/ 118269 h 872"/>
                <a:gd name="T70" fmla="*/ 180442 w 691"/>
                <a:gd name="T71" fmla="*/ 120650 h 872"/>
                <a:gd name="T72" fmla="*/ 240059 w 691"/>
                <a:gd name="T73" fmla="*/ 92075 h 872"/>
                <a:gd name="T74" fmla="*/ 312395 w 691"/>
                <a:gd name="T75" fmla="*/ 34925 h 872"/>
                <a:gd name="T76" fmla="*/ 388705 w 691"/>
                <a:gd name="T77" fmla="*/ 25400 h 872"/>
                <a:gd name="T78" fmla="*/ 450708 w 691"/>
                <a:gd name="T79" fmla="*/ 69850 h 872"/>
                <a:gd name="T80" fmla="*/ 496017 w 691"/>
                <a:gd name="T81" fmla="*/ 123825 h 872"/>
                <a:gd name="T82" fmla="*/ 530992 w 691"/>
                <a:gd name="T83" fmla="*/ 168275 h 872"/>
                <a:gd name="T84" fmla="*/ 538941 w 691"/>
                <a:gd name="T85" fmla="*/ 195263 h 872"/>
                <a:gd name="T86" fmla="*/ 546095 w 691"/>
                <a:gd name="T87" fmla="*/ 187325 h 872"/>
                <a:gd name="T88" fmla="*/ 545301 w 691"/>
                <a:gd name="T89" fmla="*/ 153988 h 872"/>
                <a:gd name="T90" fmla="*/ 517479 w 691"/>
                <a:gd name="T91" fmla="*/ 115094 h 872"/>
                <a:gd name="T92" fmla="*/ 465811 w 691"/>
                <a:gd name="T93" fmla="*/ 61913 h 872"/>
                <a:gd name="T94" fmla="*/ 402219 w 691"/>
                <a:gd name="T95" fmla="*/ 19844 h 8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91" h="872">
                  <a:moveTo>
                    <a:pt x="476" y="7"/>
                  </a:moveTo>
                  <a:lnTo>
                    <a:pt x="443" y="0"/>
                  </a:lnTo>
                  <a:lnTo>
                    <a:pt x="409" y="6"/>
                  </a:lnTo>
                  <a:lnTo>
                    <a:pt x="374" y="23"/>
                  </a:lnTo>
                  <a:lnTo>
                    <a:pt x="340" y="44"/>
                  </a:lnTo>
                  <a:lnTo>
                    <a:pt x="306" y="69"/>
                  </a:lnTo>
                  <a:lnTo>
                    <a:pt x="275" y="93"/>
                  </a:lnTo>
                  <a:lnTo>
                    <a:pt x="245" y="114"/>
                  </a:lnTo>
                  <a:lnTo>
                    <a:pt x="220" y="128"/>
                  </a:lnTo>
                  <a:lnTo>
                    <a:pt x="201" y="131"/>
                  </a:lnTo>
                  <a:lnTo>
                    <a:pt x="180" y="133"/>
                  </a:lnTo>
                  <a:lnTo>
                    <a:pt x="161" y="133"/>
                  </a:lnTo>
                  <a:lnTo>
                    <a:pt x="142" y="131"/>
                  </a:lnTo>
                  <a:lnTo>
                    <a:pt x="122" y="131"/>
                  </a:lnTo>
                  <a:lnTo>
                    <a:pt x="101" y="130"/>
                  </a:lnTo>
                  <a:lnTo>
                    <a:pt x="80" y="130"/>
                  </a:lnTo>
                  <a:lnTo>
                    <a:pt x="58" y="131"/>
                  </a:lnTo>
                  <a:lnTo>
                    <a:pt x="38" y="143"/>
                  </a:lnTo>
                  <a:lnTo>
                    <a:pt x="25" y="168"/>
                  </a:lnTo>
                  <a:lnTo>
                    <a:pt x="17" y="202"/>
                  </a:lnTo>
                  <a:lnTo>
                    <a:pt x="16" y="242"/>
                  </a:lnTo>
                  <a:lnTo>
                    <a:pt x="17" y="286"/>
                  </a:lnTo>
                  <a:lnTo>
                    <a:pt x="21" y="330"/>
                  </a:lnTo>
                  <a:lnTo>
                    <a:pt x="31" y="372"/>
                  </a:lnTo>
                  <a:lnTo>
                    <a:pt x="40" y="406"/>
                  </a:lnTo>
                  <a:lnTo>
                    <a:pt x="46" y="441"/>
                  </a:lnTo>
                  <a:lnTo>
                    <a:pt x="46" y="485"/>
                  </a:lnTo>
                  <a:lnTo>
                    <a:pt x="40" y="532"/>
                  </a:lnTo>
                  <a:lnTo>
                    <a:pt x="33" y="582"/>
                  </a:lnTo>
                  <a:lnTo>
                    <a:pt x="21" y="633"/>
                  </a:lnTo>
                  <a:lnTo>
                    <a:pt x="12" y="681"/>
                  </a:lnTo>
                  <a:lnTo>
                    <a:pt x="4" y="723"/>
                  </a:lnTo>
                  <a:lnTo>
                    <a:pt x="0" y="759"/>
                  </a:lnTo>
                  <a:lnTo>
                    <a:pt x="8" y="794"/>
                  </a:lnTo>
                  <a:lnTo>
                    <a:pt x="23" y="822"/>
                  </a:lnTo>
                  <a:lnTo>
                    <a:pt x="44" y="841"/>
                  </a:lnTo>
                  <a:lnTo>
                    <a:pt x="71" y="855"/>
                  </a:lnTo>
                  <a:lnTo>
                    <a:pt x="100" y="864"/>
                  </a:lnTo>
                  <a:lnTo>
                    <a:pt x="130" y="868"/>
                  </a:lnTo>
                  <a:lnTo>
                    <a:pt x="163" y="868"/>
                  </a:lnTo>
                  <a:lnTo>
                    <a:pt x="191" y="866"/>
                  </a:lnTo>
                  <a:lnTo>
                    <a:pt x="218" y="864"/>
                  </a:lnTo>
                  <a:lnTo>
                    <a:pt x="247" y="866"/>
                  </a:lnTo>
                  <a:lnTo>
                    <a:pt x="277" y="868"/>
                  </a:lnTo>
                  <a:lnTo>
                    <a:pt x="310" y="870"/>
                  </a:lnTo>
                  <a:lnTo>
                    <a:pt x="344" y="872"/>
                  </a:lnTo>
                  <a:lnTo>
                    <a:pt x="378" y="870"/>
                  </a:lnTo>
                  <a:lnTo>
                    <a:pt x="414" y="864"/>
                  </a:lnTo>
                  <a:lnTo>
                    <a:pt x="453" y="855"/>
                  </a:lnTo>
                  <a:lnTo>
                    <a:pt x="483" y="838"/>
                  </a:lnTo>
                  <a:lnTo>
                    <a:pt x="508" y="813"/>
                  </a:lnTo>
                  <a:lnTo>
                    <a:pt x="527" y="778"/>
                  </a:lnTo>
                  <a:lnTo>
                    <a:pt x="542" y="738"/>
                  </a:lnTo>
                  <a:lnTo>
                    <a:pt x="554" y="698"/>
                  </a:lnTo>
                  <a:lnTo>
                    <a:pt x="563" y="654"/>
                  </a:lnTo>
                  <a:lnTo>
                    <a:pt x="569" y="614"/>
                  </a:lnTo>
                  <a:lnTo>
                    <a:pt x="575" y="578"/>
                  </a:lnTo>
                  <a:lnTo>
                    <a:pt x="567" y="586"/>
                  </a:lnTo>
                  <a:lnTo>
                    <a:pt x="560" y="591"/>
                  </a:lnTo>
                  <a:lnTo>
                    <a:pt x="550" y="595"/>
                  </a:lnTo>
                  <a:lnTo>
                    <a:pt x="540" y="599"/>
                  </a:lnTo>
                  <a:lnTo>
                    <a:pt x="533" y="628"/>
                  </a:lnTo>
                  <a:lnTo>
                    <a:pt x="525" y="658"/>
                  </a:lnTo>
                  <a:lnTo>
                    <a:pt x="514" y="691"/>
                  </a:lnTo>
                  <a:lnTo>
                    <a:pt x="502" y="719"/>
                  </a:lnTo>
                  <a:lnTo>
                    <a:pt x="487" y="748"/>
                  </a:lnTo>
                  <a:lnTo>
                    <a:pt x="468" y="771"/>
                  </a:lnTo>
                  <a:lnTo>
                    <a:pt x="447" y="790"/>
                  </a:lnTo>
                  <a:lnTo>
                    <a:pt x="422" y="801"/>
                  </a:lnTo>
                  <a:lnTo>
                    <a:pt x="388" y="811"/>
                  </a:lnTo>
                  <a:lnTo>
                    <a:pt x="355" y="815"/>
                  </a:lnTo>
                  <a:lnTo>
                    <a:pt x="325" y="817"/>
                  </a:lnTo>
                  <a:lnTo>
                    <a:pt x="294" y="817"/>
                  </a:lnTo>
                  <a:lnTo>
                    <a:pt x="266" y="815"/>
                  </a:lnTo>
                  <a:lnTo>
                    <a:pt x="237" y="813"/>
                  </a:lnTo>
                  <a:lnTo>
                    <a:pt x="212" y="813"/>
                  </a:lnTo>
                  <a:lnTo>
                    <a:pt x="187" y="815"/>
                  </a:lnTo>
                  <a:lnTo>
                    <a:pt x="161" y="817"/>
                  </a:lnTo>
                  <a:lnTo>
                    <a:pt x="134" y="815"/>
                  </a:lnTo>
                  <a:lnTo>
                    <a:pt x="105" y="811"/>
                  </a:lnTo>
                  <a:lnTo>
                    <a:pt x="80" y="803"/>
                  </a:lnTo>
                  <a:lnTo>
                    <a:pt x="56" y="790"/>
                  </a:lnTo>
                  <a:lnTo>
                    <a:pt x="37" y="773"/>
                  </a:lnTo>
                  <a:lnTo>
                    <a:pt x="23" y="748"/>
                  </a:lnTo>
                  <a:lnTo>
                    <a:pt x="16" y="715"/>
                  </a:lnTo>
                  <a:lnTo>
                    <a:pt x="19" y="685"/>
                  </a:lnTo>
                  <a:lnTo>
                    <a:pt x="27" y="649"/>
                  </a:lnTo>
                  <a:lnTo>
                    <a:pt x="35" y="605"/>
                  </a:lnTo>
                  <a:lnTo>
                    <a:pt x="46" y="559"/>
                  </a:lnTo>
                  <a:lnTo>
                    <a:pt x="54" y="511"/>
                  </a:lnTo>
                  <a:lnTo>
                    <a:pt x="59" y="467"/>
                  </a:lnTo>
                  <a:lnTo>
                    <a:pt x="59" y="427"/>
                  </a:lnTo>
                  <a:lnTo>
                    <a:pt x="54" y="393"/>
                  </a:lnTo>
                  <a:lnTo>
                    <a:pt x="44" y="361"/>
                  </a:lnTo>
                  <a:lnTo>
                    <a:pt x="37" y="320"/>
                  </a:lnTo>
                  <a:lnTo>
                    <a:pt x="33" y="280"/>
                  </a:lnTo>
                  <a:lnTo>
                    <a:pt x="33" y="238"/>
                  </a:lnTo>
                  <a:lnTo>
                    <a:pt x="35" y="200"/>
                  </a:lnTo>
                  <a:lnTo>
                    <a:pt x="44" y="168"/>
                  </a:lnTo>
                  <a:lnTo>
                    <a:pt x="58" y="147"/>
                  </a:lnTo>
                  <a:lnTo>
                    <a:pt x="79" y="137"/>
                  </a:lnTo>
                  <a:lnTo>
                    <a:pt x="101" y="137"/>
                  </a:lnTo>
                  <a:lnTo>
                    <a:pt x="122" y="139"/>
                  </a:lnTo>
                  <a:lnTo>
                    <a:pt x="145" y="143"/>
                  </a:lnTo>
                  <a:lnTo>
                    <a:pt x="166" y="149"/>
                  </a:lnTo>
                  <a:lnTo>
                    <a:pt x="187" y="152"/>
                  </a:lnTo>
                  <a:lnTo>
                    <a:pt x="206" y="154"/>
                  </a:lnTo>
                  <a:lnTo>
                    <a:pt x="227" y="152"/>
                  </a:lnTo>
                  <a:lnTo>
                    <a:pt x="248" y="149"/>
                  </a:lnTo>
                  <a:lnTo>
                    <a:pt x="273" y="135"/>
                  </a:lnTo>
                  <a:lnTo>
                    <a:pt x="302" y="116"/>
                  </a:lnTo>
                  <a:lnTo>
                    <a:pt x="330" y="91"/>
                  </a:lnTo>
                  <a:lnTo>
                    <a:pt x="363" y="67"/>
                  </a:lnTo>
                  <a:lnTo>
                    <a:pt x="393" y="44"/>
                  </a:lnTo>
                  <a:lnTo>
                    <a:pt x="426" y="28"/>
                  </a:lnTo>
                  <a:lnTo>
                    <a:pt x="458" y="25"/>
                  </a:lnTo>
                  <a:lnTo>
                    <a:pt x="489" y="32"/>
                  </a:lnTo>
                  <a:lnTo>
                    <a:pt x="518" y="49"/>
                  </a:lnTo>
                  <a:lnTo>
                    <a:pt x="544" y="69"/>
                  </a:lnTo>
                  <a:lnTo>
                    <a:pt x="567" y="88"/>
                  </a:lnTo>
                  <a:lnTo>
                    <a:pt x="588" y="109"/>
                  </a:lnTo>
                  <a:lnTo>
                    <a:pt x="607" y="131"/>
                  </a:lnTo>
                  <a:lnTo>
                    <a:pt x="624" y="156"/>
                  </a:lnTo>
                  <a:lnTo>
                    <a:pt x="644" y="179"/>
                  </a:lnTo>
                  <a:lnTo>
                    <a:pt x="663" y="204"/>
                  </a:lnTo>
                  <a:lnTo>
                    <a:pt x="668" y="212"/>
                  </a:lnTo>
                  <a:lnTo>
                    <a:pt x="672" y="221"/>
                  </a:lnTo>
                  <a:lnTo>
                    <a:pt x="676" y="233"/>
                  </a:lnTo>
                  <a:lnTo>
                    <a:pt x="678" y="246"/>
                  </a:lnTo>
                  <a:lnTo>
                    <a:pt x="682" y="242"/>
                  </a:lnTo>
                  <a:lnTo>
                    <a:pt x="686" y="240"/>
                  </a:lnTo>
                  <a:lnTo>
                    <a:pt x="687" y="236"/>
                  </a:lnTo>
                  <a:lnTo>
                    <a:pt x="691" y="233"/>
                  </a:lnTo>
                  <a:lnTo>
                    <a:pt x="689" y="212"/>
                  </a:lnTo>
                  <a:lnTo>
                    <a:pt x="686" y="194"/>
                  </a:lnTo>
                  <a:lnTo>
                    <a:pt x="680" y="179"/>
                  </a:lnTo>
                  <a:lnTo>
                    <a:pt x="672" y="168"/>
                  </a:lnTo>
                  <a:lnTo>
                    <a:pt x="651" y="145"/>
                  </a:lnTo>
                  <a:lnTo>
                    <a:pt x="630" y="122"/>
                  </a:lnTo>
                  <a:lnTo>
                    <a:pt x="609" y="99"/>
                  </a:lnTo>
                  <a:lnTo>
                    <a:pt x="586" y="78"/>
                  </a:lnTo>
                  <a:lnTo>
                    <a:pt x="561" y="59"/>
                  </a:lnTo>
                  <a:lnTo>
                    <a:pt x="535" y="42"/>
                  </a:lnTo>
                  <a:lnTo>
                    <a:pt x="506" y="25"/>
                  </a:lnTo>
                  <a:lnTo>
                    <a:pt x="476" y="7"/>
                  </a:lnTo>
                  <a:close/>
                </a:path>
              </a:pathLst>
            </a:custGeom>
            <a:solidFill>
              <a:srgbClr val="E56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6" name="Freeform 43"/>
            <p:cNvSpPr>
              <a:spLocks/>
            </p:cNvSpPr>
            <p:nvPr/>
          </p:nvSpPr>
          <p:spPr bwMode="auto">
            <a:xfrm>
              <a:off x="5172076" y="3108326"/>
              <a:ext cx="528638" cy="628650"/>
            </a:xfrm>
            <a:custGeom>
              <a:avLst/>
              <a:gdLst>
                <a:gd name="T0" fmla="*/ 325438 w 666"/>
                <a:gd name="T1" fmla="*/ 2381 h 792"/>
                <a:gd name="T2" fmla="*/ 249238 w 666"/>
                <a:gd name="T3" fmla="*/ 52388 h 792"/>
                <a:gd name="T4" fmla="*/ 184150 w 666"/>
                <a:gd name="T5" fmla="*/ 98425 h 792"/>
                <a:gd name="T6" fmla="*/ 135731 w 666"/>
                <a:gd name="T7" fmla="*/ 100806 h 792"/>
                <a:gd name="T8" fmla="*/ 84138 w 666"/>
                <a:gd name="T9" fmla="*/ 90488 h 792"/>
                <a:gd name="T10" fmla="*/ 33338 w 666"/>
                <a:gd name="T11" fmla="*/ 96838 h 792"/>
                <a:gd name="T12" fmla="*/ 13494 w 666"/>
                <a:gd name="T13" fmla="*/ 169069 h 792"/>
                <a:gd name="T14" fmla="*/ 22225 w 666"/>
                <a:gd name="T15" fmla="*/ 266700 h 792"/>
                <a:gd name="T16" fmla="*/ 34131 w 666"/>
                <a:gd name="T17" fmla="*/ 350838 h 792"/>
                <a:gd name="T18" fmla="*/ 15081 w 666"/>
                <a:gd name="T19" fmla="*/ 460375 h 792"/>
                <a:gd name="T20" fmla="*/ 0 w 666"/>
                <a:gd name="T21" fmla="*/ 547688 h 792"/>
                <a:gd name="T22" fmla="*/ 31750 w 666"/>
                <a:gd name="T23" fmla="*/ 607219 h 792"/>
                <a:gd name="T24" fmla="*/ 93663 w 666"/>
                <a:gd name="T25" fmla="*/ 627063 h 792"/>
                <a:gd name="T26" fmla="*/ 155575 w 666"/>
                <a:gd name="T27" fmla="*/ 625475 h 792"/>
                <a:gd name="T28" fmla="*/ 220663 w 666"/>
                <a:gd name="T29" fmla="*/ 628650 h 792"/>
                <a:gd name="T30" fmla="*/ 295275 w 666"/>
                <a:gd name="T31" fmla="*/ 623888 h 792"/>
                <a:gd name="T32" fmla="*/ 358775 w 666"/>
                <a:gd name="T33" fmla="*/ 592138 h 792"/>
                <a:gd name="T34" fmla="*/ 395288 w 666"/>
                <a:gd name="T35" fmla="*/ 528638 h 792"/>
                <a:gd name="T36" fmla="*/ 415925 w 666"/>
                <a:gd name="T37" fmla="*/ 455613 h 792"/>
                <a:gd name="T38" fmla="*/ 396875 w 666"/>
                <a:gd name="T39" fmla="*/ 457200 h 792"/>
                <a:gd name="T40" fmla="*/ 373857 w 666"/>
                <a:gd name="T41" fmla="*/ 492125 h 792"/>
                <a:gd name="T42" fmla="*/ 343694 w 666"/>
                <a:gd name="T43" fmla="*/ 543719 h 792"/>
                <a:gd name="T44" fmla="*/ 298450 w 666"/>
                <a:gd name="T45" fmla="*/ 575469 h 792"/>
                <a:gd name="T46" fmla="*/ 230188 w 666"/>
                <a:gd name="T47" fmla="*/ 585788 h 792"/>
                <a:gd name="T48" fmla="*/ 169069 w 666"/>
                <a:gd name="T49" fmla="*/ 584200 h 792"/>
                <a:gd name="T50" fmla="*/ 115094 w 666"/>
                <a:gd name="T51" fmla="*/ 585788 h 792"/>
                <a:gd name="T52" fmla="*/ 58738 w 666"/>
                <a:gd name="T53" fmla="*/ 577056 h 792"/>
                <a:gd name="T54" fmla="*/ 19050 w 666"/>
                <a:gd name="T55" fmla="*/ 537369 h 792"/>
                <a:gd name="T56" fmla="*/ 20638 w 666"/>
                <a:gd name="T57" fmla="*/ 469106 h 792"/>
                <a:gd name="T58" fmla="*/ 40481 w 666"/>
                <a:gd name="T59" fmla="*/ 370681 h 792"/>
                <a:gd name="T60" fmla="*/ 38894 w 666"/>
                <a:gd name="T61" fmla="*/ 283369 h 792"/>
                <a:gd name="T62" fmla="*/ 25400 w 666"/>
                <a:gd name="T63" fmla="*/ 196850 h 792"/>
                <a:gd name="T64" fmla="*/ 37306 w 666"/>
                <a:gd name="T65" fmla="*/ 115094 h 792"/>
                <a:gd name="T66" fmla="*/ 84138 w 666"/>
                <a:gd name="T67" fmla="*/ 95250 h 792"/>
                <a:gd name="T68" fmla="*/ 138906 w 666"/>
                <a:gd name="T69" fmla="*/ 110331 h 792"/>
                <a:gd name="T70" fmla="*/ 190500 w 666"/>
                <a:gd name="T71" fmla="*/ 117475 h 792"/>
                <a:gd name="T72" fmla="*/ 248444 w 666"/>
                <a:gd name="T73" fmla="*/ 87313 h 792"/>
                <a:gd name="T74" fmla="*/ 315913 w 666"/>
                <a:gd name="T75" fmla="*/ 31750 h 792"/>
                <a:gd name="T76" fmla="*/ 387350 w 666"/>
                <a:gd name="T77" fmla="*/ 23813 h 792"/>
                <a:gd name="T78" fmla="*/ 440532 w 666"/>
                <a:gd name="T79" fmla="*/ 72231 h 792"/>
                <a:gd name="T80" fmla="*/ 478632 w 666"/>
                <a:gd name="T81" fmla="*/ 130175 h 792"/>
                <a:gd name="T82" fmla="*/ 513557 w 666"/>
                <a:gd name="T83" fmla="*/ 184150 h 792"/>
                <a:gd name="T84" fmla="*/ 517525 w 666"/>
                <a:gd name="T85" fmla="*/ 255588 h 792"/>
                <a:gd name="T86" fmla="*/ 496888 w 666"/>
                <a:gd name="T87" fmla="*/ 338931 h 792"/>
                <a:gd name="T88" fmla="*/ 484188 w 666"/>
                <a:gd name="T89" fmla="*/ 365125 h 792"/>
                <a:gd name="T90" fmla="*/ 484188 w 666"/>
                <a:gd name="T91" fmla="*/ 365919 h 792"/>
                <a:gd name="T92" fmla="*/ 482600 w 666"/>
                <a:gd name="T93" fmla="*/ 367506 h 792"/>
                <a:gd name="T94" fmla="*/ 510382 w 666"/>
                <a:gd name="T95" fmla="*/ 308769 h 792"/>
                <a:gd name="T96" fmla="*/ 525463 w 666"/>
                <a:gd name="T97" fmla="*/ 238919 h 792"/>
                <a:gd name="T98" fmla="*/ 523875 w 666"/>
                <a:gd name="T99" fmla="*/ 187325 h 792"/>
                <a:gd name="T100" fmla="*/ 515938 w 666"/>
                <a:gd name="T101" fmla="*/ 178594 h 792"/>
                <a:gd name="T102" fmla="*/ 522288 w 666"/>
                <a:gd name="T103" fmla="*/ 177006 h 792"/>
                <a:gd name="T104" fmla="*/ 520700 w 666"/>
                <a:gd name="T105" fmla="*/ 155575 h 792"/>
                <a:gd name="T106" fmla="*/ 498475 w 666"/>
                <a:gd name="T107" fmla="*/ 122238 h 792"/>
                <a:gd name="T108" fmla="*/ 454025 w 666"/>
                <a:gd name="T109" fmla="*/ 66675 h 792"/>
                <a:gd name="T110" fmla="*/ 398463 w 666"/>
                <a:gd name="T111" fmla="*/ 19050 h 7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66" h="792">
                  <a:moveTo>
                    <a:pt x="473" y="7"/>
                  </a:moveTo>
                  <a:lnTo>
                    <a:pt x="442" y="0"/>
                  </a:lnTo>
                  <a:lnTo>
                    <a:pt x="410" y="3"/>
                  </a:lnTo>
                  <a:lnTo>
                    <a:pt x="377" y="19"/>
                  </a:lnTo>
                  <a:lnTo>
                    <a:pt x="347" y="42"/>
                  </a:lnTo>
                  <a:lnTo>
                    <a:pt x="314" y="66"/>
                  </a:lnTo>
                  <a:lnTo>
                    <a:pt x="286" y="91"/>
                  </a:lnTo>
                  <a:lnTo>
                    <a:pt x="257" y="110"/>
                  </a:lnTo>
                  <a:lnTo>
                    <a:pt x="232" y="124"/>
                  </a:lnTo>
                  <a:lnTo>
                    <a:pt x="211" y="127"/>
                  </a:lnTo>
                  <a:lnTo>
                    <a:pt x="190" y="129"/>
                  </a:lnTo>
                  <a:lnTo>
                    <a:pt x="171" y="127"/>
                  </a:lnTo>
                  <a:lnTo>
                    <a:pt x="150" y="124"/>
                  </a:lnTo>
                  <a:lnTo>
                    <a:pt x="129" y="118"/>
                  </a:lnTo>
                  <a:lnTo>
                    <a:pt x="106" y="114"/>
                  </a:lnTo>
                  <a:lnTo>
                    <a:pt x="85" y="112"/>
                  </a:lnTo>
                  <a:lnTo>
                    <a:pt x="63" y="112"/>
                  </a:lnTo>
                  <a:lnTo>
                    <a:pt x="42" y="122"/>
                  </a:lnTo>
                  <a:lnTo>
                    <a:pt x="28" y="143"/>
                  </a:lnTo>
                  <a:lnTo>
                    <a:pt x="19" y="175"/>
                  </a:lnTo>
                  <a:lnTo>
                    <a:pt x="17" y="213"/>
                  </a:lnTo>
                  <a:lnTo>
                    <a:pt x="17" y="255"/>
                  </a:lnTo>
                  <a:lnTo>
                    <a:pt x="21" y="295"/>
                  </a:lnTo>
                  <a:lnTo>
                    <a:pt x="28" y="336"/>
                  </a:lnTo>
                  <a:lnTo>
                    <a:pt x="38" y="368"/>
                  </a:lnTo>
                  <a:lnTo>
                    <a:pt x="43" y="402"/>
                  </a:lnTo>
                  <a:lnTo>
                    <a:pt x="43" y="442"/>
                  </a:lnTo>
                  <a:lnTo>
                    <a:pt x="38" y="486"/>
                  </a:lnTo>
                  <a:lnTo>
                    <a:pt x="30" y="534"/>
                  </a:lnTo>
                  <a:lnTo>
                    <a:pt x="19" y="580"/>
                  </a:lnTo>
                  <a:lnTo>
                    <a:pt x="11" y="624"/>
                  </a:lnTo>
                  <a:lnTo>
                    <a:pt x="3" y="660"/>
                  </a:lnTo>
                  <a:lnTo>
                    <a:pt x="0" y="690"/>
                  </a:lnTo>
                  <a:lnTo>
                    <a:pt x="7" y="723"/>
                  </a:lnTo>
                  <a:lnTo>
                    <a:pt x="21" y="748"/>
                  </a:lnTo>
                  <a:lnTo>
                    <a:pt x="40" y="765"/>
                  </a:lnTo>
                  <a:lnTo>
                    <a:pt x="64" y="778"/>
                  </a:lnTo>
                  <a:lnTo>
                    <a:pt x="89" y="786"/>
                  </a:lnTo>
                  <a:lnTo>
                    <a:pt x="118" y="790"/>
                  </a:lnTo>
                  <a:lnTo>
                    <a:pt x="145" y="792"/>
                  </a:lnTo>
                  <a:lnTo>
                    <a:pt x="171" y="790"/>
                  </a:lnTo>
                  <a:lnTo>
                    <a:pt x="196" y="788"/>
                  </a:lnTo>
                  <a:lnTo>
                    <a:pt x="221" y="788"/>
                  </a:lnTo>
                  <a:lnTo>
                    <a:pt x="250" y="790"/>
                  </a:lnTo>
                  <a:lnTo>
                    <a:pt x="278" y="792"/>
                  </a:lnTo>
                  <a:lnTo>
                    <a:pt x="309" y="792"/>
                  </a:lnTo>
                  <a:lnTo>
                    <a:pt x="339" y="790"/>
                  </a:lnTo>
                  <a:lnTo>
                    <a:pt x="372" y="786"/>
                  </a:lnTo>
                  <a:lnTo>
                    <a:pt x="406" y="776"/>
                  </a:lnTo>
                  <a:lnTo>
                    <a:pt x="431" y="765"/>
                  </a:lnTo>
                  <a:lnTo>
                    <a:pt x="452" y="746"/>
                  </a:lnTo>
                  <a:lnTo>
                    <a:pt x="471" y="723"/>
                  </a:lnTo>
                  <a:lnTo>
                    <a:pt x="486" y="694"/>
                  </a:lnTo>
                  <a:lnTo>
                    <a:pt x="498" y="666"/>
                  </a:lnTo>
                  <a:lnTo>
                    <a:pt x="509" y="633"/>
                  </a:lnTo>
                  <a:lnTo>
                    <a:pt x="517" y="603"/>
                  </a:lnTo>
                  <a:lnTo>
                    <a:pt x="524" y="574"/>
                  </a:lnTo>
                  <a:lnTo>
                    <a:pt x="517" y="576"/>
                  </a:lnTo>
                  <a:lnTo>
                    <a:pt x="509" y="576"/>
                  </a:lnTo>
                  <a:lnTo>
                    <a:pt x="500" y="576"/>
                  </a:lnTo>
                  <a:lnTo>
                    <a:pt x="490" y="576"/>
                  </a:lnTo>
                  <a:lnTo>
                    <a:pt x="481" y="597"/>
                  </a:lnTo>
                  <a:lnTo>
                    <a:pt x="471" y="620"/>
                  </a:lnTo>
                  <a:lnTo>
                    <a:pt x="460" y="643"/>
                  </a:lnTo>
                  <a:lnTo>
                    <a:pt x="448" y="664"/>
                  </a:lnTo>
                  <a:lnTo>
                    <a:pt x="433" y="685"/>
                  </a:lnTo>
                  <a:lnTo>
                    <a:pt x="416" y="702"/>
                  </a:lnTo>
                  <a:lnTo>
                    <a:pt x="397" y="715"/>
                  </a:lnTo>
                  <a:lnTo>
                    <a:pt x="376" y="725"/>
                  </a:lnTo>
                  <a:lnTo>
                    <a:pt x="345" y="732"/>
                  </a:lnTo>
                  <a:lnTo>
                    <a:pt x="316" y="736"/>
                  </a:lnTo>
                  <a:lnTo>
                    <a:pt x="290" y="738"/>
                  </a:lnTo>
                  <a:lnTo>
                    <a:pt x="263" y="738"/>
                  </a:lnTo>
                  <a:lnTo>
                    <a:pt x="238" y="738"/>
                  </a:lnTo>
                  <a:lnTo>
                    <a:pt x="213" y="736"/>
                  </a:lnTo>
                  <a:lnTo>
                    <a:pt x="190" y="736"/>
                  </a:lnTo>
                  <a:lnTo>
                    <a:pt x="168" y="738"/>
                  </a:lnTo>
                  <a:lnTo>
                    <a:pt x="145" y="738"/>
                  </a:lnTo>
                  <a:lnTo>
                    <a:pt x="120" y="738"/>
                  </a:lnTo>
                  <a:lnTo>
                    <a:pt x="97" y="734"/>
                  </a:lnTo>
                  <a:lnTo>
                    <a:pt x="74" y="727"/>
                  </a:lnTo>
                  <a:lnTo>
                    <a:pt x="53" y="715"/>
                  </a:lnTo>
                  <a:lnTo>
                    <a:pt x="36" y="698"/>
                  </a:lnTo>
                  <a:lnTo>
                    <a:pt x="24" y="677"/>
                  </a:lnTo>
                  <a:lnTo>
                    <a:pt x="17" y="649"/>
                  </a:lnTo>
                  <a:lnTo>
                    <a:pt x="19" y="624"/>
                  </a:lnTo>
                  <a:lnTo>
                    <a:pt x="26" y="591"/>
                  </a:lnTo>
                  <a:lnTo>
                    <a:pt x="34" y="553"/>
                  </a:lnTo>
                  <a:lnTo>
                    <a:pt x="43" y="511"/>
                  </a:lnTo>
                  <a:lnTo>
                    <a:pt x="51" y="467"/>
                  </a:lnTo>
                  <a:lnTo>
                    <a:pt x="55" y="425"/>
                  </a:lnTo>
                  <a:lnTo>
                    <a:pt x="55" y="389"/>
                  </a:lnTo>
                  <a:lnTo>
                    <a:pt x="49" y="357"/>
                  </a:lnTo>
                  <a:lnTo>
                    <a:pt x="40" y="324"/>
                  </a:lnTo>
                  <a:lnTo>
                    <a:pt x="34" y="288"/>
                  </a:lnTo>
                  <a:lnTo>
                    <a:pt x="32" y="248"/>
                  </a:lnTo>
                  <a:lnTo>
                    <a:pt x="32" y="208"/>
                  </a:lnTo>
                  <a:lnTo>
                    <a:pt x="38" y="173"/>
                  </a:lnTo>
                  <a:lnTo>
                    <a:pt x="47" y="145"/>
                  </a:lnTo>
                  <a:lnTo>
                    <a:pt x="63" y="124"/>
                  </a:lnTo>
                  <a:lnTo>
                    <a:pt x="84" y="118"/>
                  </a:lnTo>
                  <a:lnTo>
                    <a:pt x="106" y="120"/>
                  </a:lnTo>
                  <a:lnTo>
                    <a:pt x="129" y="126"/>
                  </a:lnTo>
                  <a:lnTo>
                    <a:pt x="152" y="131"/>
                  </a:lnTo>
                  <a:lnTo>
                    <a:pt x="175" y="139"/>
                  </a:lnTo>
                  <a:lnTo>
                    <a:pt x="198" y="145"/>
                  </a:lnTo>
                  <a:lnTo>
                    <a:pt x="219" y="148"/>
                  </a:lnTo>
                  <a:lnTo>
                    <a:pt x="240" y="148"/>
                  </a:lnTo>
                  <a:lnTo>
                    <a:pt x="261" y="145"/>
                  </a:lnTo>
                  <a:lnTo>
                    <a:pt x="286" y="131"/>
                  </a:lnTo>
                  <a:lnTo>
                    <a:pt x="313" y="110"/>
                  </a:lnTo>
                  <a:lnTo>
                    <a:pt x="341" y="87"/>
                  </a:lnTo>
                  <a:lnTo>
                    <a:pt x="370" y="61"/>
                  </a:lnTo>
                  <a:lnTo>
                    <a:pt x="398" y="40"/>
                  </a:lnTo>
                  <a:lnTo>
                    <a:pt x="429" y="24"/>
                  </a:lnTo>
                  <a:lnTo>
                    <a:pt x="460" y="21"/>
                  </a:lnTo>
                  <a:lnTo>
                    <a:pt x="488" y="30"/>
                  </a:lnTo>
                  <a:lnTo>
                    <a:pt x="513" y="49"/>
                  </a:lnTo>
                  <a:lnTo>
                    <a:pt x="536" y="68"/>
                  </a:lnTo>
                  <a:lnTo>
                    <a:pt x="555" y="91"/>
                  </a:lnTo>
                  <a:lnTo>
                    <a:pt x="572" y="116"/>
                  </a:lnTo>
                  <a:lnTo>
                    <a:pt x="587" y="139"/>
                  </a:lnTo>
                  <a:lnTo>
                    <a:pt x="603" y="164"/>
                  </a:lnTo>
                  <a:lnTo>
                    <a:pt x="618" y="189"/>
                  </a:lnTo>
                  <a:lnTo>
                    <a:pt x="637" y="213"/>
                  </a:lnTo>
                  <a:lnTo>
                    <a:pt x="647" y="232"/>
                  </a:lnTo>
                  <a:lnTo>
                    <a:pt x="652" y="257"/>
                  </a:lnTo>
                  <a:lnTo>
                    <a:pt x="654" y="288"/>
                  </a:lnTo>
                  <a:lnTo>
                    <a:pt x="652" y="322"/>
                  </a:lnTo>
                  <a:lnTo>
                    <a:pt x="647" y="357"/>
                  </a:lnTo>
                  <a:lnTo>
                    <a:pt x="637" y="393"/>
                  </a:lnTo>
                  <a:lnTo>
                    <a:pt x="626" y="427"/>
                  </a:lnTo>
                  <a:lnTo>
                    <a:pt x="610" y="458"/>
                  </a:lnTo>
                  <a:lnTo>
                    <a:pt x="610" y="460"/>
                  </a:lnTo>
                  <a:lnTo>
                    <a:pt x="610" y="461"/>
                  </a:lnTo>
                  <a:lnTo>
                    <a:pt x="608" y="463"/>
                  </a:lnTo>
                  <a:lnTo>
                    <a:pt x="622" y="440"/>
                  </a:lnTo>
                  <a:lnTo>
                    <a:pt x="633" y="416"/>
                  </a:lnTo>
                  <a:lnTo>
                    <a:pt x="643" y="389"/>
                  </a:lnTo>
                  <a:lnTo>
                    <a:pt x="652" y="360"/>
                  </a:lnTo>
                  <a:lnTo>
                    <a:pt x="658" y="330"/>
                  </a:lnTo>
                  <a:lnTo>
                    <a:pt x="662" y="301"/>
                  </a:lnTo>
                  <a:lnTo>
                    <a:pt x="666" y="273"/>
                  </a:lnTo>
                  <a:lnTo>
                    <a:pt x="666" y="246"/>
                  </a:lnTo>
                  <a:lnTo>
                    <a:pt x="660" y="236"/>
                  </a:lnTo>
                  <a:lnTo>
                    <a:pt x="654" y="231"/>
                  </a:lnTo>
                  <a:lnTo>
                    <a:pt x="652" y="227"/>
                  </a:lnTo>
                  <a:lnTo>
                    <a:pt x="650" y="225"/>
                  </a:lnTo>
                  <a:lnTo>
                    <a:pt x="652" y="225"/>
                  </a:lnTo>
                  <a:lnTo>
                    <a:pt x="654" y="223"/>
                  </a:lnTo>
                  <a:lnTo>
                    <a:pt x="658" y="223"/>
                  </a:lnTo>
                  <a:lnTo>
                    <a:pt x="662" y="221"/>
                  </a:lnTo>
                  <a:lnTo>
                    <a:pt x="660" y="208"/>
                  </a:lnTo>
                  <a:lnTo>
                    <a:pt x="656" y="196"/>
                  </a:lnTo>
                  <a:lnTo>
                    <a:pt x="652" y="187"/>
                  </a:lnTo>
                  <a:lnTo>
                    <a:pt x="647" y="179"/>
                  </a:lnTo>
                  <a:lnTo>
                    <a:pt x="628" y="154"/>
                  </a:lnTo>
                  <a:lnTo>
                    <a:pt x="608" y="131"/>
                  </a:lnTo>
                  <a:lnTo>
                    <a:pt x="591" y="106"/>
                  </a:lnTo>
                  <a:lnTo>
                    <a:pt x="572" y="84"/>
                  </a:lnTo>
                  <a:lnTo>
                    <a:pt x="551" y="63"/>
                  </a:lnTo>
                  <a:lnTo>
                    <a:pt x="528" y="44"/>
                  </a:lnTo>
                  <a:lnTo>
                    <a:pt x="502" y="24"/>
                  </a:lnTo>
                  <a:lnTo>
                    <a:pt x="473" y="7"/>
                  </a:lnTo>
                  <a:close/>
                </a:path>
              </a:pathLst>
            </a:custGeom>
            <a:solidFill>
              <a:srgbClr val="E560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7" name="Freeform 44"/>
            <p:cNvSpPr>
              <a:spLocks/>
            </p:cNvSpPr>
            <p:nvPr/>
          </p:nvSpPr>
          <p:spPr bwMode="auto">
            <a:xfrm>
              <a:off x="5184776" y="3125788"/>
              <a:ext cx="506413" cy="569913"/>
            </a:xfrm>
            <a:custGeom>
              <a:avLst/>
              <a:gdLst>
                <a:gd name="T0" fmla="*/ 221009 w 637"/>
                <a:gd name="T1" fmla="*/ 526196 h 717"/>
                <a:gd name="T2" fmla="*/ 165359 w 637"/>
                <a:gd name="T3" fmla="*/ 527786 h 717"/>
                <a:gd name="T4" fmla="*/ 116865 w 637"/>
                <a:gd name="T5" fmla="*/ 527786 h 717"/>
                <a:gd name="T6" fmla="*/ 68370 w 637"/>
                <a:gd name="T7" fmla="*/ 524606 h 717"/>
                <a:gd name="T8" fmla="*/ 27030 w 637"/>
                <a:gd name="T9" fmla="*/ 499966 h 717"/>
                <a:gd name="T10" fmla="*/ 18285 w 637"/>
                <a:gd name="T11" fmla="*/ 427633 h 717"/>
                <a:gd name="T12" fmla="*/ 34980 w 637"/>
                <a:gd name="T13" fmla="*/ 257534 h 717"/>
                <a:gd name="T14" fmla="*/ 23850 w 637"/>
                <a:gd name="T15" fmla="*/ 175664 h 717"/>
                <a:gd name="T16" fmla="*/ 40545 w 637"/>
                <a:gd name="T17" fmla="*/ 98562 h 717"/>
                <a:gd name="T18" fmla="*/ 80295 w 637"/>
                <a:gd name="T19" fmla="*/ 83460 h 717"/>
                <a:gd name="T20" fmla="*/ 108915 w 637"/>
                <a:gd name="T21" fmla="*/ 92203 h 717"/>
                <a:gd name="T22" fmla="*/ 116865 w 637"/>
                <a:gd name="T23" fmla="*/ 93793 h 717"/>
                <a:gd name="T24" fmla="*/ 130379 w 637"/>
                <a:gd name="T25" fmla="*/ 98562 h 717"/>
                <a:gd name="T26" fmla="*/ 150254 w 637"/>
                <a:gd name="T27" fmla="*/ 107306 h 717"/>
                <a:gd name="T28" fmla="*/ 178874 w 637"/>
                <a:gd name="T29" fmla="*/ 116844 h 717"/>
                <a:gd name="T30" fmla="*/ 207494 w 637"/>
                <a:gd name="T31" fmla="*/ 116844 h 717"/>
                <a:gd name="T32" fmla="*/ 255989 w 637"/>
                <a:gd name="T33" fmla="*/ 87434 h 717"/>
                <a:gd name="T34" fmla="*/ 321179 w 637"/>
                <a:gd name="T35" fmla="*/ 31794 h 717"/>
                <a:gd name="T36" fmla="*/ 385573 w 637"/>
                <a:gd name="T37" fmla="*/ 25435 h 717"/>
                <a:gd name="T38" fmla="*/ 430888 w 637"/>
                <a:gd name="T39" fmla="*/ 78691 h 717"/>
                <a:gd name="T40" fmla="*/ 461098 w 637"/>
                <a:gd name="T41" fmla="*/ 140690 h 717"/>
                <a:gd name="T42" fmla="*/ 496078 w 637"/>
                <a:gd name="T43" fmla="*/ 210637 h 717"/>
                <a:gd name="T44" fmla="*/ 471433 w 637"/>
                <a:gd name="T45" fmla="*/ 347353 h 717"/>
                <a:gd name="T46" fmla="*/ 500848 w 637"/>
                <a:gd name="T47" fmla="*/ 267072 h 717"/>
                <a:gd name="T48" fmla="*/ 504823 w 637"/>
                <a:gd name="T49" fmla="*/ 187586 h 717"/>
                <a:gd name="T50" fmla="*/ 477793 w 637"/>
                <a:gd name="T51" fmla="*/ 133536 h 717"/>
                <a:gd name="T52" fmla="*/ 441223 w 637"/>
                <a:gd name="T53" fmla="*/ 75511 h 717"/>
                <a:gd name="T54" fmla="*/ 394318 w 637"/>
                <a:gd name="T55" fmla="*/ 22256 h 717"/>
                <a:gd name="T56" fmla="*/ 327539 w 637"/>
                <a:gd name="T57" fmla="*/ 2385 h 717"/>
                <a:gd name="T58" fmla="*/ 257579 w 637"/>
                <a:gd name="T59" fmla="*/ 52461 h 717"/>
                <a:gd name="T60" fmla="*/ 193979 w 637"/>
                <a:gd name="T61" fmla="*/ 98562 h 717"/>
                <a:gd name="T62" fmla="*/ 143894 w 637"/>
                <a:gd name="T63" fmla="*/ 98562 h 717"/>
                <a:gd name="T64" fmla="*/ 89040 w 637"/>
                <a:gd name="T65" fmla="*/ 83460 h 717"/>
                <a:gd name="T66" fmla="*/ 36570 w 637"/>
                <a:gd name="T67" fmla="*/ 81870 h 717"/>
                <a:gd name="T68" fmla="*/ 11925 w 637"/>
                <a:gd name="T69" fmla="*/ 148638 h 717"/>
                <a:gd name="T70" fmla="*/ 18285 w 637"/>
                <a:gd name="T71" fmla="*/ 240842 h 717"/>
                <a:gd name="T72" fmla="*/ 30210 w 637"/>
                <a:gd name="T73" fmla="*/ 321123 h 717"/>
                <a:gd name="T74" fmla="*/ 13515 w 637"/>
                <a:gd name="T75" fmla="*/ 422864 h 717"/>
                <a:gd name="T76" fmla="*/ 0 w 637"/>
                <a:gd name="T77" fmla="*/ 499171 h 717"/>
                <a:gd name="T78" fmla="*/ 28620 w 637"/>
                <a:gd name="T79" fmla="*/ 551631 h 717"/>
                <a:gd name="T80" fmla="*/ 81885 w 637"/>
                <a:gd name="T81" fmla="*/ 569913 h 717"/>
                <a:gd name="T82" fmla="*/ 137534 w 637"/>
                <a:gd name="T83" fmla="*/ 568323 h 717"/>
                <a:gd name="T84" fmla="*/ 195569 w 637"/>
                <a:gd name="T85" fmla="*/ 569913 h 717"/>
                <a:gd name="T86" fmla="*/ 260759 w 637"/>
                <a:gd name="T87" fmla="*/ 565144 h 717"/>
                <a:gd name="T88" fmla="*/ 317204 w 637"/>
                <a:gd name="T89" fmla="*/ 541298 h 717"/>
                <a:gd name="T90" fmla="*/ 352184 w 637"/>
                <a:gd name="T91" fmla="*/ 494402 h 717"/>
                <a:gd name="T92" fmla="*/ 376034 w 637"/>
                <a:gd name="T93" fmla="*/ 441146 h 717"/>
                <a:gd name="T94" fmla="*/ 356159 w 637"/>
                <a:gd name="T95" fmla="*/ 434787 h 717"/>
                <a:gd name="T96" fmla="*/ 333899 w 637"/>
                <a:gd name="T97" fmla="*/ 457838 h 717"/>
                <a:gd name="T98" fmla="*/ 302099 w 637"/>
                <a:gd name="T99" fmla="*/ 494402 h 717"/>
                <a:gd name="T100" fmla="*/ 260759 w 637"/>
                <a:gd name="T101" fmla="*/ 518247 h 7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7" h="717">
                  <a:moveTo>
                    <a:pt x="328" y="652"/>
                  </a:moveTo>
                  <a:lnTo>
                    <a:pt x="303" y="658"/>
                  </a:lnTo>
                  <a:lnTo>
                    <a:pt x="278" y="662"/>
                  </a:lnTo>
                  <a:lnTo>
                    <a:pt x="254" y="664"/>
                  </a:lnTo>
                  <a:lnTo>
                    <a:pt x="231" y="664"/>
                  </a:lnTo>
                  <a:lnTo>
                    <a:pt x="208" y="664"/>
                  </a:lnTo>
                  <a:lnTo>
                    <a:pt x="187" y="664"/>
                  </a:lnTo>
                  <a:lnTo>
                    <a:pt x="166" y="664"/>
                  </a:lnTo>
                  <a:lnTo>
                    <a:pt x="147" y="664"/>
                  </a:lnTo>
                  <a:lnTo>
                    <a:pt x="128" y="664"/>
                  </a:lnTo>
                  <a:lnTo>
                    <a:pt x="107" y="664"/>
                  </a:lnTo>
                  <a:lnTo>
                    <a:pt x="86" y="660"/>
                  </a:lnTo>
                  <a:lnTo>
                    <a:pt x="67" y="652"/>
                  </a:lnTo>
                  <a:lnTo>
                    <a:pt x="49" y="643"/>
                  </a:lnTo>
                  <a:lnTo>
                    <a:pt x="34" y="629"/>
                  </a:lnTo>
                  <a:lnTo>
                    <a:pt x="23" y="610"/>
                  </a:lnTo>
                  <a:lnTo>
                    <a:pt x="15" y="586"/>
                  </a:lnTo>
                  <a:lnTo>
                    <a:pt x="23" y="538"/>
                  </a:lnTo>
                  <a:lnTo>
                    <a:pt x="40" y="465"/>
                  </a:lnTo>
                  <a:lnTo>
                    <a:pt x="51" y="389"/>
                  </a:lnTo>
                  <a:lnTo>
                    <a:pt x="44" y="324"/>
                  </a:lnTo>
                  <a:lnTo>
                    <a:pt x="36" y="294"/>
                  </a:lnTo>
                  <a:lnTo>
                    <a:pt x="30" y="257"/>
                  </a:lnTo>
                  <a:lnTo>
                    <a:pt x="30" y="221"/>
                  </a:lnTo>
                  <a:lnTo>
                    <a:pt x="32" y="183"/>
                  </a:lnTo>
                  <a:lnTo>
                    <a:pt x="40" y="150"/>
                  </a:lnTo>
                  <a:lnTo>
                    <a:pt x="51" y="124"/>
                  </a:lnTo>
                  <a:lnTo>
                    <a:pt x="67" y="106"/>
                  </a:lnTo>
                  <a:lnTo>
                    <a:pt x="88" y="103"/>
                  </a:lnTo>
                  <a:lnTo>
                    <a:pt x="101" y="105"/>
                  </a:lnTo>
                  <a:lnTo>
                    <a:pt x="112" y="108"/>
                  </a:lnTo>
                  <a:lnTo>
                    <a:pt x="126" y="112"/>
                  </a:lnTo>
                  <a:lnTo>
                    <a:pt x="137" y="116"/>
                  </a:lnTo>
                  <a:lnTo>
                    <a:pt x="141" y="116"/>
                  </a:lnTo>
                  <a:lnTo>
                    <a:pt x="145" y="118"/>
                  </a:lnTo>
                  <a:lnTo>
                    <a:pt x="147" y="118"/>
                  </a:lnTo>
                  <a:lnTo>
                    <a:pt x="151" y="120"/>
                  </a:lnTo>
                  <a:lnTo>
                    <a:pt x="158" y="122"/>
                  </a:lnTo>
                  <a:lnTo>
                    <a:pt x="164" y="124"/>
                  </a:lnTo>
                  <a:lnTo>
                    <a:pt x="170" y="127"/>
                  </a:lnTo>
                  <a:lnTo>
                    <a:pt x="175" y="131"/>
                  </a:lnTo>
                  <a:lnTo>
                    <a:pt x="189" y="135"/>
                  </a:lnTo>
                  <a:lnTo>
                    <a:pt x="200" y="139"/>
                  </a:lnTo>
                  <a:lnTo>
                    <a:pt x="214" y="143"/>
                  </a:lnTo>
                  <a:lnTo>
                    <a:pt x="225" y="147"/>
                  </a:lnTo>
                  <a:lnTo>
                    <a:pt x="238" y="148"/>
                  </a:lnTo>
                  <a:lnTo>
                    <a:pt x="250" y="148"/>
                  </a:lnTo>
                  <a:lnTo>
                    <a:pt x="261" y="147"/>
                  </a:lnTo>
                  <a:lnTo>
                    <a:pt x="273" y="145"/>
                  </a:lnTo>
                  <a:lnTo>
                    <a:pt x="297" y="131"/>
                  </a:lnTo>
                  <a:lnTo>
                    <a:pt x="322" y="110"/>
                  </a:lnTo>
                  <a:lnTo>
                    <a:pt x="349" y="87"/>
                  </a:lnTo>
                  <a:lnTo>
                    <a:pt x="376" y="63"/>
                  </a:lnTo>
                  <a:lnTo>
                    <a:pt x="404" y="40"/>
                  </a:lnTo>
                  <a:lnTo>
                    <a:pt x="431" y="26"/>
                  </a:lnTo>
                  <a:lnTo>
                    <a:pt x="458" y="23"/>
                  </a:lnTo>
                  <a:lnTo>
                    <a:pt x="485" y="32"/>
                  </a:lnTo>
                  <a:lnTo>
                    <a:pt x="507" y="53"/>
                  </a:lnTo>
                  <a:lnTo>
                    <a:pt x="527" y="74"/>
                  </a:lnTo>
                  <a:lnTo>
                    <a:pt x="542" y="99"/>
                  </a:lnTo>
                  <a:lnTo>
                    <a:pt x="555" y="126"/>
                  </a:lnTo>
                  <a:lnTo>
                    <a:pt x="567" y="152"/>
                  </a:lnTo>
                  <a:lnTo>
                    <a:pt x="580" y="177"/>
                  </a:lnTo>
                  <a:lnTo>
                    <a:pt x="593" y="202"/>
                  </a:lnTo>
                  <a:lnTo>
                    <a:pt x="611" y="227"/>
                  </a:lnTo>
                  <a:lnTo>
                    <a:pt x="624" y="265"/>
                  </a:lnTo>
                  <a:lnTo>
                    <a:pt x="626" y="318"/>
                  </a:lnTo>
                  <a:lnTo>
                    <a:pt x="614" y="379"/>
                  </a:lnTo>
                  <a:lnTo>
                    <a:pt x="593" y="437"/>
                  </a:lnTo>
                  <a:lnTo>
                    <a:pt x="609" y="406"/>
                  </a:lnTo>
                  <a:lnTo>
                    <a:pt x="620" y="372"/>
                  </a:lnTo>
                  <a:lnTo>
                    <a:pt x="630" y="336"/>
                  </a:lnTo>
                  <a:lnTo>
                    <a:pt x="635" y="301"/>
                  </a:lnTo>
                  <a:lnTo>
                    <a:pt x="637" y="267"/>
                  </a:lnTo>
                  <a:lnTo>
                    <a:pt x="635" y="236"/>
                  </a:lnTo>
                  <a:lnTo>
                    <a:pt x="630" y="211"/>
                  </a:lnTo>
                  <a:lnTo>
                    <a:pt x="620" y="192"/>
                  </a:lnTo>
                  <a:lnTo>
                    <a:pt x="601" y="168"/>
                  </a:lnTo>
                  <a:lnTo>
                    <a:pt x="586" y="143"/>
                  </a:lnTo>
                  <a:lnTo>
                    <a:pt x="570" y="118"/>
                  </a:lnTo>
                  <a:lnTo>
                    <a:pt x="555" y="95"/>
                  </a:lnTo>
                  <a:lnTo>
                    <a:pt x="538" y="70"/>
                  </a:lnTo>
                  <a:lnTo>
                    <a:pt x="519" y="47"/>
                  </a:lnTo>
                  <a:lnTo>
                    <a:pt x="496" y="28"/>
                  </a:lnTo>
                  <a:lnTo>
                    <a:pt x="471" y="9"/>
                  </a:lnTo>
                  <a:lnTo>
                    <a:pt x="443" y="0"/>
                  </a:lnTo>
                  <a:lnTo>
                    <a:pt x="412" y="3"/>
                  </a:lnTo>
                  <a:lnTo>
                    <a:pt x="381" y="19"/>
                  </a:lnTo>
                  <a:lnTo>
                    <a:pt x="353" y="40"/>
                  </a:lnTo>
                  <a:lnTo>
                    <a:pt x="324" y="66"/>
                  </a:lnTo>
                  <a:lnTo>
                    <a:pt x="296" y="89"/>
                  </a:lnTo>
                  <a:lnTo>
                    <a:pt x="269" y="110"/>
                  </a:lnTo>
                  <a:lnTo>
                    <a:pt x="244" y="124"/>
                  </a:lnTo>
                  <a:lnTo>
                    <a:pt x="223" y="127"/>
                  </a:lnTo>
                  <a:lnTo>
                    <a:pt x="202" y="127"/>
                  </a:lnTo>
                  <a:lnTo>
                    <a:pt x="181" y="124"/>
                  </a:lnTo>
                  <a:lnTo>
                    <a:pt x="158" y="118"/>
                  </a:lnTo>
                  <a:lnTo>
                    <a:pt x="135" y="110"/>
                  </a:lnTo>
                  <a:lnTo>
                    <a:pt x="112" y="105"/>
                  </a:lnTo>
                  <a:lnTo>
                    <a:pt x="89" y="99"/>
                  </a:lnTo>
                  <a:lnTo>
                    <a:pt x="67" y="97"/>
                  </a:lnTo>
                  <a:lnTo>
                    <a:pt x="46" y="103"/>
                  </a:lnTo>
                  <a:lnTo>
                    <a:pt x="30" y="124"/>
                  </a:lnTo>
                  <a:lnTo>
                    <a:pt x="21" y="152"/>
                  </a:lnTo>
                  <a:lnTo>
                    <a:pt x="15" y="187"/>
                  </a:lnTo>
                  <a:lnTo>
                    <a:pt x="15" y="227"/>
                  </a:lnTo>
                  <a:lnTo>
                    <a:pt x="17" y="267"/>
                  </a:lnTo>
                  <a:lnTo>
                    <a:pt x="23" y="303"/>
                  </a:lnTo>
                  <a:lnTo>
                    <a:pt x="32" y="336"/>
                  </a:lnTo>
                  <a:lnTo>
                    <a:pt x="38" y="368"/>
                  </a:lnTo>
                  <a:lnTo>
                    <a:pt x="38" y="404"/>
                  </a:lnTo>
                  <a:lnTo>
                    <a:pt x="34" y="446"/>
                  </a:lnTo>
                  <a:lnTo>
                    <a:pt x="26" y="490"/>
                  </a:lnTo>
                  <a:lnTo>
                    <a:pt x="17" y="532"/>
                  </a:lnTo>
                  <a:lnTo>
                    <a:pt x="9" y="570"/>
                  </a:lnTo>
                  <a:lnTo>
                    <a:pt x="2" y="603"/>
                  </a:lnTo>
                  <a:lnTo>
                    <a:pt x="0" y="628"/>
                  </a:lnTo>
                  <a:lnTo>
                    <a:pt x="7" y="656"/>
                  </a:lnTo>
                  <a:lnTo>
                    <a:pt x="19" y="677"/>
                  </a:lnTo>
                  <a:lnTo>
                    <a:pt x="36" y="694"/>
                  </a:lnTo>
                  <a:lnTo>
                    <a:pt x="57" y="706"/>
                  </a:lnTo>
                  <a:lnTo>
                    <a:pt x="80" y="713"/>
                  </a:lnTo>
                  <a:lnTo>
                    <a:pt x="103" y="717"/>
                  </a:lnTo>
                  <a:lnTo>
                    <a:pt x="128" y="717"/>
                  </a:lnTo>
                  <a:lnTo>
                    <a:pt x="151" y="717"/>
                  </a:lnTo>
                  <a:lnTo>
                    <a:pt x="173" y="715"/>
                  </a:lnTo>
                  <a:lnTo>
                    <a:pt x="196" y="715"/>
                  </a:lnTo>
                  <a:lnTo>
                    <a:pt x="221" y="717"/>
                  </a:lnTo>
                  <a:lnTo>
                    <a:pt x="246" y="717"/>
                  </a:lnTo>
                  <a:lnTo>
                    <a:pt x="273" y="717"/>
                  </a:lnTo>
                  <a:lnTo>
                    <a:pt x="299" y="715"/>
                  </a:lnTo>
                  <a:lnTo>
                    <a:pt x="328" y="711"/>
                  </a:lnTo>
                  <a:lnTo>
                    <a:pt x="359" y="704"/>
                  </a:lnTo>
                  <a:lnTo>
                    <a:pt x="380" y="694"/>
                  </a:lnTo>
                  <a:lnTo>
                    <a:pt x="399" y="681"/>
                  </a:lnTo>
                  <a:lnTo>
                    <a:pt x="416" y="664"/>
                  </a:lnTo>
                  <a:lnTo>
                    <a:pt x="431" y="643"/>
                  </a:lnTo>
                  <a:lnTo>
                    <a:pt x="443" y="622"/>
                  </a:lnTo>
                  <a:lnTo>
                    <a:pt x="454" y="599"/>
                  </a:lnTo>
                  <a:lnTo>
                    <a:pt x="464" y="576"/>
                  </a:lnTo>
                  <a:lnTo>
                    <a:pt x="473" y="555"/>
                  </a:lnTo>
                  <a:lnTo>
                    <a:pt x="465" y="553"/>
                  </a:lnTo>
                  <a:lnTo>
                    <a:pt x="458" y="551"/>
                  </a:lnTo>
                  <a:lnTo>
                    <a:pt x="448" y="547"/>
                  </a:lnTo>
                  <a:lnTo>
                    <a:pt x="441" y="544"/>
                  </a:lnTo>
                  <a:lnTo>
                    <a:pt x="431" y="559"/>
                  </a:lnTo>
                  <a:lnTo>
                    <a:pt x="420" y="576"/>
                  </a:lnTo>
                  <a:lnTo>
                    <a:pt x="408" y="591"/>
                  </a:lnTo>
                  <a:lnTo>
                    <a:pt x="395" y="608"/>
                  </a:lnTo>
                  <a:lnTo>
                    <a:pt x="380" y="622"/>
                  </a:lnTo>
                  <a:lnTo>
                    <a:pt x="364" y="635"/>
                  </a:lnTo>
                  <a:lnTo>
                    <a:pt x="347" y="645"/>
                  </a:lnTo>
                  <a:lnTo>
                    <a:pt x="328" y="652"/>
                  </a:lnTo>
                  <a:close/>
                </a:path>
              </a:pathLst>
            </a:custGeom>
            <a:solidFill>
              <a:srgbClr val="E55B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8" name="Freeform 45"/>
            <p:cNvSpPr>
              <a:spLocks/>
            </p:cNvSpPr>
            <p:nvPr/>
          </p:nvSpPr>
          <p:spPr bwMode="auto">
            <a:xfrm>
              <a:off x="5324476" y="3143251"/>
              <a:ext cx="357188" cy="331788"/>
            </a:xfrm>
            <a:custGeom>
              <a:avLst/>
              <a:gdLst>
                <a:gd name="T0" fmla="*/ 331052 w 451"/>
                <a:gd name="T1" fmla="*/ 142422 h 417"/>
                <a:gd name="T2" fmla="*/ 310461 w 451"/>
                <a:gd name="T3" fmla="*/ 102639 h 417"/>
                <a:gd name="T4" fmla="*/ 290661 w 451"/>
                <a:gd name="T5" fmla="*/ 60470 h 417"/>
                <a:gd name="T6" fmla="*/ 262941 w 451"/>
                <a:gd name="T7" fmla="*/ 23870 h 417"/>
                <a:gd name="T8" fmla="*/ 224133 w 451"/>
                <a:gd name="T9" fmla="*/ 0 h 417"/>
                <a:gd name="T10" fmla="*/ 181366 w 451"/>
                <a:gd name="T11" fmla="*/ 13526 h 417"/>
                <a:gd name="T12" fmla="*/ 137806 w 451"/>
                <a:gd name="T13" fmla="*/ 50922 h 417"/>
                <a:gd name="T14" fmla="*/ 96623 w 451"/>
                <a:gd name="T15" fmla="*/ 85931 h 417"/>
                <a:gd name="T16" fmla="*/ 68111 w 451"/>
                <a:gd name="T17" fmla="*/ 98661 h 417"/>
                <a:gd name="T18" fmla="*/ 49895 w 451"/>
                <a:gd name="T19" fmla="*/ 99457 h 417"/>
                <a:gd name="T20" fmla="*/ 30888 w 451"/>
                <a:gd name="T21" fmla="*/ 95479 h 417"/>
                <a:gd name="T22" fmla="*/ 11088 w 451"/>
                <a:gd name="T23" fmla="*/ 89113 h 417"/>
                <a:gd name="T24" fmla="*/ 6336 w 451"/>
                <a:gd name="T25" fmla="*/ 89113 h 417"/>
                <a:gd name="T26" fmla="*/ 16632 w 451"/>
                <a:gd name="T27" fmla="*/ 95479 h 417"/>
                <a:gd name="T28" fmla="*/ 33264 w 451"/>
                <a:gd name="T29" fmla="*/ 102639 h 417"/>
                <a:gd name="T30" fmla="*/ 53063 w 451"/>
                <a:gd name="T31" fmla="*/ 110596 h 417"/>
                <a:gd name="T32" fmla="*/ 72863 w 451"/>
                <a:gd name="T33" fmla="*/ 115370 h 417"/>
                <a:gd name="T34" fmla="*/ 91079 w 451"/>
                <a:gd name="T35" fmla="*/ 115370 h 417"/>
                <a:gd name="T36" fmla="*/ 119591 w 451"/>
                <a:gd name="T37" fmla="*/ 104231 h 417"/>
                <a:gd name="T38" fmla="*/ 157606 w 451"/>
                <a:gd name="T39" fmla="*/ 67631 h 417"/>
                <a:gd name="T40" fmla="*/ 197998 w 451"/>
                <a:gd name="T41" fmla="*/ 31826 h 417"/>
                <a:gd name="T42" fmla="*/ 236013 w 451"/>
                <a:gd name="T43" fmla="*/ 16709 h 417"/>
                <a:gd name="T44" fmla="*/ 272445 w 451"/>
                <a:gd name="T45" fmla="*/ 42170 h 417"/>
                <a:gd name="T46" fmla="*/ 293829 w 451"/>
                <a:gd name="T47" fmla="*/ 82748 h 417"/>
                <a:gd name="T48" fmla="*/ 307293 w 451"/>
                <a:gd name="T49" fmla="*/ 127305 h 417"/>
                <a:gd name="T50" fmla="*/ 323924 w 451"/>
                <a:gd name="T51" fmla="*/ 171066 h 417"/>
                <a:gd name="T52" fmla="*/ 346100 w 451"/>
                <a:gd name="T53" fmla="*/ 215622 h 417"/>
                <a:gd name="T54" fmla="*/ 343724 w 451"/>
                <a:gd name="T55" fmla="*/ 291210 h 417"/>
                <a:gd name="T56" fmla="*/ 331052 w 451"/>
                <a:gd name="T57" fmla="*/ 330992 h 417"/>
                <a:gd name="T58" fmla="*/ 331052 w 451"/>
                <a:gd name="T59" fmla="*/ 330992 h 417"/>
                <a:gd name="T60" fmla="*/ 347684 w 451"/>
                <a:gd name="T61" fmla="*/ 283253 h 417"/>
                <a:gd name="T62" fmla="*/ 355604 w 451"/>
                <a:gd name="T63" fmla="*/ 192548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1" h="417">
                  <a:moveTo>
                    <a:pt x="436" y="204"/>
                  </a:moveTo>
                  <a:lnTo>
                    <a:pt x="418" y="179"/>
                  </a:lnTo>
                  <a:lnTo>
                    <a:pt x="405" y="154"/>
                  </a:lnTo>
                  <a:lnTo>
                    <a:pt x="392" y="129"/>
                  </a:lnTo>
                  <a:lnTo>
                    <a:pt x="380" y="103"/>
                  </a:lnTo>
                  <a:lnTo>
                    <a:pt x="367" y="76"/>
                  </a:lnTo>
                  <a:lnTo>
                    <a:pt x="352" y="51"/>
                  </a:lnTo>
                  <a:lnTo>
                    <a:pt x="332" y="30"/>
                  </a:lnTo>
                  <a:lnTo>
                    <a:pt x="310" y="9"/>
                  </a:lnTo>
                  <a:lnTo>
                    <a:pt x="283" y="0"/>
                  </a:lnTo>
                  <a:lnTo>
                    <a:pt x="256" y="3"/>
                  </a:lnTo>
                  <a:lnTo>
                    <a:pt x="229" y="17"/>
                  </a:lnTo>
                  <a:lnTo>
                    <a:pt x="201" y="40"/>
                  </a:lnTo>
                  <a:lnTo>
                    <a:pt x="174" y="64"/>
                  </a:lnTo>
                  <a:lnTo>
                    <a:pt x="147" y="87"/>
                  </a:lnTo>
                  <a:lnTo>
                    <a:pt x="122" y="108"/>
                  </a:lnTo>
                  <a:lnTo>
                    <a:pt x="98" y="122"/>
                  </a:lnTo>
                  <a:lnTo>
                    <a:pt x="86" y="124"/>
                  </a:lnTo>
                  <a:lnTo>
                    <a:pt x="75" y="125"/>
                  </a:lnTo>
                  <a:lnTo>
                    <a:pt x="63" y="125"/>
                  </a:lnTo>
                  <a:lnTo>
                    <a:pt x="50" y="124"/>
                  </a:lnTo>
                  <a:lnTo>
                    <a:pt x="39" y="120"/>
                  </a:lnTo>
                  <a:lnTo>
                    <a:pt x="25" y="116"/>
                  </a:lnTo>
                  <a:lnTo>
                    <a:pt x="14" y="112"/>
                  </a:lnTo>
                  <a:lnTo>
                    <a:pt x="0" y="108"/>
                  </a:lnTo>
                  <a:lnTo>
                    <a:pt x="8" y="112"/>
                  </a:lnTo>
                  <a:lnTo>
                    <a:pt x="16" y="116"/>
                  </a:lnTo>
                  <a:lnTo>
                    <a:pt x="21" y="120"/>
                  </a:lnTo>
                  <a:lnTo>
                    <a:pt x="29" y="124"/>
                  </a:lnTo>
                  <a:lnTo>
                    <a:pt x="42" y="129"/>
                  </a:lnTo>
                  <a:lnTo>
                    <a:pt x="54" y="135"/>
                  </a:lnTo>
                  <a:lnTo>
                    <a:pt x="67" y="139"/>
                  </a:lnTo>
                  <a:lnTo>
                    <a:pt x="79" y="143"/>
                  </a:lnTo>
                  <a:lnTo>
                    <a:pt x="92" y="145"/>
                  </a:lnTo>
                  <a:lnTo>
                    <a:pt x="103" y="146"/>
                  </a:lnTo>
                  <a:lnTo>
                    <a:pt x="115" y="145"/>
                  </a:lnTo>
                  <a:lnTo>
                    <a:pt x="126" y="143"/>
                  </a:lnTo>
                  <a:lnTo>
                    <a:pt x="151" y="131"/>
                  </a:lnTo>
                  <a:lnTo>
                    <a:pt x="174" y="110"/>
                  </a:lnTo>
                  <a:lnTo>
                    <a:pt x="199" y="85"/>
                  </a:lnTo>
                  <a:lnTo>
                    <a:pt x="226" y="61"/>
                  </a:lnTo>
                  <a:lnTo>
                    <a:pt x="250" y="40"/>
                  </a:lnTo>
                  <a:lnTo>
                    <a:pt x="275" y="24"/>
                  </a:lnTo>
                  <a:lnTo>
                    <a:pt x="298" y="21"/>
                  </a:lnTo>
                  <a:lnTo>
                    <a:pt x="323" y="32"/>
                  </a:lnTo>
                  <a:lnTo>
                    <a:pt x="344" y="53"/>
                  </a:lnTo>
                  <a:lnTo>
                    <a:pt x="359" y="78"/>
                  </a:lnTo>
                  <a:lnTo>
                    <a:pt x="371" y="104"/>
                  </a:lnTo>
                  <a:lnTo>
                    <a:pt x="380" y="131"/>
                  </a:lnTo>
                  <a:lnTo>
                    <a:pt x="388" y="160"/>
                  </a:lnTo>
                  <a:lnTo>
                    <a:pt x="397" y="188"/>
                  </a:lnTo>
                  <a:lnTo>
                    <a:pt x="409" y="215"/>
                  </a:lnTo>
                  <a:lnTo>
                    <a:pt x="424" y="238"/>
                  </a:lnTo>
                  <a:lnTo>
                    <a:pt x="437" y="271"/>
                  </a:lnTo>
                  <a:lnTo>
                    <a:pt x="441" y="314"/>
                  </a:lnTo>
                  <a:lnTo>
                    <a:pt x="434" y="366"/>
                  </a:lnTo>
                  <a:lnTo>
                    <a:pt x="418" y="417"/>
                  </a:lnTo>
                  <a:lnTo>
                    <a:pt x="418" y="416"/>
                  </a:lnTo>
                  <a:lnTo>
                    <a:pt x="418" y="414"/>
                  </a:lnTo>
                  <a:lnTo>
                    <a:pt x="439" y="356"/>
                  </a:lnTo>
                  <a:lnTo>
                    <a:pt x="451" y="295"/>
                  </a:lnTo>
                  <a:lnTo>
                    <a:pt x="449" y="242"/>
                  </a:lnTo>
                  <a:lnTo>
                    <a:pt x="436" y="204"/>
                  </a:lnTo>
                  <a:close/>
                </a:path>
              </a:pathLst>
            </a:custGeom>
            <a:solidFill>
              <a:srgbClr val="E554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9" name="Freeform 46"/>
            <p:cNvSpPr>
              <a:spLocks/>
            </p:cNvSpPr>
            <p:nvPr/>
          </p:nvSpPr>
          <p:spPr bwMode="auto">
            <a:xfrm>
              <a:off x="5197476" y="3206751"/>
              <a:ext cx="338138" cy="446088"/>
            </a:xfrm>
            <a:custGeom>
              <a:avLst/>
              <a:gdLst>
                <a:gd name="T0" fmla="*/ 28575 w 426"/>
                <a:gd name="T1" fmla="*/ 227417 h 561"/>
                <a:gd name="T2" fmla="*/ 6350 w 426"/>
                <a:gd name="T3" fmla="*/ 345897 h 561"/>
                <a:gd name="T4" fmla="*/ 6350 w 426"/>
                <a:gd name="T5" fmla="*/ 403149 h 561"/>
                <a:gd name="T6" fmla="*/ 26988 w 426"/>
                <a:gd name="T7" fmla="*/ 429390 h 561"/>
                <a:gd name="T8" fmla="*/ 56356 w 426"/>
                <a:gd name="T9" fmla="*/ 442907 h 561"/>
                <a:gd name="T10" fmla="*/ 89694 w 426"/>
                <a:gd name="T11" fmla="*/ 446088 h 561"/>
                <a:gd name="T12" fmla="*/ 119856 w 426"/>
                <a:gd name="T13" fmla="*/ 446088 h 561"/>
                <a:gd name="T14" fmla="*/ 153194 w 426"/>
                <a:gd name="T15" fmla="*/ 446088 h 561"/>
                <a:gd name="T16" fmla="*/ 189707 w 426"/>
                <a:gd name="T17" fmla="*/ 446088 h 561"/>
                <a:gd name="T18" fmla="*/ 228600 w 426"/>
                <a:gd name="T19" fmla="*/ 441317 h 561"/>
                <a:gd name="T20" fmla="*/ 263525 w 426"/>
                <a:gd name="T21" fmla="*/ 430980 h 561"/>
                <a:gd name="T22" fmla="*/ 289719 w 426"/>
                <a:gd name="T23" fmla="*/ 412691 h 561"/>
                <a:gd name="T24" fmla="*/ 311944 w 426"/>
                <a:gd name="T25" fmla="*/ 388041 h 561"/>
                <a:gd name="T26" fmla="*/ 330200 w 426"/>
                <a:gd name="T27" fmla="*/ 362596 h 561"/>
                <a:gd name="T28" fmla="*/ 333375 w 426"/>
                <a:gd name="T29" fmla="*/ 347487 h 561"/>
                <a:gd name="T30" fmla="*/ 323850 w 426"/>
                <a:gd name="T31" fmla="*/ 342716 h 561"/>
                <a:gd name="T32" fmla="*/ 316707 w 426"/>
                <a:gd name="T33" fmla="*/ 337945 h 561"/>
                <a:gd name="T34" fmla="*/ 316707 w 426"/>
                <a:gd name="T35" fmla="*/ 337945 h 561"/>
                <a:gd name="T36" fmla="*/ 306388 w 426"/>
                <a:gd name="T37" fmla="*/ 344307 h 561"/>
                <a:gd name="T38" fmla="*/ 284957 w 426"/>
                <a:gd name="T39" fmla="*/ 361005 h 561"/>
                <a:gd name="T40" fmla="*/ 261938 w 426"/>
                <a:gd name="T41" fmla="*/ 377704 h 561"/>
                <a:gd name="T42" fmla="*/ 238125 w 426"/>
                <a:gd name="T43" fmla="*/ 391222 h 561"/>
                <a:gd name="T44" fmla="*/ 207963 w 426"/>
                <a:gd name="T45" fmla="*/ 399173 h 561"/>
                <a:gd name="T46" fmla="*/ 174625 w 426"/>
                <a:gd name="T47" fmla="*/ 403149 h 561"/>
                <a:gd name="T48" fmla="*/ 143669 w 426"/>
                <a:gd name="T49" fmla="*/ 404739 h 561"/>
                <a:gd name="T50" fmla="*/ 115094 w 426"/>
                <a:gd name="T51" fmla="*/ 404739 h 561"/>
                <a:gd name="T52" fmla="*/ 89694 w 426"/>
                <a:gd name="T53" fmla="*/ 404739 h 561"/>
                <a:gd name="T54" fmla="*/ 61913 w 426"/>
                <a:gd name="T55" fmla="*/ 401559 h 561"/>
                <a:gd name="T56" fmla="*/ 36513 w 426"/>
                <a:gd name="T57" fmla="*/ 389631 h 561"/>
                <a:gd name="T58" fmla="*/ 18256 w 426"/>
                <a:gd name="T59" fmla="*/ 367367 h 561"/>
                <a:gd name="T60" fmla="*/ 18256 w 426"/>
                <a:gd name="T61" fmla="*/ 319657 h 561"/>
                <a:gd name="T62" fmla="*/ 38100 w 426"/>
                <a:gd name="T63" fmla="*/ 213900 h 561"/>
                <a:gd name="T64" fmla="*/ 26988 w 426"/>
                <a:gd name="T65" fmla="*/ 142335 h 561"/>
                <a:gd name="T66" fmla="*/ 24606 w 426"/>
                <a:gd name="T67" fmla="*/ 87468 h 561"/>
                <a:gd name="T68" fmla="*/ 33338 w 426"/>
                <a:gd name="T69" fmla="*/ 35782 h 561"/>
                <a:gd name="T70" fmla="*/ 57944 w 426"/>
                <a:gd name="T71" fmla="*/ 5566 h 561"/>
                <a:gd name="T72" fmla="*/ 76994 w 426"/>
                <a:gd name="T73" fmla="*/ 3976 h 561"/>
                <a:gd name="T74" fmla="*/ 84931 w 426"/>
                <a:gd name="T75" fmla="*/ 5566 h 561"/>
                <a:gd name="T76" fmla="*/ 89694 w 426"/>
                <a:gd name="T77" fmla="*/ 7156 h 561"/>
                <a:gd name="T78" fmla="*/ 89694 w 426"/>
                <a:gd name="T79" fmla="*/ 7156 h 561"/>
                <a:gd name="T80" fmla="*/ 92075 w 426"/>
                <a:gd name="T81" fmla="*/ 8747 h 561"/>
                <a:gd name="T82" fmla="*/ 95250 w 426"/>
                <a:gd name="T83" fmla="*/ 8747 h 561"/>
                <a:gd name="T84" fmla="*/ 96838 w 426"/>
                <a:gd name="T85" fmla="*/ 10337 h 561"/>
                <a:gd name="T86" fmla="*/ 96838 w 426"/>
                <a:gd name="T87" fmla="*/ 10337 h 561"/>
                <a:gd name="T88" fmla="*/ 88106 w 426"/>
                <a:gd name="T89" fmla="*/ 7156 h 561"/>
                <a:gd name="T90" fmla="*/ 68263 w 426"/>
                <a:gd name="T91" fmla="*/ 1590 h 561"/>
                <a:gd name="T92" fmla="*/ 41275 w 426"/>
                <a:gd name="T93" fmla="*/ 2385 h 561"/>
                <a:gd name="T94" fmla="*/ 19844 w 426"/>
                <a:gd name="T95" fmla="*/ 37373 h 561"/>
                <a:gd name="T96" fmla="*/ 11906 w 426"/>
                <a:gd name="T97" fmla="*/ 93830 h 561"/>
                <a:gd name="T98" fmla="*/ 16669 w 426"/>
                <a:gd name="T99" fmla="*/ 151877 h 5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26" h="561">
                  <a:moveTo>
                    <a:pt x="29" y="221"/>
                  </a:moveTo>
                  <a:lnTo>
                    <a:pt x="36" y="286"/>
                  </a:lnTo>
                  <a:lnTo>
                    <a:pt x="25" y="362"/>
                  </a:lnTo>
                  <a:lnTo>
                    <a:pt x="8" y="435"/>
                  </a:lnTo>
                  <a:lnTo>
                    <a:pt x="0" y="483"/>
                  </a:lnTo>
                  <a:lnTo>
                    <a:pt x="8" y="507"/>
                  </a:lnTo>
                  <a:lnTo>
                    <a:pt x="19" y="526"/>
                  </a:lnTo>
                  <a:lnTo>
                    <a:pt x="34" y="540"/>
                  </a:lnTo>
                  <a:lnTo>
                    <a:pt x="52" y="549"/>
                  </a:lnTo>
                  <a:lnTo>
                    <a:pt x="71" y="557"/>
                  </a:lnTo>
                  <a:lnTo>
                    <a:pt x="92" y="561"/>
                  </a:lnTo>
                  <a:lnTo>
                    <a:pt x="113" y="561"/>
                  </a:lnTo>
                  <a:lnTo>
                    <a:pt x="132" y="561"/>
                  </a:lnTo>
                  <a:lnTo>
                    <a:pt x="151" y="561"/>
                  </a:lnTo>
                  <a:lnTo>
                    <a:pt x="172" y="561"/>
                  </a:lnTo>
                  <a:lnTo>
                    <a:pt x="193" y="561"/>
                  </a:lnTo>
                  <a:lnTo>
                    <a:pt x="216" y="561"/>
                  </a:lnTo>
                  <a:lnTo>
                    <a:pt x="239" y="561"/>
                  </a:lnTo>
                  <a:lnTo>
                    <a:pt x="263" y="559"/>
                  </a:lnTo>
                  <a:lnTo>
                    <a:pt x="288" y="555"/>
                  </a:lnTo>
                  <a:lnTo>
                    <a:pt x="313" y="549"/>
                  </a:lnTo>
                  <a:lnTo>
                    <a:pt x="332" y="542"/>
                  </a:lnTo>
                  <a:lnTo>
                    <a:pt x="349" y="532"/>
                  </a:lnTo>
                  <a:lnTo>
                    <a:pt x="365" y="519"/>
                  </a:lnTo>
                  <a:lnTo>
                    <a:pt x="380" y="505"/>
                  </a:lnTo>
                  <a:lnTo>
                    <a:pt x="393" y="488"/>
                  </a:lnTo>
                  <a:lnTo>
                    <a:pt x="405" y="473"/>
                  </a:lnTo>
                  <a:lnTo>
                    <a:pt x="416" y="456"/>
                  </a:lnTo>
                  <a:lnTo>
                    <a:pt x="426" y="441"/>
                  </a:lnTo>
                  <a:lnTo>
                    <a:pt x="420" y="437"/>
                  </a:lnTo>
                  <a:lnTo>
                    <a:pt x="414" y="435"/>
                  </a:lnTo>
                  <a:lnTo>
                    <a:pt x="408" y="431"/>
                  </a:lnTo>
                  <a:lnTo>
                    <a:pt x="401" y="427"/>
                  </a:lnTo>
                  <a:lnTo>
                    <a:pt x="399" y="425"/>
                  </a:lnTo>
                  <a:lnTo>
                    <a:pt x="397" y="423"/>
                  </a:lnTo>
                  <a:lnTo>
                    <a:pt x="386" y="433"/>
                  </a:lnTo>
                  <a:lnTo>
                    <a:pt x="372" y="442"/>
                  </a:lnTo>
                  <a:lnTo>
                    <a:pt x="359" y="454"/>
                  </a:lnTo>
                  <a:lnTo>
                    <a:pt x="345" y="465"/>
                  </a:lnTo>
                  <a:lnTo>
                    <a:pt x="330" y="475"/>
                  </a:lnTo>
                  <a:lnTo>
                    <a:pt x="317" y="484"/>
                  </a:lnTo>
                  <a:lnTo>
                    <a:pt x="300" y="492"/>
                  </a:lnTo>
                  <a:lnTo>
                    <a:pt x="282" y="498"/>
                  </a:lnTo>
                  <a:lnTo>
                    <a:pt x="262" y="502"/>
                  </a:lnTo>
                  <a:lnTo>
                    <a:pt x="241" y="505"/>
                  </a:lnTo>
                  <a:lnTo>
                    <a:pt x="220" y="507"/>
                  </a:lnTo>
                  <a:lnTo>
                    <a:pt x="200" y="507"/>
                  </a:lnTo>
                  <a:lnTo>
                    <a:pt x="181" y="509"/>
                  </a:lnTo>
                  <a:lnTo>
                    <a:pt x="162" y="509"/>
                  </a:lnTo>
                  <a:lnTo>
                    <a:pt x="145" y="509"/>
                  </a:lnTo>
                  <a:lnTo>
                    <a:pt x="130" y="509"/>
                  </a:lnTo>
                  <a:lnTo>
                    <a:pt x="113" y="509"/>
                  </a:lnTo>
                  <a:lnTo>
                    <a:pt x="95" y="509"/>
                  </a:lnTo>
                  <a:lnTo>
                    <a:pt x="78" y="505"/>
                  </a:lnTo>
                  <a:lnTo>
                    <a:pt x="61" y="500"/>
                  </a:lnTo>
                  <a:lnTo>
                    <a:pt x="46" y="490"/>
                  </a:lnTo>
                  <a:lnTo>
                    <a:pt x="32" y="477"/>
                  </a:lnTo>
                  <a:lnTo>
                    <a:pt x="23" y="462"/>
                  </a:lnTo>
                  <a:lnTo>
                    <a:pt x="15" y="441"/>
                  </a:lnTo>
                  <a:lnTo>
                    <a:pt x="23" y="402"/>
                  </a:lnTo>
                  <a:lnTo>
                    <a:pt x="38" y="339"/>
                  </a:lnTo>
                  <a:lnTo>
                    <a:pt x="48" y="269"/>
                  </a:lnTo>
                  <a:lnTo>
                    <a:pt x="42" y="208"/>
                  </a:lnTo>
                  <a:lnTo>
                    <a:pt x="34" y="179"/>
                  </a:lnTo>
                  <a:lnTo>
                    <a:pt x="31" y="147"/>
                  </a:lnTo>
                  <a:lnTo>
                    <a:pt x="31" y="110"/>
                  </a:lnTo>
                  <a:lnTo>
                    <a:pt x="34" y="76"/>
                  </a:lnTo>
                  <a:lnTo>
                    <a:pt x="42" y="45"/>
                  </a:lnTo>
                  <a:lnTo>
                    <a:pt x="55" y="21"/>
                  </a:lnTo>
                  <a:lnTo>
                    <a:pt x="73" y="7"/>
                  </a:lnTo>
                  <a:lnTo>
                    <a:pt x="94" y="5"/>
                  </a:lnTo>
                  <a:lnTo>
                    <a:pt x="97" y="5"/>
                  </a:lnTo>
                  <a:lnTo>
                    <a:pt x="103" y="7"/>
                  </a:lnTo>
                  <a:lnTo>
                    <a:pt x="107" y="7"/>
                  </a:lnTo>
                  <a:lnTo>
                    <a:pt x="111" y="9"/>
                  </a:lnTo>
                  <a:lnTo>
                    <a:pt x="113" y="9"/>
                  </a:lnTo>
                  <a:lnTo>
                    <a:pt x="115" y="11"/>
                  </a:lnTo>
                  <a:lnTo>
                    <a:pt x="116" y="11"/>
                  </a:lnTo>
                  <a:lnTo>
                    <a:pt x="118" y="11"/>
                  </a:lnTo>
                  <a:lnTo>
                    <a:pt x="120" y="11"/>
                  </a:lnTo>
                  <a:lnTo>
                    <a:pt x="122" y="13"/>
                  </a:lnTo>
                  <a:lnTo>
                    <a:pt x="111" y="9"/>
                  </a:lnTo>
                  <a:lnTo>
                    <a:pt x="97" y="5"/>
                  </a:lnTo>
                  <a:lnTo>
                    <a:pt x="86" y="2"/>
                  </a:lnTo>
                  <a:lnTo>
                    <a:pt x="73" y="0"/>
                  </a:lnTo>
                  <a:lnTo>
                    <a:pt x="52" y="3"/>
                  </a:lnTo>
                  <a:lnTo>
                    <a:pt x="36" y="21"/>
                  </a:lnTo>
                  <a:lnTo>
                    <a:pt x="25" y="47"/>
                  </a:lnTo>
                  <a:lnTo>
                    <a:pt x="17" y="80"/>
                  </a:lnTo>
                  <a:lnTo>
                    <a:pt x="15" y="118"/>
                  </a:lnTo>
                  <a:lnTo>
                    <a:pt x="15" y="154"/>
                  </a:lnTo>
                  <a:lnTo>
                    <a:pt x="21" y="191"/>
                  </a:lnTo>
                  <a:lnTo>
                    <a:pt x="29" y="221"/>
                  </a:lnTo>
                  <a:close/>
                </a:path>
              </a:pathLst>
            </a:custGeom>
            <a:solidFill>
              <a:srgbClr val="E554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0" name="Freeform 47"/>
            <p:cNvSpPr>
              <a:spLocks/>
            </p:cNvSpPr>
            <p:nvPr/>
          </p:nvSpPr>
          <p:spPr bwMode="auto">
            <a:xfrm>
              <a:off x="5210176" y="3211513"/>
              <a:ext cx="303213" cy="400050"/>
            </a:xfrm>
            <a:custGeom>
              <a:avLst/>
              <a:gdLst>
                <a:gd name="T0" fmla="*/ 76200 w 382"/>
                <a:gd name="T1" fmla="*/ 359569 h 504"/>
                <a:gd name="T2" fmla="*/ 53181 w 382"/>
                <a:gd name="T3" fmla="*/ 354806 h 504"/>
                <a:gd name="T4" fmla="*/ 33338 w 382"/>
                <a:gd name="T5" fmla="*/ 344488 h 504"/>
                <a:gd name="T6" fmla="*/ 19844 w 382"/>
                <a:gd name="T7" fmla="*/ 326231 h 504"/>
                <a:gd name="T8" fmla="*/ 18256 w 382"/>
                <a:gd name="T9" fmla="*/ 289719 h 504"/>
                <a:gd name="T10" fmla="*/ 34925 w 382"/>
                <a:gd name="T11" fmla="*/ 196850 h 504"/>
                <a:gd name="T12" fmla="*/ 26194 w 382"/>
                <a:gd name="T13" fmla="*/ 130969 h 504"/>
                <a:gd name="T14" fmla="*/ 24606 w 382"/>
                <a:gd name="T15" fmla="*/ 80963 h 504"/>
                <a:gd name="T16" fmla="*/ 34925 w 382"/>
                <a:gd name="T17" fmla="*/ 33338 h 504"/>
                <a:gd name="T18" fmla="*/ 59531 w 382"/>
                <a:gd name="T19" fmla="*/ 4763 h 504"/>
                <a:gd name="T20" fmla="*/ 73025 w 382"/>
                <a:gd name="T21" fmla="*/ 1588 h 504"/>
                <a:gd name="T22" fmla="*/ 65088 w 382"/>
                <a:gd name="T23" fmla="*/ 0 h 504"/>
                <a:gd name="T24" fmla="*/ 46038 w 382"/>
                <a:gd name="T25" fmla="*/ 1588 h 504"/>
                <a:gd name="T26" fmla="*/ 21431 w 382"/>
                <a:gd name="T27" fmla="*/ 31750 h 504"/>
                <a:gd name="T28" fmla="*/ 12700 w 382"/>
                <a:gd name="T29" fmla="*/ 83344 h 504"/>
                <a:gd name="T30" fmla="*/ 15081 w 382"/>
                <a:gd name="T31" fmla="*/ 138113 h 504"/>
                <a:gd name="T32" fmla="*/ 26194 w 382"/>
                <a:gd name="T33" fmla="*/ 209550 h 504"/>
                <a:gd name="T34" fmla="*/ 6350 w 382"/>
                <a:gd name="T35" fmla="*/ 315119 h 504"/>
                <a:gd name="T36" fmla="*/ 6350 w 382"/>
                <a:gd name="T37" fmla="*/ 362744 h 504"/>
                <a:gd name="T38" fmla="*/ 24606 w 382"/>
                <a:gd name="T39" fmla="*/ 384969 h 504"/>
                <a:gd name="T40" fmla="*/ 50006 w 382"/>
                <a:gd name="T41" fmla="*/ 396875 h 504"/>
                <a:gd name="T42" fmla="*/ 77788 w 382"/>
                <a:gd name="T43" fmla="*/ 400050 h 504"/>
                <a:gd name="T44" fmla="*/ 103188 w 382"/>
                <a:gd name="T45" fmla="*/ 400050 h 504"/>
                <a:gd name="T46" fmla="*/ 131763 w 382"/>
                <a:gd name="T47" fmla="*/ 400050 h 504"/>
                <a:gd name="T48" fmla="*/ 162719 w 382"/>
                <a:gd name="T49" fmla="*/ 398463 h 504"/>
                <a:gd name="T50" fmla="*/ 196057 w 382"/>
                <a:gd name="T51" fmla="*/ 394494 h 504"/>
                <a:gd name="T52" fmla="*/ 226219 w 382"/>
                <a:gd name="T53" fmla="*/ 386556 h 504"/>
                <a:gd name="T54" fmla="*/ 250032 w 382"/>
                <a:gd name="T55" fmla="*/ 373063 h 504"/>
                <a:gd name="T56" fmla="*/ 273050 w 382"/>
                <a:gd name="T57" fmla="*/ 356394 h 504"/>
                <a:gd name="T58" fmla="*/ 294482 w 382"/>
                <a:gd name="T59" fmla="*/ 339725 h 504"/>
                <a:gd name="T60" fmla="*/ 296863 w 382"/>
                <a:gd name="T61" fmla="*/ 329406 h 504"/>
                <a:gd name="T62" fmla="*/ 288132 w 382"/>
                <a:gd name="T63" fmla="*/ 323056 h 504"/>
                <a:gd name="T64" fmla="*/ 271463 w 382"/>
                <a:gd name="T65" fmla="*/ 323056 h 504"/>
                <a:gd name="T66" fmla="*/ 248444 w 382"/>
                <a:gd name="T67" fmla="*/ 329406 h 504"/>
                <a:gd name="T68" fmla="*/ 226219 w 382"/>
                <a:gd name="T69" fmla="*/ 338138 h 504"/>
                <a:gd name="T70" fmla="*/ 200025 w 382"/>
                <a:gd name="T71" fmla="*/ 346075 h 504"/>
                <a:gd name="T72" fmla="*/ 174625 w 382"/>
                <a:gd name="T73" fmla="*/ 351631 h 504"/>
                <a:gd name="T74" fmla="*/ 146844 w 382"/>
                <a:gd name="T75" fmla="*/ 356394 h 504"/>
                <a:gd name="T76" fmla="*/ 123031 w 382"/>
                <a:gd name="T77" fmla="*/ 357981 h 504"/>
                <a:gd name="T78" fmla="*/ 98425 w 382"/>
                <a:gd name="T79" fmla="*/ 359569 h 5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504">
                  <a:moveTo>
                    <a:pt x="111" y="453"/>
                  </a:moveTo>
                  <a:lnTo>
                    <a:pt x="96" y="453"/>
                  </a:lnTo>
                  <a:lnTo>
                    <a:pt x="82" y="451"/>
                  </a:lnTo>
                  <a:lnTo>
                    <a:pt x="67" y="447"/>
                  </a:lnTo>
                  <a:lnTo>
                    <a:pt x="56" y="443"/>
                  </a:lnTo>
                  <a:lnTo>
                    <a:pt x="42" y="434"/>
                  </a:lnTo>
                  <a:lnTo>
                    <a:pt x="33" y="424"/>
                  </a:lnTo>
                  <a:lnTo>
                    <a:pt x="25" y="411"/>
                  </a:lnTo>
                  <a:lnTo>
                    <a:pt x="17" y="394"/>
                  </a:lnTo>
                  <a:lnTo>
                    <a:pt x="23" y="365"/>
                  </a:lnTo>
                  <a:lnTo>
                    <a:pt x="37" y="311"/>
                  </a:lnTo>
                  <a:lnTo>
                    <a:pt x="44" y="248"/>
                  </a:lnTo>
                  <a:lnTo>
                    <a:pt x="38" y="191"/>
                  </a:lnTo>
                  <a:lnTo>
                    <a:pt x="33" y="165"/>
                  </a:lnTo>
                  <a:lnTo>
                    <a:pt x="29" y="134"/>
                  </a:lnTo>
                  <a:lnTo>
                    <a:pt x="31" y="102"/>
                  </a:lnTo>
                  <a:lnTo>
                    <a:pt x="37" y="69"/>
                  </a:lnTo>
                  <a:lnTo>
                    <a:pt x="44" y="42"/>
                  </a:lnTo>
                  <a:lnTo>
                    <a:pt x="58" y="19"/>
                  </a:lnTo>
                  <a:lnTo>
                    <a:pt x="75" y="6"/>
                  </a:lnTo>
                  <a:lnTo>
                    <a:pt x="96" y="4"/>
                  </a:lnTo>
                  <a:lnTo>
                    <a:pt x="92" y="2"/>
                  </a:lnTo>
                  <a:lnTo>
                    <a:pt x="88" y="2"/>
                  </a:lnTo>
                  <a:lnTo>
                    <a:pt x="82" y="0"/>
                  </a:lnTo>
                  <a:lnTo>
                    <a:pt x="79" y="0"/>
                  </a:lnTo>
                  <a:lnTo>
                    <a:pt x="58" y="2"/>
                  </a:lnTo>
                  <a:lnTo>
                    <a:pt x="40" y="16"/>
                  </a:lnTo>
                  <a:lnTo>
                    <a:pt x="27" y="40"/>
                  </a:lnTo>
                  <a:lnTo>
                    <a:pt x="19" y="71"/>
                  </a:lnTo>
                  <a:lnTo>
                    <a:pt x="16" y="105"/>
                  </a:lnTo>
                  <a:lnTo>
                    <a:pt x="16" y="142"/>
                  </a:lnTo>
                  <a:lnTo>
                    <a:pt x="19" y="174"/>
                  </a:lnTo>
                  <a:lnTo>
                    <a:pt x="27" y="203"/>
                  </a:lnTo>
                  <a:lnTo>
                    <a:pt x="33" y="264"/>
                  </a:lnTo>
                  <a:lnTo>
                    <a:pt x="23" y="334"/>
                  </a:lnTo>
                  <a:lnTo>
                    <a:pt x="8" y="397"/>
                  </a:lnTo>
                  <a:lnTo>
                    <a:pt x="0" y="436"/>
                  </a:lnTo>
                  <a:lnTo>
                    <a:pt x="8" y="457"/>
                  </a:lnTo>
                  <a:lnTo>
                    <a:pt x="17" y="472"/>
                  </a:lnTo>
                  <a:lnTo>
                    <a:pt x="31" y="485"/>
                  </a:lnTo>
                  <a:lnTo>
                    <a:pt x="46" y="495"/>
                  </a:lnTo>
                  <a:lnTo>
                    <a:pt x="63" y="500"/>
                  </a:lnTo>
                  <a:lnTo>
                    <a:pt x="80" y="504"/>
                  </a:lnTo>
                  <a:lnTo>
                    <a:pt x="98" y="504"/>
                  </a:lnTo>
                  <a:lnTo>
                    <a:pt x="115" y="504"/>
                  </a:lnTo>
                  <a:lnTo>
                    <a:pt x="130" y="504"/>
                  </a:lnTo>
                  <a:lnTo>
                    <a:pt x="147" y="504"/>
                  </a:lnTo>
                  <a:lnTo>
                    <a:pt x="166" y="504"/>
                  </a:lnTo>
                  <a:lnTo>
                    <a:pt x="185" y="502"/>
                  </a:lnTo>
                  <a:lnTo>
                    <a:pt x="205" y="502"/>
                  </a:lnTo>
                  <a:lnTo>
                    <a:pt x="226" y="500"/>
                  </a:lnTo>
                  <a:lnTo>
                    <a:pt x="247" y="497"/>
                  </a:lnTo>
                  <a:lnTo>
                    <a:pt x="267" y="493"/>
                  </a:lnTo>
                  <a:lnTo>
                    <a:pt x="285" y="487"/>
                  </a:lnTo>
                  <a:lnTo>
                    <a:pt x="302" y="479"/>
                  </a:lnTo>
                  <a:lnTo>
                    <a:pt x="315" y="470"/>
                  </a:lnTo>
                  <a:lnTo>
                    <a:pt x="330" y="460"/>
                  </a:lnTo>
                  <a:lnTo>
                    <a:pt x="344" y="449"/>
                  </a:lnTo>
                  <a:lnTo>
                    <a:pt x="357" y="437"/>
                  </a:lnTo>
                  <a:lnTo>
                    <a:pt x="371" y="428"/>
                  </a:lnTo>
                  <a:lnTo>
                    <a:pt x="382" y="418"/>
                  </a:lnTo>
                  <a:lnTo>
                    <a:pt x="374" y="415"/>
                  </a:lnTo>
                  <a:lnTo>
                    <a:pt x="369" y="411"/>
                  </a:lnTo>
                  <a:lnTo>
                    <a:pt x="363" y="407"/>
                  </a:lnTo>
                  <a:lnTo>
                    <a:pt x="355" y="403"/>
                  </a:lnTo>
                  <a:lnTo>
                    <a:pt x="342" y="407"/>
                  </a:lnTo>
                  <a:lnTo>
                    <a:pt x="329" y="411"/>
                  </a:lnTo>
                  <a:lnTo>
                    <a:pt x="313" y="415"/>
                  </a:lnTo>
                  <a:lnTo>
                    <a:pt x="300" y="420"/>
                  </a:lnTo>
                  <a:lnTo>
                    <a:pt x="285" y="426"/>
                  </a:lnTo>
                  <a:lnTo>
                    <a:pt x="269" y="432"/>
                  </a:lnTo>
                  <a:lnTo>
                    <a:pt x="252" y="436"/>
                  </a:lnTo>
                  <a:lnTo>
                    <a:pt x="237" y="439"/>
                  </a:lnTo>
                  <a:lnTo>
                    <a:pt x="220" y="443"/>
                  </a:lnTo>
                  <a:lnTo>
                    <a:pt x="203" y="445"/>
                  </a:lnTo>
                  <a:lnTo>
                    <a:pt x="185" y="449"/>
                  </a:lnTo>
                  <a:lnTo>
                    <a:pt x="170" y="449"/>
                  </a:lnTo>
                  <a:lnTo>
                    <a:pt x="155" y="451"/>
                  </a:lnTo>
                  <a:lnTo>
                    <a:pt x="140" y="451"/>
                  </a:lnTo>
                  <a:lnTo>
                    <a:pt x="124" y="453"/>
                  </a:lnTo>
                  <a:lnTo>
                    <a:pt x="111" y="453"/>
                  </a:lnTo>
                  <a:close/>
                </a:path>
              </a:pathLst>
            </a:custGeom>
            <a:solidFill>
              <a:srgbClr val="E54F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1" name="Freeform 48"/>
            <p:cNvSpPr>
              <a:spLocks/>
            </p:cNvSpPr>
            <p:nvPr/>
          </p:nvSpPr>
          <p:spPr bwMode="auto">
            <a:xfrm>
              <a:off x="5346701" y="3160713"/>
              <a:ext cx="328613" cy="322263"/>
            </a:xfrm>
            <a:custGeom>
              <a:avLst/>
              <a:gdLst>
                <a:gd name="T0" fmla="*/ 303090 w 412"/>
                <a:gd name="T1" fmla="*/ 153988 h 406"/>
                <a:gd name="T2" fmla="*/ 286340 w 412"/>
                <a:gd name="T3" fmla="*/ 110331 h 406"/>
                <a:gd name="T4" fmla="*/ 272781 w 412"/>
                <a:gd name="T5" fmla="*/ 65881 h 406"/>
                <a:gd name="T6" fmla="*/ 251245 w 412"/>
                <a:gd name="T7" fmla="*/ 25400 h 406"/>
                <a:gd name="T8" fmla="*/ 214556 w 412"/>
                <a:gd name="T9" fmla="*/ 0 h 406"/>
                <a:gd name="T10" fmla="*/ 176271 w 412"/>
                <a:gd name="T11" fmla="*/ 15081 h 406"/>
                <a:gd name="T12" fmla="*/ 135593 w 412"/>
                <a:gd name="T13" fmla="*/ 50800 h 406"/>
                <a:gd name="T14" fmla="*/ 97308 w 412"/>
                <a:gd name="T15" fmla="*/ 87313 h 406"/>
                <a:gd name="T16" fmla="*/ 68594 w 412"/>
                <a:gd name="T17" fmla="*/ 98425 h 406"/>
                <a:gd name="T18" fmla="*/ 50249 w 412"/>
                <a:gd name="T19" fmla="*/ 98425 h 406"/>
                <a:gd name="T20" fmla="*/ 30309 w 412"/>
                <a:gd name="T21" fmla="*/ 93663 h 406"/>
                <a:gd name="T22" fmla="*/ 10369 w 412"/>
                <a:gd name="T23" fmla="*/ 85725 h 406"/>
                <a:gd name="T24" fmla="*/ 4786 w 412"/>
                <a:gd name="T25" fmla="*/ 84138 h 406"/>
                <a:gd name="T26" fmla="*/ 13559 w 412"/>
                <a:gd name="T27" fmla="*/ 90488 h 406"/>
                <a:gd name="T28" fmla="*/ 28714 w 412"/>
                <a:gd name="T29" fmla="*/ 99219 h 406"/>
                <a:gd name="T30" fmla="*/ 50249 w 412"/>
                <a:gd name="T31" fmla="*/ 108744 h 406"/>
                <a:gd name="T32" fmla="*/ 71784 w 412"/>
                <a:gd name="T33" fmla="*/ 115094 h 406"/>
                <a:gd name="T34" fmla="*/ 90927 w 412"/>
                <a:gd name="T35" fmla="*/ 115094 h 406"/>
                <a:gd name="T36" fmla="*/ 118843 w 412"/>
                <a:gd name="T37" fmla="*/ 102394 h 406"/>
                <a:gd name="T38" fmla="*/ 157128 w 412"/>
                <a:gd name="T39" fmla="*/ 67469 h 406"/>
                <a:gd name="T40" fmla="*/ 193020 w 412"/>
                <a:gd name="T41" fmla="*/ 31750 h 406"/>
                <a:gd name="T42" fmla="*/ 228115 w 412"/>
                <a:gd name="T43" fmla="*/ 17463 h 406"/>
                <a:gd name="T44" fmla="*/ 254436 w 412"/>
                <a:gd name="T45" fmla="*/ 34131 h 406"/>
                <a:gd name="T46" fmla="*/ 264805 w 412"/>
                <a:gd name="T47" fmla="*/ 52388 h 406"/>
                <a:gd name="T48" fmla="*/ 274376 w 412"/>
                <a:gd name="T49" fmla="*/ 72231 h 406"/>
                <a:gd name="T50" fmla="*/ 278364 w 412"/>
                <a:gd name="T51" fmla="*/ 93663 h 406"/>
                <a:gd name="T52" fmla="*/ 283150 w 412"/>
                <a:gd name="T53" fmla="*/ 130175 h 406"/>
                <a:gd name="T54" fmla="*/ 295114 w 412"/>
                <a:gd name="T55" fmla="*/ 180182 h 406"/>
                <a:gd name="T56" fmla="*/ 316649 w 412"/>
                <a:gd name="T57" fmla="*/ 222250 h 406"/>
                <a:gd name="T58" fmla="*/ 316649 w 412"/>
                <a:gd name="T59" fmla="*/ 287338 h 406"/>
                <a:gd name="T60" fmla="*/ 306280 w 412"/>
                <a:gd name="T61" fmla="*/ 322263 h 406"/>
                <a:gd name="T62" fmla="*/ 306280 w 412"/>
                <a:gd name="T63" fmla="*/ 322263 h 406"/>
                <a:gd name="T64" fmla="*/ 307875 w 412"/>
                <a:gd name="T65" fmla="*/ 320675 h 406"/>
                <a:gd name="T66" fmla="*/ 308673 w 412"/>
                <a:gd name="T67" fmla="*/ 317500 h 406"/>
                <a:gd name="T68" fmla="*/ 310268 w 412"/>
                <a:gd name="T69" fmla="*/ 314325 h 406"/>
                <a:gd name="T70" fmla="*/ 310268 w 412"/>
                <a:gd name="T71" fmla="*/ 314325 h 406"/>
                <a:gd name="T72" fmla="*/ 323030 w 412"/>
                <a:gd name="T73" fmla="*/ 273844 h 406"/>
                <a:gd name="T74" fmla="*/ 325423 w 412"/>
                <a:gd name="T75" fmla="*/ 198438 h 4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2" h="406">
                  <a:moveTo>
                    <a:pt x="395" y="217"/>
                  </a:moveTo>
                  <a:lnTo>
                    <a:pt x="380" y="194"/>
                  </a:lnTo>
                  <a:lnTo>
                    <a:pt x="368" y="167"/>
                  </a:lnTo>
                  <a:lnTo>
                    <a:pt x="359" y="139"/>
                  </a:lnTo>
                  <a:lnTo>
                    <a:pt x="351" y="110"/>
                  </a:lnTo>
                  <a:lnTo>
                    <a:pt x="342" y="83"/>
                  </a:lnTo>
                  <a:lnTo>
                    <a:pt x="330" y="57"/>
                  </a:lnTo>
                  <a:lnTo>
                    <a:pt x="315" y="32"/>
                  </a:lnTo>
                  <a:lnTo>
                    <a:pt x="294" y="11"/>
                  </a:lnTo>
                  <a:lnTo>
                    <a:pt x="269" y="0"/>
                  </a:lnTo>
                  <a:lnTo>
                    <a:pt x="246" y="3"/>
                  </a:lnTo>
                  <a:lnTo>
                    <a:pt x="221" y="19"/>
                  </a:lnTo>
                  <a:lnTo>
                    <a:pt x="197" y="40"/>
                  </a:lnTo>
                  <a:lnTo>
                    <a:pt x="170" y="64"/>
                  </a:lnTo>
                  <a:lnTo>
                    <a:pt x="145" y="89"/>
                  </a:lnTo>
                  <a:lnTo>
                    <a:pt x="122" y="110"/>
                  </a:lnTo>
                  <a:lnTo>
                    <a:pt x="97" y="122"/>
                  </a:lnTo>
                  <a:lnTo>
                    <a:pt x="86" y="124"/>
                  </a:lnTo>
                  <a:lnTo>
                    <a:pt x="74" y="125"/>
                  </a:lnTo>
                  <a:lnTo>
                    <a:pt x="63" y="124"/>
                  </a:lnTo>
                  <a:lnTo>
                    <a:pt x="50" y="122"/>
                  </a:lnTo>
                  <a:lnTo>
                    <a:pt x="38" y="118"/>
                  </a:lnTo>
                  <a:lnTo>
                    <a:pt x="25" y="114"/>
                  </a:lnTo>
                  <a:lnTo>
                    <a:pt x="13" y="108"/>
                  </a:lnTo>
                  <a:lnTo>
                    <a:pt x="0" y="103"/>
                  </a:lnTo>
                  <a:lnTo>
                    <a:pt x="6" y="106"/>
                  </a:lnTo>
                  <a:lnTo>
                    <a:pt x="11" y="110"/>
                  </a:lnTo>
                  <a:lnTo>
                    <a:pt x="17" y="114"/>
                  </a:lnTo>
                  <a:lnTo>
                    <a:pt x="23" y="118"/>
                  </a:lnTo>
                  <a:lnTo>
                    <a:pt x="36" y="125"/>
                  </a:lnTo>
                  <a:lnTo>
                    <a:pt x="50" y="131"/>
                  </a:lnTo>
                  <a:lnTo>
                    <a:pt x="63" y="137"/>
                  </a:lnTo>
                  <a:lnTo>
                    <a:pt x="76" y="141"/>
                  </a:lnTo>
                  <a:lnTo>
                    <a:pt x="90" y="145"/>
                  </a:lnTo>
                  <a:lnTo>
                    <a:pt x="101" y="145"/>
                  </a:lnTo>
                  <a:lnTo>
                    <a:pt x="114" y="145"/>
                  </a:lnTo>
                  <a:lnTo>
                    <a:pt x="126" y="143"/>
                  </a:lnTo>
                  <a:lnTo>
                    <a:pt x="149" y="129"/>
                  </a:lnTo>
                  <a:lnTo>
                    <a:pt x="174" y="110"/>
                  </a:lnTo>
                  <a:lnTo>
                    <a:pt x="197" y="85"/>
                  </a:lnTo>
                  <a:lnTo>
                    <a:pt x="219" y="61"/>
                  </a:lnTo>
                  <a:lnTo>
                    <a:pt x="242" y="40"/>
                  </a:lnTo>
                  <a:lnTo>
                    <a:pt x="265" y="24"/>
                  </a:lnTo>
                  <a:lnTo>
                    <a:pt x="286" y="22"/>
                  </a:lnTo>
                  <a:lnTo>
                    <a:pt x="309" y="34"/>
                  </a:lnTo>
                  <a:lnTo>
                    <a:pt x="319" y="43"/>
                  </a:lnTo>
                  <a:lnTo>
                    <a:pt x="326" y="55"/>
                  </a:lnTo>
                  <a:lnTo>
                    <a:pt x="332" y="66"/>
                  </a:lnTo>
                  <a:lnTo>
                    <a:pt x="338" y="80"/>
                  </a:lnTo>
                  <a:lnTo>
                    <a:pt x="344" y="91"/>
                  </a:lnTo>
                  <a:lnTo>
                    <a:pt x="347" y="104"/>
                  </a:lnTo>
                  <a:lnTo>
                    <a:pt x="349" y="118"/>
                  </a:lnTo>
                  <a:lnTo>
                    <a:pt x="351" y="131"/>
                  </a:lnTo>
                  <a:lnTo>
                    <a:pt x="355" y="164"/>
                  </a:lnTo>
                  <a:lnTo>
                    <a:pt x="361" y="196"/>
                  </a:lnTo>
                  <a:lnTo>
                    <a:pt x="370" y="227"/>
                  </a:lnTo>
                  <a:lnTo>
                    <a:pt x="386" y="251"/>
                  </a:lnTo>
                  <a:lnTo>
                    <a:pt x="397" y="280"/>
                  </a:lnTo>
                  <a:lnTo>
                    <a:pt x="401" y="318"/>
                  </a:lnTo>
                  <a:lnTo>
                    <a:pt x="397" y="362"/>
                  </a:lnTo>
                  <a:lnTo>
                    <a:pt x="384" y="406"/>
                  </a:lnTo>
                  <a:lnTo>
                    <a:pt x="386" y="404"/>
                  </a:lnTo>
                  <a:lnTo>
                    <a:pt x="386" y="402"/>
                  </a:lnTo>
                  <a:lnTo>
                    <a:pt x="387" y="400"/>
                  </a:lnTo>
                  <a:lnTo>
                    <a:pt x="387" y="398"/>
                  </a:lnTo>
                  <a:lnTo>
                    <a:pt x="389" y="396"/>
                  </a:lnTo>
                  <a:lnTo>
                    <a:pt x="405" y="345"/>
                  </a:lnTo>
                  <a:lnTo>
                    <a:pt x="412" y="293"/>
                  </a:lnTo>
                  <a:lnTo>
                    <a:pt x="408" y="250"/>
                  </a:lnTo>
                  <a:lnTo>
                    <a:pt x="395" y="217"/>
                  </a:lnTo>
                  <a:close/>
                </a:path>
              </a:pathLst>
            </a:custGeom>
            <a:solidFill>
              <a:srgbClr val="E54F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2" name="Freeform 49"/>
            <p:cNvSpPr>
              <a:spLocks/>
            </p:cNvSpPr>
            <p:nvPr/>
          </p:nvSpPr>
          <p:spPr bwMode="auto">
            <a:xfrm>
              <a:off x="5222876" y="3214688"/>
              <a:ext cx="268288" cy="355600"/>
            </a:xfrm>
            <a:custGeom>
              <a:avLst/>
              <a:gdLst>
                <a:gd name="T0" fmla="*/ 46038 w 338"/>
                <a:gd name="T1" fmla="*/ 1584 h 449"/>
                <a:gd name="T2" fmla="*/ 21431 w 338"/>
                <a:gd name="T3" fmla="*/ 30095 h 449"/>
                <a:gd name="T4" fmla="*/ 11113 w 338"/>
                <a:gd name="T5" fmla="*/ 77614 h 449"/>
                <a:gd name="T6" fmla="*/ 12700 w 338"/>
                <a:gd name="T7" fmla="*/ 127509 h 449"/>
                <a:gd name="T8" fmla="*/ 21431 w 338"/>
                <a:gd name="T9" fmla="*/ 193244 h 449"/>
                <a:gd name="T10" fmla="*/ 4763 w 338"/>
                <a:gd name="T11" fmla="*/ 285906 h 449"/>
                <a:gd name="T12" fmla="*/ 6350 w 338"/>
                <a:gd name="T13" fmla="*/ 322337 h 449"/>
                <a:gd name="T14" fmla="*/ 19844 w 338"/>
                <a:gd name="T15" fmla="*/ 340552 h 449"/>
                <a:gd name="T16" fmla="*/ 39688 w 338"/>
                <a:gd name="T17" fmla="*/ 350848 h 449"/>
                <a:gd name="T18" fmla="*/ 62706 w 338"/>
                <a:gd name="T19" fmla="*/ 355600 h 449"/>
                <a:gd name="T20" fmla="*/ 84931 w 338"/>
                <a:gd name="T21" fmla="*/ 355600 h 449"/>
                <a:gd name="T22" fmla="*/ 109538 w 338"/>
                <a:gd name="T23" fmla="*/ 354016 h 449"/>
                <a:gd name="T24" fmla="*/ 133350 w 338"/>
                <a:gd name="T25" fmla="*/ 352432 h 449"/>
                <a:gd name="T26" fmla="*/ 161132 w 338"/>
                <a:gd name="T27" fmla="*/ 347680 h 449"/>
                <a:gd name="T28" fmla="*/ 186532 w 338"/>
                <a:gd name="T29" fmla="*/ 342136 h 449"/>
                <a:gd name="T30" fmla="*/ 212725 w 338"/>
                <a:gd name="T31" fmla="*/ 334216 h 449"/>
                <a:gd name="T32" fmla="*/ 234950 w 338"/>
                <a:gd name="T33" fmla="*/ 325505 h 449"/>
                <a:gd name="T34" fmla="*/ 257969 w 338"/>
                <a:gd name="T35" fmla="*/ 319169 h 449"/>
                <a:gd name="T36" fmla="*/ 247650 w 338"/>
                <a:gd name="T37" fmla="*/ 308873 h 449"/>
                <a:gd name="T38" fmla="*/ 207963 w 338"/>
                <a:gd name="T39" fmla="*/ 300953 h 449"/>
                <a:gd name="T40" fmla="*/ 168275 w 338"/>
                <a:gd name="T41" fmla="*/ 300953 h 449"/>
                <a:gd name="T42" fmla="*/ 130969 w 338"/>
                <a:gd name="T43" fmla="*/ 307289 h 449"/>
                <a:gd name="T44" fmla="*/ 97631 w 338"/>
                <a:gd name="T45" fmla="*/ 312833 h 449"/>
                <a:gd name="T46" fmla="*/ 66675 w 338"/>
                <a:gd name="T47" fmla="*/ 314417 h 449"/>
                <a:gd name="T48" fmla="*/ 41275 w 338"/>
                <a:gd name="T49" fmla="*/ 308873 h 449"/>
                <a:gd name="T50" fmla="*/ 19844 w 338"/>
                <a:gd name="T51" fmla="*/ 290657 h 449"/>
                <a:gd name="T52" fmla="*/ 16669 w 338"/>
                <a:gd name="T53" fmla="*/ 259770 h 449"/>
                <a:gd name="T54" fmla="*/ 32544 w 338"/>
                <a:gd name="T55" fmla="*/ 181364 h 449"/>
                <a:gd name="T56" fmla="*/ 21431 w 338"/>
                <a:gd name="T57" fmla="*/ 119589 h 449"/>
                <a:gd name="T58" fmla="*/ 21431 w 338"/>
                <a:gd name="T59" fmla="*/ 76030 h 449"/>
                <a:gd name="T60" fmla="*/ 33338 w 338"/>
                <a:gd name="T61" fmla="*/ 33263 h 449"/>
                <a:gd name="T62" fmla="*/ 56356 w 338"/>
                <a:gd name="T63" fmla="*/ 6336 h 449"/>
                <a:gd name="T64" fmla="*/ 69850 w 338"/>
                <a:gd name="T65" fmla="*/ 1584 h 449"/>
                <a:gd name="T66" fmla="*/ 66675 w 338"/>
                <a:gd name="T67" fmla="*/ 1584 h 449"/>
                <a:gd name="T68" fmla="*/ 64294 w 338"/>
                <a:gd name="T69" fmla="*/ 0 h 449"/>
                <a:gd name="T70" fmla="*/ 64294 w 338"/>
                <a:gd name="T71" fmla="*/ 0 h 4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8" h="449">
                  <a:moveTo>
                    <a:pt x="79" y="0"/>
                  </a:moveTo>
                  <a:lnTo>
                    <a:pt x="58" y="2"/>
                  </a:lnTo>
                  <a:lnTo>
                    <a:pt x="41" y="15"/>
                  </a:lnTo>
                  <a:lnTo>
                    <a:pt x="27" y="38"/>
                  </a:lnTo>
                  <a:lnTo>
                    <a:pt x="20" y="65"/>
                  </a:lnTo>
                  <a:lnTo>
                    <a:pt x="14" y="98"/>
                  </a:lnTo>
                  <a:lnTo>
                    <a:pt x="12" y="130"/>
                  </a:lnTo>
                  <a:lnTo>
                    <a:pt x="16" y="161"/>
                  </a:lnTo>
                  <a:lnTo>
                    <a:pt x="21" y="187"/>
                  </a:lnTo>
                  <a:lnTo>
                    <a:pt x="27" y="244"/>
                  </a:lnTo>
                  <a:lnTo>
                    <a:pt x="20" y="307"/>
                  </a:lnTo>
                  <a:lnTo>
                    <a:pt x="6" y="361"/>
                  </a:lnTo>
                  <a:lnTo>
                    <a:pt x="0" y="390"/>
                  </a:lnTo>
                  <a:lnTo>
                    <a:pt x="8" y="407"/>
                  </a:lnTo>
                  <a:lnTo>
                    <a:pt x="16" y="420"/>
                  </a:lnTo>
                  <a:lnTo>
                    <a:pt x="25" y="430"/>
                  </a:lnTo>
                  <a:lnTo>
                    <a:pt x="39" y="439"/>
                  </a:lnTo>
                  <a:lnTo>
                    <a:pt x="50" y="443"/>
                  </a:lnTo>
                  <a:lnTo>
                    <a:pt x="65" y="447"/>
                  </a:lnTo>
                  <a:lnTo>
                    <a:pt x="79" y="449"/>
                  </a:lnTo>
                  <a:lnTo>
                    <a:pt x="94" y="449"/>
                  </a:lnTo>
                  <a:lnTo>
                    <a:pt x="107" y="449"/>
                  </a:lnTo>
                  <a:lnTo>
                    <a:pt x="123" y="447"/>
                  </a:lnTo>
                  <a:lnTo>
                    <a:pt x="138" y="447"/>
                  </a:lnTo>
                  <a:lnTo>
                    <a:pt x="153" y="445"/>
                  </a:lnTo>
                  <a:lnTo>
                    <a:pt x="168" y="445"/>
                  </a:lnTo>
                  <a:lnTo>
                    <a:pt x="186" y="441"/>
                  </a:lnTo>
                  <a:lnTo>
                    <a:pt x="203" y="439"/>
                  </a:lnTo>
                  <a:lnTo>
                    <a:pt x="220" y="435"/>
                  </a:lnTo>
                  <a:lnTo>
                    <a:pt x="235" y="432"/>
                  </a:lnTo>
                  <a:lnTo>
                    <a:pt x="252" y="428"/>
                  </a:lnTo>
                  <a:lnTo>
                    <a:pt x="268" y="422"/>
                  </a:lnTo>
                  <a:lnTo>
                    <a:pt x="283" y="416"/>
                  </a:lnTo>
                  <a:lnTo>
                    <a:pt x="296" y="411"/>
                  </a:lnTo>
                  <a:lnTo>
                    <a:pt x="312" y="407"/>
                  </a:lnTo>
                  <a:lnTo>
                    <a:pt x="325" y="403"/>
                  </a:lnTo>
                  <a:lnTo>
                    <a:pt x="338" y="399"/>
                  </a:lnTo>
                  <a:lnTo>
                    <a:pt x="312" y="390"/>
                  </a:lnTo>
                  <a:lnTo>
                    <a:pt x="287" y="382"/>
                  </a:lnTo>
                  <a:lnTo>
                    <a:pt x="262" y="380"/>
                  </a:lnTo>
                  <a:lnTo>
                    <a:pt x="235" y="378"/>
                  </a:lnTo>
                  <a:lnTo>
                    <a:pt x="212" y="380"/>
                  </a:lnTo>
                  <a:lnTo>
                    <a:pt x="188" y="384"/>
                  </a:lnTo>
                  <a:lnTo>
                    <a:pt x="165" y="388"/>
                  </a:lnTo>
                  <a:lnTo>
                    <a:pt x="144" y="391"/>
                  </a:lnTo>
                  <a:lnTo>
                    <a:pt x="123" y="395"/>
                  </a:lnTo>
                  <a:lnTo>
                    <a:pt x="104" y="397"/>
                  </a:lnTo>
                  <a:lnTo>
                    <a:pt x="84" y="397"/>
                  </a:lnTo>
                  <a:lnTo>
                    <a:pt x="67" y="395"/>
                  </a:lnTo>
                  <a:lnTo>
                    <a:pt x="52" y="390"/>
                  </a:lnTo>
                  <a:lnTo>
                    <a:pt x="39" y="380"/>
                  </a:lnTo>
                  <a:lnTo>
                    <a:pt x="25" y="367"/>
                  </a:lnTo>
                  <a:lnTo>
                    <a:pt x="16" y="348"/>
                  </a:lnTo>
                  <a:lnTo>
                    <a:pt x="21" y="328"/>
                  </a:lnTo>
                  <a:lnTo>
                    <a:pt x="33" y="285"/>
                  </a:lnTo>
                  <a:lnTo>
                    <a:pt x="41" y="229"/>
                  </a:lnTo>
                  <a:lnTo>
                    <a:pt x="33" y="176"/>
                  </a:lnTo>
                  <a:lnTo>
                    <a:pt x="27" y="151"/>
                  </a:lnTo>
                  <a:lnTo>
                    <a:pt x="25" y="124"/>
                  </a:lnTo>
                  <a:lnTo>
                    <a:pt x="27" y="96"/>
                  </a:lnTo>
                  <a:lnTo>
                    <a:pt x="33" y="67"/>
                  </a:lnTo>
                  <a:lnTo>
                    <a:pt x="42" y="42"/>
                  </a:lnTo>
                  <a:lnTo>
                    <a:pt x="56" y="21"/>
                  </a:lnTo>
                  <a:lnTo>
                    <a:pt x="71" y="8"/>
                  </a:lnTo>
                  <a:lnTo>
                    <a:pt x="90" y="4"/>
                  </a:lnTo>
                  <a:lnTo>
                    <a:pt x="88" y="2"/>
                  </a:lnTo>
                  <a:lnTo>
                    <a:pt x="86" y="2"/>
                  </a:lnTo>
                  <a:lnTo>
                    <a:pt x="84" y="2"/>
                  </a:lnTo>
                  <a:lnTo>
                    <a:pt x="83" y="2"/>
                  </a:lnTo>
                  <a:lnTo>
                    <a:pt x="81" y="0"/>
                  </a:lnTo>
                  <a:lnTo>
                    <a:pt x="79" y="0"/>
                  </a:lnTo>
                  <a:close/>
                </a:path>
              </a:pathLst>
            </a:custGeom>
            <a:solidFill>
              <a:srgbClr val="E54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3" name="Freeform 50"/>
            <p:cNvSpPr>
              <a:spLocks/>
            </p:cNvSpPr>
            <p:nvPr/>
          </p:nvSpPr>
          <p:spPr bwMode="auto">
            <a:xfrm>
              <a:off x="5626101" y="3265488"/>
              <a:ext cx="39688" cy="231775"/>
            </a:xfrm>
            <a:custGeom>
              <a:avLst/>
              <a:gdLst>
                <a:gd name="T0" fmla="*/ 27782 w 50"/>
                <a:gd name="T1" fmla="*/ 95250 h 292"/>
                <a:gd name="T2" fmla="*/ 15081 w 50"/>
                <a:gd name="T3" fmla="*/ 76200 h 292"/>
                <a:gd name="T4" fmla="*/ 7938 w 50"/>
                <a:gd name="T5" fmla="*/ 51594 h 292"/>
                <a:gd name="T6" fmla="*/ 3175 w 50"/>
                <a:gd name="T7" fmla="*/ 26194 h 292"/>
                <a:gd name="T8" fmla="*/ 0 w 50"/>
                <a:gd name="T9" fmla="*/ 0 h 292"/>
                <a:gd name="T10" fmla="*/ 1588 w 50"/>
                <a:gd name="T11" fmla="*/ 33338 h 292"/>
                <a:gd name="T12" fmla="*/ 3175 w 50"/>
                <a:gd name="T13" fmla="*/ 66675 h 292"/>
                <a:gd name="T14" fmla="*/ 7938 w 50"/>
                <a:gd name="T15" fmla="*/ 98425 h 292"/>
                <a:gd name="T16" fmla="*/ 19844 w 50"/>
                <a:gd name="T17" fmla="*/ 124619 h 292"/>
                <a:gd name="T18" fmla="*/ 28575 w 50"/>
                <a:gd name="T19" fmla="*/ 143669 h 292"/>
                <a:gd name="T20" fmla="*/ 31750 w 50"/>
                <a:gd name="T21" fmla="*/ 169863 h 292"/>
                <a:gd name="T22" fmla="*/ 28575 w 50"/>
                <a:gd name="T23" fmla="*/ 200025 h 292"/>
                <a:gd name="T24" fmla="*/ 21432 w 50"/>
                <a:gd name="T25" fmla="*/ 231775 h 292"/>
                <a:gd name="T26" fmla="*/ 21432 w 50"/>
                <a:gd name="T27" fmla="*/ 230188 h 292"/>
                <a:gd name="T28" fmla="*/ 23019 w 50"/>
                <a:gd name="T29" fmla="*/ 228600 h 292"/>
                <a:gd name="T30" fmla="*/ 23019 w 50"/>
                <a:gd name="T31" fmla="*/ 227013 h 292"/>
                <a:gd name="T32" fmla="*/ 23019 w 50"/>
                <a:gd name="T33" fmla="*/ 226219 h 292"/>
                <a:gd name="T34" fmla="*/ 24607 w 50"/>
                <a:gd name="T35" fmla="*/ 224631 h 292"/>
                <a:gd name="T36" fmla="*/ 24607 w 50"/>
                <a:gd name="T37" fmla="*/ 223044 h 292"/>
                <a:gd name="T38" fmla="*/ 26194 w 50"/>
                <a:gd name="T39" fmla="*/ 219869 h 292"/>
                <a:gd name="T40" fmla="*/ 26194 w 50"/>
                <a:gd name="T41" fmla="*/ 218281 h 292"/>
                <a:gd name="T42" fmla="*/ 36513 w 50"/>
                <a:gd name="T43" fmla="*/ 183356 h 292"/>
                <a:gd name="T44" fmla="*/ 39688 w 50"/>
                <a:gd name="T45" fmla="*/ 148431 h 292"/>
                <a:gd name="T46" fmla="*/ 36513 w 50"/>
                <a:gd name="T47" fmla="*/ 118269 h 292"/>
                <a:gd name="T48" fmla="*/ 27782 w 50"/>
                <a:gd name="T49" fmla="*/ 95250 h 2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 h="292">
                  <a:moveTo>
                    <a:pt x="35" y="120"/>
                  </a:moveTo>
                  <a:lnTo>
                    <a:pt x="19" y="96"/>
                  </a:lnTo>
                  <a:lnTo>
                    <a:pt x="10" y="65"/>
                  </a:lnTo>
                  <a:lnTo>
                    <a:pt x="4" y="33"/>
                  </a:lnTo>
                  <a:lnTo>
                    <a:pt x="0" y="0"/>
                  </a:lnTo>
                  <a:lnTo>
                    <a:pt x="2" y="42"/>
                  </a:lnTo>
                  <a:lnTo>
                    <a:pt x="4" y="84"/>
                  </a:lnTo>
                  <a:lnTo>
                    <a:pt x="10" y="124"/>
                  </a:lnTo>
                  <a:lnTo>
                    <a:pt x="25" y="157"/>
                  </a:lnTo>
                  <a:lnTo>
                    <a:pt x="36" y="181"/>
                  </a:lnTo>
                  <a:lnTo>
                    <a:pt x="40" y="214"/>
                  </a:lnTo>
                  <a:lnTo>
                    <a:pt x="36" y="252"/>
                  </a:lnTo>
                  <a:lnTo>
                    <a:pt x="27" y="292"/>
                  </a:lnTo>
                  <a:lnTo>
                    <a:pt x="27" y="290"/>
                  </a:lnTo>
                  <a:lnTo>
                    <a:pt x="29" y="288"/>
                  </a:lnTo>
                  <a:lnTo>
                    <a:pt x="29" y="286"/>
                  </a:lnTo>
                  <a:lnTo>
                    <a:pt x="29" y="285"/>
                  </a:lnTo>
                  <a:lnTo>
                    <a:pt x="31" y="283"/>
                  </a:lnTo>
                  <a:lnTo>
                    <a:pt x="31" y="281"/>
                  </a:lnTo>
                  <a:lnTo>
                    <a:pt x="33" y="277"/>
                  </a:lnTo>
                  <a:lnTo>
                    <a:pt x="33" y="275"/>
                  </a:lnTo>
                  <a:lnTo>
                    <a:pt x="46" y="231"/>
                  </a:lnTo>
                  <a:lnTo>
                    <a:pt x="50" y="187"/>
                  </a:lnTo>
                  <a:lnTo>
                    <a:pt x="46" y="149"/>
                  </a:lnTo>
                  <a:lnTo>
                    <a:pt x="35" y="120"/>
                  </a:lnTo>
                  <a:close/>
                </a:path>
              </a:pathLst>
            </a:custGeom>
            <a:solidFill>
              <a:srgbClr val="E54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4" name="Freeform 51"/>
            <p:cNvSpPr>
              <a:spLocks/>
            </p:cNvSpPr>
            <p:nvPr/>
          </p:nvSpPr>
          <p:spPr bwMode="auto">
            <a:xfrm>
              <a:off x="5365751" y="3178176"/>
              <a:ext cx="249238" cy="114300"/>
            </a:xfrm>
            <a:custGeom>
              <a:avLst/>
              <a:gdLst>
                <a:gd name="T0" fmla="*/ 81497 w 315"/>
                <a:gd name="T1" fmla="*/ 96044 h 144"/>
                <a:gd name="T2" fmla="*/ 72002 w 315"/>
                <a:gd name="T3" fmla="*/ 97631 h 144"/>
                <a:gd name="T4" fmla="*/ 61716 w 315"/>
                <a:gd name="T5" fmla="*/ 97631 h 144"/>
                <a:gd name="T6" fmla="*/ 53013 w 315"/>
                <a:gd name="T7" fmla="*/ 97631 h 144"/>
                <a:gd name="T8" fmla="*/ 41935 w 315"/>
                <a:gd name="T9" fmla="*/ 94456 h 144"/>
                <a:gd name="T10" fmla="*/ 31649 w 315"/>
                <a:gd name="T11" fmla="*/ 91281 h 144"/>
                <a:gd name="T12" fmla="*/ 21363 w 315"/>
                <a:gd name="T13" fmla="*/ 86519 h 144"/>
                <a:gd name="T14" fmla="*/ 10286 w 315"/>
                <a:gd name="T15" fmla="*/ 81756 h 144"/>
                <a:gd name="T16" fmla="*/ 0 w 315"/>
                <a:gd name="T17" fmla="*/ 76200 h 144"/>
                <a:gd name="T18" fmla="*/ 13451 w 315"/>
                <a:gd name="T19" fmla="*/ 84931 h 144"/>
                <a:gd name="T20" fmla="*/ 26902 w 315"/>
                <a:gd name="T21" fmla="*/ 92869 h 144"/>
                <a:gd name="T22" fmla="*/ 40353 w 315"/>
                <a:gd name="T23" fmla="*/ 100013 h 144"/>
                <a:gd name="T24" fmla="*/ 54595 w 315"/>
                <a:gd name="T25" fmla="*/ 106363 h 144"/>
                <a:gd name="T26" fmla="*/ 68046 w 315"/>
                <a:gd name="T27" fmla="*/ 111125 h 144"/>
                <a:gd name="T28" fmla="*/ 79914 w 315"/>
                <a:gd name="T29" fmla="*/ 114300 h 144"/>
                <a:gd name="T30" fmla="*/ 91783 w 315"/>
                <a:gd name="T31" fmla="*/ 114300 h 144"/>
                <a:gd name="T32" fmla="*/ 104443 w 315"/>
                <a:gd name="T33" fmla="*/ 112713 h 144"/>
                <a:gd name="T34" fmla="*/ 121850 w 315"/>
                <a:gd name="T35" fmla="*/ 103188 h 144"/>
                <a:gd name="T36" fmla="*/ 140048 w 315"/>
                <a:gd name="T37" fmla="*/ 86519 h 144"/>
                <a:gd name="T38" fmla="*/ 156664 w 315"/>
                <a:gd name="T39" fmla="*/ 66675 h 144"/>
                <a:gd name="T40" fmla="*/ 173280 w 315"/>
                <a:gd name="T41" fmla="*/ 47625 h 144"/>
                <a:gd name="T42" fmla="*/ 189896 w 315"/>
                <a:gd name="T43" fmla="*/ 30956 h 144"/>
                <a:gd name="T44" fmla="*/ 204929 w 315"/>
                <a:gd name="T45" fmla="*/ 19844 h 144"/>
                <a:gd name="T46" fmla="*/ 221545 w 315"/>
                <a:gd name="T47" fmla="*/ 16669 h 144"/>
                <a:gd name="T48" fmla="*/ 237370 w 315"/>
                <a:gd name="T49" fmla="*/ 27781 h 144"/>
                <a:gd name="T50" fmla="*/ 241326 w 315"/>
                <a:gd name="T51" fmla="*/ 31750 h 144"/>
                <a:gd name="T52" fmla="*/ 244491 w 315"/>
                <a:gd name="T53" fmla="*/ 36513 h 144"/>
                <a:gd name="T54" fmla="*/ 246073 w 315"/>
                <a:gd name="T55" fmla="*/ 41275 h 144"/>
                <a:gd name="T56" fmla="*/ 249238 w 315"/>
                <a:gd name="T57" fmla="*/ 46038 h 144"/>
                <a:gd name="T58" fmla="*/ 244491 w 315"/>
                <a:gd name="T59" fmla="*/ 34925 h 144"/>
                <a:gd name="T60" fmla="*/ 239743 w 315"/>
                <a:gd name="T61" fmla="*/ 26194 h 144"/>
                <a:gd name="T62" fmla="*/ 234205 w 315"/>
                <a:gd name="T63" fmla="*/ 16669 h 144"/>
                <a:gd name="T64" fmla="*/ 226292 w 315"/>
                <a:gd name="T65" fmla="*/ 9525 h 144"/>
                <a:gd name="T66" fmla="*/ 208094 w 315"/>
                <a:gd name="T67" fmla="*/ 0 h 144"/>
                <a:gd name="T68" fmla="*/ 191478 w 315"/>
                <a:gd name="T69" fmla="*/ 1588 h 144"/>
                <a:gd name="T70" fmla="*/ 173280 w 315"/>
                <a:gd name="T71" fmla="*/ 14288 h 144"/>
                <a:gd name="T72" fmla="*/ 155081 w 315"/>
                <a:gd name="T73" fmla="*/ 30956 h 144"/>
                <a:gd name="T74" fmla="*/ 137674 w 315"/>
                <a:gd name="T75" fmla="*/ 50006 h 144"/>
                <a:gd name="T76" fmla="*/ 119476 w 315"/>
                <a:gd name="T77" fmla="*/ 69850 h 144"/>
                <a:gd name="T78" fmla="*/ 99695 w 315"/>
                <a:gd name="T79" fmla="*/ 84931 h 144"/>
                <a:gd name="T80" fmla="*/ 81497 w 315"/>
                <a:gd name="T81" fmla="*/ 96044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5" h="144">
                  <a:moveTo>
                    <a:pt x="103" y="121"/>
                  </a:moveTo>
                  <a:lnTo>
                    <a:pt x="91" y="123"/>
                  </a:lnTo>
                  <a:lnTo>
                    <a:pt x="78" y="123"/>
                  </a:lnTo>
                  <a:lnTo>
                    <a:pt x="67" y="123"/>
                  </a:lnTo>
                  <a:lnTo>
                    <a:pt x="53" y="119"/>
                  </a:lnTo>
                  <a:lnTo>
                    <a:pt x="40" y="115"/>
                  </a:lnTo>
                  <a:lnTo>
                    <a:pt x="27" y="109"/>
                  </a:lnTo>
                  <a:lnTo>
                    <a:pt x="13" y="103"/>
                  </a:lnTo>
                  <a:lnTo>
                    <a:pt x="0" y="96"/>
                  </a:lnTo>
                  <a:lnTo>
                    <a:pt x="17" y="107"/>
                  </a:lnTo>
                  <a:lnTo>
                    <a:pt x="34" y="117"/>
                  </a:lnTo>
                  <a:lnTo>
                    <a:pt x="51" y="126"/>
                  </a:lnTo>
                  <a:lnTo>
                    <a:pt x="69" y="134"/>
                  </a:lnTo>
                  <a:lnTo>
                    <a:pt x="86" y="140"/>
                  </a:lnTo>
                  <a:lnTo>
                    <a:pt x="101" y="144"/>
                  </a:lnTo>
                  <a:lnTo>
                    <a:pt x="116" y="144"/>
                  </a:lnTo>
                  <a:lnTo>
                    <a:pt x="132" y="142"/>
                  </a:lnTo>
                  <a:lnTo>
                    <a:pt x="154" y="130"/>
                  </a:lnTo>
                  <a:lnTo>
                    <a:pt x="177" y="109"/>
                  </a:lnTo>
                  <a:lnTo>
                    <a:pt x="198" y="84"/>
                  </a:lnTo>
                  <a:lnTo>
                    <a:pt x="219" y="60"/>
                  </a:lnTo>
                  <a:lnTo>
                    <a:pt x="240" y="39"/>
                  </a:lnTo>
                  <a:lnTo>
                    <a:pt x="259" y="25"/>
                  </a:lnTo>
                  <a:lnTo>
                    <a:pt x="280" y="21"/>
                  </a:lnTo>
                  <a:lnTo>
                    <a:pt x="300" y="35"/>
                  </a:lnTo>
                  <a:lnTo>
                    <a:pt x="305" y="40"/>
                  </a:lnTo>
                  <a:lnTo>
                    <a:pt x="309" y="46"/>
                  </a:lnTo>
                  <a:lnTo>
                    <a:pt x="311" y="52"/>
                  </a:lnTo>
                  <a:lnTo>
                    <a:pt x="315" y="58"/>
                  </a:lnTo>
                  <a:lnTo>
                    <a:pt x="309" y="44"/>
                  </a:lnTo>
                  <a:lnTo>
                    <a:pt x="303" y="33"/>
                  </a:lnTo>
                  <a:lnTo>
                    <a:pt x="296" y="21"/>
                  </a:lnTo>
                  <a:lnTo>
                    <a:pt x="286" y="12"/>
                  </a:lnTo>
                  <a:lnTo>
                    <a:pt x="263" y="0"/>
                  </a:lnTo>
                  <a:lnTo>
                    <a:pt x="242" y="2"/>
                  </a:lnTo>
                  <a:lnTo>
                    <a:pt x="219" y="18"/>
                  </a:lnTo>
                  <a:lnTo>
                    <a:pt x="196" y="39"/>
                  </a:lnTo>
                  <a:lnTo>
                    <a:pt x="174" y="63"/>
                  </a:lnTo>
                  <a:lnTo>
                    <a:pt x="151" y="88"/>
                  </a:lnTo>
                  <a:lnTo>
                    <a:pt x="126" y="107"/>
                  </a:lnTo>
                  <a:lnTo>
                    <a:pt x="103" y="121"/>
                  </a:lnTo>
                  <a:close/>
                </a:path>
              </a:pathLst>
            </a:custGeom>
            <a:solidFill>
              <a:srgbClr val="E54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5" name="Freeform 52"/>
            <p:cNvSpPr>
              <a:spLocks/>
            </p:cNvSpPr>
            <p:nvPr/>
          </p:nvSpPr>
          <p:spPr bwMode="auto">
            <a:xfrm>
              <a:off x="5235576" y="3209286"/>
              <a:ext cx="422275" cy="369888"/>
            </a:xfrm>
            <a:custGeom>
              <a:avLst/>
              <a:gdLst>
                <a:gd name="T0" fmla="*/ 398463 w 532"/>
                <a:gd name="T1" fmla="*/ 167556 h 468"/>
                <a:gd name="T2" fmla="*/ 392113 w 532"/>
                <a:gd name="T3" fmla="*/ 102747 h 468"/>
                <a:gd name="T4" fmla="*/ 388938 w 532"/>
                <a:gd name="T5" fmla="*/ 59277 h 468"/>
                <a:gd name="T6" fmla="*/ 384969 w 532"/>
                <a:gd name="T7" fmla="*/ 37937 h 468"/>
                <a:gd name="T8" fmla="*/ 377031 w 532"/>
                <a:gd name="T9" fmla="*/ 24501 h 468"/>
                <a:gd name="T10" fmla="*/ 372269 w 532"/>
                <a:gd name="T11" fmla="*/ 15017 h 468"/>
                <a:gd name="T12" fmla="*/ 352425 w 532"/>
                <a:gd name="T13" fmla="*/ 0 h 468"/>
                <a:gd name="T14" fmla="*/ 320675 w 532"/>
                <a:gd name="T15" fmla="*/ 14226 h 468"/>
                <a:gd name="T16" fmla="*/ 287338 w 532"/>
                <a:gd name="T17" fmla="*/ 49793 h 468"/>
                <a:gd name="T18" fmla="*/ 252413 w 532"/>
                <a:gd name="T19" fmla="*/ 86149 h 468"/>
                <a:gd name="T20" fmla="*/ 222250 w 532"/>
                <a:gd name="T21" fmla="*/ 97214 h 468"/>
                <a:gd name="T22" fmla="*/ 198438 w 532"/>
                <a:gd name="T23" fmla="*/ 94053 h 468"/>
                <a:gd name="T24" fmla="*/ 170656 w 532"/>
                <a:gd name="T25" fmla="*/ 82988 h 468"/>
                <a:gd name="T26" fmla="*/ 143669 w 532"/>
                <a:gd name="T27" fmla="*/ 67971 h 468"/>
                <a:gd name="T28" fmla="*/ 125413 w 532"/>
                <a:gd name="T29" fmla="*/ 56115 h 468"/>
                <a:gd name="T30" fmla="*/ 116681 w 532"/>
                <a:gd name="T31" fmla="*/ 49793 h 468"/>
                <a:gd name="T32" fmla="*/ 105569 w 532"/>
                <a:gd name="T33" fmla="*/ 44260 h 468"/>
                <a:gd name="T34" fmla="*/ 95250 w 532"/>
                <a:gd name="T35" fmla="*/ 37937 h 468"/>
                <a:gd name="T36" fmla="*/ 84931 w 532"/>
                <a:gd name="T37" fmla="*/ 31614 h 468"/>
                <a:gd name="T38" fmla="*/ 75406 w 532"/>
                <a:gd name="T39" fmla="*/ 27663 h 468"/>
                <a:gd name="T40" fmla="*/ 66675 w 532"/>
                <a:gd name="T41" fmla="*/ 24501 h 468"/>
                <a:gd name="T42" fmla="*/ 61913 w 532"/>
                <a:gd name="T43" fmla="*/ 22920 h 468"/>
                <a:gd name="T44" fmla="*/ 58738 w 532"/>
                <a:gd name="T45" fmla="*/ 22920 h 468"/>
                <a:gd name="T46" fmla="*/ 58738 w 532"/>
                <a:gd name="T47" fmla="*/ 22920 h 468"/>
                <a:gd name="T48" fmla="*/ 43656 w 532"/>
                <a:gd name="T49" fmla="*/ 26082 h 468"/>
                <a:gd name="T50" fmla="*/ 20638 w 532"/>
                <a:gd name="T51" fmla="*/ 52954 h 468"/>
                <a:gd name="T52" fmla="*/ 8731 w 532"/>
                <a:gd name="T53" fmla="*/ 95633 h 468"/>
                <a:gd name="T54" fmla="*/ 8731 w 532"/>
                <a:gd name="T55" fmla="*/ 139103 h 468"/>
                <a:gd name="T56" fmla="*/ 19844 w 532"/>
                <a:gd name="T57" fmla="*/ 200751 h 468"/>
                <a:gd name="T58" fmla="*/ 3969 w 532"/>
                <a:gd name="T59" fmla="*/ 278997 h 468"/>
                <a:gd name="T60" fmla="*/ 7144 w 532"/>
                <a:gd name="T61" fmla="*/ 309821 h 468"/>
                <a:gd name="T62" fmla="*/ 28575 w 532"/>
                <a:gd name="T63" fmla="*/ 327999 h 468"/>
                <a:gd name="T64" fmla="*/ 53975 w 532"/>
                <a:gd name="T65" fmla="*/ 333531 h 468"/>
                <a:gd name="T66" fmla="*/ 84931 w 532"/>
                <a:gd name="T67" fmla="*/ 331951 h 468"/>
                <a:gd name="T68" fmla="*/ 118269 w 532"/>
                <a:gd name="T69" fmla="*/ 326418 h 468"/>
                <a:gd name="T70" fmla="*/ 155575 w 532"/>
                <a:gd name="T71" fmla="*/ 320095 h 468"/>
                <a:gd name="T72" fmla="*/ 195263 w 532"/>
                <a:gd name="T73" fmla="*/ 320095 h 468"/>
                <a:gd name="T74" fmla="*/ 234950 w 532"/>
                <a:gd name="T75" fmla="*/ 327999 h 468"/>
                <a:gd name="T76" fmla="*/ 261938 w 532"/>
                <a:gd name="T77" fmla="*/ 338274 h 468"/>
                <a:gd name="T78" fmla="*/ 270669 w 532"/>
                <a:gd name="T79" fmla="*/ 344597 h 468"/>
                <a:gd name="T80" fmla="*/ 278606 w 532"/>
                <a:gd name="T81" fmla="*/ 348548 h 468"/>
                <a:gd name="T82" fmla="*/ 278606 w 532"/>
                <a:gd name="T83" fmla="*/ 348548 h 468"/>
                <a:gd name="T84" fmla="*/ 285750 w 532"/>
                <a:gd name="T85" fmla="*/ 353290 h 468"/>
                <a:gd name="T86" fmla="*/ 295275 w 532"/>
                <a:gd name="T87" fmla="*/ 358033 h 468"/>
                <a:gd name="T88" fmla="*/ 305594 w 532"/>
                <a:gd name="T89" fmla="*/ 363565 h 468"/>
                <a:gd name="T90" fmla="*/ 319088 w 532"/>
                <a:gd name="T91" fmla="*/ 368307 h 468"/>
                <a:gd name="T92" fmla="*/ 333375 w 532"/>
                <a:gd name="T93" fmla="*/ 369888 h 468"/>
                <a:gd name="T94" fmla="*/ 346869 w 532"/>
                <a:gd name="T95" fmla="*/ 369888 h 468"/>
                <a:gd name="T96" fmla="*/ 360363 w 532"/>
                <a:gd name="T97" fmla="*/ 365146 h 468"/>
                <a:gd name="T98" fmla="*/ 373856 w 532"/>
                <a:gd name="T99" fmla="*/ 358033 h 468"/>
                <a:gd name="T100" fmla="*/ 387350 w 532"/>
                <a:gd name="T101" fmla="*/ 344597 h 468"/>
                <a:gd name="T102" fmla="*/ 400050 w 532"/>
                <a:gd name="T103" fmla="*/ 327999 h 468"/>
                <a:gd name="T104" fmla="*/ 405606 w 532"/>
                <a:gd name="T105" fmla="*/ 312192 h 468"/>
                <a:gd name="T106" fmla="*/ 410369 w 532"/>
                <a:gd name="T107" fmla="*/ 305079 h 468"/>
                <a:gd name="T108" fmla="*/ 419100 w 532"/>
                <a:gd name="T109" fmla="*/ 268722 h 468"/>
                <a:gd name="T110" fmla="*/ 419100 w 532"/>
                <a:gd name="T111" fmla="*/ 212607 h 4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2" h="468">
                  <a:moveTo>
                    <a:pt x="517" y="245"/>
                  </a:moveTo>
                  <a:lnTo>
                    <a:pt x="502" y="212"/>
                  </a:lnTo>
                  <a:lnTo>
                    <a:pt x="496" y="172"/>
                  </a:lnTo>
                  <a:lnTo>
                    <a:pt x="494" y="130"/>
                  </a:lnTo>
                  <a:lnTo>
                    <a:pt x="492" y="88"/>
                  </a:lnTo>
                  <a:lnTo>
                    <a:pt x="490" y="75"/>
                  </a:lnTo>
                  <a:lnTo>
                    <a:pt x="488" y="61"/>
                  </a:lnTo>
                  <a:lnTo>
                    <a:pt x="485" y="48"/>
                  </a:lnTo>
                  <a:lnTo>
                    <a:pt x="479" y="37"/>
                  </a:lnTo>
                  <a:lnTo>
                    <a:pt x="475" y="31"/>
                  </a:lnTo>
                  <a:lnTo>
                    <a:pt x="473" y="25"/>
                  </a:lnTo>
                  <a:lnTo>
                    <a:pt x="469" y="19"/>
                  </a:lnTo>
                  <a:lnTo>
                    <a:pt x="464" y="14"/>
                  </a:lnTo>
                  <a:lnTo>
                    <a:pt x="444" y="0"/>
                  </a:lnTo>
                  <a:lnTo>
                    <a:pt x="423" y="4"/>
                  </a:lnTo>
                  <a:lnTo>
                    <a:pt x="404" y="18"/>
                  </a:lnTo>
                  <a:lnTo>
                    <a:pt x="383" y="39"/>
                  </a:lnTo>
                  <a:lnTo>
                    <a:pt x="362" y="63"/>
                  </a:lnTo>
                  <a:lnTo>
                    <a:pt x="341" y="88"/>
                  </a:lnTo>
                  <a:lnTo>
                    <a:pt x="318" y="109"/>
                  </a:lnTo>
                  <a:lnTo>
                    <a:pt x="296" y="121"/>
                  </a:lnTo>
                  <a:lnTo>
                    <a:pt x="280" y="123"/>
                  </a:lnTo>
                  <a:lnTo>
                    <a:pt x="265" y="123"/>
                  </a:lnTo>
                  <a:lnTo>
                    <a:pt x="250" y="119"/>
                  </a:lnTo>
                  <a:lnTo>
                    <a:pt x="233" y="113"/>
                  </a:lnTo>
                  <a:lnTo>
                    <a:pt x="215" y="105"/>
                  </a:lnTo>
                  <a:lnTo>
                    <a:pt x="198" y="96"/>
                  </a:lnTo>
                  <a:lnTo>
                    <a:pt x="181" y="86"/>
                  </a:lnTo>
                  <a:lnTo>
                    <a:pt x="164" y="75"/>
                  </a:lnTo>
                  <a:lnTo>
                    <a:pt x="158" y="71"/>
                  </a:lnTo>
                  <a:lnTo>
                    <a:pt x="152" y="67"/>
                  </a:lnTo>
                  <a:lnTo>
                    <a:pt x="147" y="63"/>
                  </a:lnTo>
                  <a:lnTo>
                    <a:pt x="141" y="60"/>
                  </a:lnTo>
                  <a:lnTo>
                    <a:pt x="133" y="56"/>
                  </a:lnTo>
                  <a:lnTo>
                    <a:pt x="128" y="52"/>
                  </a:lnTo>
                  <a:lnTo>
                    <a:pt x="120" y="48"/>
                  </a:lnTo>
                  <a:lnTo>
                    <a:pt x="112" y="44"/>
                  </a:lnTo>
                  <a:lnTo>
                    <a:pt x="107" y="40"/>
                  </a:lnTo>
                  <a:lnTo>
                    <a:pt x="101" y="37"/>
                  </a:lnTo>
                  <a:lnTo>
                    <a:pt x="95" y="35"/>
                  </a:lnTo>
                  <a:lnTo>
                    <a:pt x="88" y="33"/>
                  </a:lnTo>
                  <a:lnTo>
                    <a:pt x="84" y="31"/>
                  </a:lnTo>
                  <a:lnTo>
                    <a:pt x="82" y="31"/>
                  </a:lnTo>
                  <a:lnTo>
                    <a:pt x="78" y="29"/>
                  </a:lnTo>
                  <a:lnTo>
                    <a:pt x="74" y="29"/>
                  </a:lnTo>
                  <a:lnTo>
                    <a:pt x="55" y="33"/>
                  </a:lnTo>
                  <a:lnTo>
                    <a:pt x="40" y="46"/>
                  </a:lnTo>
                  <a:lnTo>
                    <a:pt x="26" y="67"/>
                  </a:lnTo>
                  <a:lnTo>
                    <a:pt x="17" y="92"/>
                  </a:lnTo>
                  <a:lnTo>
                    <a:pt x="11" y="121"/>
                  </a:lnTo>
                  <a:lnTo>
                    <a:pt x="9" y="149"/>
                  </a:lnTo>
                  <a:lnTo>
                    <a:pt x="11" y="176"/>
                  </a:lnTo>
                  <a:lnTo>
                    <a:pt x="17" y="201"/>
                  </a:lnTo>
                  <a:lnTo>
                    <a:pt x="25" y="254"/>
                  </a:lnTo>
                  <a:lnTo>
                    <a:pt x="17" y="310"/>
                  </a:lnTo>
                  <a:lnTo>
                    <a:pt x="5" y="353"/>
                  </a:lnTo>
                  <a:lnTo>
                    <a:pt x="0" y="373"/>
                  </a:lnTo>
                  <a:lnTo>
                    <a:pt x="9" y="392"/>
                  </a:lnTo>
                  <a:lnTo>
                    <a:pt x="23" y="405"/>
                  </a:lnTo>
                  <a:lnTo>
                    <a:pt x="36" y="415"/>
                  </a:lnTo>
                  <a:lnTo>
                    <a:pt x="51" y="420"/>
                  </a:lnTo>
                  <a:lnTo>
                    <a:pt x="68" y="422"/>
                  </a:lnTo>
                  <a:lnTo>
                    <a:pt x="88" y="422"/>
                  </a:lnTo>
                  <a:lnTo>
                    <a:pt x="107" y="420"/>
                  </a:lnTo>
                  <a:lnTo>
                    <a:pt x="128" y="416"/>
                  </a:lnTo>
                  <a:lnTo>
                    <a:pt x="149" y="413"/>
                  </a:lnTo>
                  <a:lnTo>
                    <a:pt x="172" y="409"/>
                  </a:lnTo>
                  <a:lnTo>
                    <a:pt x="196" y="405"/>
                  </a:lnTo>
                  <a:lnTo>
                    <a:pt x="219" y="403"/>
                  </a:lnTo>
                  <a:lnTo>
                    <a:pt x="246" y="405"/>
                  </a:lnTo>
                  <a:lnTo>
                    <a:pt x="271" y="407"/>
                  </a:lnTo>
                  <a:lnTo>
                    <a:pt x="296" y="415"/>
                  </a:lnTo>
                  <a:lnTo>
                    <a:pt x="322" y="424"/>
                  </a:lnTo>
                  <a:lnTo>
                    <a:pt x="330" y="428"/>
                  </a:lnTo>
                  <a:lnTo>
                    <a:pt x="336" y="432"/>
                  </a:lnTo>
                  <a:lnTo>
                    <a:pt x="341" y="436"/>
                  </a:lnTo>
                  <a:lnTo>
                    <a:pt x="349" y="439"/>
                  </a:lnTo>
                  <a:lnTo>
                    <a:pt x="351" y="441"/>
                  </a:lnTo>
                  <a:lnTo>
                    <a:pt x="353" y="443"/>
                  </a:lnTo>
                  <a:lnTo>
                    <a:pt x="360" y="447"/>
                  </a:lnTo>
                  <a:lnTo>
                    <a:pt x="366" y="451"/>
                  </a:lnTo>
                  <a:lnTo>
                    <a:pt x="372" y="453"/>
                  </a:lnTo>
                  <a:lnTo>
                    <a:pt x="378" y="457"/>
                  </a:lnTo>
                  <a:lnTo>
                    <a:pt x="385" y="460"/>
                  </a:lnTo>
                  <a:lnTo>
                    <a:pt x="395" y="464"/>
                  </a:lnTo>
                  <a:lnTo>
                    <a:pt x="402" y="466"/>
                  </a:lnTo>
                  <a:lnTo>
                    <a:pt x="410" y="468"/>
                  </a:lnTo>
                  <a:lnTo>
                    <a:pt x="420" y="468"/>
                  </a:lnTo>
                  <a:lnTo>
                    <a:pt x="429" y="468"/>
                  </a:lnTo>
                  <a:lnTo>
                    <a:pt x="437" y="468"/>
                  </a:lnTo>
                  <a:lnTo>
                    <a:pt x="444" y="466"/>
                  </a:lnTo>
                  <a:lnTo>
                    <a:pt x="454" y="462"/>
                  </a:lnTo>
                  <a:lnTo>
                    <a:pt x="464" y="458"/>
                  </a:lnTo>
                  <a:lnTo>
                    <a:pt x="471" y="453"/>
                  </a:lnTo>
                  <a:lnTo>
                    <a:pt x="479" y="445"/>
                  </a:lnTo>
                  <a:lnTo>
                    <a:pt x="488" y="436"/>
                  </a:lnTo>
                  <a:lnTo>
                    <a:pt x="496" y="426"/>
                  </a:lnTo>
                  <a:lnTo>
                    <a:pt x="504" y="415"/>
                  </a:lnTo>
                  <a:lnTo>
                    <a:pt x="509" y="401"/>
                  </a:lnTo>
                  <a:lnTo>
                    <a:pt x="511" y="395"/>
                  </a:lnTo>
                  <a:lnTo>
                    <a:pt x="515" y="390"/>
                  </a:lnTo>
                  <a:lnTo>
                    <a:pt x="517" y="386"/>
                  </a:lnTo>
                  <a:lnTo>
                    <a:pt x="519" y="380"/>
                  </a:lnTo>
                  <a:lnTo>
                    <a:pt x="528" y="340"/>
                  </a:lnTo>
                  <a:lnTo>
                    <a:pt x="532" y="302"/>
                  </a:lnTo>
                  <a:lnTo>
                    <a:pt x="528" y="269"/>
                  </a:lnTo>
                  <a:lnTo>
                    <a:pt x="517" y="245"/>
                  </a:lnTo>
                  <a:close/>
                </a:path>
              </a:pathLst>
            </a:custGeom>
            <a:solidFill>
              <a:srgbClr val="E542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6" name="Freeform 53"/>
            <p:cNvSpPr>
              <a:spLocks/>
            </p:cNvSpPr>
            <p:nvPr/>
          </p:nvSpPr>
          <p:spPr bwMode="auto">
            <a:xfrm>
              <a:off x="5651501" y="4195763"/>
              <a:ext cx="452438" cy="490538"/>
            </a:xfrm>
            <a:custGeom>
              <a:avLst/>
              <a:gdLst>
                <a:gd name="T0" fmla="*/ 0 w 568"/>
                <a:gd name="T1" fmla="*/ 327025 h 618"/>
                <a:gd name="T2" fmla="*/ 5576 w 568"/>
                <a:gd name="T3" fmla="*/ 292100 h 618"/>
                <a:gd name="T4" fmla="*/ 35845 w 568"/>
                <a:gd name="T5" fmla="*/ 233363 h 618"/>
                <a:gd name="T6" fmla="*/ 57351 w 568"/>
                <a:gd name="T7" fmla="*/ 204788 h 618"/>
                <a:gd name="T8" fmla="*/ 58944 w 568"/>
                <a:gd name="T9" fmla="*/ 198438 h 618"/>
                <a:gd name="T10" fmla="*/ 46996 w 568"/>
                <a:gd name="T11" fmla="*/ 177006 h 618"/>
                <a:gd name="T12" fmla="*/ 35048 w 568"/>
                <a:gd name="T13" fmla="*/ 143669 h 618"/>
                <a:gd name="T14" fmla="*/ 31862 w 568"/>
                <a:gd name="T15" fmla="*/ 108744 h 618"/>
                <a:gd name="T16" fmla="*/ 52572 w 568"/>
                <a:gd name="T17" fmla="*/ 81756 h 618"/>
                <a:gd name="T18" fmla="*/ 89213 w 568"/>
                <a:gd name="T19" fmla="*/ 68263 h 618"/>
                <a:gd name="T20" fmla="*/ 129040 w 568"/>
                <a:gd name="T21" fmla="*/ 65088 h 618"/>
                <a:gd name="T22" fmla="*/ 154530 w 568"/>
                <a:gd name="T23" fmla="*/ 65088 h 618"/>
                <a:gd name="T24" fmla="*/ 162495 w 568"/>
                <a:gd name="T25" fmla="*/ 61913 h 618"/>
                <a:gd name="T26" fmla="*/ 180816 w 568"/>
                <a:gd name="T27" fmla="*/ 41275 h 618"/>
                <a:gd name="T28" fmla="*/ 209492 w 568"/>
                <a:gd name="T29" fmla="*/ 15081 h 618"/>
                <a:gd name="T30" fmla="*/ 239760 w 568"/>
                <a:gd name="T31" fmla="*/ 0 h 618"/>
                <a:gd name="T32" fmla="*/ 274808 w 568"/>
                <a:gd name="T33" fmla="*/ 21431 h 618"/>
                <a:gd name="T34" fmla="*/ 289943 w 568"/>
                <a:gd name="T35" fmla="*/ 73025 h 618"/>
                <a:gd name="T36" fmla="*/ 294722 w 568"/>
                <a:gd name="T37" fmla="*/ 81756 h 618"/>
                <a:gd name="T38" fmla="*/ 328177 w 568"/>
                <a:gd name="T39" fmla="*/ 75406 h 618"/>
                <a:gd name="T40" fmla="*/ 375173 w 568"/>
                <a:gd name="T41" fmla="*/ 69850 h 618"/>
                <a:gd name="T42" fmla="*/ 416593 w 568"/>
                <a:gd name="T43" fmla="*/ 73025 h 618"/>
                <a:gd name="T44" fmla="*/ 437304 w 568"/>
                <a:gd name="T45" fmla="*/ 106363 h 618"/>
                <a:gd name="T46" fmla="*/ 448455 w 568"/>
                <a:gd name="T47" fmla="*/ 171450 h 618"/>
                <a:gd name="T48" fmla="*/ 450048 w 568"/>
                <a:gd name="T49" fmla="*/ 184944 h 618"/>
                <a:gd name="T50" fmla="*/ 451641 w 568"/>
                <a:gd name="T51" fmla="*/ 201613 h 618"/>
                <a:gd name="T52" fmla="*/ 428542 w 568"/>
                <a:gd name="T53" fmla="*/ 265113 h 618"/>
                <a:gd name="T54" fmla="*/ 418187 w 568"/>
                <a:gd name="T55" fmla="*/ 301625 h 618"/>
                <a:gd name="T56" fmla="*/ 420576 w 568"/>
                <a:gd name="T57" fmla="*/ 308769 h 618"/>
                <a:gd name="T58" fmla="*/ 420576 w 568"/>
                <a:gd name="T59" fmla="*/ 342107 h 618"/>
                <a:gd name="T60" fmla="*/ 395087 w 568"/>
                <a:gd name="T61" fmla="*/ 392113 h 618"/>
                <a:gd name="T62" fmla="*/ 375173 w 568"/>
                <a:gd name="T63" fmla="*/ 428625 h 618"/>
                <a:gd name="T64" fmla="*/ 360039 w 568"/>
                <a:gd name="T65" fmla="*/ 458788 h 618"/>
                <a:gd name="T66" fmla="*/ 344904 w 568"/>
                <a:gd name="T67" fmla="*/ 480219 h 618"/>
                <a:gd name="T68" fmla="*/ 324991 w 568"/>
                <a:gd name="T69" fmla="*/ 488950 h 618"/>
                <a:gd name="T70" fmla="*/ 299501 w 568"/>
                <a:gd name="T71" fmla="*/ 488157 h 618"/>
                <a:gd name="T72" fmla="*/ 266046 w 568"/>
                <a:gd name="T73" fmla="*/ 483394 h 618"/>
                <a:gd name="T74" fmla="*/ 230998 w 568"/>
                <a:gd name="T75" fmla="*/ 483394 h 618"/>
                <a:gd name="T76" fmla="*/ 191171 w 568"/>
                <a:gd name="T77" fmla="*/ 488950 h 618"/>
                <a:gd name="T78" fmla="*/ 137802 w 568"/>
                <a:gd name="T79" fmla="*/ 488157 h 618"/>
                <a:gd name="T80" fmla="*/ 83637 w 568"/>
                <a:gd name="T81" fmla="*/ 478632 h 618"/>
                <a:gd name="T82" fmla="*/ 43810 w 568"/>
                <a:gd name="T83" fmla="*/ 468313 h 618"/>
                <a:gd name="T84" fmla="*/ 19117 w 568"/>
                <a:gd name="T85" fmla="*/ 438150 h 618"/>
                <a:gd name="T86" fmla="*/ 2390 w 568"/>
                <a:gd name="T87" fmla="*/ 358775 h 6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68" h="618">
                  <a:moveTo>
                    <a:pt x="2" y="418"/>
                  </a:moveTo>
                  <a:lnTo>
                    <a:pt x="0" y="412"/>
                  </a:lnTo>
                  <a:lnTo>
                    <a:pt x="2" y="395"/>
                  </a:lnTo>
                  <a:lnTo>
                    <a:pt x="7" y="368"/>
                  </a:lnTo>
                  <a:lnTo>
                    <a:pt x="23" y="330"/>
                  </a:lnTo>
                  <a:lnTo>
                    <a:pt x="45" y="294"/>
                  </a:lnTo>
                  <a:lnTo>
                    <a:pt x="61" y="271"/>
                  </a:lnTo>
                  <a:lnTo>
                    <a:pt x="72" y="258"/>
                  </a:lnTo>
                  <a:lnTo>
                    <a:pt x="76" y="254"/>
                  </a:lnTo>
                  <a:lnTo>
                    <a:pt x="74" y="250"/>
                  </a:lnTo>
                  <a:lnTo>
                    <a:pt x="66" y="239"/>
                  </a:lnTo>
                  <a:lnTo>
                    <a:pt x="59" y="223"/>
                  </a:lnTo>
                  <a:lnTo>
                    <a:pt x="49" y="202"/>
                  </a:lnTo>
                  <a:lnTo>
                    <a:pt x="44" y="181"/>
                  </a:lnTo>
                  <a:lnTo>
                    <a:pt x="40" y="158"/>
                  </a:lnTo>
                  <a:lnTo>
                    <a:pt x="40" y="137"/>
                  </a:lnTo>
                  <a:lnTo>
                    <a:pt x="49" y="118"/>
                  </a:lnTo>
                  <a:lnTo>
                    <a:pt x="66" y="103"/>
                  </a:lnTo>
                  <a:lnTo>
                    <a:pt x="87" y="94"/>
                  </a:lnTo>
                  <a:lnTo>
                    <a:pt x="112" y="86"/>
                  </a:lnTo>
                  <a:lnTo>
                    <a:pt x="139" y="82"/>
                  </a:lnTo>
                  <a:lnTo>
                    <a:pt x="162" y="82"/>
                  </a:lnTo>
                  <a:lnTo>
                    <a:pt x="181" y="82"/>
                  </a:lnTo>
                  <a:lnTo>
                    <a:pt x="194" y="82"/>
                  </a:lnTo>
                  <a:lnTo>
                    <a:pt x="200" y="82"/>
                  </a:lnTo>
                  <a:lnTo>
                    <a:pt x="204" y="78"/>
                  </a:lnTo>
                  <a:lnTo>
                    <a:pt x="212" y="67"/>
                  </a:lnTo>
                  <a:lnTo>
                    <a:pt x="227" y="52"/>
                  </a:lnTo>
                  <a:lnTo>
                    <a:pt x="244" y="36"/>
                  </a:lnTo>
                  <a:lnTo>
                    <a:pt x="263" y="19"/>
                  </a:lnTo>
                  <a:lnTo>
                    <a:pt x="282" y="8"/>
                  </a:lnTo>
                  <a:lnTo>
                    <a:pt x="301" y="0"/>
                  </a:lnTo>
                  <a:lnTo>
                    <a:pt x="320" y="2"/>
                  </a:lnTo>
                  <a:lnTo>
                    <a:pt x="345" y="27"/>
                  </a:lnTo>
                  <a:lnTo>
                    <a:pt x="358" y="61"/>
                  </a:lnTo>
                  <a:lnTo>
                    <a:pt x="364" y="92"/>
                  </a:lnTo>
                  <a:lnTo>
                    <a:pt x="364" y="105"/>
                  </a:lnTo>
                  <a:lnTo>
                    <a:pt x="370" y="103"/>
                  </a:lnTo>
                  <a:lnTo>
                    <a:pt x="387" y="99"/>
                  </a:lnTo>
                  <a:lnTo>
                    <a:pt x="412" y="95"/>
                  </a:lnTo>
                  <a:lnTo>
                    <a:pt x="442" y="90"/>
                  </a:lnTo>
                  <a:lnTo>
                    <a:pt x="471" y="88"/>
                  </a:lnTo>
                  <a:lnTo>
                    <a:pt x="500" y="88"/>
                  </a:lnTo>
                  <a:lnTo>
                    <a:pt x="523" y="92"/>
                  </a:lnTo>
                  <a:lnTo>
                    <a:pt x="536" y="99"/>
                  </a:lnTo>
                  <a:lnTo>
                    <a:pt x="549" y="134"/>
                  </a:lnTo>
                  <a:lnTo>
                    <a:pt x="559" y="177"/>
                  </a:lnTo>
                  <a:lnTo>
                    <a:pt x="563" y="216"/>
                  </a:lnTo>
                  <a:lnTo>
                    <a:pt x="563" y="233"/>
                  </a:lnTo>
                  <a:lnTo>
                    <a:pt x="565" y="233"/>
                  </a:lnTo>
                  <a:lnTo>
                    <a:pt x="568" y="237"/>
                  </a:lnTo>
                  <a:lnTo>
                    <a:pt x="567" y="254"/>
                  </a:lnTo>
                  <a:lnTo>
                    <a:pt x="553" y="290"/>
                  </a:lnTo>
                  <a:lnTo>
                    <a:pt x="538" y="334"/>
                  </a:lnTo>
                  <a:lnTo>
                    <a:pt x="528" y="363"/>
                  </a:lnTo>
                  <a:lnTo>
                    <a:pt x="525" y="380"/>
                  </a:lnTo>
                  <a:lnTo>
                    <a:pt x="525" y="386"/>
                  </a:lnTo>
                  <a:lnTo>
                    <a:pt x="528" y="389"/>
                  </a:lnTo>
                  <a:lnTo>
                    <a:pt x="532" y="405"/>
                  </a:lnTo>
                  <a:lnTo>
                    <a:pt x="528" y="431"/>
                  </a:lnTo>
                  <a:lnTo>
                    <a:pt x="509" y="471"/>
                  </a:lnTo>
                  <a:lnTo>
                    <a:pt x="496" y="494"/>
                  </a:lnTo>
                  <a:lnTo>
                    <a:pt x="483" y="517"/>
                  </a:lnTo>
                  <a:lnTo>
                    <a:pt x="471" y="540"/>
                  </a:lnTo>
                  <a:lnTo>
                    <a:pt x="462" y="559"/>
                  </a:lnTo>
                  <a:lnTo>
                    <a:pt x="452" y="578"/>
                  </a:lnTo>
                  <a:lnTo>
                    <a:pt x="442" y="594"/>
                  </a:lnTo>
                  <a:lnTo>
                    <a:pt x="433" y="605"/>
                  </a:lnTo>
                  <a:lnTo>
                    <a:pt x="421" y="613"/>
                  </a:lnTo>
                  <a:lnTo>
                    <a:pt x="408" y="616"/>
                  </a:lnTo>
                  <a:lnTo>
                    <a:pt x="393" y="616"/>
                  </a:lnTo>
                  <a:lnTo>
                    <a:pt x="376" y="615"/>
                  </a:lnTo>
                  <a:lnTo>
                    <a:pt x="357" y="611"/>
                  </a:lnTo>
                  <a:lnTo>
                    <a:pt x="334" y="609"/>
                  </a:lnTo>
                  <a:lnTo>
                    <a:pt x="313" y="607"/>
                  </a:lnTo>
                  <a:lnTo>
                    <a:pt x="290" y="609"/>
                  </a:lnTo>
                  <a:lnTo>
                    <a:pt x="267" y="613"/>
                  </a:lnTo>
                  <a:lnTo>
                    <a:pt x="240" y="616"/>
                  </a:lnTo>
                  <a:lnTo>
                    <a:pt x="208" y="618"/>
                  </a:lnTo>
                  <a:lnTo>
                    <a:pt x="173" y="615"/>
                  </a:lnTo>
                  <a:lnTo>
                    <a:pt x="139" y="611"/>
                  </a:lnTo>
                  <a:lnTo>
                    <a:pt x="105" y="603"/>
                  </a:lnTo>
                  <a:lnTo>
                    <a:pt x="76" y="597"/>
                  </a:lnTo>
                  <a:lnTo>
                    <a:pt x="55" y="590"/>
                  </a:lnTo>
                  <a:lnTo>
                    <a:pt x="42" y="582"/>
                  </a:lnTo>
                  <a:lnTo>
                    <a:pt x="24" y="552"/>
                  </a:lnTo>
                  <a:lnTo>
                    <a:pt x="11" y="502"/>
                  </a:lnTo>
                  <a:lnTo>
                    <a:pt x="3" y="452"/>
                  </a:lnTo>
                  <a:lnTo>
                    <a:pt x="2" y="418"/>
                  </a:lnTo>
                  <a:close/>
                </a:path>
              </a:pathLst>
            </a:custGeom>
            <a:solidFill>
              <a:srgbClr val="E5A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7" name="Freeform 54"/>
            <p:cNvSpPr>
              <a:spLocks/>
            </p:cNvSpPr>
            <p:nvPr/>
          </p:nvSpPr>
          <p:spPr bwMode="auto">
            <a:xfrm>
              <a:off x="4722813" y="4391026"/>
              <a:ext cx="411163" cy="546100"/>
            </a:xfrm>
            <a:custGeom>
              <a:avLst/>
              <a:gdLst>
                <a:gd name="T0" fmla="*/ 48512 w 517"/>
                <a:gd name="T1" fmla="*/ 298017 h 689"/>
                <a:gd name="T2" fmla="*/ 28630 w 517"/>
                <a:gd name="T3" fmla="*/ 281372 h 689"/>
                <a:gd name="T4" fmla="*/ 5567 w 517"/>
                <a:gd name="T5" fmla="*/ 252839 h 689"/>
                <a:gd name="T6" fmla="*/ 0 w 517"/>
                <a:gd name="T7" fmla="*/ 217964 h 689"/>
                <a:gd name="T8" fmla="*/ 22268 w 517"/>
                <a:gd name="T9" fmla="*/ 181505 h 689"/>
                <a:gd name="T10" fmla="*/ 42150 w 517"/>
                <a:gd name="T11" fmla="*/ 152971 h 689"/>
                <a:gd name="T12" fmla="*/ 52489 w 517"/>
                <a:gd name="T13" fmla="*/ 129986 h 689"/>
                <a:gd name="T14" fmla="*/ 57261 w 517"/>
                <a:gd name="T15" fmla="*/ 113342 h 689"/>
                <a:gd name="T16" fmla="*/ 55670 w 517"/>
                <a:gd name="T17" fmla="*/ 101453 h 689"/>
                <a:gd name="T18" fmla="*/ 50898 w 517"/>
                <a:gd name="T19" fmla="*/ 84808 h 689"/>
                <a:gd name="T20" fmla="*/ 50103 w 517"/>
                <a:gd name="T21" fmla="*/ 63408 h 689"/>
                <a:gd name="T22" fmla="*/ 66804 w 517"/>
                <a:gd name="T23" fmla="*/ 44385 h 689"/>
                <a:gd name="T24" fmla="*/ 101001 w 517"/>
                <a:gd name="T25" fmla="*/ 27741 h 689"/>
                <a:gd name="T26" fmla="*/ 127246 w 517"/>
                <a:gd name="T27" fmla="*/ 11096 h 689"/>
                <a:gd name="T28" fmla="*/ 150309 w 517"/>
                <a:gd name="T29" fmla="*/ 1585 h 689"/>
                <a:gd name="T30" fmla="*/ 183711 w 517"/>
                <a:gd name="T31" fmla="*/ 4756 h 689"/>
                <a:gd name="T32" fmla="*/ 233019 w 517"/>
                <a:gd name="T33" fmla="*/ 27741 h 689"/>
                <a:gd name="T34" fmla="*/ 295846 w 517"/>
                <a:gd name="T35" fmla="*/ 61823 h 689"/>
                <a:gd name="T36" fmla="*/ 353107 w 517"/>
                <a:gd name="T37" fmla="*/ 98282 h 689"/>
                <a:gd name="T38" fmla="*/ 391281 w 517"/>
                <a:gd name="T39" fmla="*/ 127608 h 689"/>
                <a:gd name="T40" fmla="*/ 406391 w 517"/>
                <a:gd name="T41" fmla="*/ 146631 h 689"/>
                <a:gd name="T42" fmla="*/ 411163 w 517"/>
                <a:gd name="T43" fmla="*/ 156142 h 689"/>
                <a:gd name="T44" fmla="*/ 369808 w 517"/>
                <a:gd name="T45" fmla="*/ 229853 h 689"/>
                <a:gd name="T46" fmla="*/ 366627 w 517"/>
                <a:gd name="T47" fmla="*/ 349536 h 689"/>
                <a:gd name="T48" fmla="*/ 372989 w 517"/>
                <a:gd name="T49" fmla="*/ 394714 h 689"/>
                <a:gd name="T50" fmla="*/ 354698 w 517"/>
                <a:gd name="T51" fmla="*/ 431173 h 689"/>
                <a:gd name="T52" fmla="*/ 326067 w 517"/>
                <a:gd name="T53" fmla="*/ 484277 h 689"/>
                <a:gd name="T54" fmla="*/ 297437 w 517"/>
                <a:gd name="T55" fmla="*/ 527870 h 689"/>
                <a:gd name="T56" fmla="*/ 277555 w 517"/>
                <a:gd name="T57" fmla="*/ 542930 h 689"/>
                <a:gd name="T58" fmla="*/ 259263 w 517"/>
                <a:gd name="T59" fmla="*/ 546100 h 689"/>
                <a:gd name="T60" fmla="*/ 244153 w 517"/>
                <a:gd name="T61" fmla="*/ 540552 h 689"/>
                <a:gd name="T62" fmla="*/ 234609 w 517"/>
                <a:gd name="T63" fmla="*/ 529455 h 689"/>
                <a:gd name="T64" fmla="*/ 233019 w 517"/>
                <a:gd name="T65" fmla="*/ 512811 h 689"/>
                <a:gd name="T66" fmla="*/ 233019 w 517"/>
                <a:gd name="T67" fmla="*/ 487448 h 689"/>
                <a:gd name="T68" fmla="*/ 230633 w 517"/>
                <a:gd name="T69" fmla="*/ 484277 h 689"/>
                <a:gd name="T70" fmla="*/ 204389 w 517"/>
                <a:gd name="T71" fmla="*/ 490618 h 689"/>
                <a:gd name="T72" fmla="*/ 167805 w 517"/>
                <a:gd name="T73" fmla="*/ 496166 h 689"/>
                <a:gd name="T74" fmla="*/ 132018 w 517"/>
                <a:gd name="T75" fmla="*/ 492996 h 689"/>
                <a:gd name="T76" fmla="*/ 105773 w 517"/>
                <a:gd name="T77" fmla="*/ 476351 h 689"/>
                <a:gd name="T78" fmla="*/ 81914 w 517"/>
                <a:gd name="T79" fmla="*/ 455744 h 689"/>
                <a:gd name="T80" fmla="*/ 60442 w 517"/>
                <a:gd name="T81" fmla="*/ 434344 h 689"/>
                <a:gd name="T82" fmla="*/ 46922 w 517"/>
                <a:gd name="T83" fmla="*/ 414529 h 689"/>
                <a:gd name="T84" fmla="*/ 43741 w 517"/>
                <a:gd name="T85" fmla="*/ 379654 h 689"/>
                <a:gd name="T86" fmla="*/ 50103 w 517"/>
                <a:gd name="T87" fmla="*/ 314661 h 6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7" h="689">
                  <a:moveTo>
                    <a:pt x="64" y="380"/>
                  </a:moveTo>
                  <a:lnTo>
                    <a:pt x="61" y="376"/>
                  </a:lnTo>
                  <a:lnTo>
                    <a:pt x="49" y="369"/>
                  </a:lnTo>
                  <a:lnTo>
                    <a:pt x="36" y="355"/>
                  </a:lnTo>
                  <a:lnTo>
                    <a:pt x="21" y="338"/>
                  </a:lnTo>
                  <a:lnTo>
                    <a:pt x="7" y="319"/>
                  </a:lnTo>
                  <a:lnTo>
                    <a:pt x="0" y="298"/>
                  </a:lnTo>
                  <a:lnTo>
                    <a:pt x="0" y="275"/>
                  </a:lnTo>
                  <a:lnTo>
                    <a:pt x="11" y="252"/>
                  </a:lnTo>
                  <a:lnTo>
                    <a:pt x="28" y="229"/>
                  </a:lnTo>
                  <a:lnTo>
                    <a:pt x="42" y="210"/>
                  </a:lnTo>
                  <a:lnTo>
                    <a:pt x="53" y="193"/>
                  </a:lnTo>
                  <a:lnTo>
                    <a:pt x="61" y="178"/>
                  </a:lnTo>
                  <a:lnTo>
                    <a:pt x="66" y="164"/>
                  </a:lnTo>
                  <a:lnTo>
                    <a:pt x="70" y="153"/>
                  </a:lnTo>
                  <a:lnTo>
                    <a:pt x="72" y="143"/>
                  </a:lnTo>
                  <a:lnTo>
                    <a:pt x="72" y="136"/>
                  </a:lnTo>
                  <a:lnTo>
                    <a:pt x="70" y="128"/>
                  </a:lnTo>
                  <a:lnTo>
                    <a:pt x="66" y="119"/>
                  </a:lnTo>
                  <a:lnTo>
                    <a:pt x="64" y="107"/>
                  </a:lnTo>
                  <a:lnTo>
                    <a:pt x="63" y="94"/>
                  </a:lnTo>
                  <a:lnTo>
                    <a:pt x="63" y="80"/>
                  </a:lnTo>
                  <a:lnTo>
                    <a:pt x="70" y="67"/>
                  </a:lnTo>
                  <a:lnTo>
                    <a:pt x="84" y="56"/>
                  </a:lnTo>
                  <a:lnTo>
                    <a:pt x="105" y="44"/>
                  </a:lnTo>
                  <a:lnTo>
                    <a:pt x="127" y="35"/>
                  </a:lnTo>
                  <a:lnTo>
                    <a:pt x="147" y="23"/>
                  </a:lnTo>
                  <a:lnTo>
                    <a:pt x="160" y="14"/>
                  </a:lnTo>
                  <a:lnTo>
                    <a:pt x="175" y="6"/>
                  </a:lnTo>
                  <a:lnTo>
                    <a:pt x="189" y="2"/>
                  </a:lnTo>
                  <a:lnTo>
                    <a:pt x="208" y="0"/>
                  </a:lnTo>
                  <a:lnTo>
                    <a:pt x="231" y="6"/>
                  </a:lnTo>
                  <a:lnTo>
                    <a:pt x="259" y="17"/>
                  </a:lnTo>
                  <a:lnTo>
                    <a:pt x="293" y="35"/>
                  </a:lnTo>
                  <a:lnTo>
                    <a:pt x="332" y="56"/>
                  </a:lnTo>
                  <a:lnTo>
                    <a:pt x="372" y="78"/>
                  </a:lnTo>
                  <a:lnTo>
                    <a:pt x="410" y="101"/>
                  </a:lnTo>
                  <a:lnTo>
                    <a:pt x="444" y="124"/>
                  </a:lnTo>
                  <a:lnTo>
                    <a:pt x="473" y="143"/>
                  </a:lnTo>
                  <a:lnTo>
                    <a:pt x="492" y="161"/>
                  </a:lnTo>
                  <a:lnTo>
                    <a:pt x="503" y="172"/>
                  </a:lnTo>
                  <a:lnTo>
                    <a:pt x="511" y="185"/>
                  </a:lnTo>
                  <a:lnTo>
                    <a:pt x="515" y="193"/>
                  </a:lnTo>
                  <a:lnTo>
                    <a:pt x="517" y="197"/>
                  </a:lnTo>
                  <a:lnTo>
                    <a:pt x="517" y="199"/>
                  </a:lnTo>
                  <a:lnTo>
                    <a:pt x="465" y="290"/>
                  </a:lnTo>
                  <a:lnTo>
                    <a:pt x="509" y="349"/>
                  </a:lnTo>
                  <a:lnTo>
                    <a:pt x="461" y="441"/>
                  </a:lnTo>
                  <a:lnTo>
                    <a:pt x="473" y="491"/>
                  </a:lnTo>
                  <a:lnTo>
                    <a:pt x="469" y="498"/>
                  </a:lnTo>
                  <a:lnTo>
                    <a:pt x="460" y="517"/>
                  </a:lnTo>
                  <a:lnTo>
                    <a:pt x="446" y="544"/>
                  </a:lnTo>
                  <a:lnTo>
                    <a:pt x="429" y="577"/>
                  </a:lnTo>
                  <a:lnTo>
                    <a:pt x="410" y="611"/>
                  </a:lnTo>
                  <a:lnTo>
                    <a:pt x="391" y="641"/>
                  </a:lnTo>
                  <a:lnTo>
                    <a:pt x="374" y="666"/>
                  </a:lnTo>
                  <a:lnTo>
                    <a:pt x="360" y="680"/>
                  </a:lnTo>
                  <a:lnTo>
                    <a:pt x="349" y="685"/>
                  </a:lnTo>
                  <a:lnTo>
                    <a:pt x="337" y="689"/>
                  </a:lnTo>
                  <a:lnTo>
                    <a:pt x="326" y="689"/>
                  </a:lnTo>
                  <a:lnTo>
                    <a:pt x="316" y="685"/>
                  </a:lnTo>
                  <a:lnTo>
                    <a:pt x="307" y="682"/>
                  </a:lnTo>
                  <a:lnTo>
                    <a:pt x="299" y="676"/>
                  </a:lnTo>
                  <a:lnTo>
                    <a:pt x="295" y="668"/>
                  </a:lnTo>
                  <a:lnTo>
                    <a:pt x="293" y="662"/>
                  </a:lnTo>
                  <a:lnTo>
                    <a:pt x="293" y="647"/>
                  </a:lnTo>
                  <a:lnTo>
                    <a:pt x="293" y="630"/>
                  </a:lnTo>
                  <a:lnTo>
                    <a:pt x="293" y="615"/>
                  </a:lnTo>
                  <a:lnTo>
                    <a:pt x="293" y="609"/>
                  </a:lnTo>
                  <a:lnTo>
                    <a:pt x="290" y="611"/>
                  </a:lnTo>
                  <a:lnTo>
                    <a:pt x="276" y="615"/>
                  </a:lnTo>
                  <a:lnTo>
                    <a:pt x="257" y="619"/>
                  </a:lnTo>
                  <a:lnTo>
                    <a:pt x="236" y="622"/>
                  </a:lnTo>
                  <a:lnTo>
                    <a:pt x="211" y="626"/>
                  </a:lnTo>
                  <a:lnTo>
                    <a:pt x="189" y="626"/>
                  </a:lnTo>
                  <a:lnTo>
                    <a:pt x="166" y="622"/>
                  </a:lnTo>
                  <a:lnTo>
                    <a:pt x="148" y="613"/>
                  </a:lnTo>
                  <a:lnTo>
                    <a:pt x="133" y="601"/>
                  </a:lnTo>
                  <a:lnTo>
                    <a:pt x="118" y="588"/>
                  </a:lnTo>
                  <a:lnTo>
                    <a:pt x="103" y="575"/>
                  </a:lnTo>
                  <a:lnTo>
                    <a:pt x="89" y="561"/>
                  </a:lnTo>
                  <a:lnTo>
                    <a:pt x="76" y="548"/>
                  </a:lnTo>
                  <a:lnTo>
                    <a:pt x="66" y="535"/>
                  </a:lnTo>
                  <a:lnTo>
                    <a:pt x="59" y="523"/>
                  </a:lnTo>
                  <a:lnTo>
                    <a:pt x="55" y="512"/>
                  </a:lnTo>
                  <a:lnTo>
                    <a:pt x="55" y="479"/>
                  </a:lnTo>
                  <a:lnTo>
                    <a:pt x="59" y="435"/>
                  </a:lnTo>
                  <a:lnTo>
                    <a:pt x="63" y="397"/>
                  </a:lnTo>
                  <a:lnTo>
                    <a:pt x="64" y="380"/>
                  </a:lnTo>
                  <a:close/>
                </a:path>
              </a:pathLst>
            </a:custGeom>
            <a:solidFill>
              <a:srgbClr val="E5A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8" name="Freeform 55"/>
            <p:cNvSpPr>
              <a:spLocks/>
            </p:cNvSpPr>
            <p:nvPr/>
          </p:nvSpPr>
          <p:spPr bwMode="auto">
            <a:xfrm>
              <a:off x="5100638" y="3330576"/>
              <a:ext cx="144463" cy="182563"/>
            </a:xfrm>
            <a:custGeom>
              <a:avLst/>
              <a:gdLst>
                <a:gd name="T0" fmla="*/ 144463 w 181"/>
                <a:gd name="T1" fmla="*/ 67967 h 231"/>
                <a:gd name="T2" fmla="*/ 139674 w 181"/>
                <a:gd name="T3" fmla="*/ 63225 h 231"/>
                <a:gd name="T4" fmla="*/ 129298 w 181"/>
                <a:gd name="T5" fmla="*/ 49790 h 231"/>
                <a:gd name="T6" fmla="*/ 114134 w 181"/>
                <a:gd name="T7" fmla="*/ 34774 h 231"/>
                <a:gd name="T8" fmla="*/ 94180 w 181"/>
                <a:gd name="T9" fmla="*/ 18177 h 231"/>
                <a:gd name="T10" fmla="*/ 71832 w 181"/>
                <a:gd name="T11" fmla="*/ 4742 h 231"/>
                <a:gd name="T12" fmla="*/ 50283 w 181"/>
                <a:gd name="T13" fmla="*/ 0 h 231"/>
                <a:gd name="T14" fmla="*/ 27137 w 181"/>
                <a:gd name="T15" fmla="*/ 6323 h 231"/>
                <a:gd name="T16" fmla="*/ 8780 w 181"/>
                <a:gd name="T17" fmla="*/ 26080 h 231"/>
                <a:gd name="T18" fmla="*/ 0 w 181"/>
                <a:gd name="T19" fmla="*/ 54532 h 231"/>
                <a:gd name="T20" fmla="*/ 1596 w 181"/>
                <a:gd name="T21" fmla="*/ 82983 h 231"/>
                <a:gd name="T22" fmla="*/ 13568 w 181"/>
                <a:gd name="T23" fmla="*/ 110644 h 231"/>
                <a:gd name="T24" fmla="*/ 30329 w 181"/>
                <a:gd name="T25" fmla="*/ 132773 h 231"/>
                <a:gd name="T26" fmla="*/ 48686 w 181"/>
                <a:gd name="T27" fmla="*/ 154112 h 231"/>
                <a:gd name="T28" fmla="*/ 67044 w 181"/>
                <a:gd name="T29" fmla="*/ 169128 h 231"/>
                <a:gd name="T30" fmla="*/ 80612 w 181"/>
                <a:gd name="T31" fmla="*/ 179402 h 231"/>
                <a:gd name="T32" fmla="*/ 85401 w 181"/>
                <a:gd name="T33" fmla="*/ 182563 h 231"/>
                <a:gd name="T34" fmla="*/ 82208 w 181"/>
                <a:gd name="T35" fmla="*/ 179402 h 231"/>
                <a:gd name="T36" fmla="*/ 72631 w 181"/>
                <a:gd name="T37" fmla="*/ 169128 h 231"/>
                <a:gd name="T38" fmla="*/ 59062 w 181"/>
                <a:gd name="T39" fmla="*/ 154112 h 231"/>
                <a:gd name="T40" fmla="*/ 47090 w 181"/>
                <a:gd name="T41" fmla="*/ 137515 h 231"/>
                <a:gd name="T42" fmla="*/ 35118 w 181"/>
                <a:gd name="T43" fmla="*/ 116176 h 231"/>
                <a:gd name="T44" fmla="*/ 28733 w 181"/>
                <a:gd name="T45" fmla="*/ 96419 h 231"/>
                <a:gd name="T46" fmla="*/ 28733 w 181"/>
                <a:gd name="T47" fmla="*/ 77451 h 231"/>
                <a:gd name="T48" fmla="*/ 38311 w 181"/>
                <a:gd name="T49" fmla="*/ 60854 h 231"/>
                <a:gd name="T50" fmla="*/ 53475 w 181"/>
                <a:gd name="T51" fmla="*/ 49790 h 231"/>
                <a:gd name="T52" fmla="*/ 71832 w 181"/>
                <a:gd name="T53" fmla="*/ 45838 h 231"/>
                <a:gd name="T54" fmla="*/ 89391 w 181"/>
                <a:gd name="T55" fmla="*/ 45838 h 231"/>
                <a:gd name="T56" fmla="*/ 106152 w 181"/>
                <a:gd name="T57" fmla="*/ 49790 h 231"/>
                <a:gd name="T58" fmla="*/ 122115 w 181"/>
                <a:gd name="T59" fmla="*/ 56112 h 231"/>
                <a:gd name="T60" fmla="*/ 134087 w 181"/>
                <a:gd name="T61" fmla="*/ 62435 h 231"/>
                <a:gd name="T62" fmla="*/ 141270 w 181"/>
                <a:gd name="T63" fmla="*/ 66387 h 231"/>
                <a:gd name="T64" fmla="*/ 144463 w 181"/>
                <a:gd name="T65" fmla="*/ 67967 h 2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1" h="231">
                  <a:moveTo>
                    <a:pt x="181" y="86"/>
                  </a:moveTo>
                  <a:lnTo>
                    <a:pt x="175" y="80"/>
                  </a:lnTo>
                  <a:lnTo>
                    <a:pt x="162" y="63"/>
                  </a:lnTo>
                  <a:lnTo>
                    <a:pt x="143" y="44"/>
                  </a:lnTo>
                  <a:lnTo>
                    <a:pt x="118" y="23"/>
                  </a:lnTo>
                  <a:lnTo>
                    <a:pt x="90" y="6"/>
                  </a:lnTo>
                  <a:lnTo>
                    <a:pt x="63" y="0"/>
                  </a:lnTo>
                  <a:lnTo>
                    <a:pt x="34" y="8"/>
                  </a:lnTo>
                  <a:lnTo>
                    <a:pt x="11" y="33"/>
                  </a:lnTo>
                  <a:lnTo>
                    <a:pt x="0" y="69"/>
                  </a:lnTo>
                  <a:lnTo>
                    <a:pt x="2" y="105"/>
                  </a:lnTo>
                  <a:lnTo>
                    <a:pt x="17" y="140"/>
                  </a:lnTo>
                  <a:lnTo>
                    <a:pt x="38" y="168"/>
                  </a:lnTo>
                  <a:lnTo>
                    <a:pt x="61" y="195"/>
                  </a:lnTo>
                  <a:lnTo>
                    <a:pt x="84" y="214"/>
                  </a:lnTo>
                  <a:lnTo>
                    <a:pt x="101" y="227"/>
                  </a:lnTo>
                  <a:lnTo>
                    <a:pt x="107" y="231"/>
                  </a:lnTo>
                  <a:lnTo>
                    <a:pt x="103" y="227"/>
                  </a:lnTo>
                  <a:lnTo>
                    <a:pt x="91" y="214"/>
                  </a:lnTo>
                  <a:lnTo>
                    <a:pt x="74" y="195"/>
                  </a:lnTo>
                  <a:lnTo>
                    <a:pt x="59" y="174"/>
                  </a:lnTo>
                  <a:lnTo>
                    <a:pt x="44" y="147"/>
                  </a:lnTo>
                  <a:lnTo>
                    <a:pt x="36" y="122"/>
                  </a:lnTo>
                  <a:lnTo>
                    <a:pt x="36" y="98"/>
                  </a:lnTo>
                  <a:lnTo>
                    <a:pt x="48" y="77"/>
                  </a:lnTo>
                  <a:lnTo>
                    <a:pt x="67" y="63"/>
                  </a:lnTo>
                  <a:lnTo>
                    <a:pt x="90" y="58"/>
                  </a:lnTo>
                  <a:lnTo>
                    <a:pt x="112" y="58"/>
                  </a:lnTo>
                  <a:lnTo>
                    <a:pt x="133" y="63"/>
                  </a:lnTo>
                  <a:lnTo>
                    <a:pt x="153" y="71"/>
                  </a:lnTo>
                  <a:lnTo>
                    <a:pt x="168" y="79"/>
                  </a:lnTo>
                  <a:lnTo>
                    <a:pt x="177" y="84"/>
                  </a:lnTo>
                  <a:lnTo>
                    <a:pt x="181"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9" name="Freeform 56"/>
            <p:cNvSpPr>
              <a:spLocks/>
            </p:cNvSpPr>
            <p:nvPr/>
          </p:nvSpPr>
          <p:spPr bwMode="auto">
            <a:xfrm>
              <a:off x="5638801" y="4052888"/>
              <a:ext cx="46038" cy="49213"/>
            </a:xfrm>
            <a:custGeom>
              <a:avLst/>
              <a:gdLst>
                <a:gd name="T0" fmla="*/ 15346 w 60"/>
                <a:gd name="T1" fmla="*/ 14842 h 63"/>
                <a:gd name="T2" fmla="*/ 19183 w 60"/>
                <a:gd name="T3" fmla="*/ 10155 h 63"/>
                <a:gd name="T4" fmla="*/ 25321 w 60"/>
                <a:gd name="T5" fmla="*/ 13280 h 63"/>
                <a:gd name="T6" fmla="*/ 32227 w 60"/>
                <a:gd name="T7" fmla="*/ 20310 h 63"/>
                <a:gd name="T8" fmla="*/ 38365 w 60"/>
                <a:gd name="T9" fmla="*/ 32809 h 63"/>
                <a:gd name="T10" fmla="*/ 39900 w 60"/>
                <a:gd name="T11" fmla="*/ 32809 h 63"/>
                <a:gd name="T12" fmla="*/ 41434 w 60"/>
                <a:gd name="T13" fmla="*/ 31246 h 63"/>
                <a:gd name="T14" fmla="*/ 44503 w 60"/>
                <a:gd name="T15" fmla="*/ 31246 h 63"/>
                <a:gd name="T16" fmla="*/ 46038 w 60"/>
                <a:gd name="T17" fmla="*/ 31246 h 63"/>
                <a:gd name="T18" fmla="*/ 38365 w 60"/>
                <a:gd name="T19" fmla="*/ 16404 h 63"/>
                <a:gd name="T20" fmla="*/ 28390 w 60"/>
                <a:gd name="T21" fmla="*/ 3906 h 63"/>
                <a:gd name="T22" fmla="*/ 17648 w 60"/>
                <a:gd name="T23" fmla="*/ 0 h 63"/>
                <a:gd name="T24" fmla="*/ 6138 w 60"/>
                <a:gd name="T25" fmla="*/ 2343 h 63"/>
                <a:gd name="T26" fmla="*/ 1535 w 60"/>
                <a:gd name="T27" fmla="*/ 7030 h 63"/>
                <a:gd name="T28" fmla="*/ 0 w 60"/>
                <a:gd name="T29" fmla="*/ 14842 h 63"/>
                <a:gd name="T30" fmla="*/ 1535 w 60"/>
                <a:gd name="T31" fmla="*/ 20310 h 63"/>
                <a:gd name="T32" fmla="*/ 7673 w 60"/>
                <a:gd name="T33" fmla="*/ 28122 h 63"/>
                <a:gd name="T34" fmla="*/ 13811 w 60"/>
                <a:gd name="T35" fmla="*/ 34371 h 63"/>
                <a:gd name="T36" fmla="*/ 22252 w 60"/>
                <a:gd name="T37" fmla="*/ 39839 h 63"/>
                <a:gd name="T38" fmla="*/ 32227 w 60"/>
                <a:gd name="T39" fmla="*/ 46088 h 63"/>
                <a:gd name="T40" fmla="*/ 42969 w 60"/>
                <a:gd name="T41" fmla="*/ 49213 h 63"/>
                <a:gd name="T42" fmla="*/ 41434 w 60"/>
                <a:gd name="T43" fmla="*/ 44526 h 63"/>
                <a:gd name="T44" fmla="*/ 41434 w 60"/>
                <a:gd name="T45" fmla="*/ 39839 h 63"/>
                <a:gd name="T46" fmla="*/ 39900 w 60"/>
                <a:gd name="T47" fmla="*/ 35152 h 63"/>
                <a:gd name="T48" fmla="*/ 38365 w 60"/>
                <a:gd name="T49" fmla="*/ 32809 h 63"/>
                <a:gd name="T50" fmla="*/ 26856 w 60"/>
                <a:gd name="T51" fmla="*/ 32809 h 63"/>
                <a:gd name="T52" fmla="*/ 19183 w 60"/>
                <a:gd name="T53" fmla="*/ 28122 h 63"/>
                <a:gd name="T54" fmla="*/ 15346 w 60"/>
                <a:gd name="T55" fmla="*/ 21872 h 63"/>
                <a:gd name="T56" fmla="*/ 15346 w 60"/>
                <a:gd name="T57" fmla="*/ 1484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3">
                  <a:moveTo>
                    <a:pt x="20" y="19"/>
                  </a:moveTo>
                  <a:lnTo>
                    <a:pt x="25" y="13"/>
                  </a:lnTo>
                  <a:lnTo>
                    <a:pt x="33" y="17"/>
                  </a:lnTo>
                  <a:lnTo>
                    <a:pt x="42" y="26"/>
                  </a:lnTo>
                  <a:lnTo>
                    <a:pt x="50" y="42"/>
                  </a:lnTo>
                  <a:lnTo>
                    <a:pt x="52" y="42"/>
                  </a:lnTo>
                  <a:lnTo>
                    <a:pt x="54" y="40"/>
                  </a:lnTo>
                  <a:lnTo>
                    <a:pt x="58" y="40"/>
                  </a:lnTo>
                  <a:lnTo>
                    <a:pt x="60" y="40"/>
                  </a:lnTo>
                  <a:lnTo>
                    <a:pt x="50" y="21"/>
                  </a:lnTo>
                  <a:lnTo>
                    <a:pt x="37" y="5"/>
                  </a:lnTo>
                  <a:lnTo>
                    <a:pt x="23" y="0"/>
                  </a:lnTo>
                  <a:lnTo>
                    <a:pt x="8" y="3"/>
                  </a:lnTo>
                  <a:lnTo>
                    <a:pt x="2" y="9"/>
                  </a:lnTo>
                  <a:lnTo>
                    <a:pt x="0" y="19"/>
                  </a:lnTo>
                  <a:lnTo>
                    <a:pt x="2" y="26"/>
                  </a:lnTo>
                  <a:lnTo>
                    <a:pt x="10" y="36"/>
                  </a:lnTo>
                  <a:lnTo>
                    <a:pt x="18" y="44"/>
                  </a:lnTo>
                  <a:lnTo>
                    <a:pt x="29" y="51"/>
                  </a:lnTo>
                  <a:lnTo>
                    <a:pt x="42" y="59"/>
                  </a:lnTo>
                  <a:lnTo>
                    <a:pt x="56" y="63"/>
                  </a:lnTo>
                  <a:lnTo>
                    <a:pt x="54" y="57"/>
                  </a:lnTo>
                  <a:lnTo>
                    <a:pt x="54" y="51"/>
                  </a:lnTo>
                  <a:lnTo>
                    <a:pt x="52" y="45"/>
                  </a:lnTo>
                  <a:lnTo>
                    <a:pt x="50" y="42"/>
                  </a:lnTo>
                  <a:lnTo>
                    <a:pt x="35" y="42"/>
                  </a:lnTo>
                  <a:lnTo>
                    <a:pt x="25" y="36"/>
                  </a:lnTo>
                  <a:lnTo>
                    <a:pt x="20" y="28"/>
                  </a:lnTo>
                  <a:lnTo>
                    <a:pt x="2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0" name="Freeform 57"/>
            <p:cNvSpPr>
              <a:spLocks/>
            </p:cNvSpPr>
            <p:nvPr/>
          </p:nvSpPr>
          <p:spPr bwMode="auto">
            <a:xfrm>
              <a:off x="5059363" y="3490913"/>
              <a:ext cx="666750" cy="673100"/>
            </a:xfrm>
            <a:custGeom>
              <a:avLst/>
              <a:gdLst>
                <a:gd name="T0" fmla="*/ 558006 w 840"/>
                <a:gd name="T1" fmla="*/ 376587 h 849"/>
                <a:gd name="T2" fmla="*/ 603250 w 840"/>
                <a:gd name="T3" fmla="*/ 523258 h 849"/>
                <a:gd name="T4" fmla="*/ 619919 w 840"/>
                <a:gd name="T5" fmla="*/ 529600 h 849"/>
                <a:gd name="T6" fmla="*/ 641350 w 840"/>
                <a:gd name="T7" fmla="*/ 543078 h 849"/>
                <a:gd name="T8" fmla="*/ 651669 w 840"/>
                <a:gd name="T9" fmla="*/ 562899 h 849"/>
                <a:gd name="T10" fmla="*/ 644525 w 840"/>
                <a:gd name="T11" fmla="*/ 580341 h 849"/>
                <a:gd name="T12" fmla="*/ 631825 w 840"/>
                <a:gd name="T13" fmla="*/ 589854 h 849"/>
                <a:gd name="T14" fmla="*/ 624681 w 840"/>
                <a:gd name="T15" fmla="*/ 593026 h 849"/>
                <a:gd name="T16" fmla="*/ 619919 w 840"/>
                <a:gd name="T17" fmla="*/ 594611 h 849"/>
                <a:gd name="T18" fmla="*/ 619919 w 840"/>
                <a:gd name="T19" fmla="*/ 596990 h 849"/>
                <a:gd name="T20" fmla="*/ 621506 w 840"/>
                <a:gd name="T21" fmla="*/ 606504 h 849"/>
                <a:gd name="T22" fmla="*/ 623094 w 840"/>
                <a:gd name="T23" fmla="*/ 618396 h 849"/>
                <a:gd name="T24" fmla="*/ 619919 w 840"/>
                <a:gd name="T25" fmla="*/ 631874 h 849"/>
                <a:gd name="T26" fmla="*/ 601663 w 840"/>
                <a:gd name="T27" fmla="*/ 644559 h 849"/>
                <a:gd name="T28" fmla="*/ 573088 w 840"/>
                <a:gd name="T29" fmla="*/ 644559 h 849"/>
                <a:gd name="T30" fmla="*/ 541338 w 840"/>
                <a:gd name="T31" fmla="*/ 635045 h 849"/>
                <a:gd name="T32" fmla="*/ 521494 w 840"/>
                <a:gd name="T33" fmla="*/ 627910 h 849"/>
                <a:gd name="T34" fmla="*/ 513556 w 840"/>
                <a:gd name="T35" fmla="*/ 626324 h 849"/>
                <a:gd name="T36" fmla="*/ 481806 w 840"/>
                <a:gd name="T37" fmla="*/ 626324 h 849"/>
                <a:gd name="T38" fmla="*/ 424656 w 840"/>
                <a:gd name="T39" fmla="*/ 624738 h 849"/>
                <a:gd name="T40" fmla="*/ 353219 w 840"/>
                <a:gd name="T41" fmla="*/ 619981 h 849"/>
                <a:gd name="T42" fmla="*/ 274638 w 840"/>
                <a:gd name="T43" fmla="*/ 609675 h 849"/>
                <a:gd name="T44" fmla="*/ 196850 w 840"/>
                <a:gd name="T45" fmla="*/ 589854 h 849"/>
                <a:gd name="T46" fmla="*/ 131763 w 840"/>
                <a:gd name="T47" fmla="*/ 559727 h 849"/>
                <a:gd name="T48" fmla="*/ 84931 w 840"/>
                <a:gd name="T49" fmla="*/ 516915 h 849"/>
                <a:gd name="T50" fmla="*/ 59531 w 840"/>
                <a:gd name="T51" fmla="*/ 426535 h 849"/>
                <a:gd name="T52" fmla="*/ 57944 w 840"/>
                <a:gd name="T53" fmla="*/ 268764 h 849"/>
                <a:gd name="T54" fmla="*/ 76200 w 840"/>
                <a:gd name="T55" fmla="*/ 114958 h 849"/>
                <a:gd name="T56" fmla="*/ 94456 w 840"/>
                <a:gd name="T57" fmla="*/ 15063 h 849"/>
                <a:gd name="T58" fmla="*/ 66675 w 840"/>
                <a:gd name="T59" fmla="*/ 65011 h 849"/>
                <a:gd name="T60" fmla="*/ 44450 w 840"/>
                <a:gd name="T61" fmla="*/ 131607 h 849"/>
                <a:gd name="T62" fmla="*/ 7938 w 840"/>
                <a:gd name="T63" fmla="*/ 288585 h 849"/>
                <a:gd name="T64" fmla="*/ 6350 w 840"/>
                <a:gd name="T65" fmla="*/ 465382 h 849"/>
                <a:gd name="T66" fmla="*/ 89694 w 840"/>
                <a:gd name="T67" fmla="*/ 594611 h 849"/>
                <a:gd name="T68" fmla="*/ 162719 w 840"/>
                <a:gd name="T69" fmla="*/ 628702 h 849"/>
                <a:gd name="T70" fmla="*/ 234950 w 840"/>
                <a:gd name="T71" fmla="*/ 650108 h 849"/>
                <a:gd name="T72" fmla="*/ 304800 w 840"/>
                <a:gd name="T73" fmla="*/ 661208 h 849"/>
                <a:gd name="T74" fmla="*/ 371475 w 840"/>
                <a:gd name="T75" fmla="*/ 665172 h 849"/>
                <a:gd name="T76" fmla="*/ 427831 w 840"/>
                <a:gd name="T77" fmla="*/ 663586 h 849"/>
                <a:gd name="T78" fmla="*/ 471488 w 840"/>
                <a:gd name="T79" fmla="*/ 659622 h 849"/>
                <a:gd name="T80" fmla="*/ 500063 w 840"/>
                <a:gd name="T81" fmla="*/ 654865 h 849"/>
                <a:gd name="T82" fmla="*/ 511175 w 840"/>
                <a:gd name="T83" fmla="*/ 653280 h 849"/>
                <a:gd name="T84" fmla="*/ 519906 w 840"/>
                <a:gd name="T85" fmla="*/ 659622 h 849"/>
                <a:gd name="T86" fmla="*/ 544513 w 840"/>
                <a:gd name="T87" fmla="*/ 669929 h 849"/>
                <a:gd name="T88" fmla="*/ 578644 w 840"/>
                <a:gd name="T89" fmla="*/ 673100 h 849"/>
                <a:gd name="T90" fmla="*/ 621506 w 840"/>
                <a:gd name="T91" fmla="*/ 658037 h 849"/>
                <a:gd name="T92" fmla="*/ 631825 w 840"/>
                <a:gd name="T93" fmla="*/ 638216 h 849"/>
                <a:gd name="T94" fmla="*/ 631825 w 840"/>
                <a:gd name="T95" fmla="*/ 611260 h 849"/>
                <a:gd name="T96" fmla="*/ 656431 w 840"/>
                <a:gd name="T97" fmla="*/ 604918 h 849"/>
                <a:gd name="T98" fmla="*/ 666750 w 840"/>
                <a:gd name="T99" fmla="*/ 577962 h 849"/>
                <a:gd name="T100" fmla="*/ 661988 w 840"/>
                <a:gd name="T101" fmla="*/ 533565 h 849"/>
                <a:gd name="T102" fmla="*/ 646906 w 840"/>
                <a:gd name="T103" fmla="*/ 509780 h 849"/>
                <a:gd name="T104" fmla="*/ 628650 w 840"/>
                <a:gd name="T105" fmla="*/ 498681 h 849"/>
                <a:gd name="T106" fmla="*/ 621506 w 840"/>
                <a:gd name="T107" fmla="*/ 496302 h 8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40" h="849">
                  <a:moveTo>
                    <a:pt x="783" y="626"/>
                  </a:moveTo>
                  <a:lnTo>
                    <a:pt x="703" y="475"/>
                  </a:lnTo>
                  <a:lnTo>
                    <a:pt x="756" y="658"/>
                  </a:lnTo>
                  <a:lnTo>
                    <a:pt x="760" y="660"/>
                  </a:lnTo>
                  <a:lnTo>
                    <a:pt x="770" y="662"/>
                  </a:lnTo>
                  <a:lnTo>
                    <a:pt x="781" y="668"/>
                  </a:lnTo>
                  <a:lnTo>
                    <a:pt x="794" y="675"/>
                  </a:lnTo>
                  <a:lnTo>
                    <a:pt x="808" y="685"/>
                  </a:lnTo>
                  <a:lnTo>
                    <a:pt x="817" y="696"/>
                  </a:lnTo>
                  <a:lnTo>
                    <a:pt x="821" y="710"/>
                  </a:lnTo>
                  <a:lnTo>
                    <a:pt x="817" y="723"/>
                  </a:lnTo>
                  <a:lnTo>
                    <a:pt x="812" y="732"/>
                  </a:lnTo>
                  <a:lnTo>
                    <a:pt x="804" y="738"/>
                  </a:lnTo>
                  <a:lnTo>
                    <a:pt x="796" y="744"/>
                  </a:lnTo>
                  <a:lnTo>
                    <a:pt x="789" y="748"/>
                  </a:lnTo>
                  <a:lnTo>
                    <a:pt x="787" y="748"/>
                  </a:lnTo>
                  <a:lnTo>
                    <a:pt x="783" y="748"/>
                  </a:lnTo>
                  <a:lnTo>
                    <a:pt x="781" y="750"/>
                  </a:lnTo>
                  <a:lnTo>
                    <a:pt x="779" y="750"/>
                  </a:lnTo>
                  <a:lnTo>
                    <a:pt x="781" y="753"/>
                  </a:lnTo>
                  <a:lnTo>
                    <a:pt x="783" y="759"/>
                  </a:lnTo>
                  <a:lnTo>
                    <a:pt x="783" y="765"/>
                  </a:lnTo>
                  <a:lnTo>
                    <a:pt x="785" y="771"/>
                  </a:lnTo>
                  <a:lnTo>
                    <a:pt x="785" y="780"/>
                  </a:lnTo>
                  <a:lnTo>
                    <a:pt x="785" y="790"/>
                  </a:lnTo>
                  <a:lnTo>
                    <a:pt x="781" y="797"/>
                  </a:lnTo>
                  <a:lnTo>
                    <a:pt x="773" y="805"/>
                  </a:lnTo>
                  <a:lnTo>
                    <a:pt x="758" y="813"/>
                  </a:lnTo>
                  <a:lnTo>
                    <a:pt x="741" y="814"/>
                  </a:lnTo>
                  <a:lnTo>
                    <a:pt x="722" y="813"/>
                  </a:lnTo>
                  <a:lnTo>
                    <a:pt x="701" y="807"/>
                  </a:lnTo>
                  <a:lnTo>
                    <a:pt x="682" y="801"/>
                  </a:lnTo>
                  <a:lnTo>
                    <a:pt x="666" y="795"/>
                  </a:lnTo>
                  <a:lnTo>
                    <a:pt x="657" y="792"/>
                  </a:lnTo>
                  <a:lnTo>
                    <a:pt x="653" y="790"/>
                  </a:lnTo>
                  <a:lnTo>
                    <a:pt x="647" y="790"/>
                  </a:lnTo>
                  <a:lnTo>
                    <a:pt x="632" y="790"/>
                  </a:lnTo>
                  <a:lnTo>
                    <a:pt x="607" y="790"/>
                  </a:lnTo>
                  <a:lnTo>
                    <a:pt x="575" y="790"/>
                  </a:lnTo>
                  <a:lnTo>
                    <a:pt x="535" y="788"/>
                  </a:lnTo>
                  <a:lnTo>
                    <a:pt x="493" y="786"/>
                  </a:lnTo>
                  <a:lnTo>
                    <a:pt x="445" y="782"/>
                  </a:lnTo>
                  <a:lnTo>
                    <a:pt x="395" y="776"/>
                  </a:lnTo>
                  <a:lnTo>
                    <a:pt x="346" y="769"/>
                  </a:lnTo>
                  <a:lnTo>
                    <a:pt x="296" y="757"/>
                  </a:lnTo>
                  <a:lnTo>
                    <a:pt x="248" y="744"/>
                  </a:lnTo>
                  <a:lnTo>
                    <a:pt x="205" y="727"/>
                  </a:lnTo>
                  <a:lnTo>
                    <a:pt x="166" y="706"/>
                  </a:lnTo>
                  <a:lnTo>
                    <a:pt x="132" y="683"/>
                  </a:lnTo>
                  <a:lnTo>
                    <a:pt x="107" y="652"/>
                  </a:lnTo>
                  <a:lnTo>
                    <a:pt x="90" y="620"/>
                  </a:lnTo>
                  <a:lnTo>
                    <a:pt x="75" y="538"/>
                  </a:lnTo>
                  <a:lnTo>
                    <a:pt x="69" y="442"/>
                  </a:lnTo>
                  <a:lnTo>
                    <a:pt x="73" y="339"/>
                  </a:lnTo>
                  <a:lnTo>
                    <a:pt x="84" y="238"/>
                  </a:lnTo>
                  <a:lnTo>
                    <a:pt x="96" y="145"/>
                  </a:lnTo>
                  <a:lnTo>
                    <a:pt x="109" y="70"/>
                  </a:lnTo>
                  <a:lnTo>
                    <a:pt x="119" y="19"/>
                  </a:lnTo>
                  <a:lnTo>
                    <a:pt x="122" y="0"/>
                  </a:lnTo>
                  <a:lnTo>
                    <a:pt x="84" y="82"/>
                  </a:lnTo>
                  <a:lnTo>
                    <a:pt x="77" y="105"/>
                  </a:lnTo>
                  <a:lnTo>
                    <a:pt x="56" y="166"/>
                  </a:lnTo>
                  <a:lnTo>
                    <a:pt x="31" y="255"/>
                  </a:lnTo>
                  <a:lnTo>
                    <a:pt x="10" y="364"/>
                  </a:lnTo>
                  <a:lnTo>
                    <a:pt x="0" y="477"/>
                  </a:lnTo>
                  <a:lnTo>
                    <a:pt x="8" y="587"/>
                  </a:lnTo>
                  <a:lnTo>
                    <a:pt x="44" y="681"/>
                  </a:lnTo>
                  <a:lnTo>
                    <a:pt x="113" y="750"/>
                  </a:lnTo>
                  <a:lnTo>
                    <a:pt x="159" y="772"/>
                  </a:lnTo>
                  <a:lnTo>
                    <a:pt x="205" y="793"/>
                  </a:lnTo>
                  <a:lnTo>
                    <a:pt x="250" y="809"/>
                  </a:lnTo>
                  <a:lnTo>
                    <a:pt x="296" y="820"/>
                  </a:lnTo>
                  <a:lnTo>
                    <a:pt x="340" y="828"/>
                  </a:lnTo>
                  <a:lnTo>
                    <a:pt x="384" y="834"/>
                  </a:lnTo>
                  <a:lnTo>
                    <a:pt x="428" y="837"/>
                  </a:lnTo>
                  <a:lnTo>
                    <a:pt x="468" y="839"/>
                  </a:lnTo>
                  <a:lnTo>
                    <a:pt x="504" y="839"/>
                  </a:lnTo>
                  <a:lnTo>
                    <a:pt x="539" y="837"/>
                  </a:lnTo>
                  <a:lnTo>
                    <a:pt x="567" y="835"/>
                  </a:lnTo>
                  <a:lnTo>
                    <a:pt x="594" y="832"/>
                  </a:lnTo>
                  <a:lnTo>
                    <a:pt x="615" y="830"/>
                  </a:lnTo>
                  <a:lnTo>
                    <a:pt x="630" y="826"/>
                  </a:lnTo>
                  <a:lnTo>
                    <a:pt x="640" y="824"/>
                  </a:lnTo>
                  <a:lnTo>
                    <a:pt x="644" y="824"/>
                  </a:lnTo>
                  <a:lnTo>
                    <a:pt x="647" y="826"/>
                  </a:lnTo>
                  <a:lnTo>
                    <a:pt x="655" y="832"/>
                  </a:lnTo>
                  <a:lnTo>
                    <a:pt x="668" y="839"/>
                  </a:lnTo>
                  <a:lnTo>
                    <a:pt x="686" y="845"/>
                  </a:lnTo>
                  <a:lnTo>
                    <a:pt x="707" y="849"/>
                  </a:lnTo>
                  <a:lnTo>
                    <a:pt x="729" y="849"/>
                  </a:lnTo>
                  <a:lnTo>
                    <a:pt x="756" y="843"/>
                  </a:lnTo>
                  <a:lnTo>
                    <a:pt x="783" y="830"/>
                  </a:lnTo>
                  <a:lnTo>
                    <a:pt x="792" y="818"/>
                  </a:lnTo>
                  <a:lnTo>
                    <a:pt x="796" y="805"/>
                  </a:lnTo>
                  <a:lnTo>
                    <a:pt x="798" y="788"/>
                  </a:lnTo>
                  <a:lnTo>
                    <a:pt x="796" y="771"/>
                  </a:lnTo>
                  <a:lnTo>
                    <a:pt x="813" y="771"/>
                  </a:lnTo>
                  <a:lnTo>
                    <a:pt x="827" y="763"/>
                  </a:lnTo>
                  <a:lnTo>
                    <a:pt x="836" y="750"/>
                  </a:lnTo>
                  <a:lnTo>
                    <a:pt x="840" y="729"/>
                  </a:lnTo>
                  <a:lnTo>
                    <a:pt x="840" y="698"/>
                  </a:lnTo>
                  <a:lnTo>
                    <a:pt x="834" y="673"/>
                  </a:lnTo>
                  <a:lnTo>
                    <a:pt x="827" y="656"/>
                  </a:lnTo>
                  <a:lnTo>
                    <a:pt x="815" y="643"/>
                  </a:lnTo>
                  <a:lnTo>
                    <a:pt x="804" y="633"/>
                  </a:lnTo>
                  <a:lnTo>
                    <a:pt x="792" y="629"/>
                  </a:lnTo>
                  <a:lnTo>
                    <a:pt x="785" y="626"/>
                  </a:lnTo>
                  <a:lnTo>
                    <a:pt x="783"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1" name="Freeform 58"/>
            <p:cNvSpPr>
              <a:spLocks/>
            </p:cNvSpPr>
            <p:nvPr/>
          </p:nvSpPr>
          <p:spPr bwMode="auto">
            <a:xfrm>
              <a:off x="5654676" y="3252788"/>
              <a:ext cx="149225" cy="361950"/>
            </a:xfrm>
            <a:custGeom>
              <a:avLst/>
              <a:gdLst>
                <a:gd name="T0" fmla="*/ 0 w 188"/>
                <a:gd name="T1" fmla="*/ 0 h 456"/>
                <a:gd name="T2" fmla="*/ 4763 w 188"/>
                <a:gd name="T3" fmla="*/ 3175 h 456"/>
                <a:gd name="T4" fmla="*/ 16669 w 188"/>
                <a:gd name="T5" fmla="*/ 13494 h 456"/>
                <a:gd name="T6" fmla="*/ 34925 w 188"/>
                <a:gd name="T7" fmla="*/ 30163 h 456"/>
                <a:gd name="T8" fmla="*/ 56356 w 188"/>
                <a:gd name="T9" fmla="*/ 50006 h 456"/>
                <a:gd name="T10" fmla="*/ 77788 w 188"/>
                <a:gd name="T11" fmla="*/ 75406 h 456"/>
                <a:gd name="T12" fmla="*/ 97631 w 188"/>
                <a:gd name="T13" fmla="*/ 104775 h 456"/>
                <a:gd name="T14" fmla="*/ 112713 w 188"/>
                <a:gd name="T15" fmla="*/ 134938 h 456"/>
                <a:gd name="T16" fmla="*/ 121444 w 188"/>
                <a:gd name="T17" fmla="*/ 168275 h 456"/>
                <a:gd name="T18" fmla="*/ 129381 w 188"/>
                <a:gd name="T19" fmla="*/ 225425 h 456"/>
                <a:gd name="T20" fmla="*/ 129381 w 188"/>
                <a:gd name="T21" fmla="*/ 261938 h 456"/>
                <a:gd name="T22" fmla="*/ 127794 w 188"/>
                <a:gd name="T23" fmla="*/ 281781 h 456"/>
                <a:gd name="T24" fmla="*/ 126206 w 188"/>
                <a:gd name="T25" fmla="*/ 288131 h 456"/>
                <a:gd name="T26" fmla="*/ 132556 w 188"/>
                <a:gd name="T27" fmla="*/ 296863 h 456"/>
                <a:gd name="T28" fmla="*/ 144463 w 188"/>
                <a:gd name="T29" fmla="*/ 318294 h 456"/>
                <a:gd name="T30" fmla="*/ 149225 w 188"/>
                <a:gd name="T31" fmla="*/ 340519 h 456"/>
                <a:gd name="T32" fmla="*/ 134938 w 188"/>
                <a:gd name="T33" fmla="*/ 357188 h 456"/>
                <a:gd name="T34" fmla="*/ 119856 w 188"/>
                <a:gd name="T35" fmla="*/ 360363 h 456"/>
                <a:gd name="T36" fmla="*/ 101600 w 188"/>
                <a:gd name="T37" fmla="*/ 361950 h 456"/>
                <a:gd name="T38" fmla="*/ 82550 w 188"/>
                <a:gd name="T39" fmla="*/ 360363 h 456"/>
                <a:gd name="T40" fmla="*/ 62706 w 188"/>
                <a:gd name="T41" fmla="*/ 357188 h 456"/>
                <a:gd name="T42" fmla="*/ 44450 w 188"/>
                <a:gd name="T43" fmla="*/ 354806 h 456"/>
                <a:gd name="T44" fmla="*/ 29369 w 188"/>
                <a:gd name="T45" fmla="*/ 350044 h 456"/>
                <a:gd name="T46" fmla="*/ 18256 w 188"/>
                <a:gd name="T47" fmla="*/ 348456 h 456"/>
                <a:gd name="T48" fmla="*/ 15875 w 188"/>
                <a:gd name="T49" fmla="*/ 346869 h 456"/>
                <a:gd name="T50" fmla="*/ 19844 w 188"/>
                <a:gd name="T51" fmla="*/ 346869 h 456"/>
                <a:gd name="T52" fmla="*/ 30956 w 188"/>
                <a:gd name="T53" fmla="*/ 348456 h 456"/>
                <a:gd name="T54" fmla="*/ 47625 w 188"/>
                <a:gd name="T55" fmla="*/ 348456 h 456"/>
                <a:gd name="T56" fmla="*/ 65881 w 188"/>
                <a:gd name="T57" fmla="*/ 348456 h 456"/>
                <a:gd name="T58" fmla="*/ 83344 w 188"/>
                <a:gd name="T59" fmla="*/ 346869 h 456"/>
                <a:gd name="T60" fmla="*/ 99219 w 188"/>
                <a:gd name="T61" fmla="*/ 342106 h 456"/>
                <a:gd name="T62" fmla="*/ 111125 w 188"/>
                <a:gd name="T63" fmla="*/ 338138 h 456"/>
                <a:gd name="T64" fmla="*/ 115888 w 188"/>
                <a:gd name="T65" fmla="*/ 328613 h 456"/>
                <a:gd name="T66" fmla="*/ 114300 w 188"/>
                <a:gd name="T67" fmla="*/ 308769 h 456"/>
                <a:gd name="T68" fmla="*/ 106363 w 188"/>
                <a:gd name="T69" fmla="*/ 292100 h 456"/>
                <a:gd name="T70" fmla="*/ 100013 w 188"/>
                <a:gd name="T71" fmla="*/ 281781 h 456"/>
                <a:gd name="T72" fmla="*/ 97631 w 188"/>
                <a:gd name="T73" fmla="*/ 277019 h 456"/>
                <a:gd name="T74" fmla="*/ 99219 w 188"/>
                <a:gd name="T75" fmla="*/ 272256 h 456"/>
                <a:gd name="T76" fmla="*/ 100013 w 188"/>
                <a:gd name="T77" fmla="*/ 261938 h 456"/>
                <a:gd name="T78" fmla="*/ 101600 w 188"/>
                <a:gd name="T79" fmla="*/ 245269 h 456"/>
                <a:gd name="T80" fmla="*/ 101600 w 188"/>
                <a:gd name="T81" fmla="*/ 223838 h 456"/>
                <a:gd name="T82" fmla="*/ 100013 w 188"/>
                <a:gd name="T83" fmla="*/ 200025 h 456"/>
                <a:gd name="T84" fmla="*/ 96044 w 188"/>
                <a:gd name="T85" fmla="*/ 172244 h 456"/>
                <a:gd name="T86" fmla="*/ 86519 w 188"/>
                <a:gd name="T87" fmla="*/ 145256 h 456"/>
                <a:gd name="T88" fmla="*/ 73025 w 188"/>
                <a:gd name="T89" fmla="*/ 116681 h 456"/>
                <a:gd name="T90" fmla="*/ 56356 w 188"/>
                <a:gd name="T91" fmla="*/ 90488 h 456"/>
                <a:gd name="T92" fmla="*/ 42863 w 188"/>
                <a:gd name="T93" fmla="*/ 68263 h 456"/>
                <a:gd name="T94" fmla="*/ 30956 w 188"/>
                <a:gd name="T95" fmla="*/ 48419 h 456"/>
                <a:gd name="T96" fmla="*/ 19844 w 188"/>
                <a:gd name="T97" fmla="*/ 30163 h 456"/>
                <a:gd name="T98" fmla="*/ 11113 w 188"/>
                <a:gd name="T99" fmla="*/ 18256 h 456"/>
                <a:gd name="T100" fmla="*/ 4763 w 188"/>
                <a:gd name="T101" fmla="*/ 7144 h 456"/>
                <a:gd name="T102" fmla="*/ 1588 w 188"/>
                <a:gd name="T103" fmla="*/ 1588 h 456"/>
                <a:gd name="T104" fmla="*/ 0 w 188"/>
                <a:gd name="T105" fmla="*/ 0 h 4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8" h="456">
                  <a:moveTo>
                    <a:pt x="0" y="0"/>
                  </a:moveTo>
                  <a:lnTo>
                    <a:pt x="6" y="4"/>
                  </a:lnTo>
                  <a:lnTo>
                    <a:pt x="21" y="17"/>
                  </a:lnTo>
                  <a:lnTo>
                    <a:pt x="44" y="38"/>
                  </a:lnTo>
                  <a:lnTo>
                    <a:pt x="71" y="63"/>
                  </a:lnTo>
                  <a:lnTo>
                    <a:pt x="98" y="95"/>
                  </a:lnTo>
                  <a:lnTo>
                    <a:pt x="123" y="132"/>
                  </a:lnTo>
                  <a:lnTo>
                    <a:pt x="142" y="170"/>
                  </a:lnTo>
                  <a:lnTo>
                    <a:pt x="153" y="212"/>
                  </a:lnTo>
                  <a:lnTo>
                    <a:pt x="163" y="284"/>
                  </a:lnTo>
                  <a:lnTo>
                    <a:pt x="163" y="330"/>
                  </a:lnTo>
                  <a:lnTo>
                    <a:pt x="161" y="355"/>
                  </a:lnTo>
                  <a:lnTo>
                    <a:pt x="159" y="363"/>
                  </a:lnTo>
                  <a:lnTo>
                    <a:pt x="167" y="374"/>
                  </a:lnTo>
                  <a:lnTo>
                    <a:pt x="182" y="401"/>
                  </a:lnTo>
                  <a:lnTo>
                    <a:pt x="188" y="429"/>
                  </a:lnTo>
                  <a:lnTo>
                    <a:pt x="170" y="450"/>
                  </a:lnTo>
                  <a:lnTo>
                    <a:pt x="151" y="454"/>
                  </a:lnTo>
                  <a:lnTo>
                    <a:pt x="128" y="456"/>
                  </a:lnTo>
                  <a:lnTo>
                    <a:pt x="104" y="454"/>
                  </a:lnTo>
                  <a:lnTo>
                    <a:pt x="79" y="450"/>
                  </a:lnTo>
                  <a:lnTo>
                    <a:pt x="56" y="447"/>
                  </a:lnTo>
                  <a:lnTo>
                    <a:pt x="37" y="441"/>
                  </a:lnTo>
                  <a:lnTo>
                    <a:pt x="23" y="439"/>
                  </a:lnTo>
                  <a:lnTo>
                    <a:pt x="20" y="437"/>
                  </a:lnTo>
                  <a:lnTo>
                    <a:pt x="25" y="437"/>
                  </a:lnTo>
                  <a:lnTo>
                    <a:pt x="39" y="439"/>
                  </a:lnTo>
                  <a:lnTo>
                    <a:pt x="60" y="439"/>
                  </a:lnTo>
                  <a:lnTo>
                    <a:pt x="83" y="439"/>
                  </a:lnTo>
                  <a:lnTo>
                    <a:pt x="105" y="437"/>
                  </a:lnTo>
                  <a:lnTo>
                    <a:pt x="125" y="431"/>
                  </a:lnTo>
                  <a:lnTo>
                    <a:pt x="140" y="426"/>
                  </a:lnTo>
                  <a:lnTo>
                    <a:pt x="146" y="414"/>
                  </a:lnTo>
                  <a:lnTo>
                    <a:pt x="144" y="389"/>
                  </a:lnTo>
                  <a:lnTo>
                    <a:pt x="134" y="368"/>
                  </a:lnTo>
                  <a:lnTo>
                    <a:pt x="126" y="355"/>
                  </a:lnTo>
                  <a:lnTo>
                    <a:pt x="123" y="349"/>
                  </a:lnTo>
                  <a:lnTo>
                    <a:pt x="125" y="343"/>
                  </a:lnTo>
                  <a:lnTo>
                    <a:pt x="126" y="330"/>
                  </a:lnTo>
                  <a:lnTo>
                    <a:pt x="128" y="309"/>
                  </a:lnTo>
                  <a:lnTo>
                    <a:pt x="128" y="282"/>
                  </a:lnTo>
                  <a:lnTo>
                    <a:pt x="126" y="252"/>
                  </a:lnTo>
                  <a:lnTo>
                    <a:pt x="121" y="217"/>
                  </a:lnTo>
                  <a:lnTo>
                    <a:pt x="109" y="183"/>
                  </a:lnTo>
                  <a:lnTo>
                    <a:pt x="92" y="147"/>
                  </a:lnTo>
                  <a:lnTo>
                    <a:pt x="71" y="114"/>
                  </a:lnTo>
                  <a:lnTo>
                    <a:pt x="54" y="86"/>
                  </a:lnTo>
                  <a:lnTo>
                    <a:pt x="39" y="61"/>
                  </a:lnTo>
                  <a:lnTo>
                    <a:pt x="25" y="38"/>
                  </a:lnTo>
                  <a:lnTo>
                    <a:pt x="14" y="23"/>
                  </a:lnTo>
                  <a:lnTo>
                    <a:pt x="6" y="9"/>
                  </a:lnTo>
                  <a:lnTo>
                    <a:pt x="2"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2" name="Freeform 59"/>
            <p:cNvSpPr>
              <a:spLocks/>
            </p:cNvSpPr>
            <p:nvPr/>
          </p:nvSpPr>
          <p:spPr bwMode="auto">
            <a:xfrm>
              <a:off x="5364163" y="3659188"/>
              <a:ext cx="290513" cy="185738"/>
            </a:xfrm>
            <a:custGeom>
              <a:avLst/>
              <a:gdLst>
                <a:gd name="T0" fmla="*/ 290513 w 366"/>
                <a:gd name="T1" fmla="*/ 14227 h 235"/>
                <a:gd name="T2" fmla="*/ 288132 w 366"/>
                <a:gd name="T3" fmla="*/ 14227 h 235"/>
                <a:gd name="T4" fmla="*/ 278607 w 366"/>
                <a:gd name="T5" fmla="*/ 12646 h 235"/>
                <a:gd name="T6" fmla="*/ 263525 w 366"/>
                <a:gd name="T7" fmla="*/ 9484 h 235"/>
                <a:gd name="T8" fmla="*/ 246857 w 366"/>
                <a:gd name="T9" fmla="*/ 6323 h 235"/>
                <a:gd name="T10" fmla="*/ 227013 w 366"/>
                <a:gd name="T11" fmla="*/ 4742 h 235"/>
                <a:gd name="T12" fmla="*/ 207169 w 366"/>
                <a:gd name="T13" fmla="*/ 1581 h 235"/>
                <a:gd name="T14" fmla="*/ 188119 w 366"/>
                <a:gd name="T15" fmla="*/ 0 h 235"/>
                <a:gd name="T16" fmla="*/ 171450 w 366"/>
                <a:gd name="T17" fmla="*/ 0 h 235"/>
                <a:gd name="T18" fmla="*/ 128588 w 366"/>
                <a:gd name="T19" fmla="*/ 6323 h 235"/>
                <a:gd name="T20" fmla="*/ 89694 w 366"/>
                <a:gd name="T21" fmla="*/ 21340 h 235"/>
                <a:gd name="T22" fmla="*/ 56356 w 366"/>
                <a:gd name="T23" fmla="*/ 42680 h 235"/>
                <a:gd name="T24" fmla="*/ 28575 w 366"/>
                <a:gd name="T25" fmla="*/ 69553 h 235"/>
                <a:gd name="T26" fmla="*/ 10319 w 366"/>
                <a:gd name="T27" fmla="*/ 98006 h 235"/>
                <a:gd name="T28" fmla="*/ 0 w 366"/>
                <a:gd name="T29" fmla="*/ 127250 h 235"/>
                <a:gd name="T30" fmla="*/ 1588 w 366"/>
                <a:gd name="T31" fmla="*/ 152542 h 235"/>
                <a:gd name="T32" fmla="*/ 15081 w 366"/>
                <a:gd name="T33" fmla="*/ 172302 h 235"/>
                <a:gd name="T34" fmla="*/ 36513 w 366"/>
                <a:gd name="T35" fmla="*/ 184157 h 235"/>
                <a:gd name="T36" fmla="*/ 61913 w 366"/>
                <a:gd name="T37" fmla="*/ 185738 h 235"/>
                <a:gd name="T38" fmla="*/ 89694 w 366"/>
                <a:gd name="T39" fmla="*/ 180996 h 235"/>
                <a:gd name="T40" fmla="*/ 116681 w 366"/>
                <a:gd name="T41" fmla="*/ 172302 h 235"/>
                <a:gd name="T42" fmla="*/ 142081 w 366"/>
                <a:gd name="T43" fmla="*/ 160446 h 235"/>
                <a:gd name="T44" fmla="*/ 168275 w 366"/>
                <a:gd name="T45" fmla="*/ 149381 h 235"/>
                <a:gd name="T46" fmla="*/ 189707 w 366"/>
                <a:gd name="T47" fmla="*/ 142267 h 235"/>
                <a:gd name="T48" fmla="*/ 206375 w 366"/>
                <a:gd name="T49" fmla="*/ 139106 h 235"/>
                <a:gd name="T50" fmla="*/ 228600 w 366"/>
                <a:gd name="T51" fmla="*/ 142267 h 235"/>
                <a:gd name="T52" fmla="*/ 240507 w 366"/>
                <a:gd name="T53" fmla="*/ 149381 h 235"/>
                <a:gd name="T54" fmla="*/ 246857 w 366"/>
                <a:gd name="T55" fmla="*/ 155704 h 235"/>
                <a:gd name="T56" fmla="*/ 248444 w 366"/>
                <a:gd name="T57" fmla="*/ 158865 h 235"/>
                <a:gd name="T58" fmla="*/ 248444 w 366"/>
                <a:gd name="T59" fmla="*/ 157285 h 235"/>
                <a:gd name="T60" fmla="*/ 248444 w 366"/>
                <a:gd name="T61" fmla="*/ 150962 h 235"/>
                <a:gd name="T62" fmla="*/ 246857 w 366"/>
                <a:gd name="T63" fmla="*/ 143848 h 235"/>
                <a:gd name="T64" fmla="*/ 242094 w 366"/>
                <a:gd name="T65" fmla="*/ 134364 h 235"/>
                <a:gd name="T66" fmla="*/ 236538 w 366"/>
                <a:gd name="T67" fmla="*/ 127250 h 235"/>
                <a:gd name="T68" fmla="*/ 225425 w 366"/>
                <a:gd name="T69" fmla="*/ 120927 h 235"/>
                <a:gd name="T70" fmla="*/ 210344 w 366"/>
                <a:gd name="T71" fmla="*/ 116185 h 235"/>
                <a:gd name="T72" fmla="*/ 190500 w 366"/>
                <a:gd name="T73" fmla="*/ 117766 h 235"/>
                <a:gd name="T74" fmla="*/ 165100 w 366"/>
                <a:gd name="T75" fmla="*/ 124089 h 235"/>
                <a:gd name="T76" fmla="*/ 139700 w 366"/>
                <a:gd name="T77" fmla="*/ 132783 h 235"/>
                <a:gd name="T78" fmla="*/ 111919 w 366"/>
                <a:gd name="T79" fmla="*/ 143848 h 235"/>
                <a:gd name="T80" fmla="*/ 86519 w 366"/>
                <a:gd name="T81" fmla="*/ 152542 h 235"/>
                <a:gd name="T82" fmla="*/ 65088 w 366"/>
                <a:gd name="T83" fmla="*/ 158865 h 235"/>
                <a:gd name="T84" fmla="*/ 46831 w 366"/>
                <a:gd name="T85" fmla="*/ 158865 h 235"/>
                <a:gd name="T86" fmla="*/ 36513 w 366"/>
                <a:gd name="T87" fmla="*/ 150962 h 235"/>
                <a:gd name="T88" fmla="*/ 31750 w 366"/>
                <a:gd name="T89" fmla="*/ 132783 h 235"/>
                <a:gd name="T90" fmla="*/ 34925 w 366"/>
                <a:gd name="T91" fmla="*/ 110652 h 235"/>
                <a:gd name="T92" fmla="*/ 42069 w 366"/>
                <a:gd name="T93" fmla="*/ 89312 h 235"/>
                <a:gd name="T94" fmla="*/ 56356 w 366"/>
                <a:gd name="T95" fmla="*/ 71134 h 235"/>
                <a:gd name="T96" fmla="*/ 73819 w 366"/>
                <a:gd name="T97" fmla="*/ 54536 h 235"/>
                <a:gd name="T98" fmla="*/ 95250 w 366"/>
                <a:gd name="T99" fmla="*/ 41099 h 235"/>
                <a:gd name="T100" fmla="*/ 121444 w 366"/>
                <a:gd name="T101" fmla="*/ 30825 h 235"/>
                <a:gd name="T102" fmla="*/ 150019 w 366"/>
                <a:gd name="T103" fmla="*/ 21340 h 235"/>
                <a:gd name="T104" fmla="*/ 183357 w 366"/>
                <a:gd name="T105" fmla="*/ 14227 h 235"/>
                <a:gd name="T106" fmla="*/ 206375 w 366"/>
                <a:gd name="T107" fmla="*/ 11065 h 235"/>
                <a:gd name="T108" fmla="*/ 225425 w 366"/>
                <a:gd name="T109" fmla="*/ 9484 h 235"/>
                <a:gd name="T110" fmla="*/ 243682 w 366"/>
                <a:gd name="T111" fmla="*/ 9484 h 235"/>
                <a:gd name="T112" fmla="*/ 260350 w 366"/>
                <a:gd name="T113" fmla="*/ 9484 h 235"/>
                <a:gd name="T114" fmla="*/ 273050 w 366"/>
                <a:gd name="T115" fmla="*/ 11065 h 235"/>
                <a:gd name="T116" fmla="*/ 283369 w 366"/>
                <a:gd name="T117" fmla="*/ 12646 h 235"/>
                <a:gd name="T118" fmla="*/ 289719 w 366"/>
                <a:gd name="T119" fmla="*/ 14227 h 235"/>
                <a:gd name="T120" fmla="*/ 290513 w 366"/>
                <a:gd name="T121" fmla="*/ 14227 h 2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6" h="235">
                  <a:moveTo>
                    <a:pt x="366" y="18"/>
                  </a:moveTo>
                  <a:lnTo>
                    <a:pt x="363" y="18"/>
                  </a:lnTo>
                  <a:lnTo>
                    <a:pt x="351" y="16"/>
                  </a:lnTo>
                  <a:lnTo>
                    <a:pt x="332" y="12"/>
                  </a:lnTo>
                  <a:lnTo>
                    <a:pt x="311" y="8"/>
                  </a:lnTo>
                  <a:lnTo>
                    <a:pt x="286" y="6"/>
                  </a:lnTo>
                  <a:lnTo>
                    <a:pt x="261" y="2"/>
                  </a:lnTo>
                  <a:lnTo>
                    <a:pt x="237" y="0"/>
                  </a:lnTo>
                  <a:lnTo>
                    <a:pt x="216" y="0"/>
                  </a:lnTo>
                  <a:lnTo>
                    <a:pt x="162" y="8"/>
                  </a:lnTo>
                  <a:lnTo>
                    <a:pt x="113" y="27"/>
                  </a:lnTo>
                  <a:lnTo>
                    <a:pt x="71" y="54"/>
                  </a:lnTo>
                  <a:lnTo>
                    <a:pt x="36" y="88"/>
                  </a:lnTo>
                  <a:lnTo>
                    <a:pt x="13" y="124"/>
                  </a:lnTo>
                  <a:lnTo>
                    <a:pt x="0" y="161"/>
                  </a:lnTo>
                  <a:lnTo>
                    <a:pt x="2" y="193"/>
                  </a:lnTo>
                  <a:lnTo>
                    <a:pt x="19" y="218"/>
                  </a:lnTo>
                  <a:lnTo>
                    <a:pt x="46" y="233"/>
                  </a:lnTo>
                  <a:lnTo>
                    <a:pt x="78" y="235"/>
                  </a:lnTo>
                  <a:lnTo>
                    <a:pt x="113" y="229"/>
                  </a:lnTo>
                  <a:lnTo>
                    <a:pt x="147" y="218"/>
                  </a:lnTo>
                  <a:lnTo>
                    <a:pt x="179" y="203"/>
                  </a:lnTo>
                  <a:lnTo>
                    <a:pt x="212" y="189"/>
                  </a:lnTo>
                  <a:lnTo>
                    <a:pt x="239" y="180"/>
                  </a:lnTo>
                  <a:lnTo>
                    <a:pt x="260" y="176"/>
                  </a:lnTo>
                  <a:lnTo>
                    <a:pt x="288" y="180"/>
                  </a:lnTo>
                  <a:lnTo>
                    <a:pt x="303" y="189"/>
                  </a:lnTo>
                  <a:lnTo>
                    <a:pt x="311" y="197"/>
                  </a:lnTo>
                  <a:lnTo>
                    <a:pt x="313" y="201"/>
                  </a:lnTo>
                  <a:lnTo>
                    <a:pt x="313" y="199"/>
                  </a:lnTo>
                  <a:lnTo>
                    <a:pt x="313" y="191"/>
                  </a:lnTo>
                  <a:lnTo>
                    <a:pt x="311" y="182"/>
                  </a:lnTo>
                  <a:lnTo>
                    <a:pt x="305" y="170"/>
                  </a:lnTo>
                  <a:lnTo>
                    <a:pt x="298" y="161"/>
                  </a:lnTo>
                  <a:lnTo>
                    <a:pt x="284" y="153"/>
                  </a:lnTo>
                  <a:lnTo>
                    <a:pt x="265" y="147"/>
                  </a:lnTo>
                  <a:lnTo>
                    <a:pt x="240" y="149"/>
                  </a:lnTo>
                  <a:lnTo>
                    <a:pt x="208" y="157"/>
                  </a:lnTo>
                  <a:lnTo>
                    <a:pt x="176" y="168"/>
                  </a:lnTo>
                  <a:lnTo>
                    <a:pt x="141" y="182"/>
                  </a:lnTo>
                  <a:lnTo>
                    <a:pt x="109" y="193"/>
                  </a:lnTo>
                  <a:lnTo>
                    <a:pt x="82" y="201"/>
                  </a:lnTo>
                  <a:lnTo>
                    <a:pt x="59" y="201"/>
                  </a:lnTo>
                  <a:lnTo>
                    <a:pt x="46" y="191"/>
                  </a:lnTo>
                  <a:lnTo>
                    <a:pt x="40" y="168"/>
                  </a:lnTo>
                  <a:lnTo>
                    <a:pt x="44" y="140"/>
                  </a:lnTo>
                  <a:lnTo>
                    <a:pt x="53" y="113"/>
                  </a:lnTo>
                  <a:lnTo>
                    <a:pt x="71" y="90"/>
                  </a:lnTo>
                  <a:lnTo>
                    <a:pt x="93" y="69"/>
                  </a:lnTo>
                  <a:lnTo>
                    <a:pt x="120" y="52"/>
                  </a:lnTo>
                  <a:lnTo>
                    <a:pt x="153" y="39"/>
                  </a:lnTo>
                  <a:lnTo>
                    <a:pt x="189" y="27"/>
                  </a:lnTo>
                  <a:lnTo>
                    <a:pt x="231" y="18"/>
                  </a:lnTo>
                  <a:lnTo>
                    <a:pt x="260" y="14"/>
                  </a:lnTo>
                  <a:lnTo>
                    <a:pt x="284" y="12"/>
                  </a:lnTo>
                  <a:lnTo>
                    <a:pt x="307" y="12"/>
                  </a:lnTo>
                  <a:lnTo>
                    <a:pt x="328" y="12"/>
                  </a:lnTo>
                  <a:lnTo>
                    <a:pt x="344" y="14"/>
                  </a:lnTo>
                  <a:lnTo>
                    <a:pt x="357" y="16"/>
                  </a:lnTo>
                  <a:lnTo>
                    <a:pt x="365" y="18"/>
                  </a:lnTo>
                  <a:lnTo>
                    <a:pt x="36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3" name="Freeform 60"/>
            <p:cNvSpPr>
              <a:spLocks/>
            </p:cNvSpPr>
            <p:nvPr/>
          </p:nvSpPr>
          <p:spPr bwMode="auto">
            <a:xfrm>
              <a:off x="5597526" y="3667126"/>
              <a:ext cx="31750" cy="101600"/>
            </a:xfrm>
            <a:custGeom>
              <a:avLst/>
              <a:gdLst>
                <a:gd name="T0" fmla="*/ 31750 w 40"/>
                <a:gd name="T1" fmla="*/ 0 h 128"/>
                <a:gd name="T2" fmla="*/ 0 w 40"/>
                <a:gd name="T3" fmla="*/ 101600 h 128"/>
                <a:gd name="T4" fmla="*/ 15081 w 40"/>
                <a:gd name="T5" fmla="*/ 1588 h 128"/>
                <a:gd name="T6" fmla="*/ 31750 w 40"/>
                <a:gd name="T7" fmla="*/ 0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128">
                  <a:moveTo>
                    <a:pt x="40" y="0"/>
                  </a:moveTo>
                  <a:lnTo>
                    <a:pt x="0" y="128"/>
                  </a:lnTo>
                  <a:lnTo>
                    <a:pt x="19" y="2"/>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4" name="Freeform 61"/>
            <p:cNvSpPr>
              <a:spLocks/>
            </p:cNvSpPr>
            <p:nvPr/>
          </p:nvSpPr>
          <p:spPr bwMode="auto">
            <a:xfrm>
              <a:off x="5529263" y="3670301"/>
              <a:ext cx="44450" cy="96838"/>
            </a:xfrm>
            <a:custGeom>
              <a:avLst/>
              <a:gdLst>
                <a:gd name="T0" fmla="*/ 25862 w 55"/>
                <a:gd name="T1" fmla="*/ 0 h 122"/>
                <a:gd name="T2" fmla="*/ 0 w 55"/>
                <a:gd name="T3" fmla="*/ 96838 h 122"/>
                <a:gd name="T4" fmla="*/ 44450 w 55"/>
                <a:gd name="T5" fmla="*/ 0 h 122"/>
                <a:gd name="T6" fmla="*/ 25862 w 55"/>
                <a:gd name="T7" fmla="*/ 0 h 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122">
                  <a:moveTo>
                    <a:pt x="32" y="0"/>
                  </a:moveTo>
                  <a:lnTo>
                    <a:pt x="0" y="122"/>
                  </a:lnTo>
                  <a:lnTo>
                    <a:pt x="55"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5" name="Freeform 62"/>
            <p:cNvSpPr>
              <a:spLocks/>
            </p:cNvSpPr>
            <p:nvPr/>
          </p:nvSpPr>
          <p:spPr bwMode="auto">
            <a:xfrm>
              <a:off x="5453063" y="3681413"/>
              <a:ext cx="41275" cy="106363"/>
            </a:xfrm>
            <a:custGeom>
              <a:avLst/>
              <a:gdLst>
                <a:gd name="T0" fmla="*/ 21042 w 51"/>
                <a:gd name="T1" fmla="*/ 11906 h 134"/>
                <a:gd name="T2" fmla="*/ 0 w 51"/>
                <a:gd name="T3" fmla="*/ 106363 h 134"/>
                <a:gd name="T4" fmla="*/ 41275 w 51"/>
                <a:gd name="T5" fmla="*/ 0 h 134"/>
                <a:gd name="T6" fmla="*/ 21042 w 51"/>
                <a:gd name="T7" fmla="*/ 11906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34">
                  <a:moveTo>
                    <a:pt x="26" y="15"/>
                  </a:moveTo>
                  <a:lnTo>
                    <a:pt x="0" y="134"/>
                  </a:lnTo>
                  <a:lnTo>
                    <a:pt x="51" y="0"/>
                  </a:lnTo>
                  <a:lnTo>
                    <a:pt x="2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6" name="Freeform 63"/>
            <p:cNvSpPr>
              <a:spLocks/>
            </p:cNvSpPr>
            <p:nvPr/>
          </p:nvSpPr>
          <p:spPr bwMode="auto">
            <a:xfrm>
              <a:off x="5654676" y="3152776"/>
              <a:ext cx="104775" cy="144463"/>
            </a:xfrm>
            <a:custGeom>
              <a:avLst/>
              <a:gdLst>
                <a:gd name="T0" fmla="*/ 0 w 132"/>
                <a:gd name="T1" fmla="*/ 100565 h 181"/>
                <a:gd name="T2" fmla="*/ 1588 w 132"/>
                <a:gd name="T3" fmla="*/ 102162 h 181"/>
                <a:gd name="T4" fmla="*/ 7938 w 132"/>
                <a:gd name="T5" fmla="*/ 105354 h 181"/>
                <a:gd name="T6" fmla="*/ 15875 w 132"/>
                <a:gd name="T7" fmla="*/ 109345 h 181"/>
                <a:gd name="T8" fmla="*/ 23019 w 132"/>
                <a:gd name="T9" fmla="*/ 112537 h 181"/>
                <a:gd name="T10" fmla="*/ 32544 w 132"/>
                <a:gd name="T11" fmla="*/ 114134 h 181"/>
                <a:gd name="T12" fmla="*/ 38100 w 132"/>
                <a:gd name="T13" fmla="*/ 110941 h 181"/>
                <a:gd name="T14" fmla="*/ 42863 w 132"/>
                <a:gd name="T15" fmla="*/ 103758 h 181"/>
                <a:gd name="T16" fmla="*/ 44450 w 132"/>
                <a:gd name="T17" fmla="*/ 88593 h 181"/>
                <a:gd name="T18" fmla="*/ 46038 w 132"/>
                <a:gd name="T19" fmla="*/ 51879 h 181"/>
                <a:gd name="T20" fmla="*/ 56356 w 132"/>
                <a:gd name="T21" fmla="*/ 21550 h 181"/>
                <a:gd name="T22" fmla="*/ 69850 w 132"/>
                <a:gd name="T23" fmla="*/ 1596 h 181"/>
                <a:gd name="T24" fmla="*/ 83344 w 132"/>
                <a:gd name="T25" fmla="*/ 0 h 181"/>
                <a:gd name="T26" fmla="*/ 94456 w 132"/>
                <a:gd name="T27" fmla="*/ 15165 h 181"/>
                <a:gd name="T28" fmla="*/ 100013 w 132"/>
                <a:gd name="T29" fmla="*/ 35118 h 181"/>
                <a:gd name="T30" fmla="*/ 103188 w 132"/>
                <a:gd name="T31" fmla="*/ 51879 h 181"/>
                <a:gd name="T32" fmla="*/ 104775 w 132"/>
                <a:gd name="T33" fmla="*/ 59062 h 181"/>
                <a:gd name="T34" fmla="*/ 88106 w 132"/>
                <a:gd name="T35" fmla="*/ 56668 h 181"/>
                <a:gd name="T36" fmla="*/ 103188 w 132"/>
                <a:gd name="T37" fmla="*/ 73429 h 181"/>
                <a:gd name="T38" fmla="*/ 83344 w 132"/>
                <a:gd name="T39" fmla="*/ 67044 h 181"/>
                <a:gd name="T40" fmla="*/ 80963 w 132"/>
                <a:gd name="T41" fmla="*/ 70236 h 181"/>
                <a:gd name="T42" fmla="*/ 74613 w 132"/>
                <a:gd name="T43" fmla="*/ 79016 h 181"/>
                <a:gd name="T44" fmla="*/ 68263 w 132"/>
                <a:gd name="T45" fmla="*/ 90988 h 181"/>
                <a:gd name="T46" fmla="*/ 65881 w 132"/>
                <a:gd name="T47" fmla="*/ 100565 h 181"/>
                <a:gd name="T48" fmla="*/ 64294 w 132"/>
                <a:gd name="T49" fmla="*/ 110941 h 181"/>
                <a:gd name="T50" fmla="*/ 61119 w 132"/>
                <a:gd name="T51" fmla="*/ 123711 h 181"/>
                <a:gd name="T52" fmla="*/ 56356 w 132"/>
                <a:gd name="T53" fmla="*/ 135683 h 181"/>
                <a:gd name="T54" fmla="*/ 50006 w 132"/>
                <a:gd name="T55" fmla="*/ 141270 h 181"/>
                <a:gd name="T56" fmla="*/ 46038 w 132"/>
                <a:gd name="T57" fmla="*/ 142867 h 181"/>
                <a:gd name="T58" fmla="*/ 44450 w 132"/>
                <a:gd name="T59" fmla="*/ 144463 h 181"/>
                <a:gd name="T60" fmla="*/ 42863 w 132"/>
                <a:gd name="T61" fmla="*/ 144463 h 181"/>
                <a:gd name="T62" fmla="*/ 42863 w 132"/>
                <a:gd name="T63" fmla="*/ 144463 h 181"/>
                <a:gd name="T64" fmla="*/ 0 w 132"/>
                <a:gd name="T65" fmla="*/ 100565 h 1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2" h="181">
                  <a:moveTo>
                    <a:pt x="0" y="126"/>
                  </a:moveTo>
                  <a:lnTo>
                    <a:pt x="2" y="128"/>
                  </a:lnTo>
                  <a:lnTo>
                    <a:pt x="10" y="132"/>
                  </a:lnTo>
                  <a:lnTo>
                    <a:pt x="20" y="137"/>
                  </a:lnTo>
                  <a:lnTo>
                    <a:pt x="29" y="141"/>
                  </a:lnTo>
                  <a:lnTo>
                    <a:pt x="41" y="143"/>
                  </a:lnTo>
                  <a:lnTo>
                    <a:pt x="48" y="139"/>
                  </a:lnTo>
                  <a:lnTo>
                    <a:pt x="54" y="130"/>
                  </a:lnTo>
                  <a:lnTo>
                    <a:pt x="56" y="111"/>
                  </a:lnTo>
                  <a:lnTo>
                    <a:pt x="58" y="65"/>
                  </a:lnTo>
                  <a:lnTo>
                    <a:pt x="71" y="27"/>
                  </a:lnTo>
                  <a:lnTo>
                    <a:pt x="88" y="2"/>
                  </a:lnTo>
                  <a:lnTo>
                    <a:pt x="105" y="0"/>
                  </a:lnTo>
                  <a:lnTo>
                    <a:pt x="119" y="19"/>
                  </a:lnTo>
                  <a:lnTo>
                    <a:pt x="126" y="44"/>
                  </a:lnTo>
                  <a:lnTo>
                    <a:pt x="130" y="65"/>
                  </a:lnTo>
                  <a:lnTo>
                    <a:pt x="132" y="74"/>
                  </a:lnTo>
                  <a:lnTo>
                    <a:pt x="111" y="71"/>
                  </a:lnTo>
                  <a:lnTo>
                    <a:pt x="130" y="92"/>
                  </a:lnTo>
                  <a:lnTo>
                    <a:pt x="105" y="84"/>
                  </a:lnTo>
                  <a:lnTo>
                    <a:pt x="102" y="88"/>
                  </a:lnTo>
                  <a:lnTo>
                    <a:pt x="94" y="99"/>
                  </a:lnTo>
                  <a:lnTo>
                    <a:pt x="86" y="114"/>
                  </a:lnTo>
                  <a:lnTo>
                    <a:pt x="83" y="126"/>
                  </a:lnTo>
                  <a:lnTo>
                    <a:pt x="81" y="139"/>
                  </a:lnTo>
                  <a:lnTo>
                    <a:pt x="77" y="155"/>
                  </a:lnTo>
                  <a:lnTo>
                    <a:pt x="71" y="170"/>
                  </a:lnTo>
                  <a:lnTo>
                    <a:pt x="63" y="177"/>
                  </a:lnTo>
                  <a:lnTo>
                    <a:pt x="58" y="179"/>
                  </a:lnTo>
                  <a:lnTo>
                    <a:pt x="56" y="181"/>
                  </a:lnTo>
                  <a:lnTo>
                    <a:pt x="54" y="181"/>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7" name="Freeform 64"/>
            <p:cNvSpPr>
              <a:spLocks/>
            </p:cNvSpPr>
            <p:nvPr/>
          </p:nvSpPr>
          <p:spPr bwMode="auto">
            <a:xfrm>
              <a:off x="5310188" y="3170238"/>
              <a:ext cx="330200" cy="155575"/>
            </a:xfrm>
            <a:custGeom>
              <a:avLst/>
              <a:gdLst>
                <a:gd name="T0" fmla="*/ 303213 w 416"/>
                <a:gd name="T1" fmla="*/ 59039 h 195"/>
                <a:gd name="T2" fmla="*/ 303213 w 416"/>
                <a:gd name="T3" fmla="*/ 77389 h 195"/>
                <a:gd name="T4" fmla="*/ 289719 w 416"/>
                <a:gd name="T5" fmla="*/ 107706 h 195"/>
                <a:gd name="T6" fmla="*/ 274638 w 416"/>
                <a:gd name="T7" fmla="*/ 109301 h 195"/>
                <a:gd name="T8" fmla="*/ 251619 w 416"/>
                <a:gd name="T9" fmla="*/ 100525 h 195"/>
                <a:gd name="T10" fmla="*/ 221456 w 416"/>
                <a:gd name="T11" fmla="*/ 82176 h 195"/>
                <a:gd name="T12" fmla="*/ 184944 w 416"/>
                <a:gd name="T13" fmla="*/ 57443 h 195"/>
                <a:gd name="T14" fmla="*/ 177800 w 416"/>
                <a:gd name="T15" fmla="*/ 51858 h 195"/>
                <a:gd name="T16" fmla="*/ 166688 w 416"/>
                <a:gd name="T17" fmla="*/ 45476 h 195"/>
                <a:gd name="T18" fmla="*/ 151606 w 416"/>
                <a:gd name="T19" fmla="*/ 35104 h 195"/>
                <a:gd name="T20" fmla="*/ 134938 w 416"/>
                <a:gd name="T21" fmla="*/ 23935 h 195"/>
                <a:gd name="T22" fmla="*/ 118269 w 416"/>
                <a:gd name="T23" fmla="*/ 13563 h 195"/>
                <a:gd name="T24" fmla="*/ 104775 w 416"/>
                <a:gd name="T25" fmla="*/ 7180 h 195"/>
                <a:gd name="T26" fmla="*/ 88106 w 416"/>
                <a:gd name="T27" fmla="*/ 3191 h 195"/>
                <a:gd name="T28" fmla="*/ 74613 w 416"/>
                <a:gd name="T29" fmla="*/ 0 h 195"/>
                <a:gd name="T30" fmla="*/ 59531 w 416"/>
                <a:gd name="T31" fmla="*/ 3191 h 195"/>
                <a:gd name="T32" fmla="*/ 39688 w 416"/>
                <a:gd name="T33" fmla="*/ 10372 h 195"/>
                <a:gd name="T34" fmla="*/ 23019 w 416"/>
                <a:gd name="T35" fmla="*/ 18350 h 195"/>
                <a:gd name="T36" fmla="*/ 12700 w 416"/>
                <a:gd name="T37" fmla="*/ 23935 h 195"/>
                <a:gd name="T38" fmla="*/ 46831 w 416"/>
                <a:gd name="T39" fmla="*/ 16754 h 195"/>
                <a:gd name="T40" fmla="*/ 33338 w 416"/>
                <a:gd name="T41" fmla="*/ 23935 h 195"/>
                <a:gd name="T42" fmla="*/ 16669 w 416"/>
                <a:gd name="T43" fmla="*/ 38295 h 195"/>
                <a:gd name="T44" fmla="*/ 6350 w 416"/>
                <a:gd name="T45" fmla="*/ 55050 h 195"/>
                <a:gd name="T46" fmla="*/ 0 w 416"/>
                <a:gd name="T47" fmla="*/ 63826 h 195"/>
                <a:gd name="T48" fmla="*/ 9525 w 416"/>
                <a:gd name="T49" fmla="*/ 59039 h 195"/>
                <a:gd name="T50" fmla="*/ 6350 w 416"/>
                <a:gd name="T51" fmla="*/ 70208 h 195"/>
                <a:gd name="T52" fmla="*/ 1588 w 416"/>
                <a:gd name="T53" fmla="*/ 98930 h 195"/>
                <a:gd name="T54" fmla="*/ 0 w 416"/>
                <a:gd name="T55" fmla="*/ 127651 h 195"/>
                <a:gd name="T56" fmla="*/ 3175 w 416"/>
                <a:gd name="T57" fmla="*/ 124460 h 195"/>
                <a:gd name="T58" fmla="*/ 21431 w 416"/>
                <a:gd name="T59" fmla="*/ 88558 h 195"/>
                <a:gd name="T60" fmla="*/ 34925 w 416"/>
                <a:gd name="T61" fmla="*/ 72602 h 195"/>
                <a:gd name="T62" fmla="*/ 34925 w 416"/>
                <a:gd name="T63" fmla="*/ 75793 h 195"/>
                <a:gd name="T64" fmla="*/ 34925 w 416"/>
                <a:gd name="T65" fmla="*/ 75793 h 195"/>
                <a:gd name="T66" fmla="*/ 36513 w 416"/>
                <a:gd name="T67" fmla="*/ 71804 h 195"/>
                <a:gd name="T68" fmla="*/ 38100 w 416"/>
                <a:gd name="T69" fmla="*/ 68613 h 195"/>
                <a:gd name="T70" fmla="*/ 38100 w 416"/>
                <a:gd name="T71" fmla="*/ 68613 h 195"/>
                <a:gd name="T72" fmla="*/ 46038 w 416"/>
                <a:gd name="T73" fmla="*/ 63826 h 195"/>
                <a:gd name="T74" fmla="*/ 59531 w 416"/>
                <a:gd name="T75" fmla="*/ 55847 h 195"/>
                <a:gd name="T76" fmla="*/ 73025 w 416"/>
                <a:gd name="T77" fmla="*/ 51858 h 195"/>
                <a:gd name="T78" fmla="*/ 88106 w 416"/>
                <a:gd name="T79" fmla="*/ 51858 h 195"/>
                <a:gd name="T80" fmla="*/ 109538 w 416"/>
                <a:gd name="T81" fmla="*/ 57443 h 195"/>
                <a:gd name="T82" fmla="*/ 150019 w 416"/>
                <a:gd name="T83" fmla="*/ 80580 h 195"/>
                <a:gd name="T84" fmla="*/ 196850 w 416"/>
                <a:gd name="T85" fmla="*/ 110897 h 195"/>
                <a:gd name="T86" fmla="*/ 231775 w 416"/>
                <a:gd name="T87" fmla="*/ 135629 h 195"/>
                <a:gd name="T88" fmla="*/ 256381 w 416"/>
                <a:gd name="T89" fmla="*/ 152384 h 195"/>
                <a:gd name="T90" fmla="*/ 288131 w 416"/>
                <a:gd name="T91" fmla="*/ 153979 h 195"/>
                <a:gd name="T92" fmla="*/ 313531 w 416"/>
                <a:gd name="T93" fmla="*/ 141214 h 195"/>
                <a:gd name="T94" fmla="*/ 328613 w 416"/>
                <a:gd name="T95" fmla="*/ 127651 h 195"/>
                <a:gd name="T96" fmla="*/ 327819 w 416"/>
                <a:gd name="T97" fmla="*/ 98930 h 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6" h="195">
                  <a:moveTo>
                    <a:pt x="397" y="143"/>
                  </a:moveTo>
                  <a:lnTo>
                    <a:pt x="382" y="74"/>
                  </a:lnTo>
                  <a:lnTo>
                    <a:pt x="382" y="80"/>
                  </a:lnTo>
                  <a:lnTo>
                    <a:pt x="382" y="97"/>
                  </a:lnTo>
                  <a:lnTo>
                    <a:pt x="376" y="116"/>
                  </a:lnTo>
                  <a:lnTo>
                    <a:pt x="365" y="135"/>
                  </a:lnTo>
                  <a:lnTo>
                    <a:pt x="357" y="139"/>
                  </a:lnTo>
                  <a:lnTo>
                    <a:pt x="346" y="137"/>
                  </a:lnTo>
                  <a:lnTo>
                    <a:pt x="332" y="133"/>
                  </a:lnTo>
                  <a:lnTo>
                    <a:pt x="317" y="126"/>
                  </a:lnTo>
                  <a:lnTo>
                    <a:pt x="298" y="116"/>
                  </a:lnTo>
                  <a:lnTo>
                    <a:pt x="279" y="103"/>
                  </a:lnTo>
                  <a:lnTo>
                    <a:pt x="256" y="88"/>
                  </a:lnTo>
                  <a:lnTo>
                    <a:pt x="233" y="72"/>
                  </a:lnTo>
                  <a:lnTo>
                    <a:pt x="225" y="67"/>
                  </a:lnTo>
                  <a:lnTo>
                    <a:pt x="224" y="65"/>
                  </a:lnTo>
                  <a:lnTo>
                    <a:pt x="220" y="63"/>
                  </a:lnTo>
                  <a:lnTo>
                    <a:pt x="210" y="57"/>
                  </a:lnTo>
                  <a:lnTo>
                    <a:pt x="201" y="51"/>
                  </a:lnTo>
                  <a:lnTo>
                    <a:pt x="191" y="44"/>
                  </a:lnTo>
                  <a:lnTo>
                    <a:pt x="180" y="36"/>
                  </a:lnTo>
                  <a:lnTo>
                    <a:pt x="170" y="30"/>
                  </a:lnTo>
                  <a:lnTo>
                    <a:pt x="159" y="23"/>
                  </a:lnTo>
                  <a:lnTo>
                    <a:pt x="149" y="17"/>
                  </a:lnTo>
                  <a:lnTo>
                    <a:pt x="140" y="11"/>
                  </a:lnTo>
                  <a:lnTo>
                    <a:pt x="132" y="9"/>
                  </a:lnTo>
                  <a:lnTo>
                    <a:pt x="122" y="7"/>
                  </a:lnTo>
                  <a:lnTo>
                    <a:pt x="111" y="4"/>
                  </a:lnTo>
                  <a:lnTo>
                    <a:pt x="101" y="0"/>
                  </a:lnTo>
                  <a:lnTo>
                    <a:pt x="94" y="0"/>
                  </a:lnTo>
                  <a:lnTo>
                    <a:pt x="86" y="0"/>
                  </a:lnTo>
                  <a:lnTo>
                    <a:pt x="75" y="4"/>
                  </a:lnTo>
                  <a:lnTo>
                    <a:pt x="63" y="7"/>
                  </a:lnTo>
                  <a:lnTo>
                    <a:pt x="50" y="13"/>
                  </a:lnTo>
                  <a:lnTo>
                    <a:pt x="38" y="19"/>
                  </a:lnTo>
                  <a:lnTo>
                    <a:pt x="29" y="23"/>
                  </a:lnTo>
                  <a:lnTo>
                    <a:pt x="21" y="28"/>
                  </a:lnTo>
                  <a:lnTo>
                    <a:pt x="16" y="30"/>
                  </a:lnTo>
                  <a:lnTo>
                    <a:pt x="14" y="32"/>
                  </a:lnTo>
                  <a:lnTo>
                    <a:pt x="59" y="21"/>
                  </a:lnTo>
                  <a:lnTo>
                    <a:pt x="54" y="23"/>
                  </a:lnTo>
                  <a:lnTo>
                    <a:pt x="42" y="30"/>
                  </a:lnTo>
                  <a:lnTo>
                    <a:pt x="29" y="40"/>
                  </a:lnTo>
                  <a:lnTo>
                    <a:pt x="21" y="48"/>
                  </a:lnTo>
                  <a:lnTo>
                    <a:pt x="16" y="57"/>
                  </a:lnTo>
                  <a:lnTo>
                    <a:pt x="8" y="69"/>
                  </a:lnTo>
                  <a:lnTo>
                    <a:pt x="2" y="76"/>
                  </a:lnTo>
                  <a:lnTo>
                    <a:pt x="0" y="80"/>
                  </a:lnTo>
                  <a:lnTo>
                    <a:pt x="14" y="69"/>
                  </a:lnTo>
                  <a:lnTo>
                    <a:pt x="12" y="74"/>
                  </a:lnTo>
                  <a:lnTo>
                    <a:pt x="10" y="80"/>
                  </a:lnTo>
                  <a:lnTo>
                    <a:pt x="8" y="88"/>
                  </a:lnTo>
                  <a:lnTo>
                    <a:pt x="6" y="95"/>
                  </a:lnTo>
                  <a:lnTo>
                    <a:pt x="2" y="124"/>
                  </a:lnTo>
                  <a:lnTo>
                    <a:pt x="0" y="145"/>
                  </a:lnTo>
                  <a:lnTo>
                    <a:pt x="0" y="160"/>
                  </a:lnTo>
                  <a:lnTo>
                    <a:pt x="0" y="166"/>
                  </a:lnTo>
                  <a:lnTo>
                    <a:pt x="4" y="156"/>
                  </a:lnTo>
                  <a:lnTo>
                    <a:pt x="14" y="135"/>
                  </a:lnTo>
                  <a:lnTo>
                    <a:pt x="27" y="111"/>
                  </a:lnTo>
                  <a:lnTo>
                    <a:pt x="42" y="90"/>
                  </a:lnTo>
                  <a:lnTo>
                    <a:pt x="44" y="91"/>
                  </a:lnTo>
                  <a:lnTo>
                    <a:pt x="44" y="93"/>
                  </a:lnTo>
                  <a:lnTo>
                    <a:pt x="44" y="95"/>
                  </a:lnTo>
                  <a:lnTo>
                    <a:pt x="46" y="93"/>
                  </a:lnTo>
                  <a:lnTo>
                    <a:pt x="46" y="90"/>
                  </a:lnTo>
                  <a:lnTo>
                    <a:pt x="46" y="86"/>
                  </a:lnTo>
                  <a:lnTo>
                    <a:pt x="48" y="86"/>
                  </a:lnTo>
                  <a:lnTo>
                    <a:pt x="58" y="80"/>
                  </a:lnTo>
                  <a:lnTo>
                    <a:pt x="65" y="74"/>
                  </a:lnTo>
                  <a:lnTo>
                    <a:pt x="75" y="70"/>
                  </a:lnTo>
                  <a:lnTo>
                    <a:pt x="82" y="67"/>
                  </a:lnTo>
                  <a:lnTo>
                    <a:pt x="92" y="65"/>
                  </a:lnTo>
                  <a:lnTo>
                    <a:pt x="101" y="65"/>
                  </a:lnTo>
                  <a:lnTo>
                    <a:pt x="111" y="65"/>
                  </a:lnTo>
                  <a:lnTo>
                    <a:pt x="122" y="67"/>
                  </a:lnTo>
                  <a:lnTo>
                    <a:pt x="138" y="72"/>
                  </a:lnTo>
                  <a:lnTo>
                    <a:pt x="162" y="84"/>
                  </a:lnTo>
                  <a:lnTo>
                    <a:pt x="189" y="101"/>
                  </a:lnTo>
                  <a:lnTo>
                    <a:pt x="220" y="120"/>
                  </a:lnTo>
                  <a:lnTo>
                    <a:pt x="248" y="139"/>
                  </a:lnTo>
                  <a:lnTo>
                    <a:pt x="273" y="156"/>
                  </a:lnTo>
                  <a:lnTo>
                    <a:pt x="292" y="170"/>
                  </a:lnTo>
                  <a:lnTo>
                    <a:pt x="302" y="177"/>
                  </a:lnTo>
                  <a:lnTo>
                    <a:pt x="323" y="191"/>
                  </a:lnTo>
                  <a:lnTo>
                    <a:pt x="344" y="195"/>
                  </a:lnTo>
                  <a:lnTo>
                    <a:pt x="363" y="193"/>
                  </a:lnTo>
                  <a:lnTo>
                    <a:pt x="380" y="185"/>
                  </a:lnTo>
                  <a:lnTo>
                    <a:pt x="395" y="177"/>
                  </a:lnTo>
                  <a:lnTo>
                    <a:pt x="407" y="168"/>
                  </a:lnTo>
                  <a:lnTo>
                    <a:pt x="414" y="160"/>
                  </a:lnTo>
                  <a:lnTo>
                    <a:pt x="416" y="158"/>
                  </a:lnTo>
                  <a:lnTo>
                    <a:pt x="413" y="124"/>
                  </a:lnTo>
                  <a:lnTo>
                    <a:pt x="397"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8" name="Freeform 65"/>
            <p:cNvSpPr>
              <a:spLocks/>
            </p:cNvSpPr>
            <p:nvPr/>
          </p:nvSpPr>
          <p:spPr bwMode="auto">
            <a:xfrm>
              <a:off x="5384801" y="3354388"/>
              <a:ext cx="228600" cy="34925"/>
            </a:xfrm>
            <a:custGeom>
              <a:avLst/>
              <a:gdLst>
                <a:gd name="T0" fmla="*/ 228600 w 286"/>
                <a:gd name="T1" fmla="*/ 25400 h 44"/>
                <a:gd name="T2" fmla="*/ 225403 w 286"/>
                <a:gd name="T3" fmla="*/ 23813 h 44"/>
                <a:gd name="T4" fmla="*/ 215012 w 286"/>
                <a:gd name="T5" fmla="*/ 21431 h 44"/>
                <a:gd name="T6" fmla="*/ 199825 w 286"/>
                <a:gd name="T7" fmla="*/ 16669 h 44"/>
                <a:gd name="T8" fmla="*/ 181441 w 286"/>
                <a:gd name="T9" fmla="*/ 10319 h 44"/>
                <a:gd name="T10" fmla="*/ 161459 w 286"/>
                <a:gd name="T11" fmla="*/ 5556 h 44"/>
                <a:gd name="T12" fmla="*/ 139878 w 286"/>
                <a:gd name="T13" fmla="*/ 1588 h 44"/>
                <a:gd name="T14" fmla="*/ 119895 w 286"/>
                <a:gd name="T15" fmla="*/ 0 h 44"/>
                <a:gd name="T16" fmla="*/ 102310 w 286"/>
                <a:gd name="T17" fmla="*/ 0 h 44"/>
                <a:gd name="T18" fmla="*/ 85525 w 286"/>
                <a:gd name="T19" fmla="*/ 1588 h 44"/>
                <a:gd name="T20" fmla="*/ 67141 w 286"/>
                <a:gd name="T21" fmla="*/ 5556 h 44"/>
                <a:gd name="T22" fmla="*/ 50356 w 286"/>
                <a:gd name="T23" fmla="*/ 10319 h 44"/>
                <a:gd name="T24" fmla="*/ 33571 w 286"/>
                <a:gd name="T25" fmla="*/ 15081 h 44"/>
                <a:gd name="T26" fmla="*/ 19983 w 286"/>
                <a:gd name="T27" fmla="*/ 21431 h 44"/>
                <a:gd name="T28" fmla="*/ 8792 w 286"/>
                <a:gd name="T29" fmla="*/ 23813 h 44"/>
                <a:gd name="T30" fmla="*/ 3197 w 286"/>
                <a:gd name="T31" fmla="*/ 26988 h 44"/>
                <a:gd name="T32" fmla="*/ 0 w 286"/>
                <a:gd name="T33" fmla="*/ 28575 h 44"/>
                <a:gd name="T34" fmla="*/ 3197 w 286"/>
                <a:gd name="T35" fmla="*/ 26988 h 44"/>
                <a:gd name="T36" fmla="*/ 10391 w 286"/>
                <a:gd name="T37" fmla="*/ 25400 h 44"/>
                <a:gd name="T38" fmla="*/ 23979 w 286"/>
                <a:gd name="T39" fmla="*/ 22225 h 44"/>
                <a:gd name="T40" fmla="*/ 40764 w 286"/>
                <a:gd name="T41" fmla="*/ 19844 h 44"/>
                <a:gd name="T42" fmla="*/ 60747 w 286"/>
                <a:gd name="T43" fmla="*/ 16669 h 44"/>
                <a:gd name="T44" fmla="*/ 82328 w 286"/>
                <a:gd name="T45" fmla="*/ 13494 h 44"/>
                <a:gd name="T46" fmla="*/ 104708 w 286"/>
                <a:gd name="T47" fmla="*/ 13494 h 44"/>
                <a:gd name="T48" fmla="*/ 129487 w 286"/>
                <a:gd name="T49" fmla="*/ 15081 h 44"/>
                <a:gd name="T50" fmla="*/ 152666 w 286"/>
                <a:gd name="T51" fmla="*/ 18256 h 44"/>
                <a:gd name="T52" fmla="*/ 170251 w 286"/>
                <a:gd name="T53" fmla="*/ 22225 h 44"/>
                <a:gd name="T54" fmla="*/ 187036 w 286"/>
                <a:gd name="T55" fmla="*/ 25400 h 44"/>
                <a:gd name="T56" fmla="*/ 201424 w 286"/>
                <a:gd name="T57" fmla="*/ 28575 h 44"/>
                <a:gd name="T58" fmla="*/ 210216 w 286"/>
                <a:gd name="T59" fmla="*/ 30163 h 44"/>
                <a:gd name="T60" fmla="*/ 218209 w 286"/>
                <a:gd name="T61" fmla="*/ 33338 h 44"/>
                <a:gd name="T62" fmla="*/ 222206 w 286"/>
                <a:gd name="T63" fmla="*/ 34925 h 44"/>
                <a:gd name="T64" fmla="*/ 223804 w 286"/>
                <a:gd name="T65" fmla="*/ 34925 h 44"/>
                <a:gd name="T66" fmla="*/ 228600 w 286"/>
                <a:gd name="T67" fmla="*/ 25400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6" h="44">
                  <a:moveTo>
                    <a:pt x="286" y="32"/>
                  </a:moveTo>
                  <a:lnTo>
                    <a:pt x="282" y="30"/>
                  </a:lnTo>
                  <a:lnTo>
                    <a:pt x="269" y="27"/>
                  </a:lnTo>
                  <a:lnTo>
                    <a:pt x="250" y="21"/>
                  </a:lnTo>
                  <a:lnTo>
                    <a:pt x="227" y="13"/>
                  </a:lnTo>
                  <a:lnTo>
                    <a:pt x="202" y="7"/>
                  </a:lnTo>
                  <a:lnTo>
                    <a:pt x="175" y="2"/>
                  </a:lnTo>
                  <a:lnTo>
                    <a:pt x="150" y="0"/>
                  </a:lnTo>
                  <a:lnTo>
                    <a:pt x="128" y="0"/>
                  </a:lnTo>
                  <a:lnTo>
                    <a:pt x="107" y="2"/>
                  </a:lnTo>
                  <a:lnTo>
                    <a:pt x="84" y="7"/>
                  </a:lnTo>
                  <a:lnTo>
                    <a:pt x="63" y="13"/>
                  </a:lnTo>
                  <a:lnTo>
                    <a:pt x="42" y="19"/>
                  </a:lnTo>
                  <a:lnTo>
                    <a:pt x="25" y="27"/>
                  </a:lnTo>
                  <a:lnTo>
                    <a:pt x="11" y="30"/>
                  </a:lnTo>
                  <a:lnTo>
                    <a:pt x="4" y="34"/>
                  </a:lnTo>
                  <a:lnTo>
                    <a:pt x="0" y="36"/>
                  </a:lnTo>
                  <a:lnTo>
                    <a:pt x="4" y="34"/>
                  </a:lnTo>
                  <a:lnTo>
                    <a:pt x="13" y="32"/>
                  </a:lnTo>
                  <a:lnTo>
                    <a:pt x="30" y="28"/>
                  </a:lnTo>
                  <a:lnTo>
                    <a:pt x="51" y="25"/>
                  </a:lnTo>
                  <a:lnTo>
                    <a:pt x="76" y="21"/>
                  </a:lnTo>
                  <a:lnTo>
                    <a:pt x="103" y="17"/>
                  </a:lnTo>
                  <a:lnTo>
                    <a:pt x="131" y="17"/>
                  </a:lnTo>
                  <a:lnTo>
                    <a:pt x="162" y="19"/>
                  </a:lnTo>
                  <a:lnTo>
                    <a:pt x="191" y="23"/>
                  </a:lnTo>
                  <a:lnTo>
                    <a:pt x="213" y="28"/>
                  </a:lnTo>
                  <a:lnTo>
                    <a:pt x="234" y="32"/>
                  </a:lnTo>
                  <a:lnTo>
                    <a:pt x="252" y="36"/>
                  </a:lnTo>
                  <a:lnTo>
                    <a:pt x="263" y="38"/>
                  </a:lnTo>
                  <a:lnTo>
                    <a:pt x="273" y="42"/>
                  </a:lnTo>
                  <a:lnTo>
                    <a:pt x="278" y="44"/>
                  </a:lnTo>
                  <a:lnTo>
                    <a:pt x="280" y="44"/>
                  </a:lnTo>
                  <a:lnTo>
                    <a:pt x="28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9" name="Freeform 66"/>
            <p:cNvSpPr>
              <a:spLocks/>
            </p:cNvSpPr>
            <p:nvPr/>
          </p:nvSpPr>
          <p:spPr bwMode="auto">
            <a:xfrm>
              <a:off x="5389563" y="3328988"/>
              <a:ext cx="223838" cy="58738"/>
            </a:xfrm>
            <a:custGeom>
              <a:avLst/>
              <a:gdLst>
                <a:gd name="T0" fmla="*/ 223838 w 281"/>
                <a:gd name="T1" fmla="*/ 50906 h 75"/>
                <a:gd name="T2" fmla="*/ 220652 w 281"/>
                <a:gd name="T3" fmla="*/ 49340 h 75"/>
                <a:gd name="T4" fmla="*/ 211889 w 281"/>
                <a:gd name="T5" fmla="*/ 43858 h 75"/>
                <a:gd name="T6" fmla="*/ 198348 w 281"/>
                <a:gd name="T7" fmla="*/ 36026 h 75"/>
                <a:gd name="T8" fmla="*/ 181619 w 281"/>
                <a:gd name="T9" fmla="*/ 28977 h 75"/>
                <a:gd name="T10" fmla="*/ 161705 w 281"/>
                <a:gd name="T11" fmla="*/ 19579 h 75"/>
                <a:gd name="T12" fmla="*/ 141791 w 281"/>
                <a:gd name="T13" fmla="*/ 10964 h 75"/>
                <a:gd name="T14" fmla="*/ 121876 w 281"/>
                <a:gd name="T15" fmla="*/ 4699 h 75"/>
                <a:gd name="T16" fmla="*/ 103555 w 281"/>
                <a:gd name="T17" fmla="*/ 1566 h 75"/>
                <a:gd name="T18" fmla="*/ 86827 w 281"/>
                <a:gd name="T19" fmla="*/ 0 h 75"/>
                <a:gd name="T20" fmla="*/ 68506 w 281"/>
                <a:gd name="T21" fmla="*/ 1566 h 75"/>
                <a:gd name="T22" fmla="*/ 51777 w 281"/>
                <a:gd name="T23" fmla="*/ 3133 h 75"/>
                <a:gd name="T24" fmla="*/ 35049 w 281"/>
                <a:gd name="T25" fmla="*/ 4699 h 75"/>
                <a:gd name="T26" fmla="*/ 21508 w 281"/>
                <a:gd name="T27" fmla="*/ 7832 h 75"/>
                <a:gd name="T28" fmla="*/ 11152 w 281"/>
                <a:gd name="T29" fmla="*/ 9398 h 75"/>
                <a:gd name="T30" fmla="*/ 3186 w 281"/>
                <a:gd name="T31" fmla="*/ 12531 h 75"/>
                <a:gd name="T32" fmla="*/ 0 w 281"/>
                <a:gd name="T33" fmla="*/ 12531 h 75"/>
                <a:gd name="T34" fmla="*/ 3186 w 281"/>
                <a:gd name="T35" fmla="*/ 12531 h 75"/>
                <a:gd name="T36" fmla="*/ 12745 w 281"/>
                <a:gd name="T37" fmla="*/ 10964 h 75"/>
                <a:gd name="T38" fmla="*/ 24694 w 281"/>
                <a:gd name="T39" fmla="*/ 10964 h 75"/>
                <a:gd name="T40" fmla="*/ 41422 w 281"/>
                <a:gd name="T41" fmla="*/ 10964 h 75"/>
                <a:gd name="T42" fmla="*/ 61336 w 281"/>
                <a:gd name="T43" fmla="*/ 10964 h 75"/>
                <a:gd name="T44" fmla="*/ 82047 w 281"/>
                <a:gd name="T45" fmla="*/ 12531 h 75"/>
                <a:gd name="T46" fmla="*/ 105148 w 281"/>
                <a:gd name="T47" fmla="*/ 16447 h 75"/>
                <a:gd name="T48" fmla="*/ 128249 w 281"/>
                <a:gd name="T49" fmla="*/ 22712 h 75"/>
                <a:gd name="T50" fmla="*/ 148960 w 281"/>
                <a:gd name="T51" fmla="*/ 30544 h 75"/>
                <a:gd name="T52" fmla="*/ 168874 w 281"/>
                <a:gd name="T53" fmla="*/ 36026 h 75"/>
                <a:gd name="T54" fmla="*/ 184009 w 281"/>
                <a:gd name="T55" fmla="*/ 42291 h 75"/>
                <a:gd name="T56" fmla="*/ 196754 w 281"/>
                <a:gd name="T57" fmla="*/ 47774 h 75"/>
                <a:gd name="T58" fmla="*/ 205517 w 281"/>
                <a:gd name="T59" fmla="*/ 52473 h 75"/>
                <a:gd name="T60" fmla="*/ 213483 w 281"/>
                <a:gd name="T61" fmla="*/ 55605 h 75"/>
                <a:gd name="T62" fmla="*/ 215872 w 281"/>
                <a:gd name="T63" fmla="*/ 58738 h 75"/>
                <a:gd name="T64" fmla="*/ 217465 w 281"/>
                <a:gd name="T65" fmla="*/ 58738 h 75"/>
                <a:gd name="T66" fmla="*/ 223838 w 281"/>
                <a:gd name="T67" fmla="*/ 50906 h 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75">
                  <a:moveTo>
                    <a:pt x="281" y="65"/>
                  </a:moveTo>
                  <a:lnTo>
                    <a:pt x="277" y="63"/>
                  </a:lnTo>
                  <a:lnTo>
                    <a:pt x="266" y="56"/>
                  </a:lnTo>
                  <a:lnTo>
                    <a:pt x="249" y="46"/>
                  </a:lnTo>
                  <a:lnTo>
                    <a:pt x="228" y="37"/>
                  </a:lnTo>
                  <a:lnTo>
                    <a:pt x="203" y="25"/>
                  </a:lnTo>
                  <a:lnTo>
                    <a:pt x="178" y="14"/>
                  </a:lnTo>
                  <a:lnTo>
                    <a:pt x="153" y="6"/>
                  </a:lnTo>
                  <a:lnTo>
                    <a:pt x="130" y="2"/>
                  </a:lnTo>
                  <a:lnTo>
                    <a:pt x="109" y="0"/>
                  </a:lnTo>
                  <a:lnTo>
                    <a:pt x="86" y="2"/>
                  </a:lnTo>
                  <a:lnTo>
                    <a:pt x="65" y="4"/>
                  </a:lnTo>
                  <a:lnTo>
                    <a:pt x="44" y="6"/>
                  </a:lnTo>
                  <a:lnTo>
                    <a:pt x="27" y="10"/>
                  </a:lnTo>
                  <a:lnTo>
                    <a:pt x="14" y="12"/>
                  </a:lnTo>
                  <a:lnTo>
                    <a:pt x="4" y="16"/>
                  </a:lnTo>
                  <a:lnTo>
                    <a:pt x="0" y="16"/>
                  </a:lnTo>
                  <a:lnTo>
                    <a:pt x="4" y="16"/>
                  </a:lnTo>
                  <a:lnTo>
                    <a:pt x="16" y="14"/>
                  </a:lnTo>
                  <a:lnTo>
                    <a:pt x="31" y="14"/>
                  </a:lnTo>
                  <a:lnTo>
                    <a:pt x="52" y="14"/>
                  </a:lnTo>
                  <a:lnTo>
                    <a:pt x="77" y="14"/>
                  </a:lnTo>
                  <a:lnTo>
                    <a:pt x="103" y="16"/>
                  </a:lnTo>
                  <a:lnTo>
                    <a:pt x="132" y="21"/>
                  </a:lnTo>
                  <a:lnTo>
                    <a:pt x="161" y="29"/>
                  </a:lnTo>
                  <a:lnTo>
                    <a:pt x="187" y="39"/>
                  </a:lnTo>
                  <a:lnTo>
                    <a:pt x="212" y="46"/>
                  </a:lnTo>
                  <a:lnTo>
                    <a:pt x="231" y="54"/>
                  </a:lnTo>
                  <a:lnTo>
                    <a:pt x="247" y="61"/>
                  </a:lnTo>
                  <a:lnTo>
                    <a:pt x="258" y="67"/>
                  </a:lnTo>
                  <a:lnTo>
                    <a:pt x="268" y="71"/>
                  </a:lnTo>
                  <a:lnTo>
                    <a:pt x="271" y="75"/>
                  </a:lnTo>
                  <a:lnTo>
                    <a:pt x="273" y="75"/>
                  </a:lnTo>
                  <a:lnTo>
                    <a:pt x="281"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0" name="Freeform 67"/>
            <p:cNvSpPr>
              <a:spLocks/>
            </p:cNvSpPr>
            <p:nvPr/>
          </p:nvSpPr>
          <p:spPr bwMode="auto">
            <a:xfrm>
              <a:off x="5480051" y="3378201"/>
              <a:ext cx="133350" cy="47625"/>
            </a:xfrm>
            <a:custGeom>
              <a:avLst/>
              <a:gdLst>
                <a:gd name="T0" fmla="*/ 133350 w 166"/>
                <a:gd name="T1" fmla="*/ 1614 h 59"/>
                <a:gd name="T2" fmla="*/ 130137 w 166"/>
                <a:gd name="T3" fmla="*/ 1614 h 59"/>
                <a:gd name="T4" fmla="*/ 124514 w 166"/>
                <a:gd name="T5" fmla="*/ 0 h 59"/>
                <a:gd name="T6" fmla="*/ 114874 w 166"/>
                <a:gd name="T7" fmla="*/ 0 h 59"/>
                <a:gd name="T8" fmla="*/ 104431 w 166"/>
                <a:gd name="T9" fmla="*/ 0 h 59"/>
                <a:gd name="T10" fmla="*/ 90774 w 166"/>
                <a:gd name="T11" fmla="*/ 0 h 59"/>
                <a:gd name="T12" fmla="*/ 77921 w 166"/>
                <a:gd name="T13" fmla="*/ 1614 h 59"/>
                <a:gd name="T14" fmla="*/ 65872 w 166"/>
                <a:gd name="T15" fmla="*/ 3229 h 59"/>
                <a:gd name="T16" fmla="*/ 55429 w 166"/>
                <a:gd name="T17" fmla="*/ 6458 h 59"/>
                <a:gd name="T18" fmla="*/ 45789 w 166"/>
                <a:gd name="T19" fmla="*/ 11301 h 59"/>
                <a:gd name="T20" fmla="*/ 35346 w 166"/>
                <a:gd name="T21" fmla="*/ 16951 h 59"/>
                <a:gd name="T22" fmla="*/ 25706 w 166"/>
                <a:gd name="T23" fmla="*/ 25023 h 59"/>
                <a:gd name="T24" fmla="*/ 18476 w 166"/>
                <a:gd name="T25" fmla="*/ 30674 h 59"/>
                <a:gd name="T26" fmla="*/ 10443 w 166"/>
                <a:gd name="T27" fmla="*/ 37131 h 59"/>
                <a:gd name="T28" fmla="*/ 4820 w 166"/>
                <a:gd name="T29" fmla="*/ 43589 h 59"/>
                <a:gd name="T30" fmla="*/ 1607 w 166"/>
                <a:gd name="T31" fmla="*/ 46818 h 59"/>
                <a:gd name="T32" fmla="*/ 0 w 166"/>
                <a:gd name="T33" fmla="*/ 47625 h 59"/>
                <a:gd name="T34" fmla="*/ 1607 w 166"/>
                <a:gd name="T35" fmla="*/ 46818 h 59"/>
                <a:gd name="T36" fmla="*/ 6427 w 166"/>
                <a:gd name="T37" fmla="*/ 43589 h 59"/>
                <a:gd name="T38" fmla="*/ 13656 w 166"/>
                <a:gd name="T39" fmla="*/ 38746 h 59"/>
                <a:gd name="T40" fmla="*/ 23296 w 166"/>
                <a:gd name="T41" fmla="*/ 32288 h 59"/>
                <a:gd name="T42" fmla="*/ 33739 w 166"/>
                <a:gd name="T43" fmla="*/ 26638 h 59"/>
                <a:gd name="T44" fmla="*/ 45789 w 166"/>
                <a:gd name="T45" fmla="*/ 21794 h 59"/>
                <a:gd name="T46" fmla="*/ 59445 w 166"/>
                <a:gd name="T47" fmla="*/ 15337 h 59"/>
                <a:gd name="T48" fmla="*/ 73905 w 166"/>
                <a:gd name="T49" fmla="*/ 12915 h 59"/>
                <a:gd name="T50" fmla="*/ 87561 w 166"/>
                <a:gd name="T51" fmla="*/ 11301 h 59"/>
                <a:gd name="T52" fmla="*/ 98004 w 166"/>
                <a:gd name="T53" fmla="*/ 9686 h 59"/>
                <a:gd name="T54" fmla="*/ 108447 w 166"/>
                <a:gd name="T55" fmla="*/ 9686 h 59"/>
                <a:gd name="T56" fmla="*/ 116480 w 166"/>
                <a:gd name="T57" fmla="*/ 8072 h 59"/>
                <a:gd name="T58" fmla="*/ 124514 w 166"/>
                <a:gd name="T59" fmla="*/ 9686 h 59"/>
                <a:gd name="T60" fmla="*/ 128530 w 166"/>
                <a:gd name="T61" fmla="*/ 9686 h 59"/>
                <a:gd name="T62" fmla="*/ 130137 w 166"/>
                <a:gd name="T63" fmla="*/ 9686 h 59"/>
                <a:gd name="T64" fmla="*/ 131743 w 166"/>
                <a:gd name="T65" fmla="*/ 9686 h 59"/>
                <a:gd name="T66" fmla="*/ 133350 w 166"/>
                <a:gd name="T67" fmla="*/ 1614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6" h="59">
                  <a:moveTo>
                    <a:pt x="166" y="2"/>
                  </a:moveTo>
                  <a:lnTo>
                    <a:pt x="162" y="2"/>
                  </a:lnTo>
                  <a:lnTo>
                    <a:pt x="155" y="0"/>
                  </a:lnTo>
                  <a:lnTo>
                    <a:pt x="143" y="0"/>
                  </a:lnTo>
                  <a:lnTo>
                    <a:pt x="130" y="0"/>
                  </a:lnTo>
                  <a:lnTo>
                    <a:pt x="113" y="0"/>
                  </a:lnTo>
                  <a:lnTo>
                    <a:pt x="97" y="2"/>
                  </a:lnTo>
                  <a:lnTo>
                    <a:pt x="82" y="4"/>
                  </a:lnTo>
                  <a:lnTo>
                    <a:pt x="69" y="8"/>
                  </a:lnTo>
                  <a:lnTo>
                    <a:pt x="57" y="14"/>
                  </a:lnTo>
                  <a:lnTo>
                    <a:pt x="44" y="21"/>
                  </a:lnTo>
                  <a:lnTo>
                    <a:pt x="32" y="31"/>
                  </a:lnTo>
                  <a:lnTo>
                    <a:pt x="23" y="38"/>
                  </a:lnTo>
                  <a:lnTo>
                    <a:pt x="13" y="46"/>
                  </a:lnTo>
                  <a:lnTo>
                    <a:pt x="6" y="54"/>
                  </a:lnTo>
                  <a:lnTo>
                    <a:pt x="2" y="58"/>
                  </a:lnTo>
                  <a:lnTo>
                    <a:pt x="0" y="59"/>
                  </a:lnTo>
                  <a:lnTo>
                    <a:pt x="2" y="58"/>
                  </a:lnTo>
                  <a:lnTo>
                    <a:pt x="8" y="54"/>
                  </a:lnTo>
                  <a:lnTo>
                    <a:pt x="17" y="48"/>
                  </a:lnTo>
                  <a:lnTo>
                    <a:pt x="29" y="40"/>
                  </a:lnTo>
                  <a:lnTo>
                    <a:pt x="42" y="33"/>
                  </a:lnTo>
                  <a:lnTo>
                    <a:pt x="57" y="27"/>
                  </a:lnTo>
                  <a:lnTo>
                    <a:pt x="74" y="19"/>
                  </a:lnTo>
                  <a:lnTo>
                    <a:pt x="92" y="16"/>
                  </a:lnTo>
                  <a:lnTo>
                    <a:pt x="109" y="14"/>
                  </a:lnTo>
                  <a:lnTo>
                    <a:pt x="122" y="12"/>
                  </a:lnTo>
                  <a:lnTo>
                    <a:pt x="135" y="12"/>
                  </a:lnTo>
                  <a:lnTo>
                    <a:pt x="145" y="10"/>
                  </a:lnTo>
                  <a:lnTo>
                    <a:pt x="155" y="12"/>
                  </a:lnTo>
                  <a:lnTo>
                    <a:pt x="160" y="12"/>
                  </a:lnTo>
                  <a:lnTo>
                    <a:pt x="162" y="12"/>
                  </a:lnTo>
                  <a:lnTo>
                    <a:pt x="164" y="12"/>
                  </a:lnTo>
                  <a:lnTo>
                    <a:pt x="16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1" name="Freeform 68"/>
            <p:cNvSpPr>
              <a:spLocks/>
            </p:cNvSpPr>
            <p:nvPr/>
          </p:nvSpPr>
          <p:spPr bwMode="auto">
            <a:xfrm>
              <a:off x="5359401" y="3498851"/>
              <a:ext cx="257175" cy="422275"/>
            </a:xfrm>
            <a:custGeom>
              <a:avLst/>
              <a:gdLst>
                <a:gd name="T0" fmla="*/ 257175 w 325"/>
                <a:gd name="T1" fmla="*/ 0 h 533"/>
                <a:gd name="T2" fmla="*/ 255592 w 325"/>
                <a:gd name="T3" fmla="*/ 4754 h 533"/>
                <a:gd name="T4" fmla="*/ 252427 w 325"/>
                <a:gd name="T5" fmla="*/ 15053 h 533"/>
                <a:gd name="T6" fmla="*/ 244514 w 325"/>
                <a:gd name="T7" fmla="*/ 30106 h 533"/>
                <a:gd name="T8" fmla="*/ 231062 w 325"/>
                <a:gd name="T9" fmla="*/ 51497 h 533"/>
                <a:gd name="T10" fmla="*/ 212862 w 325"/>
                <a:gd name="T11" fmla="*/ 72888 h 533"/>
                <a:gd name="T12" fmla="*/ 187540 w 325"/>
                <a:gd name="T13" fmla="*/ 96656 h 533"/>
                <a:gd name="T14" fmla="*/ 155888 w 325"/>
                <a:gd name="T15" fmla="*/ 119631 h 533"/>
                <a:gd name="T16" fmla="*/ 113157 w 325"/>
                <a:gd name="T17" fmla="*/ 139438 h 533"/>
                <a:gd name="T18" fmla="*/ 72800 w 325"/>
                <a:gd name="T19" fmla="*/ 166375 h 533"/>
                <a:gd name="T20" fmla="*/ 45896 w 325"/>
                <a:gd name="T21" fmla="*/ 204403 h 533"/>
                <a:gd name="T22" fmla="*/ 27696 w 325"/>
                <a:gd name="T23" fmla="*/ 251147 h 533"/>
                <a:gd name="T24" fmla="*/ 16617 w 325"/>
                <a:gd name="T25" fmla="*/ 299475 h 533"/>
                <a:gd name="T26" fmla="*/ 12661 w 325"/>
                <a:gd name="T27" fmla="*/ 346218 h 533"/>
                <a:gd name="T28" fmla="*/ 12661 w 325"/>
                <a:gd name="T29" fmla="*/ 384246 h 533"/>
                <a:gd name="T30" fmla="*/ 12661 w 325"/>
                <a:gd name="T31" fmla="*/ 411183 h 533"/>
                <a:gd name="T32" fmla="*/ 13452 w 325"/>
                <a:gd name="T33" fmla="*/ 422275 h 533"/>
                <a:gd name="T34" fmla="*/ 12661 w 325"/>
                <a:gd name="T35" fmla="*/ 414352 h 533"/>
                <a:gd name="T36" fmla="*/ 7913 w 325"/>
                <a:gd name="T37" fmla="*/ 394546 h 533"/>
                <a:gd name="T38" fmla="*/ 3165 w 325"/>
                <a:gd name="T39" fmla="*/ 366024 h 533"/>
                <a:gd name="T40" fmla="*/ 0 w 325"/>
                <a:gd name="T41" fmla="*/ 329580 h 533"/>
                <a:gd name="T42" fmla="*/ 0 w 325"/>
                <a:gd name="T43" fmla="*/ 289175 h 533"/>
                <a:gd name="T44" fmla="*/ 6330 w 325"/>
                <a:gd name="T45" fmla="*/ 246393 h 533"/>
                <a:gd name="T46" fmla="*/ 19783 w 325"/>
                <a:gd name="T47" fmla="*/ 205988 h 533"/>
                <a:gd name="T48" fmla="*/ 44313 w 325"/>
                <a:gd name="T49" fmla="*/ 167959 h 533"/>
                <a:gd name="T50" fmla="*/ 64887 w 325"/>
                <a:gd name="T51" fmla="*/ 144984 h 533"/>
                <a:gd name="T52" fmla="*/ 84670 w 325"/>
                <a:gd name="T53" fmla="*/ 126762 h 533"/>
                <a:gd name="T54" fmla="*/ 104453 w 325"/>
                <a:gd name="T55" fmla="*/ 111709 h 533"/>
                <a:gd name="T56" fmla="*/ 122653 w 325"/>
                <a:gd name="T57" fmla="*/ 99825 h 533"/>
                <a:gd name="T58" fmla="*/ 139270 w 325"/>
                <a:gd name="T59" fmla="*/ 91110 h 533"/>
                <a:gd name="T60" fmla="*/ 155888 w 325"/>
                <a:gd name="T61" fmla="*/ 81603 h 533"/>
                <a:gd name="T62" fmla="*/ 170922 w 325"/>
                <a:gd name="T63" fmla="*/ 72888 h 533"/>
                <a:gd name="T64" fmla="*/ 185957 w 325"/>
                <a:gd name="T65" fmla="*/ 61796 h 533"/>
                <a:gd name="T66" fmla="*/ 199410 w 325"/>
                <a:gd name="T67" fmla="*/ 51497 h 533"/>
                <a:gd name="T68" fmla="*/ 211279 w 325"/>
                <a:gd name="T69" fmla="*/ 41198 h 533"/>
                <a:gd name="T70" fmla="*/ 223940 w 325"/>
                <a:gd name="T71" fmla="*/ 30106 h 533"/>
                <a:gd name="T72" fmla="*/ 234227 w 325"/>
                <a:gd name="T73" fmla="*/ 21391 h 533"/>
                <a:gd name="T74" fmla="*/ 243723 w 325"/>
                <a:gd name="T75" fmla="*/ 11884 h 533"/>
                <a:gd name="T76" fmla="*/ 250845 w 325"/>
                <a:gd name="T77" fmla="*/ 6338 h 533"/>
                <a:gd name="T78" fmla="*/ 255592 w 325"/>
                <a:gd name="T79" fmla="*/ 1585 h 533"/>
                <a:gd name="T80" fmla="*/ 257175 w 325"/>
                <a:gd name="T81" fmla="*/ 0 h 5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5" h="533">
                  <a:moveTo>
                    <a:pt x="325" y="0"/>
                  </a:moveTo>
                  <a:lnTo>
                    <a:pt x="323" y="6"/>
                  </a:lnTo>
                  <a:lnTo>
                    <a:pt x="319" y="19"/>
                  </a:lnTo>
                  <a:lnTo>
                    <a:pt x="309" y="38"/>
                  </a:lnTo>
                  <a:lnTo>
                    <a:pt x="292" y="65"/>
                  </a:lnTo>
                  <a:lnTo>
                    <a:pt x="269" y="92"/>
                  </a:lnTo>
                  <a:lnTo>
                    <a:pt x="237" y="122"/>
                  </a:lnTo>
                  <a:lnTo>
                    <a:pt x="197" y="151"/>
                  </a:lnTo>
                  <a:lnTo>
                    <a:pt x="143" y="176"/>
                  </a:lnTo>
                  <a:lnTo>
                    <a:pt x="92" y="210"/>
                  </a:lnTo>
                  <a:lnTo>
                    <a:pt x="58" y="258"/>
                  </a:lnTo>
                  <a:lnTo>
                    <a:pt x="35" y="317"/>
                  </a:lnTo>
                  <a:lnTo>
                    <a:pt x="21" y="378"/>
                  </a:lnTo>
                  <a:lnTo>
                    <a:pt x="16" y="437"/>
                  </a:lnTo>
                  <a:lnTo>
                    <a:pt x="16" y="485"/>
                  </a:lnTo>
                  <a:lnTo>
                    <a:pt x="16" y="519"/>
                  </a:lnTo>
                  <a:lnTo>
                    <a:pt x="17" y="533"/>
                  </a:lnTo>
                  <a:lnTo>
                    <a:pt x="16" y="523"/>
                  </a:lnTo>
                  <a:lnTo>
                    <a:pt x="10" y="498"/>
                  </a:lnTo>
                  <a:lnTo>
                    <a:pt x="4" y="462"/>
                  </a:lnTo>
                  <a:lnTo>
                    <a:pt x="0" y="416"/>
                  </a:lnTo>
                  <a:lnTo>
                    <a:pt x="0" y="365"/>
                  </a:lnTo>
                  <a:lnTo>
                    <a:pt x="8" y="311"/>
                  </a:lnTo>
                  <a:lnTo>
                    <a:pt x="25" y="260"/>
                  </a:lnTo>
                  <a:lnTo>
                    <a:pt x="56" y="212"/>
                  </a:lnTo>
                  <a:lnTo>
                    <a:pt x="82" y="183"/>
                  </a:lnTo>
                  <a:lnTo>
                    <a:pt x="107" y="160"/>
                  </a:lnTo>
                  <a:lnTo>
                    <a:pt x="132" y="141"/>
                  </a:lnTo>
                  <a:lnTo>
                    <a:pt x="155" y="126"/>
                  </a:lnTo>
                  <a:lnTo>
                    <a:pt x="176" y="115"/>
                  </a:lnTo>
                  <a:lnTo>
                    <a:pt x="197" y="103"/>
                  </a:lnTo>
                  <a:lnTo>
                    <a:pt x="216" y="92"/>
                  </a:lnTo>
                  <a:lnTo>
                    <a:pt x="235" y="78"/>
                  </a:lnTo>
                  <a:lnTo>
                    <a:pt x="252" y="65"/>
                  </a:lnTo>
                  <a:lnTo>
                    <a:pt x="267" y="52"/>
                  </a:lnTo>
                  <a:lnTo>
                    <a:pt x="283" y="38"/>
                  </a:lnTo>
                  <a:lnTo>
                    <a:pt x="296" y="27"/>
                  </a:lnTo>
                  <a:lnTo>
                    <a:pt x="308" y="15"/>
                  </a:lnTo>
                  <a:lnTo>
                    <a:pt x="317" y="8"/>
                  </a:lnTo>
                  <a:lnTo>
                    <a:pt x="323" y="2"/>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2" name="Freeform 69"/>
            <p:cNvSpPr>
              <a:spLocks/>
            </p:cNvSpPr>
            <p:nvPr/>
          </p:nvSpPr>
          <p:spPr bwMode="auto">
            <a:xfrm>
              <a:off x="5056188" y="2976563"/>
              <a:ext cx="206375" cy="377825"/>
            </a:xfrm>
            <a:custGeom>
              <a:avLst/>
              <a:gdLst>
                <a:gd name="T0" fmla="*/ 151606 w 260"/>
                <a:gd name="T1" fmla="*/ 2386 h 475"/>
                <a:gd name="T2" fmla="*/ 133350 w 260"/>
                <a:gd name="T3" fmla="*/ 13522 h 475"/>
                <a:gd name="T4" fmla="*/ 121444 w 260"/>
                <a:gd name="T5" fmla="*/ 30226 h 475"/>
                <a:gd name="T6" fmla="*/ 115888 w 260"/>
                <a:gd name="T7" fmla="*/ 50907 h 475"/>
                <a:gd name="T8" fmla="*/ 115888 w 260"/>
                <a:gd name="T9" fmla="*/ 65225 h 475"/>
                <a:gd name="T10" fmla="*/ 115888 w 260"/>
                <a:gd name="T11" fmla="*/ 69202 h 475"/>
                <a:gd name="T12" fmla="*/ 111125 w 260"/>
                <a:gd name="T13" fmla="*/ 69202 h 475"/>
                <a:gd name="T14" fmla="*/ 99219 w 260"/>
                <a:gd name="T15" fmla="*/ 66815 h 475"/>
                <a:gd name="T16" fmla="*/ 82550 w 260"/>
                <a:gd name="T17" fmla="*/ 69202 h 475"/>
                <a:gd name="T18" fmla="*/ 64294 w 260"/>
                <a:gd name="T19" fmla="*/ 80338 h 475"/>
                <a:gd name="T20" fmla="*/ 51594 w 260"/>
                <a:gd name="T21" fmla="*/ 97041 h 475"/>
                <a:gd name="T22" fmla="*/ 44450 w 260"/>
                <a:gd name="T23" fmla="*/ 117722 h 475"/>
                <a:gd name="T24" fmla="*/ 46038 w 260"/>
                <a:gd name="T25" fmla="*/ 140790 h 475"/>
                <a:gd name="T26" fmla="*/ 54769 w 260"/>
                <a:gd name="T27" fmla="*/ 159084 h 475"/>
                <a:gd name="T28" fmla="*/ 57944 w 260"/>
                <a:gd name="T29" fmla="*/ 167038 h 475"/>
                <a:gd name="T30" fmla="*/ 50006 w 260"/>
                <a:gd name="T31" fmla="*/ 167038 h 475"/>
                <a:gd name="T32" fmla="*/ 36513 w 260"/>
                <a:gd name="T33" fmla="*/ 167834 h 475"/>
                <a:gd name="T34" fmla="*/ 19844 w 260"/>
                <a:gd name="T35" fmla="*/ 178970 h 475"/>
                <a:gd name="T36" fmla="*/ 7938 w 260"/>
                <a:gd name="T37" fmla="*/ 197264 h 475"/>
                <a:gd name="T38" fmla="*/ 0 w 260"/>
                <a:gd name="T39" fmla="*/ 217945 h 475"/>
                <a:gd name="T40" fmla="*/ 4763 w 260"/>
                <a:gd name="T41" fmla="*/ 244194 h 475"/>
                <a:gd name="T42" fmla="*/ 24606 w 260"/>
                <a:gd name="T43" fmla="*/ 284761 h 475"/>
                <a:gd name="T44" fmla="*/ 53181 w 260"/>
                <a:gd name="T45" fmla="*/ 333281 h 475"/>
                <a:gd name="T46" fmla="*/ 80963 w 260"/>
                <a:gd name="T47" fmla="*/ 369871 h 475"/>
                <a:gd name="T48" fmla="*/ 84931 w 260"/>
                <a:gd name="T49" fmla="*/ 369871 h 475"/>
                <a:gd name="T50" fmla="*/ 65881 w 260"/>
                <a:gd name="T51" fmla="*/ 336463 h 475"/>
                <a:gd name="T52" fmla="*/ 44450 w 260"/>
                <a:gd name="T53" fmla="*/ 292715 h 475"/>
                <a:gd name="T54" fmla="*/ 27781 w 260"/>
                <a:gd name="T55" fmla="*/ 256126 h 475"/>
                <a:gd name="T56" fmla="*/ 24606 w 260"/>
                <a:gd name="T57" fmla="*/ 234649 h 475"/>
                <a:gd name="T58" fmla="*/ 30956 w 260"/>
                <a:gd name="T59" fmla="*/ 213968 h 475"/>
                <a:gd name="T60" fmla="*/ 42863 w 260"/>
                <a:gd name="T61" fmla="*/ 197264 h 475"/>
                <a:gd name="T62" fmla="*/ 61119 w 260"/>
                <a:gd name="T63" fmla="*/ 186129 h 475"/>
                <a:gd name="T64" fmla="*/ 76200 w 260"/>
                <a:gd name="T65" fmla="*/ 183742 h 475"/>
                <a:gd name="T66" fmla="*/ 84931 w 260"/>
                <a:gd name="T67" fmla="*/ 184538 h 475"/>
                <a:gd name="T68" fmla="*/ 86519 w 260"/>
                <a:gd name="T69" fmla="*/ 182151 h 475"/>
                <a:gd name="T70" fmla="*/ 80963 w 260"/>
                <a:gd name="T71" fmla="*/ 177379 h 475"/>
                <a:gd name="T72" fmla="*/ 74613 w 260"/>
                <a:gd name="T73" fmla="*/ 167834 h 475"/>
                <a:gd name="T74" fmla="*/ 69850 w 260"/>
                <a:gd name="T75" fmla="*/ 154312 h 475"/>
                <a:gd name="T76" fmla="*/ 68263 w 260"/>
                <a:gd name="T77" fmla="*/ 134426 h 475"/>
                <a:gd name="T78" fmla="*/ 74613 w 260"/>
                <a:gd name="T79" fmla="*/ 113745 h 475"/>
                <a:gd name="T80" fmla="*/ 88106 w 260"/>
                <a:gd name="T81" fmla="*/ 97041 h 475"/>
                <a:gd name="T82" fmla="*/ 104775 w 260"/>
                <a:gd name="T83" fmla="*/ 85905 h 475"/>
                <a:gd name="T84" fmla="*/ 116681 w 260"/>
                <a:gd name="T85" fmla="*/ 83519 h 475"/>
                <a:gd name="T86" fmla="*/ 118269 w 260"/>
                <a:gd name="T87" fmla="*/ 83519 h 475"/>
                <a:gd name="T88" fmla="*/ 126206 w 260"/>
                <a:gd name="T89" fmla="*/ 93860 h 475"/>
                <a:gd name="T90" fmla="*/ 141288 w 260"/>
                <a:gd name="T91" fmla="*/ 110564 h 475"/>
                <a:gd name="T92" fmla="*/ 147638 w 260"/>
                <a:gd name="T93" fmla="*/ 107382 h 475"/>
                <a:gd name="T94" fmla="*/ 141288 w 260"/>
                <a:gd name="T95" fmla="*/ 90678 h 475"/>
                <a:gd name="T96" fmla="*/ 139700 w 260"/>
                <a:gd name="T97" fmla="*/ 67611 h 475"/>
                <a:gd name="T98" fmla="*/ 146050 w 260"/>
                <a:gd name="T99" fmla="*/ 46930 h 475"/>
                <a:gd name="T100" fmla="*/ 157956 w 260"/>
                <a:gd name="T101" fmla="*/ 30226 h 475"/>
                <a:gd name="T102" fmla="*/ 176213 w 260"/>
                <a:gd name="T103" fmla="*/ 19090 h 475"/>
                <a:gd name="T104" fmla="*/ 191294 w 260"/>
                <a:gd name="T105" fmla="*/ 16704 h 475"/>
                <a:gd name="T106" fmla="*/ 201613 w 260"/>
                <a:gd name="T107" fmla="*/ 17499 h 475"/>
                <a:gd name="T108" fmla="*/ 197644 w 260"/>
                <a:gd name="T109" fmla="*/ 10340 h 475"/>
                <a:gd name="T110" fmla="*/ 176213 w 260"/>
                <a:gd name="T111" fmla="*/ 0 h 4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0" h="475">
                  <a:moveTo>
                    <a:pt x="205" y="0"/>
                  </a:moveTo>
                  <a:lnTo>
                    <a:pt x="191" y="3"/>
                  </a:lnTo>
                  <a:lnTo>
                    <a:pt x="180" y="7"/>
                  </a:lnTo>
                  <a:lnTo>
                    <a:pt x="168" y="17"/>
                  </a:lnTo>
                  <a:lnTo>
                    <a:pt x="161" y="26"/>
                  </a:lnTo>
                  <a:lnTo>
                    <a:pt x="153" y="38"/>
                  </a:lnTo>
                  <a:lnTo>
                    <a:pt x="147" y="51"/>
                  </a:lnTo>
                  <a:lnTo>
                    <a:pt x="146" y="64"/>
                  </a:lnTo>
                  <a:lnTo>
                    <a:pt x="146" y="80"/>
                  </a:lnTo>
                  <a:lnTo>
                    <a:pt x="146" y="82"/>
                  </a:lnTo>
                  <a:lnTo>
                    <a:pt x="146" y="84"/>
                  </a:lnTo>
                  <a:lnTo>
                    <a:pt x="146" y="87"/>
                  </a:lnTo>
                  <a:lnTo>
                    <a:pt x="147" y="89"/>
                  </a:lnTo>
                  <a:lnTo>
                    <a:pt x="140" y="87"/>
                  </a:lnTo>
                  <a:lnTo>
                    <a:pt x="132" y="84"/>
                  </a:lnTo>
                  <a:lnTo>
                    <a:pt x="125" y="84"/>
                  </a:lnTo>
                  <a:lnTo>
                    <a:pt x="117" y="84"/>
                  </a:lnTo>
                  <a:lnTo>
                    <a:pt x="104" y="87"/>
                  </a:lnTo>
                  <a:lnTo>
                    <a:pt x="92" y="91"/>
                  </a:lnTo>
                  <a:lnTo>
                    <a:pt x="81" y="101"/>
                  </a:lnTo>
                  <a:lnTo>
                    <a:pt x="73" y="110"/>
                  </a:lnTo>
                  <a:lnTo>
                    <a:pt x="65" y="122"/>
                  </a:lnTo>
                  <a:lnTo>
                    <a:pt x="60" y="135"/>
                  </a:lnTo>
                  <a:lnTo>
                    <a:pt x="56" y="148"/>
                  </a:lnTo>
                  <a:lnTo>
                    <a:pt x="56" y="164"/>
                  </a:lnTo>
                  <a:lnTo>
                    <a:pt x="58" y="177"/>
                  </a:lnTo>
                  <a:lnTo>
                    <a:pt x="63" y="189"/>
                  </a:lnTo>
                  <a:lnTo>
                    <a:pt x="69" y="200"/>
                  </a:lnTo>
                  <a:lnTo>
                    <a:pt x="77" y="210"/>
                  </a:lnTo>
                  <a:lnTo>
                    <a:pt x="73" y="210"/>
                  </a:lnTo>
                  <a:lnTo>
                    <a:pt x="69" y="210"/>
                  </a:lnTo>
                  <a:lnTo>
                    <a:pt x="63" y="210"/>
                  </a:lnTo>
                  <a:lnTo>
                    <a:pt x="60" y="210"/>
                  </a:lnTo>
                  <a:lnTo>
                    <a:pt x="46" y="211"/>
                  </a:lnTo>
                  <a:lnTo>
                    <a:pt x="35" y="217"/>
                  </a:lnTo>
                  <a:lnTo>
                    <a:pt x="25" y="225"/>
                  </a:lnTo>
                  <a:lnTo>
                    <a:pt x="16" y="234"/>
                  </a:lnTo>
                  <a:lnTo>
                    <a:pt x="10" y="248"/>
                  </a:lnTo>
                  <a:lnTo>
                    <a:pt x="4" y="259"/>
                  </a:lnTo>
                  <a:lnTo>
                    <a:pt x="0" y="274"/>
                  </a:lnTo>
                  <a:lnTo>
                    <a:pt x="0" y="290"/>
                  </a:lnTo>
                  <a:lnTo>
                    <a:pt x="6" y="307"/>
                  </a:lnTo>
                  <a:lnTo>
                    <a:pt x="16" y="330"/>
                  </a:lnTo>
                  <a:lnTo>
                    <a:pt x="31" y="358"/>
                  </a:lnTo>
                  <a:lnTo>
                    <a:pt x="48" y="391"/>
                  </a:lnTo>
                  <a:lnTo>
                    <a:pt x="67" y="419"/>
                  </a:lnTo>
                  <a:lnTo>
                    <a:pt x="86" y="446"/>
                  </a:lnTo>
                  <a:lnTo>
                    <a:pt x="102" y="465"/>
                  </a:lnTo>
                  <a:lnTo>
                    <a:pt x="113" y="475"/>
                  </a:lnTo>
                  <a:lnTo>
                    <a:pt x="107" y="465"/>
                  </a:lnTo>
                  <a:lnTo>
                    <a:pt x="96" y="446"/>
                  </a:lnTo>
                  <a:lnTo>
                    <a:pt x="83" y="423"/>
                  </a:lnTo>
                  <a:lnTo>
                    <a:pt x="69" y="395"/>
                  </a:lnTo>
                  <a:lnTo>
                    <a:pt x="56" y="368"/>
                  </a:lnTo>
                  <a:lnTo>
                    <a:pt x="42" y="341"/>
                  </a:lnTo>
                  <a:lnTo>
                    <a:pt x="35" y="322"/>
                  </a:lnTo>
                  <a:lnTo>
                    <a:pt x="31" y="311"/>
                  </a:lnTo>
                  <a:lnTo>
                    <a:pt x="31" y="295"/>
                  </a:lnTo>
                  <a:lnTo>
                    <a:pt x="35" y="282"/>
                  </a:lnTo>
                  <a:lnTo>
                    <a:pt x="39" y="269"/>
                  </a:lnTo>
                  <a:lnTo>
                    <a:pt x="46" y="257"/>
                  </a:lnTo>
                  <a:lnTo>
                    <a:pt x="54" y="248"/>
                  </a:lnTo>
                  <a:lnTo>
                    <a:pt x="65" y="238"/>
                  </a:lnTo>
                  <a:lnTo>
                    <a:pt x="77" y="234"/>
                  </a:lnTo>
                  <a:lnTo>
                    <a:pt x="88" y="231"/>
                  </a:lnTo>
                  <a:lnTo>
                    <a:pt x="96" y="231"/>
                  </a:lnTo>
                  <a:lnTo>
                    <a:pt x="102" y="231"/>
                  </a:lnTo>
                  <a:lnTo>
                    <a:pt x="107" y="232"/>
                  </a:lnTo>
                  <a:lnTo>
                    <a:pt x="113" y="234"/>
                  </a:lnTo>
                  <a:lnTo>
                    <a:pt x="109" y="229"/>
                  </a:lnTo>
                  <a:lnTo>
                    <a:pt x="105" y="225"/>
                  </a:lnTo>
                  <a:lnTo>
                    <a:pt x="102" y="223"/>
                  </a:lnTo>
                  <a:lnTo>
                    <a:pt x="98" y="219"/>
                  </a:lnTo>
                  <a:lnTo>
                    <a:pt x="94" y="211"/>
                  </a:lnTo>
                  <a:lnTo>
                    <a:pt x="90" y="204"/>
                  </a:lnTo>
                  <a:lnTo>
                    <a:pt x="88" y="194"/>
                  </a:lnTo>
                  <a:lnTo>
                    <a:pt x="86" y="185"/>
                  </a:lnTo>
                  <a:lnTo>
                    <a:pt x="86" y="169"/>
                  </a:lnTo>
                  <a:lnTo>
                    <a:pt x="88" y="156"/>
                  </a:lnTo>
                  <a:lnTo>
                    <a:pt x="94" y="143"/>
                  </a:lnTo>
                  <a:lnTo>
                    <a:pt x="102" y="131"/>
                  </a:lnTo>
                  <a:lnTo>
                    <a:pt x="111" y="122"/>
                  </a:lnTo>
                  <a:lnTo>
                    <a:pt x="121" y="112"/>
                  </a:lnTo>
                  <a:lnTo>
                    <a:pt x="132" y="108"/>
                  </a:lnTo>
                  <a:lnTo>
                    <a:pt x="146" y="105"/>
                  </a:lnTo>
                  <a:lnTo>
                    <a:pt x="147" y="105"/>
                  </a:lnTo>
                  <a:lnTo>
                    <a:pt x="149" y="105"/>
                  </a:lnTo>
                  <a:lnTo>
                    <a:pt x="151" y="105"/>
                  </a:lnTo>
                  <a:lnTo>
                    <a:pt x="159" y="118"/>
                  </a:lnTo>
                  <a:lnTo>
                    <a:pt x="168" y="129"/>
                  </a:lnTo>
                  <a:lnTo>
                    <a:pt x="178" y="139"/>
                  </a:lnTo>
                  <a:lnTo>
                    <a:pt x="191" y="145"/>
                  </a:lnTo>
                  <a:lnTo>
                    <a:pt x="186" y="135"/>
                  </a:lnTo>
                  <a:lnTo>
                    <a:pt x="182" y="126"/>
                  </a:lnTo>
                  <a:lnTo>
                    <a:pt x="178" y="114"/>
                  </a:lnTo>
                  <a:lnTo>
                    <a:pt x="176" y="101"/>
                  </a:lnTo>
                  <a:lnTo>
                    <a:pt x="176" y="85"/>
                  </a:lnTo>
                  <a:lnTo>
                    <a:pt x="178" y="72"/>
                  </a:lnTo>
                  <a:lnTo>
                    <a:pt x="184" y="59"/>
                  </a:lnTo>
                  <a:lnTo>
                    <a:pt x="191" y="47"/>
                  </a:lnTo>
                  <a:lnTo>
                    <a:pt x="199" y="38"/>
                  </a:lnTo>
                  <a:lnTo>
                    <a:pt x="210" y="28"/>
                  </a:lnTo>
                  <a:lnTo>
                    <a:pt x="222" y="24"/>
                  </a:lnTo>
                  <a:lnTo>
                    <a:pt x="235" y="21"/>
                  </a:lnTo>
                  <a:lnTo>
                    <a:pt x="241" y="21"/>
                  </a:lnTo>
                  <a:lnTo>
                    <a:pt x="249" y="22"/>
                  </a:lnTo>
                  <a:lnTo>
                    <a:pt x="254" y="22"/>
                  </a:lnTo>
                  <a:lnTo>
                    <a:pt x="260" y="24"/>
                  </a:lnTo>
                  <a:lnTo>
                    <a:pt x="249" y="13"/>
                  </a:lnTo>
                  <a:lnTo>
                    <a:pt x="235" y="5"/>
                  </a:lnTo>
                  <a:lnTo>
                    <a:pt x="222" y="0"/>
                  </a:lnTo>
                  <a:lnTo>
                    <a:pt x="2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3" name="Freeform 70"/>
            <p:cNvSpPr>
              <a:spLocks/>
            </p:cNvSpPr>
            <p:nvPr/>
          </p:nvSpPr>
          <p:spPr bwMode="auto">
            <a:xfrm>
              <a:off x="5262563" y="2962276"/>
              <a:ext cx="90488" cy="112713"/>
            </a:xfrm>
            <a:custGeom>
              <a:avLst/>
              <a:gdLst>
                <a:gd name="T0" fmla="*/ 47998 w 115"/>
                <a:gd name="T1" fmla="*/ 0 h 144"/>
                <a:gd name="T2" fmla="*/ 37769 w 115"/>
                <a:gd name="T3" fmla="*/ 1565 h 144"/>
                <a:gd name="T4" fmla="*/ 28327 w 115"/>
                <a:gd name="T5" fmla="*/ 6262 h 144"/>
                <a:gd name="T6" fmla="*/ 19671 w 115"/>
                <a:gd name="T7" fmla="*/ 12524 h 144"/>
                <a:gd name="T8" fmla="*/ 13376 w 115"/>
                <a:gd name="T9" fmla="*/ 19568 h 144"/>
                <a:gd name="T10" fmla="*/ 7869 w 115"/>
                <a:gd name="T11" fmla="*/ 28961 h 144"/>
                <a:gd name="T12" fmla="*/ 3147 w 115"/>
                <a:gd name="T13" fmla="*/ 39136 h 144"/>
                <a:gd name="T14" fmla="*/ 0 w 115"/>
                <a:gd name="T15" fmla="*/ 49312 h 144"/>
                <a:gd name="T16" fmla="*/ 0 w 115"/>
                <a:gd name="T17" fmla="*/ 61836 h 144"/>
                <a:gd name="T18" fmla="*/ 3147 w 115"/>
                <a:gd name="T19" fmla="*/ 79838 h 144"/>
                <a:gd name="T20" fmla="*/ 11803 w 115"/>
                <a:gd name="T21" fmla="*/ 94710 h 144"/>
                <a:gd name="T22" fmla="*/ 22819 w 115"/>
                <a:gd name="T23" fmla="*/ 104886 h 144"/>
                <a:gd name="T24" fmla="*/ 37769 w 115"/>
                <a:gd name="T25" fmla="*/ 112713 h 144"/>
                <a:gd name="T26" fmla="*/ 31474 w 115"/>
                <a:gd name="T27" fmla="*/ 104886 h 144"/>
                <a:gd name="T28" fmla="*/ 28327 w 115"/>
                <a:gd name="T29" fmla="*/ 97841 h 144"/>
                <a:gd name="T30" fmla="*/ 25966 w 115"/>
                <a:gd name="T31" fmla="*/ 88448 h 144"/>
                <a:gd name="T32" fmla="*/ 24392 w 115"/>
                <a:gd name="T33" fmla="*/ 79838 h 144"/>
                <a:gd name="T34" fmla="*/ 24392 w 115"/>
                <a:gd name="T35" fmla="*/ 67315 h 144"/>
                <a:gd name="T36" fmla="*/ 25966 w 115"/>
                <a:gd name="T37" fmla="*/ 55574 h 144"/>
                <a:gd name="T38" fmla="*/ 29900 w 115"/>
                <a:gd name="T39" fmla="*/ 46964 h 144"/>
                <a:gd name="T40" fmla="*/ 36195 w 115"/>
                <a:gd name="T41" fmla="*/ 36006 h 144"/>
                <a:gd name="T42" fmla="*/ 42490 w 115"/>
                <a:gd name="T43" fmla="*/ 28961 h 144"/>
                <a:gd name="T44" fmla="*/ 51145 w 115"/>
                <a:gd name="T45" fmla="*/ 22699 h 144"/>
                <a:gd name="T46" fmla="*/ 59801 w 115"/>
                <a:gd name="T47" fmla="*/ 18003 h 144"/>
                <a:gd name="T48" fmla="*/ 70817 w 115"/>
                <a:gd name="T49" fmla="*/ 16437 h 144"/>
                <a:gd name="T50" fmla="*/ 76325 w 115"/>
                <a:gd name="T51" fmla="*/ 16437 h 144"/>
                <a:gd name="T52" fmla="*/ 81046 w 115"/>
                <a:gd name="T53" fmla="*/ 16437 h 144"/>
                <a:gd name="T54" fmla="*/ 85767 w 115"/>
                <a:gd name="T55" fmla="*/ 16437 h 144"/>
                <a:gd name="T56" fmla="*/ 90488 w 115"/>
                <a:gd name="T57" fmla="*/ 18003 h 144"/>
                <a:gd name="T58" fmla="*/ 81046 w 115"/>
                <a:gd name="T59" fmla="*/ 9393 h 144"/>
                <a:gd name="T60" fmla="*/ 72390 w 115"/>
                <a:gd name="T61" fmla="*/ 3131 h 144"/>
                <a:gd name="T62" fmla="*/ 59801 w 115"/>
                <a:gd name="T63" fmla="*/ 0 h 144"/>
                <a:gd name="T64" fmla="*/ 47998 w 115"/>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5" h="144">
                  <a:moveTo>
                    <a:pt x="61" y="0"/>
                  </a:moveTo>
                  <a:lnTo>
                    <a:pt x="48" y="2"/>
                  </a:lnTo>
                  <a:lnTo>
                    <a:pt x="36" y="8"/>
                  </a:lnTo>
                  <a:lnTo>
                    <a:pt x="25" y="16"/>
                  </a:lnTo>
                  <a:lnTo>
                    <a:pt x="17" y="25"/>
                  </a:lnTo>
                  <a:lnTo>
                    <a:pt x="10" y="37"/>
                  </a:lnTo>
                  <a:lnTo>
                    <a:pt x="4" y="50"/>
                  </a:lnTo>
                  <a:lnTo>
                    <a:pt x="0" y="63"/>
                  </a:lnTo>
                  <a:lnTo>
                    <a:pt x="0" y="79"/>
                  </a:lnTo>
                  <a:lnTo>
                    <a:pt x="4" y="102"/>
                  </a:lnTo>
                  <a:lnTo>
                    <a:pt x="15" y="121"/>
                  </a:lnTo>
                  <a:lnTo>
                    <a:pt x="29" y="134"/>
                  </a:lnTo>
                  <a:lnTo>
                    <a:pt x="48" y="144"/>
                  </a:lnTo>
                  <a:lnTo>
                    <a:pt x="40" y="134"/>
                  </a:lnTo>
                  <a:lnTo>
                    <a:pt x="36" y="125"/>
                  </a:lnTo>
                  <a:lnTo>
                    <a:pt x="33" y="113"/>
                  </a:lnTo>
                  <a:lnTo>
                    <a:pt x="31" y="102"/>
                  </a:lnTo>
                  <a:lnTo>
                    <a:pt x="31" y="86"/>
                  </a:lnTo>
                  <a:lnTo>
                    <a:pt x="33" y="71"/>
                  </a:lnTo>
                  <a:lnTo>
                    <a:pt x="38" y="60"/>
                  </a:lnTo>
                  <a:lnTo>
                    <a:pt x="46" y="46"/>
                  </a:lnTo>
                  <a:lnTo>
                    <a:pt x="54" y="37"/>
                  </a:lnTo>
                  <a:lnTo>
                    <a:pt x="65" y="29"/>
                  </a:lnTo>
                  <a:lnTo>
                    <a:pt x="76" y="23"/>
                  </a:lnTo>
                  <a:lnTo>
                    <a:pt x="90" y="21"/>
                  </a:lnTo>
                  <a:lnTo>
                    <a:pt x="97" y="21"/>
                  </a:lnTo>
                  <a:lnTo>
                    <a:pt x="103" y="21"/>
                  </a:lnTo>
                  <a:lnTo>
                    <a:pt x="109" y="21"/>
                  </a:lnTo>
                  <a:lnTo>
                    <a:pt x="115" y="23"/>
                  </a:lnTo>
                  <a:lnTo>
                    <a:pt x="103" y="12"/>
                  </a:lnTo>
                  <a:lnTo>
                    <a:pt x="92" y="4"/>
                  </a:lnTo>
                  <a:lnTo>
                    <a:pt x="76" y="0"/>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4" name="Freeform 71"/>
            <p:cNvSpPr>
              <a:spLocks/>
            </p:cNvSpPr>
            <p:nvPr/>
          </p:nvSpPr>
          <p:spPr bwMode="auto">
            <a:xfrm>
              <a:off x="5348288" y="2954338"/>
              <a:ext cx="92075" cy="114300"/>
            </a:xfrm>
            <a:custGeom>
              <a:avLst/>
              <a:gdLst>
                <a:gd name="T0" fmla="*/ 49268 w 114"/>
                <a:gd name="T1" fmla="*/ 0 h 145"/>
                <a:gd name="T2" fmla="*/ 38768 w 114"/>
                <a:gd name="T3" fmla="*/ 3153 h 145"/>
                <a:gd name="T4" fmla="*/ 29076 w 114"/>
                <a:gd name="T5" fmla="*/ 6306 h 145"/>
                <a:gd name="T6" fmla="*/ 20192 w 114"/>
                <a:gd name="T7" fmla="*/ 13401 h 145"/>
                <a:gd name="T8" fmla="*/ 13730 w 114"/>
                <a:gd name="T9" fmla="*/ 21283 h 145"/>
                <a:gd name="T10" fmla="*/ 7269 w 114"/>
                <a:gd name="T11" fmla="*/ 29954 h 145"/>
                <a:gd name="T12" fmla="*/ 3231 w 114"/>
                <a:gd name="T13" fmla="*/ 40202 h 145"/>
                <a:gd name="T14" fmla="*/ 0 w 114"/>
                <a:gd name="T15" fmla="*/ 51238 h 145"/>
                <a:gd name="T16" fmla="*/ 0 w 114"/>
                <a:gd name="T17" fmla="*/ 63062 h 145"/>
                <a:gd name="T18" fmla="*/ 4846 w 114"/>
                <a:gd name="T19" fmla="*/ 79616 h 145"/>
                <a:gd name="T20" fmla="*/ 12115 w 114"/>
                <a:gd name="T21" fmla="*/ 94593 h 145"/>
                <a:gd name="T22" fmla="*/ 24230 w 114"/>
                <a:gd name="T23" fmla="*/ 106417 h 145"/>
                <a:gd name="T24" fmla="*/ 38768 w 114"/>
                <a:gd name="T25" fmla="*/ 114300 h 145"/>
                <a:gd name="T26" fmla="*/ 33922 w 114"/>
                <a:gd name="T27" fmla="*/ 106417 h 145"/>
                <a:gd name="T28" fmla="*/ 29076 w 114"/>
                <a:gd name="T29" fmla="*/ 99323 h 145"/>
                <a:gd name="T30" fmla="*/ 25846 w 114"/>
                <a:gd name="T31" fmla="*/ 89863 h 145"/>
                <a:gd name="T32" fmla="*/ 24230 w 114"/>
                <a:gd name="T33" fmla="*/ 79616 h 145"/>
                <a:gd name="T34" fmla="*/ 24230 w 114"/>
                <a:gd name="T35" fmla="*/ 67792 h 145"/>
                <a:gd name="T36" fmla="*/ 27461 w 114"/>
                <a:gd name="T37" fmla="*/ 56756 h 145"/>
                <a:gd name="T38" fmla="*/ 32307 w 114"/>
                <a:gd name="T39" fmla="*/ 46508 h 145"/>
                <a:gd name="T40" fmla="*/ 37153 w 114"/>
                <a:gd name="T41" fmla="*/ 37837 h 145"/>
                <a:gd name="T42" fmla="*/ 44422 w 114"/>
                <a:gd name="T43" fmla="*/ 29954 h 145"/>
                <a:gd name="T44" fmla="*/ 52499 w 114"/>
                <a:gd name="T45" fmla="*/ 23648 h 145"/>
                <a:gd name="T46" fmla="*/ 61383 w 114"/>
                <a:gd name="T47" fmla="*/ 19707 h 145"/>
                <a:gd name="T48" fmla="*/ 72691 w 114"/>
                <a:gd name="T49" fmla="*/ 18130 h 145"/>
                <a:gd name="T50" fmla="*/ 78345 w 114"/>
                <a:gd name="T51" fmla="*/ 18130 h 145"/>
                <a:gd name="T52" fmla="*/ 83191 w 114"/>
                <a:gd name="T53" fmla="*/ 18130 h 145"/>
                <a:gd name="T54" fmla="*/ 88037 w 114"/>
                <a:gd name="T55" fmla="*/ 18130 h 145"/>
                <a:gd name="T56" fmla="*/ 92075 w 114"/>
                <a:gd name="T57" fmla="*/ 19707 h 145"/>
                <a:gd name="T58" fmla="*/ 83191 w 114"/>
                <a:gd name="T59" fmla="*/ 10248 h 145"/>
                <a:gd name="T60" fmla="*/ 73498 w 114"/>
                <a:gd name="T61" fmla="*/ 4730 h 145"/>
                <a:gd name="T62" fmla="*/ 61383 w 114"/>
                <a:gd name="T63" fmla="*/ 0 h 145"/>
                <a:gd name="T64" fmla="*/ 49268 w 114"/>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45">
                  <a:moveTo>
                    <a:pt x="61" y="0"/>
                  </a:moveTo>
                  <a:lnTo>
                    <a:pt x="48" y="4"/>
                  </a:lnTo>
                  <a:lnTo>
                    <a:pt x="36" y="8"/>
                  </a:lnTo>
                  <a:lnTo>
                    <a:pt x="25" y="17"/>
                  </a:lnTo>
                  <a:lnTo>
                    <a:pt x="17" y="27"/>
                  </a:lnTo>
                  <a:lnTo>
                    <a:pt x="9" y="38"/>
                  </a:lnTo>
                  <a:lnTo>
                    <a:pt x="4" y="51"/>
                  </a:lnTo>
                  <a:lnTo>
                    <a:pt x="0" y="65"/>
                  </a:lnTo>
                  <a:lnTo>
                    <a:pt x="0" y="80"/>
                  </a:lnTo>
                  <a:lnTo>
                    <a:pt x="6" y="101"/>
                  </a:lnTo>
                  <a:lnTo>
                    <a:pt x="15" y="120"/>
                  </a:lnTo>
                  <a:lnTo>
                    <a:pt x="30" y="135"/>
                  </a:lnTo>
                  <a:lnTo>
                    <a:pt x="48" y="145"/>
                  </a:lnTo>
                  <a:lnTo>
                    <a:pt x="42" y="135"/>
                  </a:lnTo>
                  <a:lnTo>
                    <a:pt x="36" y="126"/>
                  </a:lnTo>
                  <a:lnTo>
                    <a:pt x="32" y="114"/>
                  </a:lnTo>
                  <a:lnTo>
                    <a:pt x="30" y="101"/>
                  </a:lnTo>
                  <a:lnTo>
                    <a:pt x="30" y="86"/>
                  </a:lnTo>
                  <a:lnTo>
                    <a:pt x="34" y="72"/>
                  </a:lnTo>
                  <a:lnTo>
                    <a:pt x="40" y="59"/>
                  </a:lnTo>
                  <a:lnTo>
                    <a:pt x="46" y="48"/>
                  </a:lnTo>
                  <a:lnTo>
                    <a:pt x="55" y="38"/>
                  </a:lnTo>
                  <a:lnTo>
                    <a:pt x="65" y="30"/>
                  </a:lnTo>
                  <a:lnTo>
                    <a:pt x="76" y="25"/>
                  </a:lnTo>
                  <a:lnTo>
                    <a:pt x="90" y="23"/>
                  </a:lnTo>
                  <a:lnTo>
                    <a:pt x="97" y="23"/>
                  </a:lnTo>
                  <a:lnTo>
                    <a:pt x="103" y="23"/>
                  </a:lnTo>
                  <a:lnTo>
                    <a:pt x="109" y="23"/>
                  </a:lnTo>
                  <a:lnTo>
                    <a:pt x="114" y="25"/>
                  </a:lnTo>
                  <a:lnTo>
                    <a:pt x="103" y="13"/>
                  </a:lnTo>
                  <a:lnTo>
                    <a:pt x="91" y="6"/>
                  </a:lnTo>
                  <a:lnTo>
                    <a:pt x="76" y="0"/>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5" name="Freeform 72"/>
            <p:cNvSpPr>
              <a:spLocks/>
            </p:cNvSpPr>
            <p:nvPr/>
          </p:nvSpPr>
          <p:spPr bwMode="auto">
            <a:xfrm>
              <a:off x="5435601" y="2936876"/>
              <a:ext cx="344488" cy="125413"/>
            </a:xfrm>
            <a:custGeom>
              <a:avLst/>
              <a:gdLst>
                <a:gd name="T0" fmla="*/ 137003 w 435"/>
                <a:gd name="T1" fmla="*/ 3175 h 158"/>
                <a:gd name="T2" fmla="*/ 116413 w 435"/>
                <a:gd name="T3" fmla="*/ 7938 h 158"/>
                <a:gd name="T4" fmla="*/ 99783 w 435"/>
                <a:gd name="T5" fmla="*/ 13494 h 158"/>
                <a:gd name="T6" fmla="*/ 88696 w 435"/>
                <a:gd name="T7" fmla="*/ 21431 h 158"/>
                <a:gd name="T8" fmla="*/ 75233 w 435"/>
                <a:gd name="T9" fmla="*/ 18256 h 158"/>
                <a:gd name="T10" fmla="*/ 57019 w 435"/>
                <a:gd name="T11" fmla="*/ 10319 h 158"/>
                <a:gd name="T12" fmla="*/ 35637 w 435"/>
                <a:gd name="T13" fmla="*/ 13494 h 158"/>
                <a:gd name="T14" fmla="*/ 18214 w 435"/>
                <a:gd name="T15" fmla="*/ 24606 h 158"/>
                <a:gd name="T16" fmla="*/ 5543 w 435"/>
                <a:gd name="T17" fmla="*/ 41275 h 158"/>
                <a:gd name="T18" fmla="*/ 0 w 435"/>
                <a:gd name="T19" fmla="*/ 61913 h 158"/>
                <a:gd name="T20" fmla="*/ 2376 w 435"/>
                <a:gd name="T21" fmla="*/ 91282 h 158"/>
                <a:gd name="T22" fmla="*/ 22174 w 435"/>
                <a:gd name="T23" fmla="*/ 118269 h 158"/>
                <a:gd name="T24" fmla="*/ 31677 w 435"/>
                <a:gd name="T25" fmla="*/ 118269 h 158"/>
                <a:gd name="T26" fmla="*/ 23758 w 435"/>
                <a:gd name="T27" fmla="*/ 101600 h 158"/>
                <a:gd name="T28" fmla="*/ 22174 w 435"/>
                <a:gd name="T29" fmla="*/ 78582 h 158"/>
                <a:gd name="T30" fmla="*/ 30093 w 435"/>
                <a:gd name="T31" fmla="*/ 57944 h 158"/>
                <a:gd name="T32" fmla="*/ 41972 w 435"/>
                <a:gd name="T33" fmla="*/ 41275 h 158"/>
                <a:gd name="T34" fmla="*/ 60186 w 435"/>
                <a:gd name="T35" fmla="*/ 30163 h 158"/>
                <a:gd name="T36" fmla="*/ 73649 w 435"/>
                <a:gd name="T37" fmla="*/ 26988 h 158"/>
                <a:gd name="T38" fmla="*/ 78401 w 435"/>
                <a:gd name="T39" fmla="*/ 26988 h 158"/>
                <a:gd name="T40" fmla="*/ 75233 w 435"/>
                <a:gd name="T41" fmla="*/ 36513 h 158"/>
                <a:gd name="T42" fmla="*/ 75233 w 435"/>
                <a:gd name="T43" fmla="*/ 48419 h 158"/>
                <a:gd name="T44" fmla="*/ 76817 w 435"/>
                <a:gd name="T45" fmla="*/ 50006 h 158"/>
                <a:gd name="T46" fmla="*/ 84736 w 435"/>
                <a:gd name="T47" fmla="*/ 46831 h 158"/>
                <a:gd name="T48" fmla="*/ 101367 w 435"/>
                <a:gd name="T49" fmla="*/ 41275 h 158"/>
                <a:gd name="T50" fmla="*/ 129876 w 435"/>
                <a:gd name="T51" fmla="*/ 31750 h 158"/>
                <a:gd name="T52" fmla="*/ 170264 w 435"/>
                <a:gd name="T53" fmla="*/ 21431 h 158"/>
                <a:gd name="T54" fmla="*/ 220156 w 435"/>
                <a:gd name="T55" fmla="*/ 21431 h 158"/>
                <a:gd name="T56" fmla="*/ 267671 w 435"/>
                <a:gd name="T57" fmla="*/ 31750 h 158"/>
                <a:gd name="T58" fmla="*/ 297764 w 435"/>
                <a:gd name="T59" fmla="*/ 48419 h 158"/>
                <a:gd name="T60" fmla="*/ 301724 w 435"/>
                <a:gd name="T61" fmla="*/ 66675 h 158"/>
                <a:gd name="T62" fmla="*/ 285094 w 435"/>
                <a:gd name="T63" fmla="*/ 69850 h 158"/>
                <a:gd name="T64" fmla="*/ 256584 w 435"/>
                <a:gd name="T65" fmla="*/ 68263 h 158"/>
                <a:gd name="T66" fmla="*/ 231243 w 435"/>
                <a:gd name="T67" fmla="*/ 69850 h 158"/>
                <a:gd name="T68" fmla="*/ 208277 w 435"/>
                <a:gd name="T69" fmla="*/ 91282 h 158"/>
                <a:gd name="T70" fmla="*/ 206693 w 435"/>
                <a:gd name="T71" fmla="*/ 119857 h 158"/>
                <a:gd name="T72" fmla="*/ 209861 w 435"/>
                <a:gd name="T73" fmla="*/ 123032 h 158"/>
                <a:gd name="T74" fmla="*/ 220156 w 435"/>
                <a:gd name="T75" fmla="*/ 107950 h 158"/>
                <a:gd name="T76" fmla="*/ 241538 w 435"/>
                <a:gd name="T77" fmla="*/ 93663 h 158"/>
                <a:gd name="T78" fmla="*/ 266087 w 435"/>
                <a:gd name="T79" fmla="*/ 93663 h 158"/>
                <a:gd name="T80" fmla="*/ 294597 w 435"/>
                <a:gd name="T81" fmla="*/ 93663 h 158"/>
                <a:gd name="T82" fmla="*/ 324690 w 435"/>
                <a:gd name="T83" fmla="*/ 86519 h 158"/>
                <a:gd name="T84" fmla="*/ 344488 w 435"/>
                <a:gd name="T85" fmla="*/ 61913 h 158"/>
                <a:gd name="T86" fmla="*/ 318354 w 435"/>
                <a:gd name="T87" fmla="*/ 34925 h 158"/>
                <a:gd name="T88" fmla="*/ 261336 w 435"/>
                <a:gd name="T89" fmla="*/ 10319 h 158"/>
                <a:gd name="T90" fmla="*/ 186895 w 435"/>
                <a:gd name="T91" fmla="*/ 0 h 1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5" h="158">
                  <a:moveTo>
                    <a:pt x="191" y="2"/>
                  </a:moveTo>
                  <a:lnTo>
                    <a:pt x="173" y="4"/>
                  </a:lnTo>
                  <a:lnTo>
                    <a:pt x="158" y="8"/>
                  </a:lnTo>
                  <a:lnTo>
                    <a:pt x="147" y="10"/>
                  </a:lnTo>
                  <a:lnTo>
                    <a:pt x="135" y="13"/>
                  </a:lnTo>
                  <a:lnTo>
                    <a:pt x="126" y="17"/>
                  </a:lnTo>
                  <a:lnTo>
                    <a:pt x="118" y="23"/>
                  </a:lnTo>
                  <a:lnTo>
                    <a:pt x="112" y="27"/>
                  </a:lnTo>
                  <a:lnTo>
                    <a:pt x="107" y="31"/>
                  </a:lnTo>
                  <a:lnTo>
                    <a:pt x="95" y="23"/>
                  </a:lnTo>
                  <a:lnTo>
                    <a:pt x="84" y="17"/>
                  </a:lnTo>
                  <a:lnTo>
                    <a:pt x="72" y="13"/>
                  </a:lnTo>
                  <a:lnTo>
                    <a:pt x="59" y="13"/>
                  </a:lnTo>
                  <a:lnTo>
                    <a:pt x="45" y="17"/>
                  </a:lnTo>
                  <a:lnTo>
                    <a:pt x="34" y="21"/>
                  </a:lnTo>
                  <a:lnTo>
                    <a:pt x="23" y="31"/>
                  </a:lnTo>
                  <a:lnTo>
                    <a:pt x="15" y="40"/>
                  </a:lnTo>
                  <a:lnTo>
                    <a:pt x="7" y="52"/>
                  </a:lnTo>
                  <a:lnTo>
                    <a:pt x="2" y="65"/>
                  </a:lnTo>
                  <a:lnTo>
                    <a:pt x="0" y="78"/>
                  </a:lnTo>
                  <a:lnTo>
                    <a:pt x="0" y="94"/>
                  </a:lnTo>
                  <a:lnTo>
                    <a:pt x="3" y="115"/>
                  </a:lnTo>
                  <a:lnTo>
                    <a:pt x="15" y="134"/>
                  </a:lnTo>
                  <a:lnTo>
                    <a:pt x="28" y="149"/>
                  </a:lnTo>
                  <a:lnTo>
                    <a:pt x="45" y="158"/>
                  </a:lnTo>
                  <a:lnTo>
                    <a:pt x="40" y="149"/>
                  </a:lnTo>
                  <a:lnTo>
                    <a:pt x="34" y="139"/>
                  </a:lnTo>
                  <a:lnTo>
                    <a:pt x="30" y="128"/>
                  </a:lnTo>
                  <a:lnTo>
                    <a:pt x="28" y="115"/>
                  </a:lnTo>
                  <a:lnTo>
                    <a:pt x="28" y="99"/>
                  </a:lnTo>
                  <a:lnTo>
                    <a:pt x="32" y="86"/>
                  </a:lnTo>
                  <a:lnTo>
                    <a:pt x="38" y="73"/>
                  </a:lnTo>
                  <a:lnTo>
                    <a:pt x="45" y="61"/>
                  </a:lnTo>
                  <a:lnTo>
                    <a:pt x="53" y="52"/>
                  </a:lnTo>
                  <a:lnTo>
                    <a:pt x="65" y="42"/>
                  </a:lnTo>
                  <a:lnTo>
                    <a:pt x="76" y="38"/>
                  </a:lnTo>
                  <a:lnTo>
                    <a:pt x="89" y="34"/>
                  </a:lnTo>
                  <a:lnTo>
                    <a:pt x="93" y="34"/>
                  </a:lnTo>
                  <a:lnTo>
                    <a:pt x="95" y="34"/>
                  </a:lnTo>
                  <a:lnTo>
                    <a:pt x="99" y="34"/>
                  </a:lnTo>
                  <a:lnTo>
                    <a:pt x="101" y="34"/>
                  </a:lnTo>
                  <a:lnTo>
                    <a:pt x="95" y="46"/>
                  </a:lnTo>
                  <a:lnTo>
                    <a:pt x="93" y="53"/>
                  </a:lnTo>
                  <a:lnTo>
                    <a:pt x="95" y="61"/>
                  </a:lnTo>
                  <a:lnTo>
                    <a:pt x="95" y="63"/>
                  </a:lnTo>
                  <a:lnTo>
                    <a:pt x="97" y="63"/>
                  </a:lnTo>
                  <a:lnTo>
                    <a:pt x="99" y="61"/>
                  </a:lnTo>
                  <a:lnTo>
                    <a:pt x="107" y="59"/>
                  </a:lnTo>
                  <a:lnTo>
                    <a:pt x="116" y="55"/>
                  </a:lnTo>
                  <a:lnTo>
                    <a:pt x="128" y="52"/>
                  </a:lnTo>
                  <a:lnTo>
                    <a:pt x="143" y="46"/>
                  </a:lnTo>
                  <a:lnTo>
                    <a:pt x="164" y="40"/>
                  </a:lnTo>
                  <a:lnTo>
                    <a:pt x="187" y="32"/>
                  </a:lnTo>
                  <a:lnTo>
                    <a:pt x="215" y="27"/>
                  </a:lnTo>
                  <a:lnTo>
                    <a:pt x="246" y="25"/>
                  </a:lnTo>
                  <a:lnTo>
                    <a:pt x="278" y="27"/>
                  </a:lnTo>
                  <a:lnTo>
                    <a:pt x="309" y="32"/>
                  </a:lnTo>
                  <a:lnTo>
                    <a:pt x="338" y="40"/>
                  </a:lnTo>
                  <a:lnTo>
                    <a:pt x="360" y="50"/>
                  </a:lnTo>
                  <a:lnTo>
                    <a:pt x="376" y="61"/>
                  </a:lnTo>
                  <a:lnTo>
                    <a:pt x="383" y="74"/>
                  </a:lnTo>
                  <a:lnTo>
                    <a:pt x="381" y="84"/>
                  </a:lnTo>
                  <a:lnTo>
                    <a:pt x="374" y="88"/>
                  </a:lnTo>
                  <a:lnTo>
                    <a:pt x="360" y="88"/>
                  </a:lnTo>
                  <a:lnTo>
                    <a:pt x="343" y="88"/>
                  </a:lnTo>
                  <a:lnTo>
                    <a:pt x="324" y="86"/>
                  </a:lnTo>
                  <a:lnTo>
                    <a:pt x="307" y="86"/>
                  </a:lnTo>
                  <a:lnTo>
                    <a:pt x="292" y="88"/>
                  </a:lnTo>
                  <a:lnTo>
                    <a:pt x="278" y="95"/>
                  </a:lnTo>
                  <a:lnTo>
                    <a:pt x="263" y="115"/>
                  </a:lnTo>
                  <a:lnTo>
                    <a:pt x="259" y="136"/>
                  </a:lnTo>
                  <a:lnTo>
                    <a:pt x="261" y="151"/>
                  </a:lnTo>
                  <a:lnTo>
                    <a:pt x="263" y="157"/>
                  </a:lnTo>
                  <a:lnTo>
                    <a:pt x="265" y="155"/>
                  </a:lnTo>
                  <a:lnTo>
                    <a:pt x="269" y="147"/>
                  </a:lnTo>
                  <a:lnTo>
                    <a:pt x="278" y="136"/>
                  </a:lnTo>
                  <a:lnTo>
                    <a:pt x="294" y="124"/>
                  </a:lnTo>
                  <a:lnTo>
                    <a:pt x="305" y="118"/>
                  </a:lnTo>
                  <a:lnTo>
                    <a:pt x="318" y="118"/>
                  </a:lnTo>
                  <a:lnTo>
                    <a:pt x="336" y="118"/>
                  </a:lnTo>
                  <a:lnTo>
                    <a:pt x="353" y="118"/>
                  </a:lnTo>
                  <a:lnTo>
                    <a:pt x="372" y="118"/>
                  </a:lnTo>
                  <a:lnTo>
                    <a:pt x="391" y="115"/>
                  </a:lnTo>
                  <a:lnTo>
                    <a:pt x="410" y="109"/>
                  </a:lnTo>
                  <a:lnTo>
                    <a:pt x="427" y="95"/>
                  </a:lnTo>
                  <a:lnTo>
                    <a:pt x="435" y="78"/>
                  </a:lnTo>
                  <a:lnTo>
                    <a:pt x="425" y="61"/>
                  </a:lnTo>
                  <a:lnTo>
                    <a:pt x="402" y="44"/>
                  </a:lnTo>
                  <a:lnTo>
                    <a:pt x="370" y="27"/>
                  </a:lnTo>
                  <a:lnTo>
                    <a:pt x="330" y="13"/>
                  </a:lnTo>
                  <a:lnTo>
                    <a:pt x="284" y="4"/>
                  </a:lnTo>
                  <a:lnTo>
                    <a:pt x="236" y="0"/>
                  </a:lnTo>
                  <a:lnTo>
                    <a:pt x="19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6" name="Freeform 73"/>
            <p:cNvSpPr>
              <a:spLocks/>
            </p:cNvSpPr>
            <p:nvPr/>
          </p:nvSpPr>
          <p:spPr bwMode="auto">
            <a:xfrm>
              <a:off x="3686176" y="3333751"/>
              <a:ext cx="1430338" cy="2036763"/>
            </a:xfrm>
            <a:custGeom>
              <a:avLst/>
              <a:gdLst>
                <a:gd name="T0" fmla="*/ 288925 w 1802"/>
                <a:gd name="T1" fmla="*/ 2003412 h 2565"/>
                <a:gd name="T2" fmla="*/ 225425 w 1802"/>
                <a:gd name="T3" fmla="*/ 1926389 h 2565"/>
                <a:gd name="T4" fmla="*/ 168275 w 1802"/>
                <a:gd name="T5" fmla="*/ 1831896 h 2565"/>
                <a:gd name="T6" fmla="*/ 121444 w 1802"/>
                <a:gd name="T7" fmla="*/ 1723109 h 2565"/>
                <a:gd name="T8" fmla="*/ 86519 w 1802"/>
                <a:gd name="T9" fmla="*/ 1594472 h 2565"/>
                <a:gd name="T10" fmla="*/ 65088 w 1802"/>
                <a:gd name="T11" fmla="*/ 1449159 h 2565"/>
                <a:gd name="T12" fmla="*/ 61913 w 1802"/>
                <a:gd name="T13" fmla="*/ 1282406 h 2565"/>
                <a:gd name="T14" fmla="*/ 78581 w 1802"/>
                <a:gd name="T15" fmla="*/ 1094214 h 2565"/>
                <a:gd name="T16" fmla="*/ 108744 w 1802"/>
                <a:gd name="T17" fmla="*/ 936196 h 2565"/>
                <a:gd name="T18" fmla="*/ 154781 w 1802"/>
                <a:gd name="T19" fmla="*/ 828998 h 2565"/>
                <a:gd name="T20" fmla="*/ 219869 w 1802"/>
                <a:gd name="T21" fmla="*/ 725771 h 2565"/>
                <a:gd name="T22" fmla="*/ 304800 w 1802"/>
                <a:gd name="T23" fmla="*/ 628895 h 2565"/>
                <a:gd name="T24" fmla="*/ 401638 w 1802"/>
                <a:gd name="T25" fmla="*/ 537578 h 2565"/>
                <a:gd name="T26" fmla="*/ 510381 w 1802"/>
                <a:gd name="T27" fmla="*/ 453408 h 2565"/>
                <a:gd name="T28" fmla="*/ 625475 w 1802"/>
                <a:gd name="T29" fmla="*/ 374002 h 2565"/>
                <a:gd name="T30" fmla="*/ 745332 w 1802"/>
                <a:gd name="T31" fmla="*/ 303331 h 2565"/>
                <a:gd name="T32" fmla="*/ 865188 w 1802"/>
                <a:gd name="T33" fmla="*/ 238218 h 2565"/>
                <a:gd name="T34" fmla="*/ 981869 w 1802"/>
                <a:gd name="T35" fmla="*/ 180252 h 2565"/>
                <a:gd name="T36" fmla="*/ 1090613 w 1802"/>
                <a:gd name="T37" fmla="*/ 130226 h 2565"/>
                <a:gd name="T38" fmla="*/ 1192213 w 1802"/>
                <a:gd name="T39" fmla="*/ 88141 h 2565"/>
                <a:gd name="T40" fmla="*/ 1278732 w 1802"/>
                <a:gd name="T41" fmla="*/ 54790 h 2565"/>
                <a:gd name="T42" fmla="*/ 1350169 w 1802"/>
                <a:gd name="T43" fmla="*/ 26998 h 2565"/>
                <a:gd name="T44" fmla="*/ 1400175 w 1802"/>
                <a:gd name="T45" fmla="*/ 10323 h 2565"/>
                <a:gd name="T46" fmla="*/ 1427163 w 1802"/>
                <a:gd name="T47" fmla="*/ 1588 h 2565"/>
                <a:gd name="T48" fmla="*/ 1425575 w 1802"/>
                <a:gd name="T49" fmla="*/ 0 h 2565"/>
                <a:gd name="T50" fmla="*/ 1395413 w 1802"/>
                <a:gd name="T51" fmla="*/ 6352 h 2565"/>
                <a:gd name="T52" fmla="*/ 1339057 w 1802"/>
                <a:gd name="T53" fmla="*/ 18263 h 2565"/>
                <a:gd name="T54" fmla="*/ 1258888 w 1802"/>
                <a:gd name="T55" fmla="*/ 36527 h 2565"/>
                <a:gd name="T56" fmla="*/ 1160463 w 1802"/>
                <a:gd name="T57" fmla="*/ 61937 h 2565"/>
                <a:gd name="T58" fmla="*/ 1048544 w 1802"/>
                <a:gd name="T59" fmla="*/ 96875 h 2565"/>
                <a:gd name="T60" fmla="*/ 925513 w 1802"/>
                <a:gd name="T61" fmla="*/ 139754 h 2565"/>
                <a:gd name="T62" fmla="*/ 795338 w 1802"/>
                <a:gd name="T63" fmla="*/ 192162 h 2565"/>
                <a:gd name="T64" fmla="*/ 663575 w 1802"/>
                <a:gd name="T65" fmla="*/ 256481 h 2565"/>
                <a:gd name="T66" fmla="*/ 533400 w 1802"/>
                <a:gd name="T67" fmla="*/ 330329 h 2565"/>
                <a:gd name="T68" fmla="*/ 407194 w 1802"/>
                <a:gd name="T69" fmla="*/ 416881 h 2565"/>
                <a:gd name="T70" fmla="*/ 292100 w 1802"/>
                <a:gd name="T71" fmla="*/ 515345 h 2565"/>
                <a:gd name="T72" fmla="*/ 190500 w 1802"/>
                <a:gd name="T73" fmla="*/ 627307 h 2565"/>
                <a:gd name="T74" fmla="*/ 107156 w 1802"/>
                <a:gd name="T75" fmla="*/ 753563 h 2565"/>
                <a:gd name="T76" fmla="*/ 45244 w 1802"/>
                <a:gd name="T77" fmla="*/ 894111 h 2565"/>
                <a:gd name="T78" fmla="*/ 8731 w 1802"/>
                <a:gd name="T79" fmla="*/ 1050541 h 2565"/>
                <a:gd name="T80" fmla="*/ 0 w 1802"/>
                <a:gd name="T81" fmla="*/ 1215705 h 2565"/>
                <a:gd name="T82" fmla="*/ 8731 w 1802"/>
                <a:gd name="T83" fmla="*/ 1369753 h 2565"/>
                <a:gd name="T84" fmla="*/ 33338 w 1802"/>
                <a:gd name="T85" fmla="*/ 1507919 h 2565"/>
                <a:gd name="T86" fmla="*/ 69850 w 1802"/>
                <a:gd name="T87" fmla="*/ 1631793 h 2565"/>
                <a:gd name="T88" fmla="*/ 115094 w 1802"/>
                <a:gd name="T89" fmla="*/ 1744549 h 2565"/>
                <a:gd name="T90" fmla="*/ 168275 w 1802"/>
                <a:gd name="T91" fmla="*/ 1843012 h 2565"/>
                <a:gd name="T92" fmla="*/ 228600 w 1802"/>
                <a:gd name="T93" fmla="*/ 1927977 h 2565"/>
                <a:gd name="T94" fmla="*/ 292100 w 1802"/>
                <a:gd name="T95" fmla="*/ 2003412 h 25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02" h="2565">
                  <a:moveTo>
                    <a:pt x="408" y="2565"/>
                  </a:moveTo>
                  <a:lnTo>
                    <a:pt x="364" y="2523"/>
                  </a:lnTo>
                  <a:lnTo>
                    <a:pt x="324" y="2477"/>
                  </a:lnTo>
                  <a:lnTo>
                    <a:pt x="284" y="2426"/>
                  </a:lnTo>
                  <a:lnTo>
                    <a:pt x="246" y="2368"/>
                  </a:lnTo>
                  <a:lnTo>
                    <a:pt x="212" y="2307"/>
                  </a:lnTo>
                  <a:lnTo>
                    <a:pt x="181" y="2241"/>
                  </a:lnTo>
                  <a:lnTo>
                    <a:pt x="153" y="2170"/>
                  </a:lnTo>
                  <a:lnTo>
                    <a:pt x="128" y="2092"/>
                  </a:lnTo>
                  <a:lnTo>
                    <a:pt x="109" y="2008"/>
                  </a:lnTo>
                  <a:lnTo>
                    <a:pt x="93" y="1918"/>
                  </a:lnTo>
                  <a:lnTo>
                    <a:pt x="82" y="1825"/>
                  </a:lnTo>
                  <a:lnTo>
                    <a:pt x="78" y="1721"/>
                  </a:lnTo>
                  <a:lnTo>
                    <a:pt x="78" y="1615"/>
                  </a:lnTo>
                  <a:lnTo>
                    <a:pt x="86" y="1500"/>
                  </a:lnTo>
                  <a:lnTo>
                    <a:pt x="99" y="1378"/>
                  </a:lnTo>
                  <a:lnTo>
                    <a:pt x="120" y="1250"/>
                  </a:lnTo>
                  <a:lnTo>
                    <a:pt x="137" y="1179"/>
                  </a:lnTo>
                  <a:lnTo>
                    <a:pt x="162" y="1111"/>
                  </a:lnTo>
                  <a:lnTo>
                    <a:pt x="195" y="1044"/>
                  </a:lnTo>
                  <a:lnTo>
                    <a:pt x="233" y="977"/>
                  </a:lnTo>
                  <a:lnTo>
                    <a:pt x="277" y="914"/>
                  </a:lnTo>
                  <a:lnTo>
                    <a:pt x="328" y="851"/>
                  </a:lnTo>
                  <a:lnTo>
                    <a:pt x="384" y="792"/>
                  </a:lnTo>
                  <a:lnTo>
                    <a:pt x="443" y="733"/>
                  </a:lnTo>
                  <a:lnTo>
                    <a:pt x="506" y="677"/>
                  </a:lnTo>
                  <a:lnTo>
                    <a:pt x="573" y="622"/>
                  </a:lnTo>
                  <a:lnTo>
                    <a:pt x="643" y="571"/>
                  </a:lnTo>
                  <a:lnTo>
                    <a:pt x="714" y="519"/>
                  </a:lnTo>
                  <a:lnTo>
                    <a:pt x="788" y="471"/>
                  </a:lnTo>
                  <a:lnTo>
                    <a:pt x="863" y="426"/>
                  </a:lnTo>
                  <a:lnTo>
                    <a:pt x="939" y="382"/>
                  </a:lnTo>
                  <a:lnTo>
                    <a:pt x="1013" y="340"/>
                  </a:lnTo>
                  <a:lnTo>
                    <a:pt x="1090" y="300"/>
                  </a:lnTo>
                  <a:lnTo>
                    <a:pt x="1164" y="263"/>
                  </a:lnTo>
                  <a:lnTo>
                    <a:pt x="1237" y="227"/>
                  </a:lnTo>
                  <a:lnTo>
                    <a:pt x="1307" y="195"/>
                  </a:lnTo>
                  <a:lnTo>
                    <a:pt x="1374" y="164"/>
                  </a:lnTo>
                  <a:lnTo>
                    <a:pt x="1441" y="137"/>
                  </a:lnTo>
                  <a:lnTo>
                    <a:pt x="1502" y="111"/>
                  </a:lnTo>
                  <a:lnTo>
                    <a:pt x="1559" y="88"/>
                  </a:lnTo>
                  <a:lnTo>
                    <a:pt x="1611" y="69"/>
                  </a:lnTo>
                  <a:lnTo>
                    <a:pt x="1659" y="50"/>
                  </a:lnTo>
                  <a:lnTo>
                    <a:pt x="1701" y="34"/>
                  </a:lnTo>
                  <a:lnTo>
                    <a:pt x="1735" y="23"/>
                  </a:lnTo>
                  <a:lnTo>
                    <a:pt x="1764" y="13"/>
                  </a:lnTo>
                  <a:lnTo>
                    <a:pt x="1785" y="6"/>
                  </a:lnTo>
                  <a:lnTo>
                    <a:pt x="1798" y="2"/>
                  </a:lnTo>
                  <a:lnTo>
                    <a:pt x="1802" y="0"/>
                  </a:lnTo>
                  <a:lnTo>
                    <a:pt x="1796" y="0"/>
                  </a:lnTo>
                  <a:lnTo>
                    <a:pt x="1783" y="4"/>
                  </a:lnTo>
                  <a:lnTo>
                    <a:pt x="1758" y="8"/>
                  </a:lnTo>
                  <a:lnTo>
                    <a:pt x="1725" y="13"/>
                  </a:lnTo>
                  <a:lnTo>
                    <a:pt x="1687" y="23"/>
                  </a:lnTo>
                  <a:lnTo>
                    <a:pt x="1640" y="32"/>
                  </a:lnTo>
                  <a:lnTo>
                    <a:pt x="1586" y="46"/>
                  </a:lnTo>
                  <a:lnTo>
                    <a:pt x="1527" y="61"/>
                  </a:lnTo>
                  <a:lnTo>
                    <a:pt x="1462" y="78"/>
                  </a:lnTo>
                  <a:lnTo>
                    <a:pt x="1393" y="99"/>
                  </a:lnTo>
                  <a:lnTo>
                    <a:pt x="1321" y="122"/>
                  </a:lnTo>
                  <a:lnTo>
                    <a:pt x="1244" y="147"/>
                  </a:lnTo>
                  <a:lnTo>
                    <a:pt x="1166" y="176"/>
                  </a:lnTo>
                  <a:lnTo>
                    <a:pt x="1084" y="208"/>
                  </a:lnTo>
                  <a:lnTo>
                    <a:pt x="1002" y="242"/>
                  </a:lnTo>
                  <a:lnTo>
                    <a:pt x="920" y="281"/>
                  </a:lnTo>
                  <a:lnTo>
                    <a:pt x="836" y="323"/>
                  </a:lnTo>
                  <a:lnTo>
                    <a:pt x="754" y="368"/>
                  </a:lnTo>
                  <a:lnTo>
                    <a:pt x="672" y="416"/>
                  </a:lnTo>
                  <a:lnTo>
                    <a:pt x="592" y="468"/>
                  </a:lnTo>
                  <a:lnTo>
                    <a:pt x="513" y="525"/>
                  </a:lnTo>
                  <a:lnTo>
                    <a:pt x="439" y="584"/>
                  </a:lnTo>
                  <a:lnTo>
                    <a:pt x="368" y="649"/>
                  </a:lnTo>
                  <a:lnTo>
                    <a:pt x="301" y="718"/>
                  </a:lnTo>
                  <a:lnTo>
                    <a:pt x="240" y="790"/>
                  </a:lnTo>
                  <a:lnTo>
                    <a:pt x="185" y="866"/>
                  </a:lnTo>
                  <a:lnTo>
                    <a:pt x="135" y="949"/>
                  </a:lnTo>
                  <a:lnTo>
                    <a:pt x="92" y="1034"/>
                  </a:lnTo>
                  <a:lnTo>
                    <a:pt x="57" y="1126"/>
                  </a:lnTo>
                  <a:lnTo>
                    <a:pt x="30" y="1221"/>
                  </a:lnTo>
                  <a:lnTo>
                    <a:pt x="11" y="1323"/>
                  </a:lnTo>
                  <a:lnTo>
                    <a:pt x="2" y="1428"/>
                  </a:lnTo>
                  <a:lnTo>
                    <a:pt x="0" y="1531"/>
                  </a:lnTo>
                  <a:lnTo>
                    <a:pt x="4" y="1630"/>
                  </a:lnTo>
                  <a:lnTo>
                    <a:pt x="11" y="1725"/>
                  </a:lnTo>
                  <a:lnTo>
                    <a:pt x="25" y="1815"/>
                  </a:lnTo>
                  <a:lnTo>
                    <a:pt x="42" y="1899"/>
                  </a:lnTo>
                  <a:lnTo>
                    <a:pt x="63" y="1979"/>
                  </a:lnTo>
                  <a:lnTo>
                    <a:pt x="88" y="2055"/>
                  </a:lnTo>
                  <a:lnTo>
                    <a:pt x="114" y="2128"/>
                  </a:lnTo>
                  <a:lnTo>
                    <a:pt x="145" y="2197"/>
                  </a:lnTo>
                  <a:lnTo>
                    <a:pt x="177" y="2260"/>
                  </a:lnTo>
                  <a:lnTo>
                    <a:pt x="212" y="2321"/>
                  </a:lnTo>
                  <a:lnTo>
                    <a:pt x="250" y="2376"/>
                  </a:lnTo>
                  <a:lnTo>
                    <a:pt x="288" y="2428"/>
                  </a:lnTo>
                  <a:lnTo>
                    <a:pt x="326" y="2477"/>
                  </a:lnTo>
                  <a:lnTo>
                    <a:pt x="368" y="2523"/>
                  </a:lnTo>
                  <a:lnTo>
                    <a:pt x="408" y="25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7" name="Freeform 119"/>
            <p:cNvSpPr>
              <a:spLocks/>
            </p:cNvSpPr>
            <p:nvPr/>
          </p:nvSpPr>
          <p:spPr bwMode="auto">
            <a:xfrm>
              <a:off x="5778501" y="4549776"/>
              <a:ext cx="190500" cy="74613"/>
            </a:xfrm>
            <a:custGeom>
              <a:avLst/>
              <a:gdLst>
                <a:gd name="T0" fmla="*/ 63766 w 239"/>
                <a:gd name="T1" fmla="*/ 39312 h 93"/>
                <a:gd name="T2" fmla="*/ 56592 w 239"/>
                <a:gd name="T3" fmla="*/ 40917 h 93"/>
                <a:gd name="T4" fmla="*/ 47027 w 239"/>
                <a:gd name="T5" fmla="*/ 39312 h 93"/>
                <a:gd name="T6" fmla="*/ 36665 w 239"/>
                <a:gd name="T7" fmla="*/ 36103 h 93"/>
                <a:gd name="T8" fmla="*/ 25506 w 239"/>
                <a:gd name="T9" fmla="*/ 32092 h 93"/>
                <a:gd name="T10" fmla="*/ 16738 w 239"/>
                <a:gd name="T11" fmla="*/ 25673 h 93"/>
                <a:gd name="T12" fmla="*/ 8768 w 239"/>
                <a:gd name="T13" fmla="*/ 20860 h 93"/>
                <a:gd name="T14" fmla="*/ 3188 w 239"/>
                <a:gd name="T15" fmla="*/ 17650 h 93"/>
                <a:gd name="T16" fmla="*/ 1594 w 239"/>
                <a:gd name="T17" fmla="*/ 16848 h 93"/>
                <a:gd name="T18" fmla="*/ 0 w 239"/>
                <a:gd name="T19" fmla="*/ 20860 h 93"/>
                <a:gd name="T20" fmla="*/ 0 w 239"/>
                <a:gd name="T21" fmla="*/ 32092 h 93"/>
                <a:gd name="T22" fmla="*/ 4782 w 239"/>
                <a:gd name="T23" fmla="*/ 45731 h 93"/>
                <a:gd name="T24" fmla="*/ 16738 w 239"/>
                <a:gd name="T25" fmla="*/ 60974 h 93"/>
                <a:gd name="T26" fmla="*/ 25506 w 239"/>
                <a:gd name="T27" fmla="*/ 67392 h 93"/>
                <a:gd name="T28" fmla="*/ 35071 w 239"/>
                <a:gd name="T29" fmla="*/ 71404 h 93"/>
                <a:gd name="T30" fmla="*/ 43839 w 239"/>
                <a:gd name="T31" fmla="*/ 73008 h 93"/>
                <a:gd name="T32" fmla="*/ 51810 w 239"/>
                <a:gd name="T33" fmla="*/ 73008 h 93"/>
                <a:gd name="T34" fmla="*/ 58983 w 239"/>
                <a:gd name="T35" fmla="*/ 73008 h 93"/>
                <a:gd name="T36" fmla="*/ 65360 w 239"/>
                <a:gd name="T37" fmla="*/ 73008 h 93"/>
                <a:gd name="T38" fmla="*/ 68548 w 239"/>
                <a:gd name="T39" fmla="*/ 71404 h 93"/>
                <a:gd name="T40" fmla="*/ 70142 w 239"/>
                <a:gd name="T41" fmla="*/ 71404 h 93"/>
                <a:gd name="T42" fmla="*/ 70142 w 239"/>
                <a:gd name="T43" fmla="*/ 71404 h 93"/>
                <a:gd name="T44" fmla="*/ 71736 w 239"/>
                <a:gd name="T45" fmla="*/ 73008 h 93"/>
                <a:gd name="T46" fmla="*/ 74925 w 239"/>
                <a:gd name="T47" fmla="*/ 73008 h 93"/>
                <a:gd name="T48" fmla="*/ 78910 w 239"/>
                <a:gd name="T49" fmla="*/ 74613 h 93"/>
                <a:gd name="T50" fmla="*/ 86881 w 239"/>
                <a:gd name="T51" fmla="*/ 74613 h 93"/>
                <a:gd name="T52" fmla="*/ 95649 w 239"/>
                <a:gd name="T53" fmla="*/ 74613 h 93"/>
                <a:gd name="T54" fmla="*/ 109199 w 239"/>
                <a:gd name="T55" fmla="*/ 74613 h 93"/>
                <a:gd name="T56" fmla="*/ 127531 w 239"/>
                <a:gd name="T57" fmla="*/ 73008 h 93"/>
                <a:gd name="T58" fmla="*/ 145864 w 239"/>
                <a:gd name="T59" fmla="*/ 69799 h 93"/>
                <a:gd name="T60" fmla="*/ 159414 w 239"/>
                <a:gd name="T61" fmla="*/ 65788 h 93"/>
                <a:gd name="T62" fmla="*/ 170573 w 239"/>
                <a:gd name="T63" fmla="*/ 57765 h 93"/>
                <a:gd name="T64" fmla="*/ 177747 w 239"/>
                <a:gd name="T65" fmla="*/ 50544 h 93"/>
                <a:gd name="T66" fmla="*/ 184123 w 239"/>
                <a:gd name="T67" fmla="*/ 44126 h 93"/>
                <a:gd name="T68" fmla="*/ 187312 w 239"/>
                <a:gd name="T69" fmla="*/ 37708 h 93"/>
                <a:gd name="T70" fmla="*/ 190500 w 239"/>
                <a:gd name="T71" fmla="*/ 33696 h 93"/>
                <a:gd name="T72" fmla="*/ 190500 w 239"/>
                <a:gd name="T73" fmla="*/ 32092 h 93"/>
                <a:gd name="T74" fmla="*/ 188906 w 239"/>
                <a:gd name="T75" fmla="*/ 32092 h 93"/>
                <a:gd name="T76" fmla="*/ 182529 w 239"/>
                <a:gd name="T77" fmla="*/ 32092 h 93"/>
                <a:gd name="T78" fmla="*/ 174559 w 239"/>
                <a:gd name="T79" fmla="*/ 33696 h 93"/>
                <a:gd name="T80" fmla="*/ 164197 w 239"/>
                <a:gd name="T81" fmla="*/ 34498 h 93"/>
                <a:gd name="T82" fmla="*/ 153835 w 239"/>
                <a:gd name="T83" fmla="*/ 34498 h 93"/>
                <a:gd name="T84" fmla="*/ 141082 w 239"/>
                <a:gd name="T85" fmla="*/ 36103 h 93"/>
                <a:gd name="T86" fmla="*/ 130720 w 239"/>
                <a:gd name="T87" fmla="*/ 37708 h 93"/>
                <a:gd name="T88" fmla="*/ 120358 w 239"/>
                <a:gd name="T89" fmla="*/ 37708 h 93"/>
                <a:gd name="T90" fmla="*/ 108402 w 239"/>
                <a:gd name="T91" fmla="*/ 33696 h 93"/>
                <a:gd name="T92" fmla="*/ 106808 w 239"/>
                <a:gd name="T93" fmla="*/ 19255 h 93"/>
                <a:gd name="T94" fmla="*/ 109199 w 239"/>
                <a:gd name="T95" fmla="*/ 5616 h 93"/>
                <a:gd name="T96" fmla="*/ 110793 w 239"/>
                <a:gd name="T97" fmla="*/ 0 h 93"/>
                <a:gd name="T98" fmla="*/ 109199 w 239"/>
                <a:gd name="T99" fmla="*/ 1605 h 93"/>
                <a:gd name="T100" fmla="*/ 106808 w 239"/>
                <a:gd name="T101" fmla="*/ 4011 h 93"/>
                <a:gd name="T102" fmla="*/ 100431 w 239"/>
                <a:gd name="T103" fmla="*/ 10430 h 93"/>
                <a:gd name="T104" fmla="*/ 94054 w 239"/>
                <a:gd name="T105" fmla="*/ 16848 h 93"/>
                <a:gd name="T106" fmla="*/ 86881 w 239"/>
                <a:gd name="T107" fmla="*/ 22464 h 93"/>
                <a:gd name="T108" fmla="*/ 77316 w 239"/>
                <a:gd name="T109" fmla="*/ 28882 h 93"/>
                <a:gd name="T110" fmla="*/ 70142 w 239"/>
                <a:gd name="T111" fmla="*/ 34498 h 93"/>
                <a:gd name="T112" fmla="*/ 63766 w 239"/>
                <a:gd name="T113" fmla="*/ 39312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9" h="93">
                  <a:moveTo>
                    <a:pt x="80" y="49"/>
                  </a:moveTo>
                  <a:lnTo>
                    <a:pt x="71" y="51"/>
                  </a:lnTo>
                  <a:lnTo>
                    <a:pt x="59" y="49"/>
                  </a:lnTo>
                  <a:lnTo>
                    <a:pt x="46" y="45"/>
                  </a:lnTo>
                  <a:lnTo>
                    <a:pt x="32" y="40"/>
                  </a:lnTo>
                  <a:lnTo>
                    <a:pt x="21" y="32"/>
                  </a:lnTo>
                  <a:lnTo>
                    <a:pt x="11" y="26"/>
                  </a:lnTo>
                  <a:lnTo>
                    <a:pt x="4" y="22"/>
                  </a:lnTo>
                  <a:lnTo>
                    <a:pt x="2" y="21"/>
                  </a:lnTo>
                  <a:lnTo>
                    <a:pt x="0" y="26"/>
                  </a:lnTo>
                  <a:lnTo>
                    <a:pt x="0" y="40"/>
                  </a:lnTo>
                  <a:lnTo>
                    <a:pt x="6" y="57"/>
                  </a:lnTo>
                  <a:lnTo>
                    <a:pt x="21" y="76"/>
                  </a:lnTo>
                  <a:lnTo>
                    <a:pt x="32" y="84"/>
                  </a:lnTo>
                  <a:lnTo>
                    <a:pt x="44" y="89"/>
                  </a:lnTo>
                  <a:lnTo>
                    <a:pt x="55" y="91"/>
                  </a:lnTo>
                  <a:lnTo>
                    <a:pt x="65" y="91"/>
                  </a:lnTo>
                  <a:lnTo>
                    <a:pt x="74" y="91"/>
                  </a:lnTo>
                  <a:lnTo>
                    <a:pt x="82" y="91"/>
                  </a:lnTo>
                  <a:lnTo>
                    <a:pt x="86" y="89"/>
                  </a:lnTo>
                  <a:lnTo>
                    <a:pt x="88" y="89"/>
                  </a:lnTo>
                  <a:lnTo>
                    <a:pt x="90" y="91"/>
                  </a:lnTo>
                  <a:lnTo>
                    <a:pt x="94" y="91"/>
                  </a:lnTo>
                  <a:lnTo>
                    <a:pt x="99" y="93"/>
                  </a:lnTo>
                  <a:lnTo>
                    <a:pt x="109" y="93"/>
                  </a:lnTo>
                  <a:lnTo>
                    <a:pt x="120" y="93"/>
                  </a:lnTo>
                  <a:lnTo>
                    <a:pt x="137" y="93"/>
                  </a:lnTo>
                  <a:lnTo>
                    <a:pt x="160" y="91"/>
                  </a:lnTo>
                  <a:lnTo>
                    <a:pt x="183" y="87"/>
                  </a:lnTo>
                  <a:lnTo>
                    <a:pt x="200" y="82"/>
                  </a:lnTo>
                  <a:lnTo>
                    <a:pt x="214" y="72"/>
                  </a:lnTo>
                  <a:lnTo>
                    <a:pt x="223" y="63"/>
                  </a:lnTo>
                  <a:lnTo>
                    <a:pt x="231" y="55"/>
                  </a:lnTo>
                  <a:lnTo>
                    <a:pt x="235" y="47"/>
                  </a:lnTo>
                  <a:lnTo>
                    <a:pt x="239" y="42"/>
                  </a:lnTo>
                  <a:lnTo>
                    <a:pt x="239" y="40"/>
                  </a:lnTo>
                  <a:lnTo>
                    <a:pt x="237" y="40"/>
                  </a:lnTo>
                  <a:lnTo>
                    <a:pt x="229" y="40"/>
                  </a:lnTo>
                  <a:lnTo>
                    <a:pt x="219" y="42"/>
                  </a:lnTo>
                  <a:lnTo>
                    <a:pt x="206" y="43"/>
                  </a:lnTo>
                  <a:lnTo>
                    <a:pt x="193" y="43"/>
                  </a:lnTo>
                  <a:lnTo>
                    <a:pt x="177" y="45"/>
                  </a:lnTo>
                  <a:lnTo>
                    <a:pt x="164" y="47"/>
                  </a:lnTo>
                  <a:lnTo>
                    <a:pt x="151" y="47"/>
                  </a:lnTo>
                  <a:lnTo>
                    <a:pt x="136" y="42"/>
                  </a:lnTo>
                  <a:lnTo>
                    <a:pt x="134" y="24"/>
                  </a:lnTo>
                  <a:lnTo>
                    <a:pt x="137" y="7"/>
                  </a:lnTo>
                  <a:lnTo>
                    <a:pt x="139" y="0"/>
                  </a:lnTo>
                  <a:lnTo>
                    <a:pt x="137" y="2"/>
                  </a:lnTo>
                  <a:lnTo>
                    <a:pt x="134" y="5"/>
                  </a:lnTo>
                  <a:lnTo>
                    <a:pt x="126" y="13"/>
                  </a:lnTo>
                  <a:lnTo>
                    <a:pt x="118" y="21"/>
                  </a:lnTo>
                  <a:lnTo>
                    <a:pt x="109" y="28"/>
                  </a:lnTo>
                  <a:lnTo>
                    <a:pt x="97" y="36"/>
                  </a:lnTo>
                  <a:lnTo>
                    <a:pt x="88" y="43"/>
                  </a:lnTo>
                  <a:lnTo>
                    <a:pt x="8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8" name="Freeform 120"/>
            <p:cNvSpPr>
              <a:spLocks/>
            </p:cNvSpPr>
            <p:nvPr/>
          </p:nvSpPr>
          <p:spPr bwMode="auto">
            <a:xfrm>
              <a:off x="5111751" y="4219576"/>
              <a:ext cx="277813" cy="804863"/>
            </a:xfrm>
            <a:custGeom>
              <a:avLst/>
              <a:gdLst>
                <a:gd name="T0" fmla="*/ 275439 w 351"/>
                <a:gd name="T1" fmla="*/ 10309 h 1015"/>
                <a:gd name="T2" fmla="*/ 250902 w 351"/>
                <a:gd name="T3" fmla="*/ 84055 h 1015"/>
                <a:gd name="T4" fmla="*/ 220826 w 351"/>
                <a:gd name="T5" fmla="*/ 211723 h 1015"/>
                <a:gd name="T6" fmla="*/ 199455 w 351"/>
                <a:gd name="T7" fmla="*/ 368730 h 1015"/>
                <a:gd name="T8" fmla="*/ 197873 w 351"/>
                <a:gd name="T9" fmla="*/ 523359 h 1015"/>
                <a:gd name="T10" fmla="*/ 194707 w 351"/>
                <a:gd name="T11" fmla="*/ 624859 h 1015"/>
                <a:gd name="T12" fmla="*/ 178085 w 351"/>
                <a:gd name="T13" fmla="*/ 678781 h 1015"/>
                <a:gd name="T14" fmla="*/ 140885 w 351"/>
                <a:gd name="T15" fmla="*/ 704949 h 1015"/>
                <a:gd name="T16" fmla="*/ 87855 w 351"/>
                <a:gd name="T17" fmla="*/ 715258 h 1015"/>
                <a:gd name="T18" fmla="*/ 89438 w 351"/>
                <a:gd name="T19" fmla="*/ 721601 h 1015"/>
                <a:gd name="T20" fmla="*/ 125847 w 351"/>
                <a:gd name="T21" fmla="*/ 727945 h 1015"/>
                <a:gd name="T22" fmla="*/ 163047 w 351"/>
                <a:gd name="T23" fmla="*/ 735082 h 1015"/>
                <a:gd name="T24" fmla="*/ 174128 w 351"/>
                <a:gd name="T25" fmla="*/ 759664 h 1015"/>
                <a:gd name="T26" fmla="*/ 160672 w 351"/>
                <a:gd name="T27" fmla="*/ 796933 h 1015"/>
                <a:gd name="T28" fmla="*/ 155924 w 351"/>
                <a:gd name="T29" fmla="*/ 803277 h 1015"/>
                <a:gd name="T30" fmla="*/ 146426 w 351"/>
                <a:gd name="T31" fmla="*/ 789797 h 1015"/>
                <a:gd name="T32" fmla="*/ 129804 w 351"/>
                <a:gd name="T33" fmla="*/ 773144 h 1015"/>
                <a:gd name="T34" fmla="*/ 104477 w 351"/>
                <a:gd name="T35" fmla="*/ 762043 h 1015"/>
                <a:gd name="T36" fmla="*/ 71234 w 351"/>
                <a:gd name="T37" fmla="*/ 762043 h 1015"/>
                <a:gd name="T38" fmla="*/ 31660 w 351"/>
                <a:gd name="T39" fmla="*/ 758078 h 1015"/>
                <a:gd name="T40" fmla="*/ 3166 w 351"/>
                <a:gd name="T41" fmla="*/ 745390 h 1015"/>
                <a:gd name="T42" fmla="*/ 7915 w 351"/>
                <a:gd name="T43" fmla="*/ 724773 h 1015"/>
                <a:gd name="T44" fmla="*/ 57779 w 351"/>
                <a:gd name="T45" fmla="*/ 694640 h 1015"/>
                <a:gd name="T46" fmla="*/ 98145 w 351"/>
                <a:gd name="T47" fmla="*/ 653406 h 1015"/>
                <a:gd name="T48" fmla="*/ 122681 w 351"/>
                <a:gd name="T49" fmla="*/ 601863 h 1015"/>
                <a:gd name="T50" fmla="*/ 131387 w 351"/>
                <a:gd name="T51" fmla="*/ 540012 h 1015"/>
                <a:gd name="T52" fmla="*/ 129804 w 351"/>
                <a:gd name="T53" fmla="*/ 465472 h 1015"/>
                <a:gd name="T54" fmla="*/ 139302 w 351"/>
                <a:gd name="T55" fmla="*/ 373488 h 1015"/>
                <a:gd name="T56" fmla="*/ 155924 w 351"/>
                <a:gd name="T57" fmla="*/ 276746 h 1015"/>
                <a:gd name="T58" fmla="*/ 174128 w 351"/>
                <a:gd name="T59" fmla="*/ 195070 h 1015"/>
                <a:gd name="T60" fmla="*/ 189166 w 351"/>
                <a:gd name="T61" fmla="*/ 135598 h 1015"/>
                <a:gd name="T62" fmla="*/ 217660 w 351"/>
                <a:gd name="T63" fmla="*/ 80090 h 1015"/>
                <a:gd name="T64" fmla="*/ 250902 w 351"/>
                <a:gd name="T65" fmla="*/ 33305 h 1015"/>
                <a:gd name="T66" fmla="*/ 275439 w 351"/>
                <a:gd name="T67" fmla="*/ 3965 h 10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1" h="1015">
                  <a:moveTo>
                    <a:pt x="351" y="0"/>
                  </a:moveTo>
                  <a:lnTo>
                    <a:pt x="348" y="13"/>
                  </a:lnTo>
                  <a:lnTo>
                    <a:pt x="334" y="49"/>
                  </a:lnTo>
                  <a:lnTo>
                    <a:pt x="317" y="106"/>
                  </a:lnTo>
                  <a:lnTo>
                    <a:pt x="298" y="181"/>
                  </a:lnTo>
                  <a:lnTo>
                    <a:pt x="279" y="267"/>
                  </a:lnTo>
                  <a:lnTo>
                    <a:pt x="264" y="364"/>
                  </a:lnTo>
                  <a:lnTo>
                    <a:pt x="252" y="465"/>
                  </a:lnTo>
                  <a:lnTo>
                    <a:pt x="248" y="568"/>
                  </a:lnTo>
                  <a:lnTo>
                    <a:pt x="250" y="660"/>
                  </a:lnTo>
                  <a:lnTo>
                    <a:pt x="250" y="732"/>
                  </a:lnTo>
                  <a:lnTo>
                    <a:pt x="246" y="788"/>
                  </a:lnTo>
                  <a:lnTo>
                    <a:pt x="239" y="828"/>
                  </a:lnTo>
                  <a:lnTo>
                    <a:pt x="225" y="856"/>
                  </a:lnTo>
                  <a:lnTo>
                    <a:pt x="206" y="876"/>
                  </a:lnTo>
                  <a:lnTo>
                    <a:pt x="178" y="889"/>
                  </a:lnTo>
                  <a:lnTo>
                    <a:pt x="140" y="897"/>
                  </a:lnTo>
                  <a:lnTo>
                    <a:pt x="111" y="902"/>
                  </a:lnTo>
                  <a:lnTo>
                    <a:pt x="103" y="908"/>
                  </a:lnTo>
                  <a:lnTo>
                    <a:pt x="113" y="910"/>
                  </a:lnTo>
                  <a:lnTo>
                    <a:pt x="134" y="914"/>
                  </a:lnTo>
                  <a:lnTo>
                    <a:pt x="159" y="918"/>
                  </a:lnTo>
                  <a:lnTo>
                    <a:pt x="185" y="921"/>
                  </a:lnTo>
                  <a:lnTo>
                    <a:pt x="206" y="927"/>
                  </a:lnTo>
                  <a:lnTo>
                    <a:pt x="218" y="935"/>
                  </a:lnTo>
                  <a:lnTo>
                    <a:pt x="220" y="958"/>
                  </a:lnTo>
                  <a:lnTo>
                    <a:pt x="212" y="982"/>
                  </a:lnTo>
                  <a:lnTo>
                    <a:pt x="203" y="1005"/>
                  </a:lnTo>
                  <a:lnTo>
                    <a:pt x="199" y="1015"/>
                  </a:lnTo>
                  <a:lnTo>
                    <a:pt x="197" y="1013"/>
                  </a:lnTo>
                  <a:lnTo>
                    <a:pt x="193" y="1005"/>
                  </a:lnTo>
                  <a:lnTo>
                    <a:pt x="185" y="996"/>
                  </a:lnTo>
                  <a:lnTo>
                    <a:pt x="176" y="986"/>
                  </a:lnTo>
                  <a:lnTo>
                    <a:pt x="164" y="975"/>
                  </a:lnTo>
                  <a:lnTo>
                    <a:pt x="149" y="967"/>
                  </a:lnTo>
                  <a:lnTo>
                    <a:pt x="132" y="961"/>
                  </a:lnTo>
                  <a:lnTo>
                    <a:pt x="113" y="960"/>
                  </a:lnTo>
                  <a:lnTo>
                    <a:pt x="90" y="961"/>
                  </a:lnTo>
                  <a:lnTo>
                    <a:pt x="65" y="960"/>
                  </a:lnTo>
                  <a:lnTo>
                    <a:pt x="40" y="956"/>
                  </a:lnTo>
                  <a:lnTo>
                    <a:pt x="17" y="950"/>
                  </a:lnTo>
                  <a:lnTo>
                    <a:pt x="4" y="940"/>
                  </a:lnTo>
                  <a:lnTo>
                    <a:pt x="0" y="929"/>
                  </a:lnTo>
                  <a:lnTo>
                    <a:pt x="10" y="914"/>
                  </a:lnTo>
                  <a:lnTo>
                    <a:pt x="36" y="897"/>
                  </a:lnTo>
                  <a:lnTo>
                    <a:pt x="73" y="876"/>
                  </a:lnTo>
                  <a:lnTo>
                    <a:pt x="101" y="851"/>
                  </a:lnTo>
                  <a:lnTo>
                    <a:pt x="124" y="824"/>
                  </a:lnTo>
                  <a:lnTo>
                    <a:pt x="143" y="793"/>
                  </a:lnTo>
                  <a:lnTo>
                    <a:pt x="155" y="759"/>
                  </a:lnTo>
                  <a:lnTo>
                    <a:pt x="162" y="723"/>
                  </a:lnTo>
                  <a:lnTo>
                    <a:pt x="166" y="681"/>
                  </a:lnTo>
                  <a:lnTo>
                    <a:pt x="164" y="637"/>
                  </a:lnTo>
                  <a:lnTo>
                    <a:pt x="164" y="587"/>
                  </a:lnTo>
                  <a:lnTo>
                    <a:pt x="168" y="530"/>
                  </a:lnTo>
                  <a:lnTo>
                    <a:pt x="176" y="471"/>
                  </a:lnTo>
                  <a:lnTo>
                    <a:pt x="185" y="410"/>
                  </a:lnTo>
                  <a:lnTo>
                    <a:pt x="197" y="349"/>
                  </a:lnTo>
                  <a:lnTo>
                    <a:pt x="208" y="293"/>
                  </a:lnTo>
                  <a:lnTo>
                    <a:pt x="220" y="246"/>
                  </a:lnTo>
                  <a:lnTo>
                    <a:pt x="227" y="206"/>
                  </a:lnTo>
                  <a:lnTo>
                    <a:pt x="239" y="171"/>
                  </a:lnTo>
                  <a:lnTo>
                    <a:pt x="254" y="135"/>
                  </a:lnTo>
                  <a:lnTo>
                    <a:pt x="275" y="101"/>
                  </a:lnTo>
                  <a:lnTo>
                    <a:pt x="296" y="68"/>
                  </a:lnTo>
                  <a:lnTo>
                    <a:pt x="317" y="42"/>
                  </a:lnTo>
                  <a:lnTo>
                    <a:pt x="334" y="19"/>
                  </a:lnTo>
                  <a:lnTo>
                    <a:pt x="348" y="5"/>
                  </a:lnTo>
                  <a:lnTo>
                    <a:pt x="3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9" name="Freeform 121"/>
            <p:cNvSpPr>
              <a:spLocks/>
            </p:cNvSpPr>
            <p:nvPr/>
          </p:nvSpPr>
          <p:spPr bwMode="auto">
            <a:xfrm>
              <a:off x="5265738" y="4710113"/>
              <a:ext cx="407988" cy="196850"/>
            </a:xfrm>
            <a:custGeom>
              <a:avLst/>
              <a:gdLst>
                <a:gd name="T0" fmla="*/ 407988 w 513"/>
                <a:gd name="T1" fmla="*/ 0 h 248"/>
                <a:gd name="T2" fmla="*/ 406397 w 513"/>
                <a:gd name="T3" fmla="*/ 4763 h 248"/>
                <a:gd name="T4" fmla="*/ 399240 w 513"/>
                <a:gd name="T5" fmla="*/ 15081 h 248"/>
                <a:gd name="T6" fmla="*/ 387310 w 513"/>
                <a:gd name="T7" fmla="*/ 30163 h 248"/>
                <a:gd name="T8" fmla="*/ 370609 w 513"/>
                <a:gd name="T9" fmla="*/ 51594 h 248"/>
                <a:gd name="T10" fmla="*/ 345955 w 513"/>
                <a:gd name="T11" fmla="*/ 73819 h 248"/>
                <a:gd name="T12" fmla="*/ 317324 w 513"/>
                <a:gd name="T13" fmla="*/ 100013 h 248"/>
                <a:gd name="T14" fmla="*/ 279150 w 513"/>
                <a:gd name="T15" fmla="*/ 123825 h 248"/>
                <a:gd name="T16" fmla="*/ 235408 w 513"/>
                <a:gd name="T17" fmla="*/ 148431 h 248"/>
                <a:gd name="T18" fmla="*/ 188486 w 513"/>
                <a:gd name="T19" fmla="*/ 168275 h 248"/>
                <a:gd name="T20" fmla="*/ 143949 w 513"/>
                <a:gd name="T21" fmla="*/ 180181 h 248"/>
                <a:gd name="T22" fmla="*/ 104979 w 513"/>
                <a:gd name="T23" fmla="*/ 188913 h 248"/>
                <a:gd name="T24" fmla="*/ 69986 w 513"/>
                <a:gd name="T25" fmla="*/ 193675 h 248"/>
                <a:gd name="T26" fmla="*/ 40560 w 513"/>
                <a:gd name="T27" fmla="*/ 195263 h 248"/>
                <a:gd name="T28" fmla="*/ 18292 w 513"/>
                <a:gd name="T29" fmla="*/ 196850 h 248"/>
                <a:gd name="T30" fmla="*/ 4772 w 513"/>
                <a:gd name="T31" fmla="*/ 195263 h 248"/>
                <a:gd name="T32" fmla="*/ 0 w 513"/>
                <a:gd name="T33" fmla="*/ 195263 h 248"/>
                <a:gd name="T34" fmla="*/ 15111 w 513"/>
                <a:gd name="T35" fmla="*/ 123825 h 248"/>
                <a:gd name="T36" fmla="*/ 16701 w 513"/>
                <a:gd name="T37" fmla="*/ 125413 h 248"/>
                <a:gd name="T38" fmla="*/ 23064 w 513"/>
                <a:gd name="T39" fmla="*/ 127000 h 248"/>
                <a:gd name="T40" fmla="*/ 33403 w 513"/>
                <a:gd name="T41" fmla="*/ 130175 h 248"/>
                <a:gd name="T42" fmla="*/ 48513 w 513"/>
                <a:gd name="T43" fmla="*/ 133350 h 248"/>
                <a:gd name="T44" fmla="*/ 69986 w 513"/>
                <a:gd name="T45" fmla="*/ 133350 h 248"/>
                <a:gd name="T46" fmla="*/ 98617 w 513"/>
                <a:gd name="T47" fmla="*/ 131763 h 248"/>
                <a:gd name="T48" fmla="*/ 133610 w 513"/>
                <a:gd name="T49" fmla="*/ 127000 h 248"/>
                <a:gd name="T50" fmla="*/ 175761 w 513"/>
                <a:gd name="T51" fmla="*/ 118269 h 248"/>
                <a:gd name="T52" fmla="*/ 221888 w 513"/>
                <a:gd name="T53" fmla="*/ 104775 h 248"/>
                <a:gd name="T54" fmla="*/ 265630 w 513"/>
                <a:gd name="T55" fmla="*/ 86519 h 248"/>
                <a:gd name="T56" fmla="*/ 303804 w 513"/>
                <a:gd name="T57" fmla="*/ 66675 h 248"/>
                <a:gd name="T58" fmla="*/ 338797 w 513"/>
                <a:gd name="T59" fmla="*/ 46831 h 248"/>
                <a:gd name="T60" fmla="*/ 367428 w 513"/>
                <a:gd name="T61" fmla="*/ 28575 h 248"/>
                <a:gd name="T62" fmla="*/ 389696 w 513"/>
                <a:gd name="T63" fmla="*/ 13494 h 248"/>
                <a:gd name="T64" fmla="*/ 404012 w 513"/>
                <a:gd name="T65" fmla="*/ 3175 h 248"/>
                <a:gd name="T66" fmla="*/ 407988 w 513"/>
                <a:gd name="T67" fmla="*/ 0 h 2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3" h="248">
                  <a:moveTo>
                    <a:pt x="513" y="0"/>
                  </a:moveTo>
                  <a:lnTo>
                    <a:pt x="511" y="6"/>
                  </a:lnTo>
                  <a:lnTo>
                    <a:pt x="502" y="19"/>
                  </a:lnTo>
                  <a:lnTo>
                    <a:pt x="487" y="38"/>
                  </a:lnTo>
                  <a:lnTo>
                    <a:pt x="466" y="65"/>
                  </a:lnTo>
                  <a:lnTo>
                    <a:pt x="435" y="93"/>
                  </a:lnTo>
                  <a:lnTo>
                    <a:pt x="399" y="126"/>
                  </a:lnTo>
                  <a:lnTo>
                    <a:pt x="351" y="156"/>
                  </a:lnTo>
                  <a:lnTo>
                    <a:pt x="296" y="187"/>
                  </a:lnTo>
                  <a:lnTo>
                    <a:pt x="237" y="212"/>
                  </a:lnTo>
                  <a:lnTo>
                    <a:pt x="181" y="227"/>
                  </a:lnTo>
                  <a:lnTo>
                    <a:pt x="132" y="238"/>
                  </a:lnTo>
                  <a:lnTo>
                    <a:pt x="88" y="244"/>
                  </a:lnTo>
                  <a:lnTo>
                    <a:pt x="51" y="246"/>
                  </a:lnTo>
                  <a:lnTo>
                    <a:pt x="23" y="248"/>
                  </a:lnTo>
                  <a:lnTo>
                    <a:pt x="6" y="246"/>
                  </a:lnTo>
                  <a:lnTo>
                    <a:pt x="0" y="246"/>
                  </a:lnTo>
                  <a:lnTo>
                    <a:pt x="19" y="156"/>
                  </a:lnTo>
                  <a:lnTo>
                    <a:pt x="21" y="158"/>
                  </a:lnTo>
                  <a:lnTo>
                    <a:pt x="29" y="160"/>
                  </a:lnTo>
                  <a:lnTo>
                    <a:pt x="42" y="164"/>
                  </a:lnTo>
                  <a:lnTo>
                    <a:pt x="61" y="168"/>
                  </a:lnTo>
                  <a:lnTo>
                    <a:pt x="88" y="168"/>
                  </a:lnTo>
                  <a:lnTo>
                    <a:pt x="124" y="166"/>
                  </a:lnTo>
                  <a:lnTo>
                    <a:pt x="168" y="160"/>
                  </a:lnTo>
                  <a:lnTo>
                    <a:pt x="221" y="149"/>
                  </a:lnTo>
                  <a:lnTo>
                    <a:pt x="279" y="132"/>
                  </a:lnTo>
                  <a:lnTo>
                    <a:pt x="334" y="109"/>
                  </a:lnTo>
                  <a:lnTo>
                    <a:pt x="382" y="84"/>
                  </a:lnTo>
                  <a:lnTo>
                    <a:pt x="426" y="59"/>
                  </a:lnTo>
                  <a:lnTo>
                    <a:pt x="462" y="36"/>
                  </a:lnTo>
                  <a:lnTo>
                    <a:pt x="490" y="17"/>
                  </a:lnTo>
                  <a:lnTo>
                    <a:pt x="508" y="4"/>
                  </a:lnTo>
                  <a:lnTo>
                    <a:pt x="5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0" name="Freeform 122"/>
            <p:cNvSpPr>
              <a:spLocks/>
            </p:cNvSpPr>
            <p:nvPr/>
          </p:nvSpPr>
          <p:spPr bwMode="auto">
            <a:xfrm>
              <a:off x="5264151" y="4586288"/>
              <a:ext cx="360363" cy="96838"/>
            </a:xfrm>
            <a:custGeom>
              <a:avLst/>
              <a:gdLst>
                <a:gd name="T0" fmla="*/ 360363 w 454"/>
                <a:gd name="T1" fmla="*/ 49600 h 123"/>
                <a:gd name="T2" fmla="*/ 356394 w 454"/>
                <a:gd name="T3" fmla="*/ 52749 h 123"/>
                <a:gd name="T4" fmla="*/ 345282 w 454"/>
                <a:gd name="T5" fmla="*/ 59048 h 123"/>
                <a:gd name="T6" fmla="*/ 327025 w 454"/>
                <a:gd name="T7" fmla="*/ 66133 h 123"/>
                <a:gd name="T8" fmla="*/ 301625 w 454"/>
                <a:gd name="T9" fmla="*/ 77155 h 123"/>
                <a:gd name="T10" fmla="*/ 269875 w 454"/>
                <a:gd name="T11" fmla="*/ 85816 h 123"/>
                <a:gd name="T12" fmla="*/ 231775 w 454"/>
                <a:gd name="T13" fmla="*/ 93689 h 123"/>
                <a:gd name="T14" fmla="*/ 188119 w 454"/>
                <a:gd name="T15" fmla="*/ 96838 h 123"/>
                <a:gd name="T16" fmla="*/ 138113 w 454"/>
                <a:gd name="T17" fmla="*/ 96838 h 123"/>
                <a:gd name="T18" fmla="*/ 91281 w 454"/>
                <a:gd name="T19" fmla="*/ 92114 h 123"/>
                <a:gd name="T20" fmla="*/ 56356 w 454"/>
                <a:gd name="T21" fmla="*/ 87390 h 123"/>
                <a:gd name="T22" fmla="*/ 31750 w 454"/>
                <a:gd name="T23" fmla="*/ 82667 h 123"/>
                <a:gd name="T24" fmla="*/ 15081 w 454"/>
                <a:gd name="T25" fmla="*/ 77155 h 123"/>
                <a:gd name="T26" fmla="*/ 6350 w 454"/>
                <a:gd name="T27" fmla="*/ 72432 h 123"/>
                <a:gd name="T28" fmla="*/ 1588 w 454"/>
                <a:gd name="T29" fmla="*/ 67708 h 123"/>
                <a:gd name="T30" fmla="*/ 0 w 454"/>
                <a:gd name="T31" fmla="*/ 66133 h 123"/>
                <a:gd name="T32" fmla="*/ 0 w 454"/>
                <a:gd name="T33" fmla="*/ 64559 h 123"/>
                <a:gd name="T34" fmla="*/ 13494 w 454"/>
                <a:gd name="T35" fmla="*/ 0 h 123"/>
                <a:gd name="T36" fmla="*/ 11906 w 454"/>
                <a:gd name="T37" fmla="*/ 0 h 123"/>
                <a:gd name="T38" fmla="*/ 10319 w 454"/>
                <a:gd name="T39" fmla="*/ 1575 h 123"/>
                <a:gd name="T40" fmla="*/ 8731 w 454"/>
                <a:gd name="T41" fmla="*/ 4724 h 123"/>
                <a:gd name="T42" fmla="*/ 10319 w 454"/>
                <a:gd name="T43" fmla="*/ 9448 h 123"/>
                <a:gd name="T44" fmla="*/ 19844 w 454"/>
                <a:gd name="T45" fmla="*/ 14171 h 123"/>
                <a:gd name="T46" fmla="*/ 34925 w 454"/>
                <a:gd name="T47" fmla="*/ 21257 h 123"/>
                <a:gd name="T48" fmla="*/ 61913 w 454"/>
                <a:gd name="T49" fmla="*/ 30705 h 123"/>
                <a:gd name="T50" fmla="*/ 101600 w 454"/>
                <a:gd name="T51" fmla="*/ 42514 h 123"/>
                <a:gd name="T52" fmla="*/ 124619 w 454"/>
                <a:gd name="T53" fmla="*/ 48025 h 123"/>
                <a:gd name="T54" fmla="*/ 148431 w 454"/>
                <a:gd name="T55" fmla="*/ 51175 h 123"/>
                <a:gd name="T56" fmla="*/ 171450 w 454"/>
                <a:gd name="T57" fmla="*/ 54324 h 123"/>
                <a:gd name="T58" fmla="*/ 193675 w 454"/>
                <a:gd name="T59" fmla="*/ 57473 h 123"/>
                <a:gd name="T60" fmla="*/ 216694 w 454"/>
                <a:gd name="T61" fmla="*/ 57473 h 123"/>
                <a:gd name="T62" fmla="*/ 238125 w 454"/>
                <a:gd name="T63" fmla="*/ 59048 h 123"/>
                <a:gd name="T64" fmla="*/ 257175 w 454"/>
                <a:gd name="T65" fmla="*/ 59048 h 123"/>
                <a:gd name="T66" fmla="*/ 277019 w 454"/>
                <a:gd name="T67" fmla="*/ 57473 h 123"/>
                <a:gd name="T68" fmla="*/ 295275 w 454"/>
                <a:gd name="T69" fmla="*/ 57473 h 123"/>
                <a:gd name="T70" fmla="*/ 310357 w 454"/>
                <a:gd name="T71" fmla="*/ 55898 h 123"/>
                <a:gd name="T72" fmla="*/ 325438 w 454"/>
                <a:gd name="T73" fmla="*/ 54324 h 123"/>
                <a:gd name="T74" fmla="*/ 338138 w 454"/>
                <a:gd name="T75" fmla="*/ 52749 h 123"/>
                <a:gd name="T76" fmla="*/ 346869 w 454"/>
                <a:gd name="T77" fmla="*/ 51175 h 123"/>
                <a:gd name="T78" fmla="*/ 354807 w 454"/>
                <a:gd name="T79" fmla="*/ 51175 h 123"/>
                <a:gd name="T80" fmla="*/ 358775 w 454"/>
                <a:gd name="T81" fmla="*/ 49600 h 123"/>
                <a:gd name="T82" fmla="*/ 360363 w 454"/>
                <a:gd name="T83" fmla="*/ 49600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54" h="123">
                  <a:moveTo>
                    <a:pt x="454" y="63"/>
                  </a:moveTo>
                  <a:lnTo>
                    <a:pt x="449" y="67"/>
                  </a:lnTo>
                  <a:lnTo>
                    <a:pt x="435" y="75"/>
                  </a:lnTo>
                  <a:lnTo>
                    <a:pt x="412" y="84"/>
                  </a:lnTo>
                  <a:lnTo>
                    <a:pt x="380" y="98"/>
                  </a:lnTo>
                  <a:lnTo>
                    <a:pt x="340" y="109"/>
                  </a:lnTo>
                  <a:lnTo>
                    <a:pt x="292" y="119"/>
                  </a:lnTo>
                  <a:lnTo>
                    <a:pt x="237" y="123"/>
                  </a:lnTo>
                  <a:lnTo>
                    <a:pt x="174" y="123"/>
                  </a:lnTo>
                  <a:lnTo>
                    <a:pt x="115" y="117"/>
                  </a:lnTo>
                  <a:lnTo>
                    <a:pt x="71" y="111"/>
                  </a:lnTo>
                  <a:lnTo>
                    <a:pt x="40" y="105"/>
                  </a:lnTo>
                  <a:lnTo>
                    <a:pt x="19" y="98"/>
                  </a:lnTo>
                  <a:lnTo>
                    <a:pt x="8" y="92"/>
                  </a:lnTo>
                  <a:lnTo>
                    <a:pt x="2" y="86"/>
                  </a:lnTo>
                  <a:lnTo>
                    <a:pt x="0" y="84"/>
                  </a:lnTo>
                  <a:lnTo>
                    <a:pt x="0" y="82"/>
                  </a:lnTo>
                  <a:lnTo>
                    <a:pt x="17" y="0"/>
                  </a:lnTo>
                  <a:lnTo>
                    <a:pt x="15" y="0"/>
                  </a:lnTo>
                  <a:lnTo>
                    <a:pt x="13" y="2"/>
                  </a:lnTo>
                  <a:lnTo>
                    <a:pt x="11" y="6"/>
                  </a:lnTo>
                  <a:lnTo>
                    <a:pt x="13" y="12"/>
                  </a:lnTo>
                  <a:lnTo>
                    <a:pt x="25" y="18"/>
                  </a:lnTo>
                  <a:lnTo>
                    <a:pt x="44" y="27"/>
                  </a:lnTo>
                  <a:lnTo>
                    <a:pt x="78" y="39"/>
                  </a:lnTo>
                  <a:lnTo>
                    <a:pt x="128" y="54"/>
                  </a:lnTo>
                  <a:lnTo>
                    <a:pt x="157" y="61"/>
                  </a:lnTo>
                  <a:lnTo>
                    <a:pt x="187" y="65"/>
                  </a:lnTo>
                  <a:lnTo>
                    <a:pt x="216" y="69"/>
                  </a:lnTo>
                  <a:lnTo>
                    <a:pt x="244" y="73"/>
                  </a:lnTo>
                  <a:lnTo>
                    <a:pt x="273" y="73"/>
                  </a:lnTo>
                  <a:lnTo>
                    <a:pt x="300" y="75"/>
                  </a:lnTo>
                  <a:lnTo>
                    <a:pt x="324" y="75"/>
                  </a:lnTo>
                  <a:lnTo>
                    <a:pt x="349" y="73"/>
                  </a:lnTo>
                  <a:lnTo>
                    <a:pt x="372" y="73"/>
                  </a:lnTo>
                  <a:lnTo>
                    <a:pt x="391" y="71"/>
                  </a:lnTo>
                  <a:lnTo>
                    <a:pt x="410" y="69"/>
                  </a:lnTo>
                  <a:lnTo>
                    <a:pt x="426" y="67"/>
                  </a:lnTo>
                  <a:lnTo>
                    <a:pt x="437" y="65"/>
                  </a:lnTo>
                  <a:lnTo>
                    <a:pt x="447" y="65"/>
                  </a:lnTo>
                  <a:lnTo>
                    <a:pt x="452" y="63"/>
                  </a:lnTo>
                  <a:lnTo>
                    <a:pt x="45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1" name="Freeform 123"/>
            <p:cNvSpPr>
              <a:spLocks/>
            </p:cNvSpPr>
            <p:nvPr/>
          </p:nvSpPr>
          <p:spPr bwMode="auto">
            <a:xfrm>
              <a:off x="4860926" y="3455988"/>
              <a:ext cx="293688" cy="923925"/>
            </a:xfrm>
            <a:custGeom>
              <a:avLst/>
              <a:gdLst>
                <a:gd name="T0" fmla="*/ 204236 w 371"/>
                <a:gd name="T1" fmla="*/ 0 h 1164"/>
                <a:gd name="T2" fmla="*/ 193945 w 371"/>
                <a:gd name="T3" fmla="*/ 18256 h 1164"/>
                <a:gd name="T4" fmla="*/ 167822 w 371"/>
                <a:gd name="T5" fmla="*/ 68263 h 1164"/>
                <a:gd name="T6" fmla="*/ 131408 w 371"/>
                <a:gd name="T7" fmla="*/ 142081 h 1164"/>
                <a:gd name="T8" fmla="*/ 89452 w 371"/>
                <a:gd name="T9" fmla="*/ 233363 h 1164"/>
                <a:gd name="T10" fmla="*/ 49872 w 371"/>
                <a:gd name="T11" fmla="*/ 333375 h 1164"/>
                <a:gd name="T12" fmla="*/ 18207 w 371"/>
                <a:gd name="T13" fmla="*/ 437356 h 1164"/>
                <a:gd name="T14" fmla="*/ 0 w 371"/>
                <a:gd name="T15" fmla="*/ 535781 h 1164"/>
                <a:gd name="T16" fmla="*/ 1583 w 371"/>
                <a:gd name="T17" fmla="*/ 622300 h 1164"/>
                <a:gd name="T18" fmla="*/ 15041 w 371"/>
                <a:gd name="T19" fmla="*/ 695325 h 1164"/>
                <a:gd name="T20" fmla="*/ 31664 w 371"/>
                <a:gd name="T21" fmla="*/ 758825 h 1164"/>
                <a:gd name="T22" fmla="*/ 48288 w 371"/>
                <a:gd name="T23" fmla="*/ 810419 h 1164"/>
                <a:gd name="T24" fmla="*/ 63329 w 371"/>
                <a:gd name="T25" fmla="*/ 852488 h 1164"/>
                <a:gd name="T26" fmla="*/ 77578 w 371"/>
                <a:gd name="T27" fmla="*/ 884238 h 1164"/>
                <a:gd name="T28" fmla="*/ 89452 w 371"/>
                <a:gd name="T29" fmla="*/ 905669 h 1164"/>
                <a:gd name="T30" fmla="*/ 96577 w 371"/>
                <a:gd name="T31" fmla="*/ 919163 h 1164"/>
                <a:gd name="T32" fmla="*/ 99743 w 371"/>
                <a:gd name="T33" fmla="*/ 923925 h 1164"/>
                <a:gd name="T34" fmla="*/ 293688 w 371"/>
                <a:gd name="T35" fmla="*/ 746919 h 1164"/>
                <a:gd name="T36" fmla="*/ 99743 w 371"/>
                <a:gd name="T37" fmla="*/ 817563 h 1164"/>
                <a:gd name="T38" fmla="*/ 94993 w 371"/>
                <a:gd name="T39" fmla="*/ 810419 h 1164"/>
                <a:gd name="T40" fmla="*/ 84702 w 371"/>
                <a:gd name="T41" fmla="*/ 787400 h 1164"/>
                <a:gd name="T42" fmla="*/ 71245 w 371"/>
                <a:gd name="T43" fmla="*/ 752475 h 1164"/>
                <a:gd name="T44" fmla="*/ 56204 w 371"/>
                <a:gd name="T45" fmla="*/ 704056 h 1164"/>
                <a:gd name="T46" fmla="*/ 46705 w 371"/>
                <a:gd name="T47" fmla="*/ 645319 h 1164"/>
                <a:gd name="T48" fmla="*/ 42747 w 371"/>
                <a:gd name="T49" fmla="*/ 577056 h 1164"/>
                <a:gd name="T50" fmla="*/ 49872 w 371"/>
                <a:gd name="T51" fmla="*/ 498475 h 1164"/>
                <a:gd name="T52" fmla="*/ 71245 w 371"/>
                <a:gd name="T53" fmla="*/ 413544 h 1164"/>
                <a:gd name="T54" fmla="*/ 98160 w 371"/>
                <a:gd name="T55" fmla="*/ 327025 h 1164"/>
                <a:gd name="T56" fmla="*/ 124283 w 371"/>
                <a:gd name="T57" fmla="*/ 248444 h 1164"/>
                <a:gd name="T58" fmla="*/ 146448 w 371"/>
                <a:gd name="T59" fmla="*/ 177006 h 1164"/>
                <a:gd name="T60" fmla="*/ 166238 w 371"/>
                <a:gd name="T61" fmla="*/ 116681 h 1164"/>
                <a:gd name="T62" fmla="*/ 182862 w 371"/>
                <a:gd name="T63" fmla="*/ 68263 h 1164"/>
                <a:gd name="T64" fmla="*/ 193945 w 371"/>
                <a:gd name="T65" fmla="*/ 30163 h 1164"/>
                <a:gd name="T66" fmla="*/ 201069 w 371"/>
                <a:gd name="T67" fmla="*/ 7144 h 1164"/>
                <a:gd name="T68" fmla="*/ 204236 w 371"/>
                <a:gd name="T69" fmla="*/ 0 h 11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71" h="1164">
                  <a:moveTo>
                    <a:pt x="258" y="0"/>
                  </a:moveTo>
                  <a:lnTo>
                    <a:pt x="245" y="23"/>
                  </a:lnTo>
                  <a:lnTo>
                    <a:pt x="212" y="86"/>
                  </a:lnTo>
                  <a:lnTo>
                    <a:pt x="166" y="179"/>
                  </a:lnTo>
                  <a:lnTo>
                    <a:pt x="113" y="294"/>
                  </a:lnTo>
                  <a:lnTo>
                    <a:pt x="63" y="420"/>
                  </a:lnTo>
                  <a:lnTo>
                    <a:pt x="23" y="551"/>
                  </a:lnTo>
                  <a:lnTo>
                    <a:pt x="0" y="675"/>
                  </a:lnTo>
                  <a:lnTo>
                    <a:pt x="2" y="784"/>
                  </a:lnTo>
                  <a:lnTo>
                    <a:pt x="19" y="876"/>
                  </a:lnTo>
                  <a:lnTo>
                    <a:pt x="40" y="956"/>
                  </a:lnTo>
                  <a:lnTo>
                    <a:pt x="61" y="1021"/>
                  </a:lnTo>
                  <a:lnTo>
                    <a:pt x="80" y="1074"/>
                  </a:lnTo>
                  <a:lnTo>
                    <a:pt x="98" y="1114"/>
                  </a:lnTo>
                  <a:lnTo>
                    <a:pt x="113" y="1141"/>
                  </a:lnTo>
                  <a:lnTo>
                    <a:pt x="122" y="1158"/>
                  </a:lnTo>
                  <a:lnTo>
                    <a:pt x="126" y="1164"/>
                  </a:lnTo>
                  <a:lnTo>
                    <a:pt x="371" y="941"/>
                  </a:lnTo>
                  <a:lnTo>
                    <a:pt x="126" y="1030"/>
                  </a:lnTo>
                  <a:lnTo>
                    <a:pt x="120" y="1021"/>
                  </a:lnTo>
                  <a:lnTo>
                    <a:pt x="107" y="992"/>
                  </a:lnTo>
                  <a:lnTo>
                    <a:pt x="90" y="948"/>
                  </a:lnTo>
                  <a:lnTo>
                    <a:pt x="71" y="887"/>
                  </a:lnTo>
                  <a:lnTo>
                    <a:pt x="59" y="813"/>
                  </a:lnTo>
                  <a:lnTo>
                    <a:pt x="54" y="727"/>
                  </a:lnTo>
                  <a:lnTo>
                    <a:pt x="63" y="628"/>
                  </a:lnTo>
                  <a:lnTo>
                    <a:pt x="90" y="521"/>
                  </a:lnTo>
                  <a:lnTo>
                    <a:pt x="124" y="412"/>
                  </a:lnTo>
                  <a:lnTo>
                    <a:pt x="157" y="313"/>
                  </a:lnTo>
                  <a:lnTo>
                    <a:pt x="185" y="223"/>
                  </a:lnTo>
                  <a:lnTo>
                    <a:pt x="210" y="147"/>
                  </a:lnTo>
                  <a:lnTo>
                    <a:pt x="231" y="86"/>
                  </a:lnTo>
                  <a:lnTo>
                    <a:pt x="245" y="38"/>
                  </a:lnTo>
                  <a:lnTo>
                    <a:pt x="254" y="9"/>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2" name="Freeform 124"/>
            <p:cNvSpPr>
              <a:spLocks/>
            </p:cNvSpPr>
            <p:nvPr/>
          </p:nvSpPr>
          <p:spPr bwMode="auto">
            <a:xfrm>
              <a:off x="5211763" y="4191001"/>
              <a:ext cx="209550" cy="195263"/>
            </a:xfrm>
            <a:custGeom>
              <a:avLst/>
              <a:gdLst>
                <a:gd name="T0" fmla="*/ 0 w 265"/>
                <a:gd name="T1" fmla="*/ 56356 h 246"/>
                <a:gd name="T2" fmla="*/ 49818 w 265"/>
                <a:gd name="T3" fmla="*/ 195263 h 246"/>
                <a:gd name="T4" fmla="*/ 209550 w 265"/>
                <a:gd name="T5" fmla="*/ 0 h 246"/>
                <a:gd name="T6" fmla="*/ 71168 w 265"/>
                <a:gd name="T7" fmla="*/ 104775 h 246"/>
                <a:gd name="T8" fmla="*/ 0 w 265"/>
                <a:gd name="T9" fmla="*/ 5635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5" h="246">
                  <a:moveTo>
                    <a:pt x="0" y="71"/>
                  </a:moveTo>
                  <a:lnTo>
                    <a:pt x="63" y="246"/>
                  </a:lnTo>
                  <a:lnTo>
                    <a:pt x="265" y="0"/>
                  </a:lnTo>
                  <a:lnTo>
                    <a:pt x="90" y="132"/>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3" name="Freeform 125"/>
            <p:cNvSpPr>
              <a:spLocks/>
            </p:cNvSpPr>
            <p:nvPr/>
          </p:nvSpPr>
          <p:spPr bwMode="auto">
            <a:xfrm>
              <a:off x="5646738" y="3633788"/>
              <a:ext cx="47625" cy="323850"/>
            </a:xfrm>
            <a:custGeom>
              <a:avLst/>
              <a:gdLst>
                <a:gd name="T0" fmla="*/ 39037 w 61"/>
                <a:gd name="T1" fmla="*/ 0 h 406"/>
                <a:gd name="T2" fmla="*/ 37475 w 61"/>
                <a:gd name="T3" fmla="*/ 18346 h 406"/>
                <a:gd name="T4" fmla="*/ 37475 w 61"/>
                <a:gd name="T5" fmla="*/ 67003 h 406"/>
                <a:gd name="T6" fmla="*/ 39037 w 61"/>
                <a:gd name="T7" fmla="*/ 129221 h 406"/>
                <a:gd name="T8" fmla="*/ 44502 w 61"/>
                <a:gd name="T9" fmla="*/ 193034 h 406"/>
                <a:gd name="T10" fmla="*/ 47625 w 61"/>
                <a:gd name="T11" fmla="*/ 246477 h 406"/>
                <a:gd name="T12" fmla="*/ 40598 w 61"/>
                <a:gd name="T13" fmla="*/ 286360 h 406"/>
                <a:gd name="T14" fmla="*/ 29668 w 61"/>
                <a:gd name="T15" fmla="*/ 310290 h 406"/>
                <a:gd name="T16" fmla="*/ 24203 w 61"/>
                <a:gd name="T17" fmla="*/ 319862 h 406"/>
                <a:gd name="T18" fmla="*/ 0 w 61"/>
                <a:gd name="T19" fmla="*/ 323850 h 406"/>
                <a:gd name="T20" fmla="*/ 0 w 61"/>
                <a:gd name="T21" fmla="*/ 305504 h 406"/>
                <a:gd name="T22" fmla="*/ 3123 w 61"/>
                <a:gd name="T23" fmla="*/ 299920 h 406"/>
                <a:gd name="T24" fmla="*/ 11711 w 61"/>
                <a:gd name="T25" fmla="*/ 279979 h 406"/>
                <a:gd name="T26" fmla="*/ 17957 w 61"/>
                <a:gd name="T27" fmla="*/ 246477 h 406"/>
                <a:gd name="T28" fmla="*/ 17957 w 61"/>
                <a:gd name="T29" fmla="*/ 196224 h 406"/>
                <a:gd name="T30" fmla="*/ 17957 w 61"/>
                <a:gd name="T31" fmla="*/ 132412 h 406"/>
                <a:gd name="T32" fmla="*/ 24984 w 61"/>
                <a:gd name="T33" fmla="*/ 68599 h 406"/>
                <a:gd name="T34" fmla="*/ 34352 w 61"/>
                <a:gd name="T35" fmla="*/ 19942 h 406"/>
                <a:gd name="T36" fmla="*/ 39037 w 61"/>
                <a:gd name="T37" fmla="*/ 0 h 4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 h="406">
                  <a:moveTo>
                    <a:pt x="50" y="0"/>
                  </a:moveTo>
                  <a:lnTo>
                    <a:pt x="48" y="23"/>
                  </a:lnTo>
                  <a:lnTo>
                    <a:pt x="48" y="84"/>
                  </a:lnTo>
                  <a:lnTo>
                    <a:pt x="50" y="162"/>
                  </a:lnTo>
                  <a:lnTo>
                    <a:pt x="57" y="242"/>
                  </a:lnTo>
                  <a:lnTo>
                    <a:pt x="61" y="309"/>
                  </a:lnTo>
                  <a:lnTo>
                    <a:pt x="52" y="359"/>
                  </a:lnTo>
                  <a:lnTo>
                    <a:pt x="38" y="389"/>
                  </a:lnTo>
                  <a:lnTo>
                    <a:pt x="31" y="401"/>
                  </a:lnTo>
                  <a:lnTo>
                    <a:pt x="0" y="406"/>
                  </a:lnTo>
                  <a:lnTo>
                    <a:pt x="0" y="383"/>
                  </a:lnTo>
                  <a:lnTo>
                    <a:pt x="4" y="376"/>
                  </a:lnTo>
                  <a:lnTo>
                    <a:pt x="15" y="351"/>
                  </a:lnTo>
                  <a:lnTo>
                    <a:pt x="23" y="309"/>
                  </a:lnTo>
                  <a:lnTo>
                    <a:pt x="23" y="246"/>
                  </a:lnTo>
                  <a:lnTo>
                    <a:pt x="23" y="166"/>
                  </a:lnTo>
                  <a:lnTo>
                    <a:pt x="32" y="86"/>
                  </a:lnTo>
                  <a:lnTo>
                    <a:pt x="44" y="25"/>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4" name="Freeform 126"/>
            <p:cNvSpPr>
              <a:spLocks/>
            </p:cNvSpPr>
            <p:nvPr/>
          </p:nvSpPr>
          <p:spPr bwMode="auto">
            <a:xfrm>
              <a:off x="5646738" y="4173538"/>
              <a:ext cx="474663" cy="541338"/>
            </a:xfrm>
            <a:custGeom>
              <a:avLst/>
              <a:gdLst>
                <a:gd name="T0" fmla="*/ 450890 w 599"/>
                <a:gd name="T1" fmla="*/ 112713 h 682"/>
                <a:gd name="T2" fmla="*/ 364516 w 599"/>
                <a:gd name="T3" fmla="*/ 79375 h 682"/>
                <a:gd name="T4" fmla="*/ 314593 w 599"/>
                <a:gd name="T5" fmla="*/ 88106 h 682"/>
                <a:gd name="T6" fmla="*/ 304291 w 599"/>
                <a:gd name="T7" fmla="*/ 56356 h 682"/>
                <a:gd name="T8" fmla="*/ 243275 w 599"/>
                <a:gd name="T9" fmla="*/ 0 h 682"/>
                <a:gd name="T10" fmla="*/ 189390 w 599"/>
                <a:gd name="T11" fmla="*/ 29369 h 682"/>
                <a:gd name="T12" fmla="*/ 169579 w 599"/>
                <a:gd name="T13" fmla="*/ 42863 h 682"/>
                <a:gd name="T14" fmla="*/ 83205 w 599"/>
                <a:gd name="T15" fmla="*/ 61119 h 682"/>
                <a:gd name="T16" fmla="*/ 36452 w 599"/>
                <a:gd name="T17" fmla="*/ 161131 h 682"/>
                <a:gd name="T18" fmla="*/ 68149 w 599"/>
                <a:gd name="T19" fmla="*/ 201613 h 682"/>
                <a:gd name="T20" fmla="*/ 98261 w 599"/>
                <a:gd name="T21" fmla="*/ 104775 h 682"/>
                <a:gd name="T22" fmla="*/ 154523 w 599"/>
                <a:gd name="T23" fmla="*/ 113506 h 682"/>
                <a:gd name="T24" fmla="*/ 183050 w 599"/>
                <a:gd name="T25" fmla="*/ 86519 h 682"/>
                <a:gd name="T26" fmla="*/ 252784 w 599"/>
                <a:gd name="T27" fmla="*/ 46831 h 682"/>
                <a:gd name="T28" fmla="*/ 287651 w 599"/>
                <a:gd name="T29" fmla="*/ 80169 h 682"/>
                <a:gd name="T30" fmla="*/ 214747 w 599"/>
                <a:gd name="T31" fmla="*/ 118269 h 682"/>
                <a:gd name="T32" fmla="*/ 164825 w 599"/>
                <a:gd name="T33" fmla="*/ 161131 h 682"/>
                <a:gd name="T34" fmla="*/ 183050 w 599"/>
                <a:gd name="T35" fmla="*/ 239713 h 682"/>
                <a:gd name="T36" fmla="*/ 148184 w 599"/>
                <a:gd name="T37" fmla="*/ 309563 h 682"/>
                <a:gd name="T38" fmla="*/ 154523 w 599"/>
                <a:gd name="T39" fmla="*/ 323057 h 682"/>
                <a:gd name="T40" fmla="*/ 209993 w 599"/>
                <a:gd name="T41" fmla="*/ 280194 h 682"/>
                <a:gd name="T42" fmla="*/ 286066 w 599"/>
                <a:gd name="T43" fmla="*/ 306388 h 682"/>
                <a:gd name="T44" fmla="*/ 324895 w 599"/>
                <a:gd name="T45" fmla="*/ 274638 h 682"/>
                <a:gd name="T46" fmla="*/ 246444 w 599"/>
                <a:gd name="T47" fmla="*/ 246856 h 682"/>
                <a:gd name="T48" fmla="*/ 243275 w 599"/>
                <a:gd name="T49" fmla="*/ 218281 h 682"/>
                <a:gd name="T50" fmla="*/ 297952 w 599"/>
                <a:gd name="T51" fmla="*/ 211931 h 682"/>
                <a:gd name="T52" fmla="*/ 343120 w 599"/>
                <a:gd name="T53" fmla="*/ 173038 h 682"/>
                <a:gd name="T54" fmla="*/ 225049 w 599"/>
                <a:gd name="T55" fmla="*/ 180181 h 682"/>
                <a:gd name="T56" fmla="*/ 202861 w 599"/>
                <a:gd name="T57" fmla="*/ 218281 h 682"/>
                <a:gd name="T58" fmla="*/ 201276 w 599"/>
                <a:gd name="T59" fmla="*/ 239713 h 682"/>
                <a:gd name="T60" fmla="*/ 225049 w 599"/>
                <a:gd name="T61" fmla="*/ 156369 h 682"/>
                <a:gd name="T62" fmla="*/ 370855 w 599"/>
                <a:gd name="T63" fmla="*/ 119856 h 682"/>
                <a:gd name="T64" fmla="*/ 432664 w 599"/>
                <a:gd name="T65" fmla="*/ 146050 h 682"/>
                <a:gd name="T66" fmla="*/ 427910 w 599"/>
                <a:gd name="T67" fmla="*/ 183356 h 682"/>
                <a:gd name="T68" fmla="*/ 382742 w 599"/>
                <a:gd name="T69" fmla="*/ 176213 h 682"/>
                <a:gd name="T70" fmla="*/ 343120 w 599"/>
                <a:gd name="T71" fmla="*/ 211138 h 682"/>
                <a:gd name="T72" fmla="*/ 409684 w 599"/>
                <a:gd name="T73" fmla="*/ 216694 h 682"/>
                <a:gd name="T74" fmla="*/ 424740 w 599"/>
                <a:gd name="T75" fmla="*/ 263525 h 682"/>
                <a:gd name="T76" fmla="*/ 389873 w 599"/>
                <a:gd name="T77" fmla="*/ 303213 h 682"/>
                <a:gd name="T78" fmla="*/ 343120 w 599"/>
                <a:gd name="T79" fmla="*/ 281782 h 682"/>
                <a:gd name="T80" fmla="*/ 381157 w 599"/>
                <a:gd name="T81" fmla="*/ 346869 h 682"/>
                <a:gd name="T82" fmla="*/ 397798 w 599"/>
                <a:gd name="T83" fmla="*/ 368300 h 682"/>
                <a:gd name="T84" fmla="*/ 374817 w 599"/>
                <a:gd name="T85" fmla="*/ 431800 h 682"/>
                <a:gd name="T86" fmla="*/ 322517 w 599"/>
                <a:gd name="T87" fmla="*/ 493713 h 682"/>
                <a:gd name="T88" fmla="*/ 278141 w 599"/>
                <a:gd name="T89" fmla="*/ 495300 h 682"/>
                <a:gd name="T90" fmla="*/ 199691 w 599"/>
                <a:gd name="T91" fmla="*/ 503238 h 682"/>
                <a:gd name="T92" fmla="*/ 87959 w 599"/>
                <a:gd name="T93" fmla="*/ 488157 h 682"/>
                <a:gd name="T94" fmla="*/ 25358 w 599"/>
                <a:gd name="T95" fmla="*/ 411957 h 682"/>
                <a:gd name="T96" fmla="*/ 8717 w 599"/>
                <a:gd name="T97" fmla="*/ 318294 h 682"/>
                <a:gd name="T98" fmla="*/ 7924 w 599"/>
                <a:gd name="T99" fmla="*/ 453232 h 682"/>
                <a:gd name="T100" fmla="*/ 186220 w 599"/>
                <a:gd name="T101" fmla="*/ 541338 h 682"/>
                <a:gd name="T102" fmla="*/ 266255 w 599"/>
                <a:gd name="T103" fmla="*/ 528638 h 682"/>
                <a:gd name="T104" fmla="*/ 337573 w 599"/>
                <a:gd name="T105" fmla="*/ 526257 h 682"/>
                <a:gd name="T106" fmla="*/ 385911 w 599"/>
                <a:gd name="T107" fmla="*/ 460375 h 682"/>
                <a:gd name="T108" fmla="*/ 432664 w 599"/>
                <a:gd name="T109" fmla="*/ 361950 h 682"/>
                <a:gd name="T110" fmla="*/ 458022 w 599"/>
                <a:gd name="T111" fmla="*/ 277813 h 682"/>
                <a:gd name="T112" fmla="*/ 454060 w 599"/>
                <a:gd name="T113" fmla="*/ 191294 h 6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99" h="682">
                  <a:moveTo>
                    <a:pt x="573" y="241"/>
                  </a:moveTo>
                  <a:lnTo>
                    <a:pt x="576" y="218"/>
                  </a:lnTo>
                  <a:lnTo>
                    <a:pt x="576" y="191"/>
                  </a:lnTo>
                  <a:lnTo>
                    <a:pt x="575" y="166"/>
                  </a:lnTo>
                  <a:lnTo>
                    <a:pt x="569" y="142"/>
                  </a:lnTo>
                  <a:lnTo>
                    <a:pt x="555" y="121"/>
                  </a:lnTo>
                  <a:lnTo>
                    <a:pt x="536" y="105"/>
                  </a:lnTo>
                  <a:lnTo>
                    <a:pt x="510" y="98"/>
                  </a:lnTo>
                  <a:lnTo>
                    <a:pt x="473" y="98"/>
                  </a:lnTo>
                  <a:lnTo>
                    <a:pt x="460" y="100"/>
                  </a:lnTo>
                  <a:lnTo>
                    <a:pt x="447" y="101"/>
                  </a:lnTo>
                  <a:lnTo>
                    <a:pt x="433" y="103"/>
                  </a:lnTo>
                  <a:lnTo>
                    <a:pt x="422" y="107"/>
                  </a:lnTo>
                  <a:lnTo>
                    <a:pt x="408" y="109"/>
                  </a:lnTo>
                  <a:lnTo>
                    <a:pt x="397" y="111"/>
                  </a:lnTo>
                  <a:lnTo>
                    <a:pt x="384" y="115"/>
                  </a:lnTo>
                  <a:lnTo>
                    <a:pt x="372" y="117"/>
                  </a:lnTo>
                  <a:lnTo>
                    <a:pt x="376" y="105"/>
                  </a:lnTo>
                  <a:lnTo>
                    <a:pt x="380" y="90"/>
                  </a:lnTo>
                  <a:lnTo>
                    <a:pt x="384" y="71"/>
                  </a:lnTo>
                  <a:lnTo>
                    <a:pt x="382" y="52"/>
                  </a:lnTo>
                  <a:lnTo>
                    <a:pt x="376" y="33"/>
                  </a:lnTo>
                  <a:lnTo>
                    <a:pt x="363" y="17"/>
                  </a:lnTo>
                  <a:lnTo>
                    <a:pt x="340" y="6"/>
                  </a:lnTo>
                  <a:lnTo>
                    <a:pt x="307" y="0"/>
                  </a:lnTo>
                  <a:lnTo>
                    <a:pt x="292" y="2"/>
                  </a:lnTo>
                  <a:lnTo>
                    <a:pt x="277" y="8"/>
                  </a:lnTo>
                  <a:lnTo>
                    <a:pt x="262" y="16"/>
                  </a:lnTo>
                  <a:lnTo>
                    <a:pt x="250" y="27"/>
                  </a:lnTo>
                  <a:lnTo>
                    <a:pt x="239" y="37"/>
                  </a:lnTo>
                  <a:lnTo>
                    <a:pt x="231" y="46"/>
                  </a:lnTo>
                  <a:lnTo>
                    <a:pt x="225" y="54"/>
                  </a:lnTo>
                  <a:lnTo>
                    <a:pt x="223" y="56"/>
                  </a:lnTo>
                  <a:lnTo>
                    <a:pt x="221" y="56"/>
                  </a:lnTo>
                  <a:lnTo>
                    <a:pt x="214" y="54"/>
                  </a:lnTo>
                  <a:lnTo>
                    <a:pt x="200" y="54"/>
                  </a:lnTo>
                  <a:lnTo>
                    <a:pt x="183" y="54"/>
                  </a:lnTo>
                  <a:lnTo>
                    <a:pt x="162" y="58"/>
                  </a:lnTo>
                  <a:lnTo>
                    <a:pt x="136" y="65"/>
                  </a:lnTo>
                  <a:lnTo>
                    <a:pt x="105" y="77"/>
                  </a:lnTo>
                  <a:lnTo>
                    <a:pt x="71" y="96"/>
                  </a:lnTo>
                  <a:lnTo>
                    <a:pt x="44" y="119"/>
                  </a:lnTo>
                  <a:lnTo>
                    <a:pt x="32" y="145"/>
                  </a:lnTo>
                  <a:lnTo>
                    <a:pt x="34" y="176"/>
                  </a:lnTo>
                  <a:lnTo>
                    <a:pt x="46" y="203"/>
                  </a:lnTo>
                  <a:lnTo>
                    <a:pt x="61" y="229"/>
                  </a:lnTo>
                  <a:lnTo>
                    <a:pt x="76" y="250"/>
                  </a:lnTo>
                  <a:lnTo>
                    <a:pt x="88" y="264"/>
                  </a:lnTo>
                  <a:lnTo>
                    <a:pt x="94" y="269"/>
                  </a:lnTo>
                  <a:lnTo>
                    <a:pt x="86" y="254"/>
                  </a:lnTo>
                  <a:lnTo>
                    <a:pt x="74" y="218"/>
                  </a:lnTo>
                  <a:lnTo>
                    <a:pt x="69" y="178"/>
                  </a:lnTo>
                  <a:lnTo>
                    <a:pt x="88" y="145"/>
                  </a:lnTo>
                  <a:lnTo>
                    <a:pt x="105" y="136"/>
                  </a:lnTo>
                  <a:lnTo>
                    <a:pt x="124" y="132"/>
                  </a:lnTo>
                  <a:lnTo>
                    <a:pt x="143" y="132"/>
                  </a:lnTo>
                  <a:lnTo>
                    <a:pt x="160" y="134"/>
                  </a:lnTo>
                  <a:lnTo>
                    <a:pt x="176" y="138"/>
                  </a:lnTo>
                  <a:lnTo>
                    <a:pt x="187" y="142"/>
                  </a:lnTo>
                  <a:lnTo>
                    <a:pt x="195" y="143"/>
                  </a:lnTo>
                  <a:lnTo>
                    <a:pt x="199" y="145"/>
                  </a:lnTo>
                  <a:lnTo>
                    <a:pt x="200" y="142"/>
                  </a:lnTo>
                  <a:lnTo>
                    <a:pt x="208" y="134"/>
                  </a:lnTo>
                  <a:lnTo>
                    <a:pt x="218" y="122"/>
                  </a:lnTo>
                  <a:lnTo>
                    <a:pt x="231" y="109"/>
                  </a:lnTo>
                  <a:lnTo>
                    <a:pt x="248" y="94"/>
                  </a:lnTo>
                  <a:lnTo>
                    <a:pt x="265" y="80"/>
                  </a:lnTo>
                  <a:lnTo>
                    <a:pt x="284" y="69"/>
                  </a:lnTo>
                  <a:lnTo>
                    <a:pt x="304" y="61"/>
                  </a:lnTo>
                  <a:lnTo>
                    <a:pt x="319" y="59"/>
                  </a:lnTo>
                  <a:lnTo>
                    <a:pt x="332" y="63"/>
                  </a:lnTo>
                  <a:lnTo>
                    <a:pt x="342" y="71"/>
                  </a:lnTo>
                  <a:lnTo>
                    <a:pt x="351" y="80"/>
                  </a:lnTo>
                  <a:lnTo>
                    <a:pt x="357" y="90"/>
                  </a:lnTo>
                  <a:lnTo>
                    <a:pt x="363" y="101"/>
                  </a:lnTo>
                  <a:lnTo>
                    <a:pt x="366" y="111"/>
                  </a:lnTo>
                  <a:lnTo>
                    <a:pt x="368" y="119"/>
                  </a:lnTo>
                  <a:lnTo>
                    <a:pt x="332" y="128"/>
                  </a:lnTo>
                  <a:lnTo>
                    <a:pt x="300" y="138"/>
                  </a:lnTo>
                  <a:lnTo>
                    <a:pt x="271" y="149"/>
                  </a:lnTo>
                  <a:lnTo>
                    <a:pt x="248" y="161"/>
                  </a:lnTo>
                  <a:lnTo>
                    <a:pt x="229" y="170"/>
                  </a:lnTo>
                  <a:lnTo>
                    <a:pt x="216" y="182"/>
                  </a:lnTo>
                  <a:lnTo>
                    <a:pt x="208" y="193"/>
                  </a:lnTo>
                  <a:lnTo>
                    <a:pt x="208" y="203"/>
                  </a:lnTo>
                  <a:lnTo>
                    <a:pt x="218" y="225"/>
                  </a:lnTo>
                  <a:lnTo>
                    <a:pt x="229" y="254"/>
                  </a:lnTo>
                  <a:lnTo>
                    <a:pt x="242" y="281"/>
                  </a:lnTo>
                  <a:lnTo>
                    <a:pt x="252" y="302"/>
                  </a:lnTo>
                  <a:lnTo>
                    <a:pt x="231" y="302"/>
                  </a:lnTo>
                  <a:lnTo>
                    <a:pt x="216" y="304"/>
                  </a:lnTo>
                  <a:lnTo>
                    <a:pt x="204" y="309"/>
                  </a:lnTo>
                  <a:lnTo>
                    <a:pt x="199" y="317"/>
                  </a:lnTo>
                  <a:lnTo>
                    <a:pt x="193" y="350"/>
                  </a:lnTo>
                  <a:lnTo>
                    <a:pt x="187" y="390"/>
                  </a:lnTo>
                  <a:lnTo>
                    <a:pt x="181" y="424"/>
                  </a:lnTo>
                  <a:lnTo>
                    <a:pt x="179" y="437"/>
                  </a:lnTo>
                  <a:lnTo>
                    <a:pt x="181" y="434"/>
                  </a:lnTo>
                  <a:lnTo>
                    <a:pt x="187" y="422"/>
                  </a:lnTo>
                  <a:lnTo>
                    <a:pt x="195" y="407"/>
                  </a:lnTo>
                  <a:lnTo>
                    <a:pt x="204" y="390"/>
                  </a:lnTo>
                  <a:lnTo>
                    <a:pt x="218" y="374"/>
                  </a:lnTo>
                  <a:lnTo>
                    <a:pt x="231" y="361"/>
                  </a:lnTo>
                  <a:lnTo>
                    <a:pt x="248" y="353"/>
                  </a:lnTo>
                  <a:lnTo>
                    <a:pt x="265" y="353"/>
                  </a:lnTo>
                  <a:lnTo>
                    <a:pt x="279" y="357"/>
                  </a:lnTo>
                  <a:lnTo>
                    <a:pt x="296" y="363"/>
                  </a:lnTo>
                  <a:lnTo>
                    <a:pt x="315" y="371"/>
                  </a:lnTo>
                  <a:lnTo>
                    <a:pt x="338" y="378"/>
                  </a:lnTo>
                  <a:lnTo>
                    <a:pt x="361" y="386"/>
                  </a:lnTo>
                  <a:lnTo>
                    <a:pt x="386" y="395"/>
                  </a:lnTo>
                  <a:lnTo>
                    <a:pt x="410" y="405"/>
                  </a:lnTo>
                  <a:lnTo>
                    <a:pt x="433" y="414"/>
                  </a:lnTo>
                  <a:lnTo>
                    <a:pt x="433" y="355"/>
                  </a:lnTo>
                  <a:lnTo>
                    <a:pt x="410" y="346"/>
                  </a:lnTo>
                  <a:lnTo>
                    <a:pt x="389" y="336"/>
                  </a:lnTo>
                  <a:lnTo>
                    <a:pt x="368" y="329"/>
                  </a:lnTo>
                  <a:lnTo>
                    <a:pt x="349" y="323"/>
                  </a:lnTo>
                  <a:lnTo>
                    <a:pt x="328" y="317"/>
                  </a:lnTo>
                  <a:lnTo>
                    <a:pt x="311" y="311"/>
                  </a:lnTo>
                  <a:lnTo>
                    <a:pt x="294" y="308"/>
                  </a:lnTo>
                  <a:lnTo>
                    <a:pt x="277" y="306"/>
                  </a:lnTo>
                  <a:lnTo>
                    <a:pt x="284" y="294"/>
                  </a:lnTo>
                  <a:lnTo>
                    <a:pt x="296" y="283"/>
                  </a:lnTo>
                  <a:lnTo>
                    <a:pt x="307" y="275"/>
                  </a:lnTo>
                  <a:lnTo>
                    <a:pt x="325" y="269"/>
                  </a:lnTo>
                  <a:lnTo>
                    <a:pt x="336" y="269"/>
                  </a:lnTo>
                  <a:lnTo>
                    <a:pt x="347" y="267"/>
                  </a:lnTo>
                  <a:lnTo>
                    <a:pt x="361" y="267"/>
                  </a:lnTo>
                  <a:lnTo>
                    <a:pt x="376" y="267"/>
                  </a:lnTo>
                  <a:lnTo>
                    <a:pt x="389" y="266"/>
                  </a:lnTo>
                  <a:lnTo>
                    <a:pt x="405" y="266"/>
                  </a:lnTo>
                  <a:lnTo>
                    <a:pt x="418" y="266"/>
                  </a:lnTo>
                  <a:lnTo>
                    <a:pt x="433" y="266"/>
                  </a:lnTo>
                  <a:lnTo>
                    <a:pt x="433" y="218"/>
                  </a:lnTo>
                  <a:lnTo>
                    <a:pt x="395" y="216"/>
                  </a:lnTo>
                  <a:lnTo>
                    <a:pt x="361" y="216"/>
                  </a:lnTo>
                  <a:lnTo>
                    <a:pt x="330" y="218"/>
                  </a:lnTo>
                  <a:lnTo>
                    <a:pt x="305" y="222"/>
                  </a:lnTo>
                  <a:lnTo>
                    <a:pt x="284" y="227"/>
                  </a:lnTo>
                  <a:lnTo>
                    <a:pt x="271" y="233"/>
                  </a:lnTo>
                  <a:lnTo>
                    <a:pt x="262" y="243"/>
                  </a:lnTo>
                  <a:lnTo>
                    <a:pt x="258" y="252"/>
                  </a:lnTo>
                  <a:lnTo>
                    <a:pt x="258" y="262"/>
                  </a:lnTo>
                  <a:lnTo>
                    <a:pt x="256" y="275"/>
                  </a:lnTo>
                  <a:lnTo>
                    <a:pt x="254" y="288"/>
                  </a:lnTo>
                  <a:lnTo>
                    <a:pt x="254" y="302"/>
                  </a:lnTo>
                  <a:lnTo>
                    <a:pt x="248" y="277"/>
                  </a:lnTo>
                  <a:lnTo>
                    <a:pt x="248" y="246"/>
                  </a:lnTo>
                  <a:lnTo>
                    <a:pt x="258" y="218"/>
                  </a:lnTo>
                  <a:lnTo>
                    <a:pt x="284" y="197"/>
                  </a:lnTo>
                  <a:lnTo>
                    <a:pt x="313" y="187"/>
                  </a:lnTo>
                  <a:lnTo>
                    <a:pt x="349" y="176"/>
                  </a:lnTo>
                  <a:lnTo>
                    <a:pt x="389" y="166"/>
                  </a:lnTo>
                  <a:lnTo>
                    <a:pt x="429" y="157"/>
                  </a:lnTo>
                  <a:lnTo>
                    <a:pt x="468" y="151"/>
                  </a:lnTo>
                  <a:lnTo>
                    <a:pt x="500" y="147"/>
                  </a:lnTo>
                  <a:lnTo>
                    <a:pt x="525" y="147"/>
                  </a:lnTo>
                  <a:lnTo>
                    <a:pt x="536" y="151"/>
                  </a:lnTo>
                  <a:lnTo>
                    <a:pt x="542" y="163"/>
                  </a:lnTo>
                  <a:lnTo>
                    <a:pt x="546" y="184"/>
                  </a:lnTo>
                  <a:lnTo>
                    <a:pt x="552" y="208"/>
                  </a:lnTo>
                  <a:lnTo>
                    <a:pt x="555" y="235"/>
                  </a:lnTo>
                  <a:lnTo>
                    <a:pt x="550" y="233"/>
                  </a:lnTo>
                  <a:lnTo>
                    <a:pt x="546" y="231"/>
                  </a:lnTo>
                  <a:lnTo>
                    <a:pt x="540" y="231"/>
                  </a:lnTo>
                  <a:lnTo>
                    <a:pt x="534" y="229"/>
                  </a:lnTo>
                  <a:lnTo>
                    <a:pt x="521" y="227"/>
                  </a:lnTo>
                  <a:lnTo>
                    <a:pt x="508" y="225"/>
                  </a:lnTo>
                  <a:lnTo>
                    <a:pt x="496" y="224"/>
                  </a:lnTo>
                  <a:lnTo>
                    <a:pt x="483" y="222"/>
                  </a:lnTo>
                  <a:lnTo>
                    <a:pt x="470" y="222"/>
                  </a:lnTo>
                  <a:lnTo>
                    <a:pt x="458" y="220"/>
                  </a:lnTo>
                  <a:lnTo>
                    <a:pt x="445" y="218"/>
                  </a:lnTo>
                  <a:lnTo>
                    <a:pt x="433" y="218"/>
                  </a:lnTo>
                  <a:lnTo>
                    <a:pt x="433" y="266"/>
                  </a:lnTo>
                  <a:lnTo>
                    <a:pt x="452" y="266"/>
                  </a:lnTo>
                  <a:lnTo>
                    <a:pt x="471" y="267"/>
                  </a:lnTo>
                  <a:lnTo>
                    <a:pt x="489" y="267"/>
                  </a:lnTo>
                  <a:lnTo>
                    <a:pt x="504" y="269"/>
                  </a:lnTo>
                  <a:lnTo>
                    <a:pt x="517" y="273"/>
                  </a:lnTo>
                  <a:lnTo>
                    <a:pt x="527" y="275"/>
                  </a:lnTo>
                  <a:lnTo>
                    <a:pt x="534" y="279"/>
                  </a:lnTo>
                  <a:lnTo>
                    <a:pt x="538" y="283"/>
                  </a:lnTo>
                  <a:lnTo>
                    <a:pt x="540" y="300"/>
                  </a:lnTo>
                  <a:lnTo>
                    <a:pt x="536" y="332"/>
                  </a:lnTo>
                  <a:lnTo>
                    <a:pt x="529" y="369"/>
                  </a:lnTo>
                  <a:lnTo>
                    <a:pt x="521" y="403"/>
                  </a:lnTo>
                  <a:lnTo>
                    <a:pt x="513" y="395"/>
                  </a:lnTo>
                  <a:lnTo>
                    <a:pt x="504" y="388"/>
                  </a:lnTo>
                  <a:lnTo>
                    <a:pt x="492" y="382"/>
                  </a:lnTo>
                  <a:lnTo>
                    <a:pt x="477" y="374"/>
                  </a:lnTo>
                  <a:lnTo>
                    <a:pt x="468" y="371"/>
                  </a:lnTo>
                  <a:lnTo>
                    <a:pt x="456" y="365"/>
                  </a:lnTo>
                  <a:lnTo>
                    <a:pt x="445" y="359"/>
                  </a:lnTo>
                  <a:lnTo>
                    <a:pt x="433" y="355"/>
                  </a:lnTo>
                  <a:lnTo>
                    <a:pt x="433" y="416"/>
                  </a:lnTo>
                  <a:lnTo>
                    <a:pt x="447" y="422"/>
                  </a:lnTo>
                  <a:lnTo>
                    <a:pt x="458" y="428"/>
                  </a:lnTo>
                  <a:lnTo>
                    <a:pt x="470" y="432"/>
                  </a:lnTo>
                  <a:lnTo>
                    <a:pt x="481" y="437"/>
                  </a:lnTo>
                  <a:lnTo>
                    <a:pt x="489" y="441"/>
                  </a:lnTo>
                  <a:lnTo>
                    <a:pt x="496" y="445"/>
                  </a:lnTo>
                  <a:lnTo>
                    <a:pt x="500" y="449"/>
                  </a:lnTo>
                  <a:lnTo>
                    <a:pt x="502" y="453"/>
                  </a:lnTo>
                  <a:lnTo>
                    <a:pt x="502" y="464"/>
                  </a:lnTo>
                  <a:lnTo>
                    <a:pt x="502" y="477"/>
                  </a:lnTo>
                  <a:lnTo>
                    <a:pt x="498" y="493"/>
                  </a:lnTo>
                  <a:lnTo>
                    <a:pt x="496" y="508"/>
                  </a:lnTo>
                  <a:lnTo>
                    <a:pt x="485" y="525"/>
                  </a:lnTo>
                  <a:lnTo>
                    <a:pt x="473" y="544"/>
                  </a:lnTo>
                  <a:lnTo>
                    <a:pt x="460" y="563"/>
                  </a:lnTo>
                  <a:lnTo>
                    <a:pt x="445" y="580"/>
                  </a:lnTo>
                  <a:lnTo>
                    <a:pt x="431" y="598"/>
                  </a:lnTo>
                  <a:lnTo>
                    <a:pt x="418" y="613"/>
                  </a:lnTo>
                  <a:lnTo>
                    <a:pt x="407" y="622"/>
                  </a:lnTo>
                  <a:lnTo>
                    <a:pt x="397" y="628"/>
                  </a:lnTo>
                  <a:lnTo>
                    <a:pt x="386" y="630"/>
                  </a:lnTo>
                  <a:lnTo>
                    <a:pt x="374" y="630"/>
                  </a:lnTo>
                  <a:lnTo>
                    <a:pt x="363" y="628"/>
                  </a:lnTo>
                  <a:lnTo>
                    <a:pt x="351" y="624"/>
                  </a:lnTo>
                  <a:lnTo>
                    <a:pt x="338" y="622"/>
                  </a:lnTo>
                  <a:lnTo>
                    <a:pt x="323" y="622"/>
                  </a:lnTo>
                  <a:lnTo>
                    <a:pt x="304" y="622"/>
                  </a:lnTo>
                  <a:lnTo>
                    <a:pt x="279" y="628"/>
                  </a:lnTo>
                  <a:lnTo>
                    <a:pt x="252" y="634"/>
                  </a:lnTo>
                  <a:lnTo>
                    <a:pt x="223" y="636"/>
                  </a:lnTo>
                  <a:lnTo>
                    <a:pt x="193" y="634"/>
                  </a:lnTo>
                  <a:lnTo>
                    <a:pt x="164" y="630"/>
                  </a:lnTo>
                  <a:lnTo>
                    <a:pt x="137" y="624"/>
                  </a:lnTo>
                  <a:lnTo>
                    <a:pt x="111" y="615"/>
                  </a:lnTo>
                  <a:lnTo>
                    <a:pt x="90" y="605"/>
                  </a:lnTo>
                  <a:lnTo>
                    <a:pt x="71" y="594"/>
                  </a:lnTo>
                  <a:lnTo>
                    <a:pt x="55" y="577"/>
                  </a:lnTo>
                  <a:lnTo>
                    <a:pt x="42" y="550"/>
                  </a:lnTo>
                  <a:lnTo>
                    <a:pt x="32" y="519"/>
                  </a:lnTo>
                  <a:lnTo>
                    <a:pt x="25" y="485"/>
                  </a:lnTo>
                  <a:lnTo>
                    <a:pt x="19" y="455"/>
                  </a:lnTo>
                  <a:lnTo>
                    <a:pt x="15" y="428"/>
                  </a:lnTo>
                  <a:lnTo>
                    <a:pt x="11" y="409"/>
                  </a:lnTo>
                  <a:lnTo>
                    <a:pt x="11" y="401"/>
                  </a:lnTo>
                  <a:lnTo>
                    <a:pt x="10" y="411"/>
                  </a:lnTo>
                  <a:lnTo>
                    <a:pt x="4" y="439"/>
                  </a:lnTo>
                  <a:lnTo>
                    <a:pt x="0" y="477"/>
                  </a:lnTo>
                  <a:lnTo>
                    <a:pt x="0" y="523"/>
                  </a:lnTo>
                  <a:lnTo>
                    <a:pt x="10" y="571"/>
                  </a:lnTo>
                  <a:lnTo>
                    <a:pt x="32" y="615"/>
                  </a:lnTo>
                  <a:lnTo>
                    <a:pt x="71" y="649"/>
                  </a:lnTo>
                  <a:lnTo>
                    <a:pt x="128" y="670"/>
                  </a:lnTo>
                  <a:lnTo>
                    <a:pt x="189" y="680"/>
                  </a:lnTo>
                  <a:lnTo>
                    <a:pt x="235" y="682"/>
                  </a:lnTo>
                  <a:lnTo>
                    <a:pt x="267" y="680"/>
                  </a:lnTo>
                  <a:lnTo>
                    <a:pt x="292" y="676"/>
                  </a:lnTo>
                  <a:lnTo>
                    <a:pt x="309" y="672"/>
                  </a:lnTo>
                  <a:lnTo>
                    <a:pt x="323" y="668"/>
                  </a:lnTo>
                  <a:lnTo>
                    <a:pt x="336" y="666"/>
                  </a:lnTo>
                  <a:lnTo>
                    <a:pt x="353" y="668"/>
                  </a:lnTo>
                  <a:lnTo>
                    <a:pt x="372" y="672"/>
                  </a:lnTo>
                  <a:lnTo>
                    <a:pt x="389" y="672"/>
                  </a:lnTo>
                  <a:lnTo>
                    <a:pt x="408" y="668"/>
                  </a:lnTo>
                  <a:lnTo>
                    <a:pt x="426" y="663"/>
                  </a:lnTo>
                  <a:lnTo>
                    <a:pt x="441" y="653"/>
                  </a:lnTo>
                  <a:lnTo>
                    <a:pt x="454" y="642"/>
                  </a:lnTo>
                  <a:lnTo>
                    <a:pt x="464" y="628"/>
                  </a:lnTo>
                  <a:lnTo>
                    <a:pt x="473" y="611"/>
                  </a:lnTo>
                  <a:lnTo>
                    <a:pt x="487" y="580"/>
                  </a:lnTo>
                  <a:lnTo>
                    <a:pt x="502" y="548"/>
                  </a:lnTo>
                  <a:lnTo>
                    <a:pt x="517" y="517"/>
                  </a:lnTo>
                  <a:lnTo>
                    <a:pt x="529" y="496"/>
                  </a:lnTo>
                  <a:lnTo>
                    <a:pt x="540" y="477"/>
                  </a:lnTo>
                  <a:lnTo>
                    <a:pt x="546" y="456"/>
                  </a:lnTo>
                  <a:lnTo>
                    <a:pt x="544" y="435"/>
                  </a:lnTo>
                  <a:lnTo>
                    <a:pt x="533" y="413"/>
                  </a:lnTo>
                  <a:lnTo>
                    <a:pt x="548" y="395"/>
                  </a:lnTo>
                  <a:lnTo>
                    <a:pt x="563" y="374"/>
                  </a:lnTo>
                  <a:lnTo>
                    <a:pt x="578" y="350"/>
                  </a:lnTo>
                  <a:lnTo>
                    <a:pt x="590" y="325"/>
                  </a:lnTo>
                  <a:lnTo>
                    <a:pt x="597" y="300"/>
                  </a:lnTo>
                  <a:lnTo>
                    <a:pt x="599" y="277"/>
                  </a:lnTo>
                  <a:lnTo>
                    <a:pt x="592" y="256"/>
                  </a:lnTo>
                  <a:lnTo>
                    <a:pt x="573" y="2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5" name="Freeform 127"/>
            <p:cNvSpPr>
              <a:spLocks/>
            </p:cNvSpPr>
            <p:nvPr/>
          </p:nvSpPr>
          <p:spPr bwMode="auto">
            <a:xfrm>
              <a:off x="3919538" y="4254501"/>
              <a:ext cx="1250950" cy="971550"/>
            </a:xfrm>
            <a:custGeom>
              <a:avLst/>
              <a:gdLst>
                <a:gd name="T0" fmla="*/ 1214414 w 1575"/>
                <a:gd name="T1" fmla="*/ 254378 h 1226"/>
                <a:gd name="T2" fmla="*/ 1079391 w 1575"/>
                <a:gd name="T3" fmla="*/ 164038 h 1226"/>
                <a:gd name="T4" fmla="*/ 959459 w 1575"/>
                <a:gd name="T5" fmla="*/ 118076 h 1226"/>
                <a:gd name="T6" fmla="*/ 950722 w 1575"/>
                <a:gd name="T7" fmla="*/ 175925 h 1226"/>
                <a:gd name="T8" fmla="*/ 1056358 w 1575"/>
                <a:gd name="T9" fmla="*/ 199699 h 1226"/>
                <a:gd name="T10" fmla="*/ 1189792 w 1575"/>
                <a:gd name="T11" fmla="*/ 301133 h 1226"/>
                <a:gd name="T12" fmla="*/ 1099247 w 1575"/>
                <a:gd name="T13" fmla="*/ 334416 h 1226"/>
                <a:gd name="T14" fmla="*/ 1182644 w 1575"/>
                <a:gd name="T15" fmla="*/ 407322 h 1226"/>
                <a:gd name="T16" fmla="*/ 1077803 w 1575"/>
                <a:gd name="T17" fmla="*/ 437435 h 1226"/>
                <a:gd name="T18" fmla="*/ 1149285 w 1575"/>
                <a:gd name="T19" fmla="*/ 505586 h 1226"/>
                <a:gd name="T20" fmla="*/ 1142931 w 1575"/>
                <a:gd name="T21" fmla="*/ 555511 h 1226"/>
                <a:gd name="T22" fmla="*/ 1119898 w 1575"/>
                <a:gd name="T23" fmla="*/ 593549 h 1226"/>
                <a:gd name="T24" fmla="*/ 1106396 w 1575"/>
                <a:gd name="T25" fmla="*/ 623662 h 1226"/>
                <a:gd name="T26" fmla="*/ 1074626 w 1575"/>
                <a:gd name="T27" fmla="*/ 656945 h 1226"/>
                <a:gd name="T28" fmla="*/ 1047621 w 1575"/>
                <a:gd name="T29" fmla="*/ 637134 h 1226"/>
                <a:gd name="T30" fmla="*/ 1073037 w 1575"/>
                <a:gd name="T31" fmla="*/ 523813 h 1226"/>
                <a:gd name="T32" fmla="*/ 1044444 w 1575"/>
                <a:gd name="T33" fmla="*/ 585624 h 1226"/>
                <a:gd name="T34" fmla="*/ 954693 w 1575"/>
                <a:gd name="T35" fmla="*/ 610983 h 1226"/>
                <a:gd name="T36" fmla="*/ 906244 w 1575"/>
                <a:gd name="T37" fmla="*/ 587209 h 1226"/>
                <a:gd name="T38" fmla="*/ 882416 w 1575"/>
                <a:gd name="T39" fmla="*/ 439020 h 1226"/>
                <a:gd name="T40" fmla="*/ 839526 w 1575"/>
                <a:gd name="T41" fmla="*/ 327284 h 1226"/>
                <a:gd name="T42" fmla="*/ 876062 w 1575"/>
                <a:gd name="T43" fmla="*/ 217925 h 1226"/>
                <a:gd name="T44" fmla="*/ 930866 w 1575"/>
                <a:gd name="T45" fmla="*/ 180680 h 1226"/>
                <a:gd name="T46" fmla="*/ 854617 w 1575"/>
                <a:gd name="T47" fmla="*/ 166416 h 1226"/>
                <a:gd name="T48" fmla="*/ 832378 w 1575"/>
                <a:gd name="T49" fmla="*/ 267850 h 1226"/>
                <a:gd name="T50" fmla="*/ 780752 w 1575"/>
                <a:gd name="T51" fmla="*/ 347888 h 1226"/>
                <a:gd name="T52" fmla="*/ 739450 w 1575"/>
                <a:gd name="T53" fmla="*/ 427133 h 1226"/>
                <a:gd name="T54" fmla="*/ 535327 w 1575"/>
                <a:gd name="T55" fmla="*/ 538869 h 1226"/>
                <a:gd name="T56" fmla="*/ 362180 w 1575"/>
                <a:gd name="T57" fmla="*/ 407322 h 1226"/>
                <a:gd name="T58" fmla="*/ 340735 w 1575"/>
                <a:gd name="T59" fmla="*/ 97472 h 1226"/>
                <a:gd name="T60" fmla="*/ 328821 w 1575"/>
                <a:gd name="T61" fmla="*/ 72906 h 1226"/>
                <a:gd name="T62" fmla="*/ 400304 w 1575"/>
                <a:gd name="T63" fmla="*/ 580870 h 1226"/>
                <a:gd name="T64" fmla="*/ 582188 w 1575"/>
                <a:gd name="T65" fmla="*/ 595926 h 1226"/>
                <a:gd name="T66" fmla="*/ 737068 w 1575"/>
                <a:gd name="T67" fmla="*/ 492115 h 1226"/>
                <a:gd name="T68" fmla="*/ 807756 w 1575"/>
                <a:gd name="T69" fmla="*/ 429511 h 1226"/>
                <a:gd name="T70" fmla="*/ 802197 w 1575"/>
                <a:gd name="T71" fmla="*/ 515888 h 1226"/>
                <a:gd name="T72" fmla="*/ 850646 w 1575"/>
                <a:gd name="T73" fmla="*/ 572153 h 1226"/>
                <a:gd name="T74" fmla="*/ 799019 w 1575"/>
                <a:gd name="T75" fmla="*/ 668832 h 1226"/>
                <a:gd name="T76" fmla="*/ 559155 w 1575"/>
                <a:gd name="T77" fmla="*/ 843965 h 1226"/>
                <a:gd name="T78" fmla="*/ 285137 w 1575"/>
                <a:gd name="T79" fmla="*/ 904984 h 1226"/>
                <a:gd name="T80" fmla="*/ 48449 w 1575"/>
                <a:gd name="T81" fmla="*/ 653775 h 1226"/>
                <a:gd name="T82" fmla="*/ 5560 w 1575"/>
                <a:gd name="T83" fmla="*/ 332831 h 1226"/>
                <a:gd name="T84" fmla="*/ 5560 w 1575"/>
                <a:gd name="T85" fmla="*/ 277359 h 1226"/>
                <a:gd name="T86" fmla="*/ 16679 w 1575"/>
                <a:gd name="T87" fmla="*/ 630794 h 1226"/>
                <a:gd name="T88" fmla="*/ 230334 w 1575"/>
                <a:gd name="T89" fmla="*/ 956493 h 1226"/>
                <a:gd name="T90" fmla="*/ 586954 w 1575"/>
                <a:gd name="T91" fmla="*/ 901814 h 1226"/>
                <a:gd name="T92" fmla="*/ 800608 w 1575"/>
                <a:gd name="T93" fmla="*/ 744115 h 1226"/>
                <a:gd name="T94" fmla="*/ 918952 w 1575"/>
                <a:gd name="T95" fmla="*/ 638719 h 1226"/>
                <a:gd name="T96" fmla="*/ 971373 w 1575"/>
                <a:gd name="T97" fmla="*/ 644266 h 1226"/>
                <a:gd name="T98" fmla="*/ 1032530 w 1575"/>
                <a:gd name="T99" fmla="*/ 635549 h 1226"/>
                <a:gd name="T100" fmla="*/ 1076214 w 1575"/>
                <a:gd name="T101" fmla="*/ 694191 h 1226"/>
                <a:gd name="T102" fmla="*/ 1138166 w 1575"/>
                <a:gd name="T103" fmla="*/ 652191 h 1226"/>
                <a:gd name="T104" fmla="*/ 1197735 w 1575"/>
                <a:gd name="T105" fmla="*/ 543624 h 1226"/>
                <a:gd name="T106" fmla="*/ 1204883 w 1575"/>
                <a:gd name="T107" fmla="*/ 366114 h 12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75" h="1226">
                  <a:moveTo>
                    <a:pt x="1517" y="462"/>
                  </a:moveTo>
                  <a:lnTo>
                    <a:pt x="1575" y="357"/>
                  </a:lnTo>
                  <a:lnTo>
                    <a:pt x="1571" y="355"/>
                  </a:lnTo>
                  <a:lnTo>
                    <a:pt x="1561" y="348"/>
                  </a:lnTo>
                  <a:lnTo>
                    <a:pt x="1548" y="336"/>
                  </a:lnTo>
                  <a:lnTo>
                    <a:pt x="1529" y="321"/>
                  </a:lnTo>
                  <a:lnTo>
                    <a:pt x="1506" y="306"/>
                  </a:lnTo>
                  <a:lnTo>
                    <a:pt x="1479" y="287"/>
                  </a:lnTo>
                  <a:lnTo>
                    <a:pt x="1451" y="266"/>
                  </a:lnTo>
                  <a:lnTo>
                    <a:pt x="1420" y="245"/>
                  </a:lnTo>
                  <a:lnTo>
                    <a:pt x="1389" y="226"/>
                  </a:lnTo>
                  <a:lnTo>
                    <a:pt x="1359" y="207"/>
                  </a:lnTo>
                  <a:lnTo>
                    <a:pt x="1328" y="187"/>
                  </a:lnTo>
                  <a:lnTo>
                    <a:pt x="1298" y="172"/>
                  </a:lnTo>
                  <a:lnTo>
                    <a:pt x="1271" y="161"/>
                  </a:lnTo>
                  <a:lnTo>
                    <a:pt x="1246" y="153"/>
                  </a:lnTo>
                  <a:lnTo>
                    <a:pt x="1225" y="147"/>
                  </a:lnTo>
                  <a:lnTo>
                    <a:pt x="1208" y="149"/>
                  </a:lnTo>
                  <a:lnTo>
                    <a:pt x="1202" y="151"/>
                  </a:lnTo>
                  <a:lnTo>
                    <a:pt x="1197" y="151"/>
                  </a:lnTo>
                  <a:lnTo>
                    <a:pt x="1191" y="153"/>
                  </a:lnTo>
                  <a:lnTo>
                    <a:pt x="1187" y="155"/>
                  </a:lnTo>
                  <a:lnTo>
                    <a:pt x="1187" y="224"/>
                  </a:lnTo>
                  <a:lnTo>
                    <a:pt x="1197" y="222"/>
                  </a:lnTo>
                  <a:lnTo>
                    <a:pt x="1206" y="218"/>
                  </a:lnTo>
                  <a:lnTo>
                    <a:pt x="1216" y="216"/>
                  </a:lnTo>
                  <a:lnTo>
                    <a:pt x="1225" y="214"/>
                  </a:lnTo>
                  <a:lnTo>
                    <a:pt x="1252" y="216"/>
                  </a:lnTo>
                  <a:lnTo>
                    <a:pt x="1288" y="229"/>
                  </a:lnTo>
                  <a:lnTo>
                    <a:pt x="1330" y="252"/>
                  </a:lnTo>
                  <a:lnTo>
                    <a:pt x="1376" y="277"/>
                  </a:lnTo>
                  <a:lnTo>
                    <a:pt x="1418" y="306"/>
                  </a:lnTo>
                  <a:lnTo>
                    <a:pt x="1454" y="331"/>
                  </a:lnTo>
                  <a:lnTo>
                    <a:pt x="1483" y="352"/>
                  </a:lnTo>
                  <a:lnTo>
                    <a:pt x="1496" y="363"/>
                  </a:lnTo>
                  <a:lnTo>
                    <a:pt x="1498" y="380"/>
                  </a:lnTo>
                  <a:lnTo>
                    <a:pt x="1489" y="401"/>
                  </a:lnTo>
                  <a:lnTo>
                    <a:pt x="1475" y="418"/>
                  </a:lnTo>
                  <a:lnTo>
                    <a:pt x="1470" y="426"/>
                  </a:lnTo>
                  <a:lnTo>
                    <a:pt x="1368" y="409"/>
                  </a:lnTo>
                  <a:lnTo>
                    <a:pt x="1372" y="413"/>
                  </a:lnTo>
                  <a:lnTo>
                    <a:pt x="1384" y="422"/>
                  </a:lnTo>
                  <a:lnTo>
                    <a:pt x="1401" y="437"/>
                  </a:lnTo>
                  <a:lnTo>
                    <a:pt x="1422" y="455"/>
                  </a:lnTo>
                  <a:lnTo>
                    <a:pt x="1443" y="474"/>
                  </a:lnTo>
                  <a:lnTo>
                    <a:pt x="1462" y="491"/>
                  </a:lnTo>
                  <a:lnTo>
                    <a:pt x="1477" y="504"/>
                  </a:lnTo>
                  <a:lnTo>
                    <a:pt x="1489" y="514"/>
                  </a:lnTo>
                  <a:lnTo>
                    <a:pt x="1496" y="535"/>
                  </a:lnTo>
                  <a:lnTo>
                    <a:pt x="1491" y="560"/>
                  </a:lnTo>
                  <a:lnTo>
                    <a:pt x="1481" y="583"/>
                  </a:lnTo>
                  <a:lnTo>
                    <a:pt x="1477" y="592"/>
                  </a:lnTo>
                  <a:lnTo>
                    <a:pt x="1353" y="548"/>
                  </a:lnTo>
                  <a:lnTo>
                    <a:pt x="1357" y="552"/>
                  </a:lnTo>
                  <a:lnTo>
                    <a:pt x="1367" y="562"/>
                  </a:lnTo>
                  <a:lnTo>
                    <a:pt x="1382" y="575"/>
                  </a:lnTo>
                  <a:lnTo>
                    <a:pt x="1399" y="590"/>
                  </a:lnTo>
                  <a:lnTo>
                    <a:pt x="1416" y="607"/>
                  </a:lnTo>
                  <a:lnTo>
                    <a:pt x="1433" y="625"/>
                  </a:lnTo>
                  <a:lnTo>
                    <a:pt x="1447" y="638"/>
                  </a:lnTo>
                  <a:lnTo>
                    <a:pt x="1454" y="647"/>
                  </a:lnTo>
                  <a:lnTo>
                    <a:pt x="1456" y="655"/>
                  </a:lnTo>
                  <a:lnTo>
                    <a:pt x="1454" y="668"/>
                  </a:lnTo>
                  <a:lnTo>
                    <a:pt x="1449" y="684"/>
                  </a:lnTo>
                  <a:lnTo>
                    <a:pt x="1441" y="701"/>
                  </a:lnTo>
                  <a:lnTo>
                    <a:pt x="1439" y="701"/>
                  </a:lnTo>
                  <a:lnTo>
                    <a:pt x="1437" y="705"/>
                  </a:lnTo>
                  <a:lnTo>
                    <a:pt x="1431" y="716"/>
                  </a:lnTo>
                  <a:lnTo>
                    <a:pt x="1422" y="731"/>
                  </a:lnTo>
                  <a:lnTo>
                    <a:pt x="1412" y="749"/>
                  </a:lnTo>
                  <a:lnTo>
                    <a:pt x="1410" y="749"/>
                  </a:lnTo>
                  <a:lnTo>
                    <a:pt x="1410" y="750"/>
                  </a:lnTo>
                  <a:lnTo>
                    <a:pt x="1405" y="764"/>
                  </a:lnTo>
                  <a:lnTo>
                    <a:pt x="1399" y="775"/>
                  </a:lnTo>
                  <a:lnTo>
                    <a:pt x="1393" y="787"/>
                  </a:lnTo>
                  <a:lnTo>
                    <a:pt x="1391" y="794"/>
                  </a:lnTo>
                  <a:lnTo>
                    <a:pt x="1388" y="804"/>
                  </a:lnTo>
                  <a:lnTo>
                    <a:pt x="1382" y="813"/>
                  </a:lnTo>
                  <a:lnTo>
                    <a:pt x="1372" y="821"/>
                  </a:lnTo>
                  <a:lnTo>
                    <a:pt x="1363" y="825"/>
                  </a:lnTo>
                  <a:lnTo>
                    <a:pt x="1353" y="829"/>
                  </a:lnTo>
                  <a:lnTo>
                    <a:pt x="1344" y="831"/>
                  </a:lnTo>
                  <a:lnTo>
                    <a:pt x="1336" y="831"/>
                  </a:lnTo>
                  <a:lnTo>
                    <a:pt x="1330" y="829"/>
                  </a:lnTo>
                  <a:lnTo>
                    <a:pt x="1326" y="823"/>
                  </a:lnTo>
                  <a:lnTo>
                    <a:pt x="1323" y="813"/>
                  </a:lnTo>
                  <a:lnTo>
                    <a:pt x="1319" y="804"/>
                  </a:lnTo>
                  <a:lnTo>
                    <a:pt x="1315" y="794"/>
                  </a:lnTo>
                  <a:lnTo>
                    <a:pt x="1342" y="758"/>
                  </a:lnTo>
                  <a:lnTo>
                    <a:pt x="1351" y="712"/>
                  </a:lnTo>
                  <a:lnTo>
                    <a:pt x="1353" y="674"/>
                  </a:lnTo>
                  <a:lnTo>
                    <a:pt x="1351" y="659"/>
                  </a:lnTo>
                  <a:lnTo>
                    <a:pt x="1351" y="661"/>
                  </a:lnTo>
                  <a:lnTo>
                    <a:pt x="1351" y="668"/>
                  </a:lnTo>
                  <a:lnTo>
                    <a:pt x="1349" y="678"/>
                  </a:lnTo>
                  <a:lnTo>
                    <a:pt x="1346" y="691"/>
                  </a:lnTo>
                  <a:lnTo>
                    <a:pt x="1340" y="707"/>
                  </a:lnTo>
                  <a:lnTo>
                    <a:pt x="1330" y="724"/>
                  </a:lnTo>
                  <a:lnTo>
                    <a:pt x="1315" y="739"/>
                  </a:lnTo>
                  <a:lnTo>
                    <a:pt x="1296" y="756"/>
                  </a:lnTo>
                  <a:lnTo>
                    <a:pt x="1279" y="766"/>
                  </a:lnTo>
                  <a:lnTo>
                    <a:pt x="1260" y="773"/>
                  </a:lnTo>
                  <a:lnTo>
                    <a:pt x="1241" y="775"/>
                  </a:lnTo>
                  <a:lnTo>
                    <a:pt x="1222" y="775"/>
                  </a:lnTo>
                  <a:lnTo>
                    <a:pt x="1202" y="771"/>
                  </a:lnTo>
                  <a:lnTo>
                    <a:pt x="1185" y="768"/>
                  </a:lnTo>
                  <a:lnTo>
                    <a:pt x="1170" y="764"/>
                  </a:lnTo>
                  <a:lnTo>
                    <a:pt x="1157" y="760"/>
                  </a:lnTo>
                  <a:lnTo>
                    <a:pt x="1153" y="752"/>
                  </a:lnTo>
                  <a:lnTo>
                    <a:pt x="1147" y="747"/>
                  </a:lnTo>
                  <a:lnTo>
                    <a:pt x="1141" y="741"/>
                  </a:lnTo>
                  <a:lnTo>
                    <a:pt x="1136" y="737"/>
                  </a:lnTo>
                  <a:lnTo>
                    <a:pt x="1117" y="699"/>
                  </a:lnTo>
                  <a:lnTo>
                    <a:pt x="1101" y="659"/>
                  </a:lnTo>
                  <a:lnTo>
                    <a:pt x="1094" y="621"/>
                  </a:lnTo>
                  <a:lnTo>
                    <a:pt x="1097" y="590"/>
                  </a:lnTo>
                  <a:lnTo>
                    <a:pt x="1111" y="554"/>
                  </a:lnTo>
                  <a:lnTo>
                    <a:pt x="1109" y="535"/>
                  </a:lnTo>
                  <a:lnTo>
                    <a:pt x="1097" y="518"/>
                  </a:lnTo>
                  <a:lnTo>
                    <a:pt x="1076" y="493"/>
                  </a:lnTo>
                  <a:lnTo>
                    <a:pt x="1059" y="462"/>
                  </a:lnTo>
                  <a:lnTo>
                    <a:pt x="1054" y="436"/>
                  </a:lnTo>
                  <a:lnTo>
                    <a:pt x="1057" y="413"/>
                  </a:lnTo>
                  <a:lnTo>
                    <a:pt x="1075" y="386"/>
                  </a:lnTo>
                  <a:lnTo>
                    <a:pt x="1092" y="361"/>
                  </a:lnTo>
                  <a:lnTo>
                    <a:pt x="1101" y="340"/>
                  </a:lnTo>
                  <a:lnTo>
                    <a:pt x="1105" y="317"/>
                  </a:lnTo>
                  <a:lnTo>
                    <a:pt x="1103" y="287"/>
                  </a:lnTo>
                  <a:lnTo>
                    <a:pt x="1103" y="275"/>
                  </a:lnTo>
                  <a:lnTo>
                    <a:pt x="1109" y="266"/>
                  </a:lnTo>
                  <a:lnTo>
                    <a:pt x="1118" y="256"/>
                  </a:lnTo>
                  <a:lnTo>
                    <a:pt x="1128" y="247"/>
                  </a:lnTo>
                  <a:lnTo>
                    <a:pt x="1141" y="241"/>
                  </a:lnTo>
                  <a:lnTo>
                    <a:pt x="1157" y="233"/>
                  </a:lnTo>
                  <a:lnTo>
                    <a:pt x="1172" y="228"/>
                  </a:lnTo>
                  <a:lnTo>
                    <a:pt x="1187" y="224"/>
                  </a:lnTo>
                  <a:lnTo>
                    <a:pt x="1187" y="155"/>
                  </a:lnTo>
                  <a:lnTo>
                    <a:pt x="1159" y="166"/>
                  </a:lnTo>
                  <a:lnTo>
                    <a:pt x="1130" y="178"/>
                  </a:lnTo>
                  <a:lnTo>
                    <a:pt x="1101" y="193"/>
                  </a:lnTo>
                  <a:lnTo>
                    <a:pt x="1076" y="210"/>
                  </a:lnTo>
                  <a:lnTo>
                    <a:pt x="1057" y="231"/>
                  </a:lnTo>
                  <a:lnTo>
                    <a:pt x="1042" y="250"/>
                  </a:lnTo>
                  <a:lnTo>
                    <a:pt x="1036" y="273"/>
                  </a:lnTo>
                  <a:lnTo>
                    <a:pt x="1040" y="296"/>
                  </a:lnTo>
                  <a:lnTo>
                    <a:pt x="1048" y="319"/>
                  </a:lnTo>
                  <a:lnTo>
                    <a:pt x="1048" y="338"/>
                  </a:lnTo>
                  <a:lnTo>
                    <a:pt x="1044" y="355"/>
                  </a:lnTo>
                  <a:lnTo>
                    <a:pt x="1036" y="369"/>
                  </a:lnTo>
                  <a:lnTo>
                    <a:pt x="1025" y="384"/>
                  </a:lnTo>
                  <a:lnTo>
                    <a:pt x="1013" y="399"/>
                  </a:lnTo>
                  <a:lnTo>
                    <a:pt x="998" y="416"/>
                  </a:lnTo>
                  <a:lnTo>
                    <a:pt x="983" y="439"/>
                  </a:lnTo>
                  <a:lnTo>
                    <a:pt x="973" y="457"/>
                  </a:lnTo>
                  <a:lnTo>
                    <a:pt x="970" y="472"/>
                  </a:lnTo>
                  <a:lnTo>
                    <a:pt x="970" y="483"/>
                  </a:lnTo>
                  <a:lnTo>
                    <a:pt x="973" y="495"/>
                  </a:lnTo>
                  <a:lnTo>
                    <a:pt x="952" y="516"/>
                  </a:lnTo>
                  <a:lnTo>
                    <a:pt x="931" y="539"/>
                  </a:lnTo>
                  <a:lnTo>
                    <a:pt x="905" y="562"/>
                  </a:lnTo>
                  <a:lnTo>
                    <a:pt x="872" y="584"/>
                  </a:lnTo>
                  <a:lnTo>
                    <a:pt x="836" y="609"/>
                  </a:lnTo>
                  <a:lnTo>
                    <a:pt x="790" y="632"/>
                  </a:lnTo>
                  <a:lnTo>
                    <a:pt x="737" y="657"/>
                  </a:lnTo>
                  <a:lnTo>
                    <a:pt x="674" y="680"/>
                  </a:lnTo>
                  <a:lnTo>
                    <a:pt x="618" y="691"/>
                  </a:lnTo>
                  <a:lnTo>
                    <a:pt x="571" y="682"/>
                  </a:lnTo>
                  <a:lnTo>
                    <a:pt x="532" y="659"/>
                  </a:lnTo>
                  <a:lnTo>
                    <a:pt x="500" y="621"/>
                  </a:lnTo>
                  <a:lnTo>
                    <a:pt x="475" y="571"/>
                  </a:lnTo>
                  <a:lnTo>
                    <a:pt x="456" y="514"/>
                  </a:lnTo>
                  <a:lnTo>
                    <a:pt x="443" y="449"/>
                  </a:lnTo>
                  <a:lnTo>
                    <a:pt x="435" y="382"/>
                  </a:lnTo>
                  <a:lnTo>
                    <a:pt x="429" y="313"/>
                  </a:lnTo>
                  <a:lnTo>
                    <a:pt x="427" y="245"/>
                  </a:lnTo>
                  <a:lnTo>
                    <a:pt x="427" y="180"/>
                  </a:lnTo>
                  <a:lnTo>
                    <a:pt x="429" y="123"/>
                  </a:lnTo>
                  <a:lnTo>
                    <a:pt x="431" y="73"/>
                  </a:lnTo>
                  <a:lnTo>
                    <a:pt x="433" y="35"/>
                  </a:lnTo>
                  <a:lnTo>
                    <a:pt x="437" y="10"/>
                  </a:lnTo>
                  <a:lnTo>
                    <a:pt x="437" y="0"/>
                  </a:lnTo>
                  <a:lnTo>
                    <a:pt x="429" y="25"/>
                  </a:lnTo>
                  <a:lnTo>
                    <a:pt x="414" y="92"/>
                  </a:lnTo>
                  <a:lnTo>
                    <a:pt x="395" y="189"/>
                  </a:lnTo>
                  <a:lnTo>
                    <a:pt x="382" y="304"/>
                  </a:lnTo>
                  <a:lnTo>
                    <a:pt x="378" y="428"/>
                  </a:lnTo>
                  <a:lnTo>
                    <a:pt x="393" y="548"/>
                  </a:lnTo>
                  <a:lnTo>
                    <a:pt x="433" y="655"/>
                  </a:lnTo>
                  <a:lnTo>
                    <a:pt x="504" y="733"/>
                  </a:lnTo>
                  <a:lnTo>
                    <a:pt x="542" y="754"/>
                  </a:lnTo>
                  <a:lnTo>
                    <a:pt x="580" y="768"/>
                  </a:lnTo>
                  <a:lnTo>
                    <a:pt x="618" y="773"/>
                  </a:lnTo>
                  <a:lnTo>
                    <a:pt x="656" y="771"/>
                  </a:lnTo>
                  <a:lnTo>
                    <a:pt x="695" y="766"/>
                  </a:lnTo>
                  <a:lnTo>
                    <a:pt x="733" y="752"/>
                  </a:lnTo>
                  <a:lnTo>
                    <a:pt x="769" y="737"/>
                  </a:lnTo>
                  <a:lnTo>
                    <a:pt x="805" y="718"/>
                  </a:lnTo>
                  <a:lnTo>
                    <a:pt x="838" y="695"/>
                  </a:lnTo>
                  <a:lnTo>
                    <a:pt x="870" y="670"/>
                  </a:lnTo>
                  <a:lnTo>
                    <a:pt x="901" y="646"/>
                  </a:lnTo>
                  <a:lnTo>
                    <a:pt x="928" y="621"/>
                  </a:lnTo>
                  <a:lnTo>
                    <a:pt x="952" y="594"/>
                  </a:lnTo>
                  <a:lnTo>
                    <a:pt x="973" y="571"/>
                  </a:lnTo>
                  <a:lnTo>
                    <a:pt x="992" y="550"/>
                  </a:lnTo>
                  <a:lnTo>
                    <a:pt x="1008" y="531"/>
                  </a:lnTo>
                  <a:lnTo>
                    <a:pt x="1013" y="537"/>
                  </a:lnTo>
                  <a:lnTo>
                    <a:pt x="1017" y="542"/>
                  </a:lnTo>
                  <a:lnTo>
                    <a:pt x="1019" y="548"/>
                  </a:lnTo>
                  <a:lnTo>
                    <a:pt x="1023" y="556"/>
                  </a:lnTo>
                  <a:lnTo>
                    <a:pt x="1025" y="584"/>
                  </a:lnTo>
                  <a:lnTo>
                    <a:pt x="1019" y="605"/>
                  </a:lnTo>
                  <a:lnTo>
                    <a:pt x="1012" y="626"/>
                  </a:lnTo>
                  <a:lnTo>
                    <a:pt x="1010" y="651"/>
                  </a:lnTo>
                  <a:lnTo>
                    <a:pt x="1012" y="661"/>
                  </a:lnTo>
                  <a:lnTo>
                    <a:pt x="1019" y="670"/>
                  </a:lnTo>
                  <a:lnTo>
                    <a:pt x="1029" y="682"/>
                  </a:lnTo>
                  <a:lnTo>
                    <a:pt x="1040" y="695"/>
                  </a:lnTo>
                  <a:lnTo>
                    <a:pt x="1055" y="708"/>
                  </a:lnTo>
                  <a:lnTo>
                    <a:pt x="1071" y="722"/>
                  </a:lnTo>
                  <a:lnTo>
                    <a:pt x="1086" y="735"/>
                  </a:lnTo>
                  <a:lnTo>
                    <a:pt x="1103" y="749"/>
                  </a:lnTo>
                  <a:lnTo>
                    <a:pt x="1090" y="764"/>
                  </a:lnTo>
                  <a:lnTo>
                    <a:pt x="1069" y="785"/>
                  </a:lnTo>
                  <a:lnTo>
                    <a:pt x="1040" y="812"/>
                  </a:lnTo>
                  <a:lnTo>
                    <a:pt x="1006" y="844"/>
                  </a:lnTo>
                  <a:lnTo>
                    <a:pt x="966" y="880"/>
                  </a:lnTo>
                  <a:lnTo>
                    <a:pt x="920" y="918"/>
                  </a:lnTo>
                  <a:lnTo>
                    <a:pt x="870" y="957"/>
                  </a:lnTo>
                  <a:lnTo>
                    <a:pt x="819" y="995"/>
                  </a:lnTo>
                  <a:lnTo>
                    <a:pt x="763" y="1033"/>
                  </a:lnTo>
                  <a:lnTo>
                    <a:pt x="704" y="1065"/>
                  </a:lnTo>
                  <a:lnTo>
                    <a:pt x="647" y="1096"/>
                  </a:lnTo>
                  <a:lnTo>
                    <a:pt x="586" y="1121"/>
                  </a:lnTo>
                  <a:lnTo>
                    <a:pt x="527" y="1140"/>
                  </a:lnTo>
                  <a:lnTo>
                    <a:pt x="469" y="1149"/>
                  </a:lnTo>
                  <a:lnTo>
                    <a:pt x="412" y="1151"/>
                  </a:lnTo>
                  <a:lnTo>
                    <a:pt x="359" y="1142"/>
                  </a:lnTo>
                  <a:lnTo>
                    <a:pt x="284" y="1113"/>
                  </a:lnTo>
                  <a:lnTo>
                    <a:pt x="221" y="1071"/>
                  </a:lnTo>
                  <a:lnTo>
                    <a:pt x="168" y="1021"/>
                  </a:lnTo>
                  <a:lnTo>
                    <a:pt x="124" y="960"/>
                  </a:lnTo>
                  <a:lnTo>
                    <a:pt x="88" y="896"/>
                  </a:lnTo>
                  <a:lnTo>
                    <a:pt x="61" y="825"/>
                  </a:lnTo>
                  <a:lnTo>
                    <a:pt x="40" y="752"/>
                  </a:lnTo>
                  <a:lnTo>
                    <a:pt x="25" y="680"/>
                  </a:lnTo>
                  <a:lnTo>
                    <a:pt x="15" y="607"/>
                  </a:lnTo>
                  <a:lnTo>
                    <a:pt x="9" y="539"/>
                  </a:lnTo>
                  <a:lnTo>
                    <a:pt x="7" y="476"/>
                  </a:lnTo>
                  <a:lnTo>
                    <a:pt x="7" y="420"/>
                  </a:lnTo>
                  <a:lnTo>
                    <a:pt x="7" y="373"/>
                  </a:lnTo>
                  <a:lnTo>
                    <a:pt x="11" y="336"/>
                  </a:lnTo>
                  <a:lnTo>
                    <a:pt x="13" y="313"/>
                  </a:lnTo>
                  <a:lnTo>
                    <a:pt x="13" y="306"/>
                  </a:lnTo>
                  <a:lnTo>
                    <a:pt x="11" y="317"/>
                  </a:lnTo>
                  <a:lnTo>
                    <a:pt x="7" y="350"/>
                  </a:lnTo>
                  <a:lnTo>
                    <a:pt x="4" y="397"/>
                  </a:lnTo>
                  <a:lnTo>
                    <a:pt x="2" y="462"/>
                  </a:lnTo>
                  <a:lnTo>
                    <a:pt x="0" y="537"/>
                  </a:lnTo>
                  <a:lnTo>
                    <a:pt x="2" y="619"/>
                  </a:lnTo>
                  <a:lnTo>
                    <a:pt x="7" y="707"/>
                  </a:lnTo>
                  <a:lnTo>
                    <a:pt x="21" y="796"/>
                  </a:lnTo>
                  <a:lnTo>
                    <a:pt x="40" y="886"/>
                  </a:lnTo>
                  <a:lnTo>
                    <a:pt x="67" y="972"/>
                  </a:lnTo>
                  <a:lnTo>
                    <a:pt x="105" y="1048"/>
                  </a:lnTo>
                  <a:lnTo>
                    <a:pt x="153" y="1115"/>
                  </a:lnTo>
                  <a:lnTo>
                    <a:pt x="214" y="1170"/>
                  </a:lnTo>
                  <a:lnTo>
                    <a:pt x="290" y="1207"/>
                  </a:lnTo>
                  <a:lnTo>
                    <a:pt x="378" y="1226"/>
                  </a:lnTo>
                  <a:lnTo>
                    <a:pt x="485" y="1220"/>
                  </a:lnTo>
                  <a:lnTo>
                    <a:pt x="553" y="1207"/>
                  </a:lnTo>
                  <a:lnTo>
                    <a:pt x="618" y="1188"/>
                  </a:lnTo>
                  <a:lnTo>
                    <a:pt x="679" y="1165"/>
                  </a:lnTo>
                  <a:lnTo>
                    <a:pt x="739" y="1138"/>
                  </a:lnTo>
                  <a:lnTo>
                    <a:pt x="792" y="1107"/>
                  </a:lnTo>
                  <a:lnTo>
                    <a:pt x="842" y="1075"/>
                  </a:lnTo>
                  <a:lnTo>
                    <a:pt x="889" y="1041"/>
                  </a:lnTo>
                  <a:lnTo>
                    <a:pt x="933" y="1006"/>
                  </a:lnTo>
                  <a:lnTo>
                    <a:pt x="971" y="974"/>
                  </a:lnTo>
                  <a:lnTo>
                    <a:pt x="1008" y="939"/>
                  </a:lnTo>
                  <a:lnTo>
                    <a:pt x="1042" y="909"/>
                  </a:lnTo>
                  <a:lnTo>
                    <a:pt x="1071" y="880"/>
                  </a:lnTo>
                  <a:lnTo>
                    <a:pt x="1097" y="854"/>
                  </a:lnTo>
                  <a:lnTo>
                    <a:pt x="1120" y="833"/>
                  </a:lnTo>
                  <a:lnTo>
                    <a:pt x="1139" y="817"/>
                  </a:lnTo>
                  <a:lnTo>
                    <a:pt x="1157" y="806"/>
                  </a:lnTo>
                  <a:lnTo>
                    <a:pt x="1157" y="808"/>
                  </a:lnTo>
                  <a:lnTo>
                    <a:pt x="1160" y="808"/>
                  </a:lnTo>
                  <a:lnTo>
                    <a:pt x="1170" y="810"/>
                  </a:lnTo>
                  <a:lnTo>
                    <a:pt x="1183" y="812"/>
                  </a:lnTo>
                  <a:lnTo>
                    <a:pt x="1202" y="813"/>
                  </a:lnTo>
                  <a:lnTo>
                    <a:pt x="1223" y="813"/>
                  </a:lnTo>
                  <a:lnTo>
                    <a:pt x="1246" y="813"/>
                  </a:lnTo>
                  <a:lnTo>
                    <a:pt x="1271" y="810"/>
                  </a:lnTo>
                  <a:lnTo>
                    <a:pt x="1298" y="804"/>
                  </a:lnTo>
                  <a:lnTo>
                    <a:pt x="1298" y="802"/>
                  </a:lnTo>
                  <a:lnTo>
                    <a:pt x="1300" y="802"/>
                  </a:lnTo>
                  <a:lnTo>
                    <a:pt x="1302" y="802"/>
                  </a:lnTo>
                  <a:lnTo>
                    <a:pt x="1296" y="819"/>
                  </a:lnTo>
                  <a:lnTo>
                    <a:pt x="1298" y="838"/>
                  </a:lnTo>
                  <a:lnTo>
                    <a:pt x="1311" y="857"/>
                  </a:lnTo>
                  <a:lnTo>
                    <a:pt x="1342" y="875"/>
                  </a:lnTo>
                  <a:lnTo>
                    <a:pt x="1355" y="876"/>
                  </a:lnTo>
                  <a:lnTo>
                    <a:pt x="1370" y="875"/>
                  </a:lnTo>
                  <a:lnTo>
                    <a:pt x="1384" y="869"/>
                  </a:lnTo>
                  <a:lnTo>
                    <a:pt x="1399" y="859"/>
                  </a:lnTo>
                  <a:lnTo>
                    <a:pt x="1412" y="848"/>
                  </a:lnTo>
                  <a:lnTo>
                    <a:pt x="1424" y="836"/>
                  </a:lnTo>
                  <a:lnTo>
                    <a:pt x="1433" y="823"/>
                  </a:lnTo>
                  <a:lnTo>
                    <a:pt x="1441" y="810"/>
                  </a:lnTo>
                  <a:lnTo>
                    <a:pt x="1449" y="792"/>
                  </a:lnTo>
                  <a:lnTo>
                    <a:pt x="1462" y="770"/>
                  </a:lnTo>
                  <a:lnTo>
                    <a:pt x="1477" y="741"/>
                  </a:lnTo>
                  <a:lnTo>
                    <a:pt x="1493" y="712"/>
                  </a:lnTo>
                  <a:lnTo>
                    <a:pt x="1508" y="686"/>
                  </a:lnTo>
                  <a:lnTo>
                    <a:pt x="1521" y="663"/>
                  </a:lnTo>
                  <a:lnTo>
                    <a:pt x="1529" y="646"/>
                  </a:lnTo>
                  <a:lnTo>
                    <a:pt x="1533" y="640"/>
                  </a:lnTo>
                  <a:lnTo>
                    <a:pt x="1498" y="617"/>
                  </a:lnTo>
                  <a:lnTo>
                    <a:pt x="1561" y="514"/>
                  </a:lnTo>
                  <a:lnTo>
                    <a:pt x="1517"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16" name="TextBox 6241"/>
          <p:cNvSpPr txBox="1">
            <a:spLocks noChangeArrowheads="1"/>
          </p:cNvSpPr>
          <p:nvPr/>
        </p:nvSpPr>
        <p:spPr bwMode="auto">
          <a:xfrm>
            <a:off x="4518025" y="2513013"/>
            <a:ext cx="42799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r>
              <a:rPr lang="en-US" altLang="en-US" sz="2600">
                <a:latin typeface="Century Gothic" panose="020B0502020202020204" pitchFamily="34" charset="0"/>
              </a:rPr>
              <a:t>Safety always comes first </a:t>
            </a:r>
          </a:p>
          <a:p>
            <a:r>
              <a:rPr lang="en-US" altLang="en-US" sz="2600">
                <a:latin typeface="Century Gothic" panose="020B0502020202020204" pitchFamily="34" charset="0"/>
              </a:rPr>
              <a:t>in everything we do!</a:t>
            </a:r>
          </a:p>
        </p:txBody>
      </p:sp>
      <p:grpSp>
        <p:nvGrpSpPr>
          <p:cNvPr id="6286" name="Group 6285"/>
          <p:cNvGrpSpPr>
            <a:grpSpLocks/>
          </p:cNvGrpSpPr>
          <p:nvPr/>
        </p:nvGrpSpPr>
        <p:grpSpPr bwMode="auto">
          <a:xfrm>
            <a:off x="4518025" y="2459038"/>
            <a:ext cx="3533775" cy="947737"/>
            <a:chOff x="4517408" y="2458245"/>
            <a:chExt cx="3534771" cy="948080"/>
          </a:xfrm>
        </p:grpSpPr>
        <p:cxnSp>
          <p:nvCxnSpPr>
            <p:cNvPr id="6285" name="Straight Connector 6284"/>
            <p:cNvCxnSpPr/>
            <p:nvPr/>
          </p:nvCxnSpPr>
          <p:spPr>
            <a:xfrm>
              <a:off x="4517408" y="2458245"/>
              <a:ext cx="3534771" cy="8782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4517408" y="2528120"/>
              <a:ext cx="3534771" cy="8782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altLang="en-US" smtClean="0"/>
              <a:t>Safety and Operational Effects</a:t>
            </a:r>
          </a:p>
        </p:txBody>
      </p:sp>
      <p:sp>
        <p:nvSpPr>
          <p:cNvPr id="68611" name="Rectangle 3" descr="Rectangle: Click to edit Master text styles&#10;Second level&#10;Third level&#10;Fourth level&#10;Fifth level"/>
          <p:cNvSpPr>
            <a:spLocks noGrp="1" noChangeArrowheads="1"/>
          </p:cNvSpPr>
          <p:nvPr>
            <p:ph idx="1"/>
          </p:nvPr>
        </p:nvSpPr>
        <p:spPr>
          <a:xfrm>
            <a:off x="695325" y="2065338"/>
            <a:ext cx="7772400" cy="4114800"/>
          </a:xfrm>
        </p:spPr>
        <p:txBody>
          <a:bodyPr/>
          <a:lstStyle/>
          <a:p>
            <a:r>
              <a:rPr lang="en-US" altLang="en-US" sz="2800" smtClean="0"/>
              <a:t>Lane Width</a:t>
            </a:r>
          </a:p>
          <a:p>
            <a:endParaRPr lang="en-US" altLang="en-US" sz="2800" smtClean="0"/>
          </a:p>
          <a:p>
            <a:r>
              <a:rPr lang="en-US" altLang="en-US" sz="2800" smtClean="0"/>
              <a:t>Shoulder Width	</a:t>
            </a:r>
          </a:p>
          <a:p>
            <a:endParaRPr lang="en-US" altLang="en-US" sz="2800" smtClean="0"/>
          </a:p>
          <a:p>
            <a:r>
              <a:rPr lang="en-US" altLang="en-US" sz="2800" smtClean="0"/>
              <a:t>Sideslope</a:t>
            </a:r>
          </a:p>
          <a:p>
            <a:endParaRPr lang="en-US" altLang="en-US" sz="2800" smtClean="0"/>
          </a:p>
          <a:p>
            <a:r>
              <a:rPr lang="en-US" altLang="en-US" sz="2800" smtClean="0"/>
              <a:t>Clear Zone </a:t>
            </a:r>
          </a:p>
        </p:txBody>
      </p:sp>
      <p:sp>
        <p:nvSpPr>
          <p:cNvPr id="415748" name="Rectangle 4" descr="Rectangle: Click to edit Master text styles&#10;Second level&#10;Third level&#10;Fourth level&#10;Fifth level"/>
          <p:cNvSpPr>
            <a:spLocks noGrp="1" noChangeArrowheads="1"/>
          </p:cNvSpPr>
          <p:nvPr>
            <p:ph type="body" sz="half" idx="4294967295"/>
          </p:nvPr>
        </p:nvSpPr>
        <p:spPr>
          <a:xfrm>
            <a:off x="3581400" y="1828800"/>
            <a:ext cx="5562600" cy="4648200"/>
          </a:xfrm>
        </p:spPr>
        <p:txBody>
          <a:bodyPr>
            <a:normAutofit lnSpcReduction="10000"/>
          </a:bodyPr>
          <a:lstStyle/>
          <a:p>
            <a:pPr marL="0" indent="0">
              <a:buFont typeface="Wingdings" panose="05000000000000000000" pitchFamily="2" charset="2"/>
              <a:buNone/>
              <a:defRPr/>
            </a:pPr>
            <a:r>
              <a:rPr lang="en-US" altLang="en-US" b="0" u="sng" dirty="0" smtClean="0">
                <a:solidFill>
                  <a:srgbClr val="8F3515"/>
                </a:solidFill>
                <a:latin typeface="Century Gothic" panose="020B0502020202020204" pitchFamily="34" charset="0"/>
              </a:rPr>
              <a:t>Crashes	      Operations</a:t>
            </a:r>
          </a:p>
          <a:p>
            <a:pPr marL="0" indent="0">
              <a:buFont typeface="Wingdings" panose="05000000000000000000" pitchFamily="2" charset="2"/>
              <a:buNone/>
              <a:defRPr/>
            </a:pPr>
            <a:r>
              <a:rPr lang="en-US" altLang="en-US" sz="1800" b="0" dirty="0" smtClean="0">
                <a:latin typeface="Century Gothic" panose="020B0502020202020204" pitchFamily="34" charset="0"/>
              </a:rPr>
              <a:t>  Head-on		Capacity</a:t>
            </a:r>
          </a:p>
          <a:p>
            <a:pPr marL="0" indent="0">
              <a:buFont typeface="Wingdings" panose="05000000000000000000" pitchFamily="2" charset="2"/>
              <a:buNone/>
              <a:defRPr/>
            </a:pPr>
            <a:r>
              <a:rPr lang="en-US" altLang="en-US" sz="1800" b="0" dirty="0" smtClean="0">
                <a:latin typeface="Century Gothic" panose="020B0502020202020204" pitchFamily="34" charset="0"/>
              </a:rPr>
              <a:t>  Wider is “better”   	Wider means “faster”					</a:t>
            </a:r>
          </a:p>
          <a:p>
            <a:pPr marL="0" indent="0">
              <a:buFont typeface="Wingdings" panose="05000000000000000000" pitchFamily="2" charset="2"/>
              <a:buNone/>
              <a:defRPr/>
            </a:pPr>
            <a:r>
              <a:rPr lang="en-US" altLang="en-US" sz="1800" b="0" dirty="0" smtClean="0">
                <a:latin typeface="Century Gothic" panose="020B0502020202020204" pitchFamily="34" charset="0"/>
              </a:rPr>
              <a:t>  Run-off-Road		Capacity</a:t>
            </a:r>
          </a:p>
          <a:p>
            <a:pPr marL="0" indent="0">
              <a:buFont typeface="Wingdings" panose="05000000000000000000" pitchFamily="2" charset="2"/>
              <a:buNone/>
              <a:defRPr/>
            </a:pPr>
            <a:r>
              <a:rPr lang="en-US" altLang="en-US" sz="1800" b="0" dirty="0" smtClean="0">
                <a:latin typeface="Century Gothic" panose="020B0502020202020204" pitchFamily="34" charset="0"/>
              </a:rPr>
              <a:t>  Wider is “better” 	Functionality </a:t>
            </a:r>
            <a:endParaRPr lang="en-US" altLang="en-US" sz="1800" b="0" dirty="0">
              <a:latin typeface="Century Gothic" panose="020B0502020202020204" pitchFamily="34" charset="0"/>
            </a:endParaRPr>
          </a:p>
          <a:p>
            <a:pPr marL="0" indent="0">
              <a:buFont typeface="Wingdings" panose="05000000000000000000" pitchFamily="2" charset="2"/>
              <a:buNone/>
              <a:defRPr/>
            </a:pPr>
            <a:endParaRPr lang="en-US" altLang="en-US" sz="3000" b="0" dirty="0" smtClean="0">
              <a:latin typeface="Century Gothic" panose="020B0502020202020204" pitchFamily="34" charset="0"/>
            </a:endParaRPr>
          </a:p>
          <a:p>
            <a:pPr marL="0" indent="0">
              <a:buFont typeface="Wingdings" panose="05000000000000000000" pitchFamily="2" charset="2"/>
              <a:buNone/>
              <a:defRPr/>
            </a:pPr>
            <a:r>
              <a:rPr lang="en-US" altLang="en-US" sz="1800" b="0" dirty="0" smtClean="0">
                <a:latin typeface="Century Gothic" panose="020B0502020202020204" pitchFamily="34" charset="0"/>
              </a:rPr>
              <a:t>  Run-off-road (severity)	Maintenance</a:t>
            </a:r>
          </a:p>
          <a:p>
            <a:pPr marL="0" indent="0">
              <a:buFont typeface="Wingdings" panose="05000000000000000000" pitchFamily="2" charset="2"/>
              <a:buNone/>
              <a:defRPr/>
            </a:pPr>
            <a:r>
              <a:rPr lang="en-US" altLang="en-US" sz="1800" b="0" dirty="0" smtClean="0">
                <a:latin typeface="Century Gothic" panose="020B0502020202020204" pitchFamily="34" charset="0"/>
              </a:rPr>
              <a:t>  Flatter is better		Flatter is better  	</a:t>
            </a:r>
          </a:p>
          <a:p>
            <a:pPr marL="0" indent="0">
              <a:buFont typeface="Wingdings" panose="05000000000000000000" pitchFamily="2" charset="2"/>
              <a:buNone/>
              <a:defRPr/>
            </a:pPr>
            <a:endParaRPr lang="en-US" altLang="en-US" sz="2800" b="0" dirty="0" smtClean="0">
              <a:latin typeface="Century Gothic" panose="020B0502020202020204" pitchFamily="34" charset="0"/>
            </a:endParaRPr>
          </a:p>
          <a:p>
            <a:pPr marL="0" indent="0">
              <a:buFont typeface="Wingdings" panose="05000000000000000000" pitchFamily="2" charset="2"/>
              <a:buNone/>
              <a:defRPr/>
            </a:pPr>
            <a:r>
              <a:rPr lang="en-US" altLang="en-US" sz="1800" b="0" dirty="0" smtClean="0">
                <a:latin typeface="Century Gothic" panose="020B0502020202020204" pitchFamily="34" charset="0"/>
              </a:rPr>
              <a:t>  Run-off-road		   Horizontal sight</a:t>
            </a:r>
          </a:p>
          <a:p>
            <a:pPr marL="0" indent="0">
              <a:buFont typeface="Wingdings" panose="05000000000000000000" pitchFamily="2" charset="2"/>
              <a:buNone/>
              <a:defRPr/>
            </a:pPr>
            <a:r>
              <a:rPr lang="en-US" altLang="en-US" sz="1800" b="0" dirty="0" smtClean="0">
                <a:latin typeface="Century Gothic" panose="020B0502020202020204" pitchFamily="34" charset="0"/>
              </a:rPr>
              <a:t>  (frequency and severity) distance</a:t>
            </a:r>
          </a:p>
          <a:p>
            <a:pPr marL="0" indent="0">
              <a:buFont typeface="Wingdings" panose="05000000000000000000" pitchFamily="2" charset="2"/>
              <a:buNone/>
              <a:defRPr/>
            </a:pPr>
            <a:r>
              <a:rPr lang="en-US" altLang="en-US" sz="1800" b="0" dirty="0" smtClean="0">
                <a:latin typeface="Century Gothic" panose="020B0502020202020204" pitchFamily="34" charset="0"/>
              </a:rPr>
              <a:t> </a:t>
            </a:r>
          </a:p>
          <a:p>
            <a:pPr marL="1828800" lvl="4" indent="0">
              <a:defRPr/>
            </a:pPr>
            <a:endParaRPr lang="en-US" altLang="en-US" dirty="0" smtClean="0">
              <a:latin typeface="Century Gothic" panose="020B0502020202020204" pitchFamily="34" charset="0"/>
            </a:endParaRPr>
          </a:p>
        </p:txBody>
      </p:sp>
      <p:sp>
        <p:nvSpPr>
          <p:cNvPr id="68613" name="Rectangle 5"/>
          <p:cNvSpPr>
            <a:spLocks noChangeArrowheads="1"/>
          </p:cNvSpPr>
          <p:nvPr/>
        </p:nvSpPr>
        <p:spPr bwMode="auto">
          <a:xfrm>
            <a:off x="587375" y="1524000"/>
            <a:ext cx="8534400" cy="4527550"/>
          </a:xfrm>
          <a:prstGeom prst="rect">
            <a:avLst/>
          </a:prstGeom>
          <a:noFill/>
          <a:ln w="38100">
            <a:solidFill>
              <a:srgbClr val="8F35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10000"/>
              <a:buFont typeface="Wingdings" panose="05000000000000000000" pitchFamily="2" charset="2"/>
              <a:buChar char="w"/>
              <a:defRPr sz="3600" b="1">
                <a:solidFill>
                  <a:schemeClr val="tx1"/>
                </a:solidFill>
                <a:latin typeface="Technical" panose="03050502040202020B03" pitchFamily="66" charset="0"/>
                <a:ea typeface="MS PGothic" panose="020B0600070205080204" pitchFamily="34" charset="-128"/>
              </a:defRPr>
            </a:lvl1pPr>
            <a:lvl2pPr marL="742950" indent="-285750">
              <a:spcBef>
                <a:spcPct val="20000"/>
              </a:spcBef>
              <a:buClr>
                <a:schemeClr val="tx1"/>
              </a:buClr>
              <a:buSzPct val="60000"/>
              <a:buFont typeface="Wingdings" panose="05000000000000000000" pitchFamily="2" charset="2"/>
              <a:buChar char="l"/>
              <a:defRPr sz="3000" b="1">
                <a:solidFill>
                  <a:schemeClr val="tx1"/>
                </a:solidFill>
                <a:latin typeface="Technical" panose="03050502040202020B03" pitchFamily="66" charset="0"/>
                <a:ea typeface="MS PGothic" panose="020B0600070205080204" pitchFamily="34" charset="-128"/>
              </a:defRPr>
            </a:lvl2pPr>
            <a:lvl3pPr marL="1143000" indent="-228600">
              <a:spcBef>
                <a:spcPct val="20000"/>
              </a:spcBef>
              <a:buClr>
                <a:schemeClr val="hlink"/>
              </a:buClr>
              <a:buSzPct val="95000"/>
              <a:buFont typeface="Wingdings" panose="05000000000000000000" pitchFamily="2" charset="2"/>
              <a:buChar char="w"/>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lgn="ctr">
              <a:spcBef>
                <a:spcPct val="0"/>
              </a:spcBef>
              <a:buClrTx/>
              <a:buSzTx/>
              <a:buFontTx/>
              <a:buNone/>
            </a:pPr>
            <a:endParaRPr lang="en-US" altLang="en-US" sz="3000">
              <a:solidFill>
                <a:schemeClr val="tx2"/>
              </a:solidFill>
              <a:latin typeface="Arial" panose="020B0604020202020204" pitchFamily="34" charset="0"/>
            </a:endParaRPr>
          </a:p>
        </p:txBody>
      </p:sp>
      <p:cxnSp>
        <p:nvCxnSpPr>
          <p:cNvPr id="68614" name="Straight Connector 9"/>
          <p:cNvCxnSpPr>
            <a:cxnSpLocks noChangeShapeType="1"/>
          </p:cNvCxnSpPr>
          <p:nvPr/>
        </p:nvCxnSpPr>
        <p:spPr bwMode="auto">
          <a:xfrm>
            <a:off x="609600" y="2860675"/>
            <a:ext cx="853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615" name="Straight Connector 10"/>
          <p:cNvCxnSpPr>
            <a:cxnSpLocks noChangeShapeType="1"/>
          </p:cNvCxnSpPr>
          <p:nvPr/>
        </p:nvCxnSpPr>
        <p:spPr bwMode="auto">
          <a:xfrm>
            <a:off x="590550" y="4984750"/>
            <a:ext cx="853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616" name="Straight Connector 11"/>
          <p:cNvCxnSpPr>
            <a:cxnSpLocks noChangeShapeType="1"/>
          </p:cNvCxnSpPr>
          <p:nvPr/>
        </p:nvCxnSpPr>
        <p:spPr bwMode="auto">
          <a:xfrm>
            <a:off x="590550" y="3860800"/>
            <a:ext cx="853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spd="slow">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030"/>
          <p:cNvSpPr>
            <a:spLocks noGrp="1" noChangeArrowheads="1"/>
          </p:cNvSpPr>
          <p:nvPr>
            <p:ph type="title"/>
          </p:nvPr>
        </p:nvSpPr>
        <p:spPr/>
        <p:txBody>
          <a:bodyPr/>
          <a:lstStyle/>
          <a:p>
            <a:r>
              <a:rPr lang="en-US" altLang="en-US" smtClean="0"/>
              <a:t>Safety &amp; Roadway Design</a:t>
            </a:r>
          </a:p>
        </p:txBody>
      </p:sp>
      <p:sp>
        <p:nvSpPr>
          <p:cNvPr id="15363" name="Rectangle 1031" descr="Rectangle: Click to edit Master text styles&#10;Second level&#10;Third level&#10;Fourth level&#10;Fifth level"/>
          <p:cNvSpPr>
            <a:spLocks noGrp="1" noChangeArrowheads="1"/>
          </p:cNvSpPr>
          <p:nvPr>
            <p:ph idx="1"/>
          </p:nvPr>
        </p:nvSpPr>
        <p:spPr/>
        <p:txBody>
          <a:bodyPr/>
          <a:lstStyle/>
          <a:p>
            <a:r>
              <a:rPr lang="en-US" altLang="en-US" sz="3200" smtClean="0"/>
              <a:t>Each design assumes a safety level</a:t>
            </a:r>
          </a:p>
          <a:p>
            <a:r>
              <a:rPr lang="en-US" altLang="en-US" sz="3200" smtClean="0"/>
              <a:t>Section 109, Title 23, USC</a:t>
            </a:r>
          </a:p>
          <a:p>
            <a:pPr lvl="1"/>
            <a:r>
              <a:rPr lang="en-US" altLang="en-US" sz="2600" smtClean="0"/>
              <a:t>Need for balancing of safety, mobility, economic considerations, protection and enhancement of natural environment, and preservation of community values</a:t>
            </a:r>
          </a:p>
          <a:p>
            <a:r>
              <a:rPr lang="en-US" altLang="en-US" sz="3200" smtClean="0"/>
              <a:t>Tradeoffs among design, cost, and safety</a:t>
            </a:r>
          </a:p>
        </p:txBody>
      </p:sp>
      <p:sp>
        <p:nvSpPr>
          <p:cNvPr id="15364" name="Text Box 1028"/>
          <p:cNvSpPr txBox="1">
            <a:spLocks noChangeArrowheads="1"/>
          </p:cNvSpPr>
          <p:nvPr/>
        </p:nvSpPr>
        <p:spPr bwMode="auto">
          <a:xfrm>
            <a:off x="8883650" y="6400800"/>
            <a:ext cx="184150" cy="4572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algn="ctr"/>
            <a:endParaRPr lang="en-US" altLang="en-US">
              <a:latin typeface="Wingdings" panose="05000000000000000000" pitchFamily="2" charset="2"/>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58368"/>
          <p:cNvGrpSpPr>
            <a:grpSpLocks/>
          </p:cNvGrpSpPr>
          <p:nvPr/>
        </p:nvGrpSpPr>
        <p:grpSpPr bwMode="auto">
          <a:xfrm>
            <a:off x="2057400" y="2057400"/>
            <a:ext cx="4702175" cy="3678238"/>
            <a:chOff x="3919538" y="1754188"/>
            <a:chExt cx="4702176" cy="3678237"/>
          </a:xfrm>
        </p:grpSpPr>
        <p:sp>
          <p:nvSpPr>
            <p:cNvPr id="17426" name="AutoShape 4"/>
            <p:cNvSpPr>
              <a:spLocks noChangeAspect="1" noChangeArrowheads="1" noTextEdit="1"/>
            </p:cNvSpPr>
            <p:nvPr/>
          </p:nvSpPr>
          <p:spPr bwMode="auto">
            <a:xfrm>
              <a:off x="3919538" y="1754188"/>
              <a:ext cx="4702175"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7" name="Freeform 7"/>
            <p:cNvSpPr>
              <a:spLocks/>
            </p:cNvSpPr>
            <p:nvPr/>
          </p:nvSpPr>
          <p:spPr bwMode="auto">
            <a:xfrm>
              <a:off x="4568826" y="5083175"/>
              <a:ext cx="3405188" cy="349250"/>
            </a:xfrm>
            <a:custGeom>
              <a:avLst/>
              <a:gdLst>
                <a:gd name="T0" fmla="*/ 1876425 w 2145"/>
                <a:gd name="T1" fmla="*/ 0 h 220"/>
                <a:gd name="T2" fmla="*/ 2128838 w 2145"/>
                <a:gd name="T3" fmla="*/ 4763 h 220"/>
                <a:gd name="T4" fmla="*/ 2365375 w 2145"/>
                <a:gd name="T5" fmla="*/ 14288 h 220"/>
                <a:gd name="T6" fmla="*/ 2586038 w 2145"/>
                <a:gd name="T7" fmla="*/ 25400 h 220"/>
                <a:gd name="T8" fmla="*/ 2786063 w 2145"/>
                <a:gd name="T9" fmla="*/ 39688 h 220"/>
                <a:gd name="T10" fmla="*/ 2962275 w 2145"/>
                <a:gd name="T11" fmla="*/ 57150 h 220"/>
                <a:gd name="T12" fmla="*/ 3114675 w 2145"/>
                <a:gd name="T13" fmla="*/ 77788 h 220"/>
                <a:gd name="T14" fmla="*/ 3238500 w 2145"/>
                <a:gd name="T15" fmla="*/ 100013 h 220"/>
                <a:gd name="T16" fmla="*/ 3328988 w 2145"/>
                <a:gd name="T17" fmla="*/ 123825 h 220"/>
                <a:gd name="T18" fmla="*/ 3386138 w 2145"/>
                <a:gd name="T19" fmla="*/ 149225 h 220"/>
                <a:gd name="T20" fmla="*/ 3405188 w 2145"/>
                <a:gd name="T21" fmla="*/ 176213 h 220"/>
                <a:gd name="T22" fmla="*/ 3386138 w 2145"/>
                <a:gd name="T23" fmla="*/ 201613 h 220"/>
                <a:gd name="T24" fmla="*/ 3328988 w 2145"/>
                <a:gd name="T25" fmla="*/ 228600 h 220"/>
                <a:gd name="T26" fmla="*/ 3238500 w 2145"/>
                <a:gd name="T27" fmla="*/ 252413 h 220"/>
                <a:gd name="T28" fmla="*/ 3114675 w 2145"/>
                <a:gd name="T29" fmla="*/ 273050 h 220"/>
                <a:gd name="T30" fmla="*/ 2962275 w 2145"/>
                <a:gd name="T31" fmla="*/ 292100 h 220"/>
                <a:gd name="T32" fmla="*/ 2786063 w 2145"/>
                <a:gd name="T33" fmla="*/ 309563 h 220"/>
                <a:gd name="T34" fmla="*/ 2586038 w 2145"/>
                <a:gd name="T35" fmla="*/ 323850 h 220"/>
                <a:gd name="T36" fmla="*/ 2365375 w 2145"/>
                <a:gd name="T37" fmla="*/ 334963 h 220"/>
                <a:gd name="T38" fmla="*/ 2128838 w 2145"/>
                <a:gd name="T39" fmla="*/ 344488 h 220"/>
                <a:gd name="T40" fmla="*/ 1876425 w 2145"/>
                <a:gd name="T41" fmla="*/ 349250 h 220"/>
                <a:gd name="T42" fmla="*/ 1614488 w 2145"/>
                <a:gd name="T43" fmla="*/ 349250 h 220"/>
                <a:gd name="T44" fmla="*/ 1360488 w 2145"/>
                <a:gd name="T45" fmla="*/ 347663 h 220"/>
                <a:gd name="T46" fmla="*/ 1117600 w 2145"/>
                <a:gd name="T47" fmla="*/ 339725 h 220"/>
                <a:gd name="T48" fmla="*/ 890588 w 2145"/>
                <a:gd name="T49" fmla="*/ 328613 h 220"/>
                <a:gd name="T50" fmla="*/ 684213 w 2145"/>
                <a:gd name="T51" fmla="*/ 314325 h 220"/>
                <a:gd name="T52" fmla="*/ 498475 w 2145"/>
                <a:gd name="T53" fmla="*/ 296863 h 220"/>
                <a:gd name="T54" fmla="*/ 338138 w 2145"/>
                <a:gd name="T55" fmla="*/ 280988 h 220"/>
                <a:gd name="T56" fmla="*/ 204788 w 2145"/>
                <a:gd name="T57" fmla="*/ 258763 h 220"/>
                <a:gd name="T58" fmla="*/ 103188 w 2145"/>
                <a:gd name="T59" fmla="*/ 234950 h 220"/>
                <a:gd name="T60" fmla="*/ 36513 w 2145"/>
                <a:gd name="T61" fmla="*/ 211138 h 220"/>
                <a:gd name="T62" fmla="*/ 3175 w 2145"/>
                <a:gd name="T63" fmla="*/ 185738 h 220"/>
                <a:gd name="T64" fmla="*/ 9525 w 2145"/>
                <a:gd name="T65" fmla="*/ 157163 h 220"/>
                <a:gd name="T66" fmla="*/ 55563 w 2145"/>
                <a:gd name="T67" fmla="*/ 130175 h 220"/>
                <a:gd name="T68" fmla="*/ 133350 w 2145"/>
                <a:gd name="T69" fmla="*/ 106363 h 220"/>
                <a:gd name="T70" fmla="*/ 246063 w 2145"/>
                <a:gd name="T71" fmla="*/ 85725 h 220"/>
                <a:gd name="T72" fmla="*/ 388938 w 2145"/>
                <a:gd name="T73" fmla="*/ 63500 h 220"/>
                <a:gd name="T74" fmla="*/ 557213 w 2145"/>
                <a:gd name="T75" fmla="*/ 44450 h 220"/>
                <a:gd name="T76" fmla="*/ 750888 w 2145"/>
                <a:gd name="T77" fmla="*/ 30163 h 220"/>
                <a:gd name="T78" fmla="*/ 965200 w 2145"/>
                <a:gd name="T79" fmla="*/ 15875 h 220"/>
                <a:gd name="T80" fmla="*/ 1195388 w 2145"/>
                <a:gd name="T81" fmla="*/ 6350 h 220"/>
                <a:gd name="T82" fmla="*/ 1443038 w 2145"/>
                <a:gd name="T83" fmla="*/ 1588 h 220"/>
                <a:gd name="T84" fmla="*/ 1703388 w 2145"/>
                <a:gd name="T85" fmla="*/ 0 h 2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45" h="220">
                  <a:moveTo>
                    <a:pt x="1073" y="0"/>
                  </a:moveTo>
                  <a:lnTo>
                    <a:pt x="1128" y="0"/>
                  </a:lnTo>
                  <a:lnTo>
                    <a:pt x="1182" y="0"/>
                  </a:lnTo>
                  <a:lnTo>
                    <a:pt x="1236" y="1"/>
                  </a:lnTo>
                  <a:lnTo>
                    <a:pt x="1289" y="1"/>
                  </a:lnTo>
                  <a:lnTo>
                    <a:pt x="1341" y="3"/>
                  </a:lnTo>
                  <a:lnTo>
                    <a:pt x="1392" y="4"/>
                  </a:lnTo>
                  <a:lnTo>
                    <a:pt x="1442" y="6"/>
                  </a:lnTo>
                  <a:lnTo>
                    <a:pt x="1490" y="9"/>
                  </a:lnTo>
                  <a:lnTo>
                    <a:pt x="1538" y="10"/>
                  </a:lnTo>
                  <a:lnTo>
                    <a:pt x="1584" y="13"/>
                  </a:lnTo>
                  <a:lnTo>
                    <a:pt x="1629" y="16"/>
                  </a:lnTo>
                  <a:lnTo>
                    <a:pt x="1673" y="19"/>
                  </a:lnTo>
                  <a:lnTo>
                    <a:pt x="1715" y="22"/>
                  </a:lnTo>
                  <a:lnTo>
                    <a:pt x="1755" y="25"/>
                  </a:lnTo>
                  <a:lnTo>
                    <a:pt x="1794" y="28"/>
                  </a:lnTo>
                  <a:lnTo>
                    <a:pt x="1832" y="33"/>
                  </a:lnTo>
                  <a:lnTo>
                    <a:pt x="1866" y="36"/>
                  </a:lnTo>
                  <a:lnTo>
                    <a:pt x="1901" y="40"/>
                  </a:lnTo>
                  <a:lnTo>
                    <a:pt x="1932" y="45"/>
                  </a:lnTo>
                  <a:lnTo>
                    <a:pt x="1962" y="49"/>
                  </a:lnTo>
                  <a:lnTo>
                    <a:pt x="1991" y="54"/>
                  </a:lnTo>
                  <a:lnTo>
                    <a:pt x="2016" y="58"/>
                  </a:lnTo>
                  <a:lnTo>
                    <a:pt x="2040" y="63"/>
                  </a:lnTo>
                  <a:lnTo>
                    <a:pt x="2061" y="67"/>
                  </a:lnTo>
                  <a:lnTo>
                    <a:pt x="2081" y="73"/>
                  </a:lnTo>
                  <a:lnTo>
                    <a:pt x="2097" y="78"/>
                  </a:lnTo>
                  <a:lnTo>
                    <a:pt x="2111" y="82"/>
                  </a:lnTo>
                  <a:lnTo>
                    <a:pt x="2123" y="88"/>
                  </a:lnTo>
                  <a:lnTo>
                    <a:pt x="2133" y="94"/>
                  </a:lnTo>
                  <a:lnTo>
                    <a:pt x="2139" y="99"/>
                  </a:lnTo>
                  <a:lnTo>
                    <a:pt x="2144" y="105"/>
                  </a:lnTo>
                  <a:lnTo>
                    <a:pt x="2145" y="111"/>
                  </a:lnTo>
                  <a:lnTo>
                    <a:pt x="2144" y="117"/>
                  </a:lnTo>
                  <a:lnTo>
                    <a:pt x="2139" y="121"/>
                  </a:lnTo>
                  <a:lnTo>
                    <a:pt x="2133" y="127"/>
                  </a:lnTo>
                  <a:lnTo>
                    <a:pt x="2123" y="133"/>
                  </a:lnTo>
                  <a:lnTo>
                    <a:pt x="2111" y="138"/>
                  </a:lnTo>
                  <a:lnTo>
                    <a:pt x="2097" y="144"/>
                  </a:lnTo>
                  <a:lnTo>
                    <a:pt x="2081" y="148"/>
                  </a:lnTo>
                  <a:lnTo>
                    <a:pt x="2061" y="153"/>
                  </a:lnTo>
                  <a:lnTo>
                    <a:pt x="2040" y="159"/>
                  </a:lnTo>
                  <a:lnTo>
                    <a:pt x="2016" y="163"/>
                  </a:lnTo>
                  <a:lnTo>
                    <a:pt x="1991" y="168"/>
                  </a:lnTo>
                  <a:lnTo>
                    <a:pt x="1962" y="172"/>
                  </a:lnTo>
                  <a:lnTo>
                    <a:pt x="1932" y="177"/>
                  </a:lnTo>
                  <a:lnTo>
                    <a:pt x="1901" y="180"/>
                  </a:lnTo>
                  <a:lnTo>
                    <a:pt x="1866" y="184"/>
                  </a:lnTo>
                  <a:lnTo>
                    <a:pt x="1832" y="187"/>
                  </a:lnTo>
                  <a:lnTo>
                    <a:pt x="1794" y="192"/>
                  </a:lnTo>
                  <a:lnTo>
                    <a:pt x="1755" y="195"/>
                  </a:lnTo>
                  <a:lnTo>
                    <a:pt x="1715" y="198"/>
                  </a:lnTo>
                  <a:lnTo>
                    <a:pt x="1673" y="201"/>
                  </a:lnTo>
                  <a:lnTo>
                    <a:pt x="1629" y="204"/>
                  </a:lnTo>
                  <a:lnTo>
                    <a:pt x="1584" y="207"/>
                  </a:lnTo>
                  <a:lnTo>
                    <a:pt x="1538" y="210"/>
                  </a:lnTo>
                  <a:lnTo>
                    <a:pt x="1490" y="211"/>
                  </a:lnTo>
                  <a:lnTo>
                    <a:pt x="1442" y="214"/>
                  </a:lnTo>
                  <a:lnTo>
                    <a:pt x="1392" y="216"/>
                  </a:lnTo>
                  <a:lnTo>
                    <a:pt x="1341" y="217"/>
                  </a:lnTo>
                  <a:lnTo>
                    <a:pt x="1289" y="219"/>
                  </a:lnTo>
                  <a:lnTo>
                    <a:pt x="1236" y="219"/>
                  </a:lnTo>
                  <a:lnTo>
                    <a:pt x="1182" y="220"/>
                  </a:lnTo>
                  <a:lnTo>
                    <a:pt x="1128" y="220"/>
                  </a:lnTo>
                  <a:lnTo>
                    <a:pt x="1073" y="220"/>
                  </a:lnTo>
                  <a:lnTo>
                    <a:pt x="1017" y="220"/>
                  </a:lnTo>
                  <a:lnTo>
                    <a:pt x="963" y="220"/>
                  </a:lnTo>
                  <a:lnTo>
                    <a:pt x="909" y="219"/>
                  </a:lnTo>
                  <a:lnTo>
                    <a:pt x="857" y="219"/>
                  </a:lnTo>
                  <a:lnTo>
                    <a:pt x="804" y="217"/>
                  </a:lnTo>
                  <a:lnTo>
                    <a:pt x="753" y="216"/>
                  </a:lnTo>
                  <a:lnTo>
                    <a:pt x="704" y="214"/>
                  </a:lnTo>
                  <a:lnTo>
                    <a:pt x="656" y="211"/>
                  </a:lnTo>
                  <a:lnTo>
                    <a:pt x="608" y="210"/>
                  </a:lnTo>
                  <a:lnTo>
                    <a:pt x="561" y="207"/>
                  </a:lnTo>
                  <a:lnTo>
                    <a:pt x="516" y="204"/>
                  </a:lnTo>
                  <a:lnTo>
                    <a:pt x="473" y="201"/>
                  </a:lnTo>
                  <a:lnTo>
                    <a:pt x="431" y="198"/>
                  </a:lnTo>
                  <a:lnTo>
                    <a:pt x="390" y="195"/>
                  </a:lnTo>
                  <a:lnTo>
                    <a:pt x="351" y="192"/>
                  </a:lnTo>
                  <a:lnTo>
                    <a:pt x="314" y="187"/>
                  </a:lnTo>
                  <a:lnTo>
                    <a:pt x="279" y="184"/>
                  </a:lnTo>
                  <a:lnTo>
                    <a:pt x="245" y="180"/>
                  </a:lnTo>
                  <a:lnTo>
                    <a:pt x="213" y="177"/>
                  </a:lnTo>
                  <a:lnTo>
                    <a:pt x="183" y="172"/>
                  </a:lnTo>
                  <a:lnTo>
                    <a:pt x="155" y="168"/>
                  </a:lnTo>
                  <a:lnTo>
                    <a:pt x="129" y="163"/>
                  </a:lnTo>
                  <a:lnTo>
                    <a:pt x="105" y="159"/>
                  </a:lnTo>
                  <a:lnTo>
                    <a:pt x="84" y="153"/>
                  </a:lnTo>
                  <a:lnTo>
                    <a:pt x="65" y="148"/>
                  </a:lnTo>
                  <a:lnTo>
                    <a:pt x="48" y="144"/>
                  </a:lnTo>
                  <a:lnTo>
                    <a:pt x="35" y="138"/>
                  </a:lnTo>
                  <a:lnTo>
                    <a:pt x="23" y="133"/>
                  </a:lnTo>
                  <a:lnTo>
                    <a:pt x="12" y="127"/>
                  </a:lnTo>
                  <a:lnTo>
                    <a:pt x="6" y="121"/>
                  </a:lnTo>
                  <a:lnTo>
                    <a:pt x="2" y="117"/>
                  </a:lnTo>
                  <a:lnTo>
                    <a:pt x="0" y="111"/>
                  </a:lnTo>
                  <a:lnTo>
                    <a:pt x="2" y="105"/>
                  </a:lnTo>
                  <a:lnTo>
                    <a:pt x="6" y="99"/>
                  </a:lnTo>
                  <a:lnTo>
                    <a:pt x="12" y="94"/>
                  </a:lnTo>
                  <a:lnTo>
                    <a:pt x="23" y="88"/>
                  </a:lnTo>
                  <a:lnTo>
                    <a:pt x="35" y="82"/>
                  </a:lnTo>
                  <a:lnTo>
                    <a:pt x="48" y="78"/>
                  </a:lnTo>
                  <a:lnTo>
                    <a:pt x="65" y="73"/>
                  </a:lnTo>
                  <a:lnTo>
                    <a:pt x="84" y="67"/>
                  </a:lnTo>
                  <a:lnTo>
                    <a:pt x="105" y="63"/>
                  </a:lnTo>
                  <a:lnTo>
                    <a:pt x="129" y="58"/>
                  </a:lnTo>
                  <a:lnTo>
                    <a:pt x="155" y="54"/>
                  </a:lnTo>
                  <a:lnTo>
                    <a:pt x="183" y="49"/>
                  </a:lnTo>
                  <a:lnTo>
                    <a:pt x="213" y="45"/>
                  </a:lnTo>
                  <a:lnTo>
                    <a:pt x="245" y="40"/>
                  </a:lnTo>
                  <a:lnTo>
                    <a:pt x="279" y="36"/>
                  </a:lnTo>
                  <a:lnTo>
                    <a:pt x="314" y="33"/>
                  </a:lnTo>
                  <a:lnTo>
                    <a:pt x="351" y="28"/>
                  </a:lnTo>
                  <a:lnTo>
                    <a:pt x="390" y="25"/>
                  </a:lnTo>
                  <a:lnTo>
                    <a:pt x="431" y="22"/>
                  </a:lnTo>
                  <a:lnTo>
                    <a:pt x="473" y="19"/>
                  </a:lnTo>
                  <a:lnTo>
                    <a:pt x="516" y="16"/>
                  </a:lnTo>
                  <a:lnTo>
                    <a:pt x="561" y="13"/>
                  </a:lnTo>
                  <a:lnTo>
                    <a:pt x="608" y="10"/>
                  </a:lnTo>
                  <a:lnTo>
                    <a:pt x="656" y="9"/>
                  </a:lnTo>
                  <a:lnTo>
                    <a:pt x="704" y="6"/>
                  </a:lnTo>
                  <a:lnTo>
                    <a:pt x="753" y="4"/>
                  </a:lnTo>
                  <a:lnTo>
                    <a:pt x="804" y="3"/>
                  </a:lnTo>
                  <a:lnTo>
                    <a:pt x="857" y="1"/>
                  </a:lnTo>
                  <a:lnTo>
                    <a:pt x="909" y="1"/>
                  </a:lnTo>
                  <a:lnTo>
                    <a:pt x="963" y="0"/>
                  </a:lnTo>
                  <a:lnTo>
                    <a:pt x="1017" y="0"/>
                  </a:lnTo>
                  <a:lnTo>
                    <a:pt x="10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8" name="Freeform 8"/>
            <p:cNvSpPr>
              <a:spLocks/>
            </p:cNvSpPr>
            <p:nvPr/>
          </p:nvSpPr>
          <p:spPr bwMode="auto">
            <a:xfrm>
              <a:off x="4929188" y="5113338"/>
              <a:ext cx="2724150" cy="280987"/>
            </a:xfrm>
            <a:custGeom>
              <a:avLst/>
              <a:gdLst>
                <a:gd name="T0" fmla="*/ 1501775 w 1716"/>
                <a:gd name="T1" fmla="*/ 0 h 177"/>
                <a:gd name="T2" fmla="*/ 1768475 w 1716"/>
                <a:gd name="T3" fmla="*/ 7937 h 177"/>
                <a:gd name="T4" fmla="*/ 2011363 w 1716"/>
                <a:gd name="T5" fmla="*/ 17462 h 177"/>
                <a:gd name="T6" fmla="*/ 2228850 w 1716"/>
                <a:gd name="T7" fmla="*/ 33337 h 177"/>
                <a:gd name="T8" fmla="*/ 2411413 w 1716"/>
                <a:gd name="T9" fmla="*/ 52387 h 177"/>
                <a:gd name="T10" fmla="*/ 2559050 w 1716"/>
                <a:gd name="T11" fmla="*/ 74612 h 177"/>
                <a:gd name="T12" fmla="*/ 2662238 w 1716"/>
                <a:gd name="T13" fmla="*/ 100012 h 177"/>
                <a:gd name="T14" fmla="*/ 2716213 w 1716"/>
                <a:gd name="T15" fmla="*/ 127000 h 177"/>
                <a:gd name="T16" fmla="*/ 2716213 w 1716"/>
                <a:gd name="T17" fmla="*/ 155575 h 177"/>
                <a:gd name="T18" fmla="*/ 2662238 w 1716"/>
                <a:gd name="T19" fmla="*/ 184150 h 177"/>
                <a:gd name="T20" fmla="*/ 2559050 w 1716"/>
                <a:gd name="T21" fmla="*/ 207962 h 177"/>
                <a:gd name="T22" fmla="*/ 2411413 w 1716"/>
                <a:gd name="T23" fmla="*/ 231775 h 177"/>
                <a:gd name="T24" fmla="*/ 2228850 w 1716"/>
                <a:gd name="T25" fmla="*/ 250825 h 177"/>
                <a:gd name="T26" fmla="*/ 2011363 w 1716"/>
                <a:gd name="T27" fmla="*/ 265112 h 177"/>
                <a:gd name="T28" fmla="*/ 1768475 w 1716"/>
                <a:gd name="T29" fmla="*/ 274637 h 177"/>
                <a:gd name="T30" fmla="*/ 1501775 w 1716"/>
                <a:gd name="T31" fmla="*/ 280987 h 177"/>
                <a:gd name="T32" fmla="*/ 1223963 w 1716"/>
                <a:gd name="T33" fmla="*/ 280987 h 177"/>
                <a:gd name="T34" fmla="*/ 957263 w 1716"/>
                <a:gd name="T35" fmla="*/ 274637 h 177"/>
                <a:gd name="T36" fmla="*/ 714375 w 1716"/>
                <a:gd name="T37" fmla="*/ 265112 h 177"/>
                <a:gd name="T38" fmla="*/ 495300 w 1716"/>
                <a:gd name="T39" fmla="*/ 250825 h 177"/>
                <a:gd name="T40" fmla="*/ 311150 w 1716"/>
                <a:gd name="T41" fmla="*/ 231775 h 177"/>
                <a:gd name="T42" fmla="*/ 163513 w 1716"/>
                <a:gd name="T43" fmla="*/ 207962 h 177"/>
                <a:gd name="T44" fmla="*/ 61913 w 1716"/>
                <a:gd name="T45" fmla="*/ 184150 h 177"/>
                <a:gd name="T46" fmla="*/ 6350 w 1716"/>
                <a:gd name="T47" fmla="*/ 155575 h 177"/>
                <a:gd name="T48" fmla="*/ 6350 w 1716"/>
                <a:gd name="T49" fmla="*/ 127000 h 177"/>
                <a:gd name="T50" fmla="*/ 61913 w 1716"/>
                <a:gd name="T51" fmla="*/ 100012 h 177"/>
                <a:gd name="T52" fmla="*/ 163513 w 1716"/>
                <a:gd name="T53" fmla="*/ 74612 h 177"/>
                <a:gd name="T54" fmla="*/ 311150 w 1716"/>
                <a:gd name="T55" fmla="*/ 52387 h 177"/>
                <a:gd name="T56" fmla="*/ 495300 w 1716"/>
                <a:gd name="T57" fmla="*/ 33337 h 177"/>
                <a:gd name="T58" fmla="*/ 714375 w 1716"/>
                <a:gd name="T59" fmla="*/ 17462 h 177"/>
                <a:gd name="T60" fmla="*/ 957263 w 1716"/>
                <a:gd name="T61" fmla="*/ 7937 h 177"/>
                <a:gd name="T62" fmla="*/ 1223963 w 1716"/>
                <a:gd name="T63" fmla="*/ 0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16" h="177">
                  <a:moveTo>
                    <a:pt x="859" y="0"/>
                  </a:moveTo>
                  <a:lnTo>
                    <a:pt x="946" y="0"/>
                  </a:lnTo>
                  <a:lnTo>
                    <a:pt x="1032" y="2"/>
                  </a:lnTo>
                  <a:lnTo>
                    <a:pt x="1114" y="5"/>
                  </a:lnTo>
                  <a:lnTo>
                    <a:pt x="1192" y="8"/>
                  </a:lnTo>
                  <a:lnTo>
                    <a:pt x="1267" y="11"/>
                  </a:lnTo>
                  <a:lnTo>
                    <a:pt x="1338" y="15"/>
                  </a:lnTo>
                  <a:lnTo>
                    <a:pt x="1404" y="21"/>
                  </a:lnTo>
                  <a:lnTo>
                    <a:pt x="1465" y="26"/>
                  </a:lnTo>
                  <a:lnTo>
                    <a:pt x="1519" y="33"/>
                  </a:lnTo>
                  <a:lnTo>
                    <a:pt x="1569" y="39"/>
                  </a:lnTo>
                  <a:lnTo>
                    <a:pt x="1612" y="47"/>
                  </a:lnTo>
                  <a:lnTo>
                    <a:pt x="1648" y="54"/>
                  </a:lnTo>
                  <a:lnTo>
                    <a:pt x="1677" y="63"/>
                  </a:lnTo>
                  <a:lnTo>
                    <a:pt x="1698" y="71"/>
                  </a:lnTo>
                  <a:lnTo>
                    <a:pt x="1711" y="80"/>
                  </a:lnTo>
                  <a:lnTo>
                    <a:pt x="1716" y="89"/>
                  </a:lnTo>
                  <a:lnTo>
                    <a:pt x="1711" y="98"/>
                  </a:lnTo>
                  <a:lnTo>
                    <a:pt x="1698" y="107"/>
                  </a:lnTo>
                  <a:lnTo>
                    <a:pt x="1677" y="116"/>
                  </a:lnTo>
                  <a:lnTo>
                    <a:pt x="1648" y="123"/>
                  </a:lnTo>
                  <a:lnTo>
                    <a:pt x="1612" y="131"/>
                  </a:lnTo>
                  <a:lnTo>
                    <a:pt x="1569" y="138"/>
                  </a:lnTo>
                  <a:lnTo>
                    <a:pt x="1519" y="146"/>
                  </a:lnTo>
                  <a:lnTo>
                    <a:pt x="1465" y="152"/>
                  </a:lnTo>
                  <a:lnTo>
                    <a:pt x="1404" y="158"/>
                  </a:lnTo>
                  <a:lnTo>
                    <a:pt x="1338" y="162"/>
                  </a:lnTo>
                  <a:lnTo>
                    <a:pt x="1267" y="167"/>
                  </a:lnTo>
                  <a:lnTo>
                    <a:pt x="1192" y="170"/>
                  </a:lnTo>
                  <a:lnTo>
                    <a:pt x="1114" y="173"/>
                  </a:lnTo>
                  <a:lnTo>
                    <a:pt x="1032" y="176"/>
                  </a:lnTo>
                  <a:lnTo>
                    <a:pt x="946" y="177"/>
                  </a:lnTo>
                  <a:lnTo>
                    <a:pt x="859" y="177"/>
                  </a:lnTo>
                  <a:lnTo>
                    <a:pt x="771" y="177"/>
                  </a:lnTo>
                  <a:lnTo>
                    <a:pt x="685" y="176"/>
                  </a:lnTo>
                  <a:lnTo>
                    <a:pt x="603" y="173"/>
                  </a:lnTo>
                  <a:lnTo>
                    <a:pt x="525" y="170"/>
                  </a:lnTo>
                  <a:lnTo>
                    <a:pt x="450" y="167"/>
                  </a:lnTo>
                  <a:lnTo>
                    <a:pt x="378" y="162"/>
                  </a:lnTo>
                  <a:lnTo>
                    <a:pt x="312" y="158"/>
                  </a:lnTo>
                  <a:lnTo>
                    <a:pt x="252" y="152"/>
                  </a:lnTo>
                  <a:lnTo>
                    <a:pt x="196" y="146"/>
                  </a:lnTo>
                  <a:lnTo>
                    <a:pt x="147" y="138"/>
                  </a:lnTo>
                  <a:lnTo>
                    <a:pt x="103" y="131"/>
                  </a:lnTo>
                  <a:lnTo>
                    <a:pt x="67" y="123"/>
                  </a:lnTo>
                  <a:lnTo>
                    <a:pt x="39" y="116"/>
                  </a:lnTo>
                  <a:lnTo>
                    <a:pt x="18" y="107"/>
                  </a:lnTo>
                  <a:lnTo>
                    <a:pt x="4" y="98"/>
                  </a:lnTo>
                  <a:lnTo>
                    <a:pt x="0" y="89"/>
                  </a:lnTo>
                  <a:lnTo>
                    <a:pt x="4" y="80"/>
                  </a:lnTo>
                  <a:lnTo>
                    <a:pt x="18" y="71"/>
                  </a:lnTo>
                  <a:lnTo>
                    <a:pt x="39" y="63"/>
                  </a:lnTo>
                  <a:lnTo>
                    <a:pt x="67" y="54"/>
                  </a:lnTo>
                  <a:lnTo>
                    <a:pt x="103" y="47"/>
                  </a:lnTo>
                  <a:lnTo>
                    <a:pt x="147" y="39"/>
                  </a:lnTo>
                  <a:lnTo>
                    <a:pt x="196" y="33"/>
                  </a:lnTo>
                  <a:lnTo>
                    <a:pt x="252" y="26"/>
                  </a:lnTo>
                  <a:lnTo>
                    <a:pt x="312" y="21"/>
                  </a:lnTo>
                  <a:lnTo>
                    <a:pt x="378" y="15"/>
                  </a:lnTo>
                  <a:lnTo>
                    <a:pt x="450" y="11"/>
                  </a:lnTo>
                  <a:lnTo>
                    <a:pt x="525" y="8"/>
                  </a:lnTo>
                  <a:lnTo>
                    <a:pt x="603" y="5"/>
                  </a:lnTo>
                  <a:lnTo>
                    <a:pt x="685" y="2"/>
                  </a:lnTo>
                  <a:lnTo>
                    <a:pt x="771" y="0"/>
                  </a:lnTo>
                  <a:lnTo>
                    <a:pt x="859"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9" name="Freeform 9"/>
            <p:cNvSpPr>
              <a:spLocks/>
            </p:cNvSpPr>
            <p:nvPr/>
          </p:nvSpPr>
          <p:spPr bwMode="auto">
            <a:xfrm>
              <a:off x="5202238" y="5141913"/>
              <a:ext cx="2179638" cy="136525"/>
            </a:xfrm>
            <a:custGeom>
              <a:avLst/>
              <a:gdLst>
                <a:gd name="T0" fmla="*/ 1203325 w 1373"/>
                <a:gd name="T1" fmla="*/ 0 h 86"/>
                <a:gd name="T2" fmla="*/ 1414463 w 1373"/>
                <a:gd name="T3" fmla="*/ 4763 h 86"/>
                <a:gd name="T4" fmla="*/ 1609725 w 1373"/>
                <a:gd name="T5" fmla="*/ 14288 h 86"/>
                <a:gd name="T6" fmla="*/ 1784350 w 1373"/>
                <a:gd name="T7" fmla="*/ 26988 h 86"/>
                <a:gd name="T8" fmla="*/ 1931988 w 1373"/>
                <a:gd name="T9" fmla="*/ 41275 h 86"/>
                <a:gd name="T10" fmla="*/ 2047875 w 1373"/>
                <a:gd name="T11" fmla="*/ 60325 h 86"/>
                <a:gd name="T12" fmla="*/ 2128838 w 1373"/>
                <a:gd name="T13" fmla="*/ 79375 h 86"/>
                <a:gd name="T14" fmla="*/ 2174875 w 1373"/>
                <a:gd name="T15" fmla="*/ 100013 h 86"/>
                <a:gd name="T16" fmla="*/ 2174875 w 1373"/>
                <a:gd name="T17" fmla="*/ 122238 h 86"/>
                <a:gd name="T18" fmla="*/ 2132013 w 1373"/>
                <a:gd name="T19" fmla="*/ 133350 h 86"/>
                <a:gd name="T20" fmla="*/ 2051050 w 1373"/>
                <a:gd name="T21" fmla="*/ 136525 h 86"/>
                <a:gd name="T22" fmla="*/ 1936750 w 1373"/>
                <a:gd name="T23" fmla="*/ 131763 h 86"/>
                <a:gd name="T24" fmla="*/ 1793875 w 1373"/>
                <a:gd name="T25" fmla="*/ 123825 h 86"/>
                <a:gd name="T26" fmla="*/ 1622425 w 1373"/>
                <a:gd name="T27" fmla="*/ 114300 h 86"/>
                <a:gd name="T28" fmla="*/ 1428750 w 1373"/>
                <a:gd name="T29" fmla="*/ 104775 h 86"/>
                <a:gd name="T30" fmla="*/ 1219200 w 1373"/>
                <a:gd name="T31" fmla="*/ 98425 h 86"/>
                <a:gd name="T32" fmla="*/ 995363 w 1373"/>
                <a:gd name="T33" fmla="*/ 98425 h 86"/>
                <a:gd name="T34" fmla="*/ 781050 w 1373"/>
                <a:gd name="T35" fmla="*/ 104775 h 86"/>
                <a:gd name="T36" fmla="*/ 584200 w 1373"/>
                <a:gd name="T37" fmla="*/ 114300 h 86"/>
                <a:gd name="T38" fmla="*/ 407988 w 1373"/>
                <a:gd name="T39" fmla="*/ 123825 h 86"/>
                <a:gd name="T40" fmla="*/ 255588 w 1373"/>
                <a:gd name="T41" fmla="*/ 131763 h 86"/>
                <a:gd name="T42" fmla="*/ 136525 w 1373"/>
                <a:gd name="T43" fmla="*/ 136525 h 86"/>
                <a:gd name="T44" fmla="*/ 50800 w 1373"/>
                <a:gd name="T45" fmla="*/ 133350 h 86"/>
                <a:gd name="T46" fmla="*/ 4763 w 1373"/>
                <a:gd name="T47" fmla="*/ 122238 h 86"/>
                <a:gd name="T48" fmla="*/ 4763 w 1373"/>
                <a:gd name="T49" fmla="*/ 100013 h 86"/>
                <a:gd name="T50" fmla="*/ 50800 w 1373"/>
                <a:gd name="T51" fmla="*/ 79375 h 86"/>
                <a:gd name="T52" fmla="*/ 131763 w 1373"/>
                <a:gd name="T53" fmla="*/ 60325 h 86"/>
                <a:gd name="T54" fmla="*/ 250825 w 1373"/>
                <a:gd name="T55" fmla="*/ 41275 h 86"/>
                <a:gd name="T56" fmla="*/ 398463 w 1373"/>
                <a:gd name="T57" fmla="*/ 26988 h 86"/>
                <a:gd name="T58" fmla="*/ 571500 w 1373"/>
                <a:gd name="T59" fmla="*/ 14288 h 86"/>
                <a:gd name="T60" fmla="*/ 766763 w 1373"/>
                <a:gd name="T61" fmla="*/ 4763 h 86"/>
                <a:gd name="T62" fmla="*/ 979488 w 1373"/>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73" h="86">
                  <a:moveTo>
                    <a:pt x="687" y="0"/>
                  </a:moveTo>
                  <a:lnTo>
                    <a:pt x="758" y="0"/>
                  </a:lnTo>
                  <a:lnTo>
                    <a:pt x="825" y="2"/>
                  </a:lnTo>
                  <a:lnTo>
                    <a:pt x="891" y="3"/>
                  </a:lnTo>
                  <a:lnTo>
                    <a:pt x="954" y="6"/>
                  </a:lnTo>
                  <a:lnTo>
                    <a:pt x="1014" y="9"/>
                  </a:lnTo>
                  <a:lnTo>
                    <a:pt x="1070" y="12"/>
                  </a:lnTo>
                  <a:lnTo>
                    <a:pt x="1124" y="17"/>
                  </a:lnTo>
                  <a:lnTo>
                    <a:pt x="1172" y="21"/>
                  </a:lnTo>
                  <a:lnTo>
                    <a:pt x="1217" y="26"/>
                  </a:lnTo>
                  <a:lnTo>
                    <a:pt x="1256" y="32"/>
                  </a:lnTo>
                  <a:lnTo>
                    <a:pt x="1290" y="38"/>
                  </a:lnTo>
                  <a:lnTo>
                    <a:pt x="1319" y="44"/>
                  </a:lnTo>
                  <a:lnTo>
                    <a:pt x="1341" y="50"/>
                  </a:lnTo>
                  <a:lnTo>
                    <a:pt x="1359" y="57"/>
                  </a:lnTo>
                  <a:lnTo>
                    <a:pt x="1370" y="63"/>
                  </a:lnTo>
                  <a:lnTo>
                    <a:pt x="1373" y="71"/>
                  </a:lnTo>
                  <a:lnTo>
                    <a:pt x="1370" y="77"/>
                  </a:lnTo>
                  <a:lnTo>
                    <a:pt x="1359" y="81"/>
                  </a:lnTo>
                  <a:lnTo>
                    <a:pt x="1343" y="84"/>
                  </a:lnTo>
                  <a:lnTo>
                    <a:pt x="1320" y="86"/>
                  </a:lnTo>
                  <a:lnTo>
                    <a:pt x="1292" y="86"/>
                  </a:lnTo>
                  <a:lnTo>
                    <a:pt x="1259" y="86"/>
                  </a:lnTo>
                  <a:lnTo>
                    <a:pt x="1220" y="83"/>
                  </a:lnTo>
                  <a:lnTo>
                    <a:pt x="1178" y="81"/>
                  </a:lnTo>
                  <a:lnTo>
                    <a:pt x="1130" y="78"/>
                  </a:lnTo>
                  <a:lnTo>
                    <a:pt x="1077" y="75"/>
                  </a:lnTo>
                  <a:lnTo>
                    <a:pt x="1022" y="72"/>
                  </a:lnTo>
                  <a:lnTo>
                    <a:pt x="963" y="69"/>
                  </a:lnTo>
                  <a:lnTo>
                    <a:pt x="900" y="66"/>
                  </a:lnTo>
                  <a:lnTo>
                    <a:pt x="836" y="63"/>
                  </a:lnTo>
                  <a:lnTo>
                    <a:pt x="768" y="62"/>
                  </a:lnTo>
                  <a:lnTo>
                    <a:pt x="698" y="62"/>
                  </a:lnTo>
                  <a:lnTo>
                    <a:pt x="627" y="62"/>
                  </a:lnTo>
                  <a:lnTo>
                    <a:pt x="558" y="63"/>
                  </a:lnTo>
                  <a:lnTo>
                    <a:pt x="492" y="66"/>
                  </a:lnTo>
                  <a:lnTo>
                    <a:pt x="429" y="69"/>
                  </a:lnTo>
                  <a:lnTo>
                    <a:pt x="368" y="72"/>
                  </a:lnTo>
                  <a:lnTo>
                    <a:pt x="311" y="75"/>
                  </a:lnTo>
                  <a:lnTo>
                    <a:pt x="257" y="78"/>
                  </a:lnTo>
                  <a:lnTo>
                    <a:pt x="207" y="81"/>
                  </a:lnTo>
                  <a:lnTo>
                    <a:pt x="161" y="83"/>
                  </a:lnTo>
                  <a:lnTo>
                    <a:pt x="120" y="86"/>
                  </a:lnTo>
                  <a:lnTo>
                    <a:pt x="86" y="86"/>
                  </a:lnTo>
                  <a:lnTo>
                    <a:pt x="56" y="86"/>
                  </a:lnTo>
                  <a:lnTo>
                    <a:pt x="32" y="84"/>
                  </a:lnTo>
                  <a:lnTo>
                    <a:pt x="15" y="81"/>
                  </a:lnTo>
                  <a:lnTo>
                    <a:pt x="3" y="77"/>
                  </a:lnTo>
                  <a:lnTo>
                    <a:pt x="0" y="71"/>
                  </a:lnTo>
                  <a:lnTo>
                    <a:pt x="3" y="63"/>
                  </a:lnTo>
                  <a:lnTo>
                    <a:pt x="14" y="57"/>
                  </a:lnTo>
                  <a:lnTo>
                    <a:pt x="32" y="50"/>
                  </a:lnTo>
                  <a:lnTo>
                    <a:pt x="54" y="44"/>
                  </a:lnTo>
                  <a:lnTo>
                    <a:pt x="83" y="38"/>
                  </a:lnTo>
                  <a:lnTo>
                    <a:pt x="117" y="32"/>
                  </a:lnTo>
                  <a:lnTo>
                    <a:pt x="158" y="26"/>
                  </a:lnTo>
                  <a:lnTo>
                    <a:pt x="201" y="21"/>
                  </a:lnTo>
                  <a:lnTo>
                    <a:pt x="251" y="17"/>
                  </a:lnTo>
                  <a:lnTo>
                    <a:pt x="303" y="12"/>
                  </a:lnTo>
                  <a:lnTo>
                    <a:pt x="360" y="9"/>
                  </a:lnTo>
                  <a:lnTo>
                    <a:pt x="420" y="6"/>
                  </a:lnTo>
                  <a:lnTo>
                    <a:pt x="483" y="3"/>
                  </a:lnTo>
                  <a:lnTo>
                    <a:pt x="549" y="2"/>
                  </a:lnTo>
                  <a:lnTo>
                    <a:pt x="617" y="0"/>
                  </a:lnTo>
                  <a:lnTo>
                    <a:pt x="6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0" name="Freeform 10"/>
            <p:cNvSpPr>
              <a:spLocks/>
            </p:cNvSpPr>
            <p:nvPr/>
          </p:nvSpPr>
          <p:spPr bwMode="auto">
            <a:xfrm>
              <a:off x="3919538" y="4365625"/>
              <a:ext cx="1743075" cy="214312"/>
            </a:xfrm>
            <a:custGeom>
              <a:avLst/>
              <a:gdLst>
                <a:gd name="T0" fmla="*/ 1673225 w 1098"/>
                <a:gd name="T1" fmla="*/ 214312 h 135"/>
                <a:gd name="T2" fmla="*/ 1743075 w 1098"/>
                <a:gd name="T3" fmla="*/ 0 h 135"/>
                <a:gd name="T4" fmla="*/ 0 w 1098"/>
                <a:gd name="T5" fmla="*/ 0 h 135"/>
                <a:gd name="T6" fmla="*/ 77788 w 1098"/>
                <a:gd name="T7" fmla="*/ 214312 h 135"/>
                <a:gd name="T8" fmla="*/ 1673225 w 1098"/>
                <a:gd name="T9" fmla="*/ 214312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8" h="135">
                  <a:moveTo>
                    <a:pt x="1054" y="135"/>
                  </a:moveTo>
                  <a:lnTo>
                    <a:pt x="1098" y="0"/>
                  </a:lnTo>
                  <a:lnTo>
                    <a:pt x="0" y="0"/>
                  </a:lnTo>
                  <a:lnTo>
                    <a:pt x="49" y="135"/>
                  </a:lnTo>
                  <a:lnTo>
                    <a:pt x="1054"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1" name="Freeform 11"/>
            <p:cNvSpPr>
              <a:spLocks/>
            </p:cNvSpPr>
            <p:nvPr/>
          </p:nvSpPr>
          <p:spPr bwMode="auto">
            <a:xfrm>
              <a:off x="3997326" y="4397375"/>
              <a:ext cx="1593850" cy="149225"/>
            </a:xfrm>
            <a:custGeom>
              <a:avLst/>
              <a:gdLst>
                <a:gd name="T0" fmla="*/ 1546225 w 1004"/>
                <a:gd name="T1" fmla="*/ 149225 h 94"/>
                <a:gd name="T2" fmla="*/ 1593850 w 1004"/>
                <a:gd name="T3" fmla="*/ 0 h 94"/>
                <a:gd name="T4" fmla="*/ 0 w 1004"/>
                <a:gd name="T5" fmla="*/ 0 h 94"/>
                <a:gd name="T6" fmla="*/ 55563 w 1004"/>
                <a:gd name="T7" fmla="*/ 149225 h 94"/>
                <a:gd name="T8" fmla="*/ 1546225 w 1004"/>
                <a:gd name="T9" fmla="*/ 149225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4" h="94">
                  <a:moveTo>
                    <a:pt x="974" y="94"/>
                  </a:moveTo>
                  <a:lnTo>
                    <a:pt x="1004" y="0"/>
                  </a:lnTo>
                  <a:lnTo>
                    <a:pt x="0" y="0"/>
                  </a:lnTo>
                  <a:lnTo>
                    <a:pt x="35" y="94"/>
                  </a:lnTo>
                  <a:lnTo>
                    <a:pt x="974" y="9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2" name="Freeform 12"/>
            <p:cNvSpPr>
              <a:spLocks/>
            </p:cNvSpPr>
            <p:nvPr/>
          </p:nvSpPr>
          <p:spPr bwMode="auto">
            <a:xfrm>
              <a:off x="5049838" y="4392613"/>
              <a:ext cx="341313" cy="158750"/>
            </a:xfrm>
            <a:custGeom>
              <a:avLst/>
              <a:gdLst>
                <a:gd name="T0" fmla="*/ 341313 w 215"/>
                <a:gd name="T1" fmla="*/ 0 h 100"/>
                <a:gd name="T2" fmla="*/ 304800 w 215"/>
                <a:gd name="T3" fmla="*/ 158750 h 100"/>
                <a:gd name="T4" fmla="*/ 22225 w 215"/>
                <a:gd name="T5" fmla="*/ 158750 h 100"/>
                <a:gd name="T6" fmla="*/ 0 w 215"/>
                <a:gd name="T7" fmla="*/ 0 h 100"/>
                <a:gd name="T8" fmla="*/ 341313 w 215"/>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00">
                  <a:moveTo>
                    <a:pt x="215" y="0"/>
                  </a:moveTo>
                  <a:lnTo>
                    <a:pt x="192" y="100"/>
                  </a:lnTo>
                  <a:lnTo>
                    <a:pt x="14" y="100"/>
                  </a:lnTo>
                  <a:lnTo>
                    <a:pt x="0" y="0"/>
                  </a:lnTo>
                  <a:lnTo>
                    <a:pt x="2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3" name="Freeform 13"/>
            <p:cNvSpPr>
              <a:spLocks/>
            </p:cNvSpPr>
            <p:nvPr/>
          </p:nvSpPr>
          <p:spPr bwMode="auto">
            <a:xfrm>
              <a:off x="4124326" y="4392613"/>
              <a:ext cx="168275" cy="157162"/>
            </a:xfrm>
            <a:custGeom>
              <a:avLst/>
              <a:gdLst>
                <a:gd name="T0" fmla="*/ 123825 w 106"/>
                <a:gd name="T1" fmla="*/ 0 h 99"/>
                <a:gd name="T2" fmla="*/ 123825 w 106"/>
                <a:gd name="T3" fmla="*/ 0 h 99"/>
                <a:gd name="T4" fmla="*/ 168275 w 106"/>
                <a:gd name="T5" fmla="*/ 157162 h 99"/>
                <a:gd name="T6" fmla="*/ 61913 w 106"/>
                <a:gd name="T7" fmla="*/ 157162 h 99"/>
                <a:gd name="T8" fmla="*/ 0 w 106"/>
                <a:gd name="T9" fmla="*/ 1587 h 99"/>
                <a:gd name="T10" fmla="*/ 123825 w 106"/>
                <a:gd name="T11" fmla="*/ 0 h 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99">
                  <a:moveTo>
                    <a:pt x="78" y="0"/>
                  </a:moveTo>
                  <a:lnTo>
                    <a:pt x="78" y="0"/>
                  </a:lnTo>
                  <a:lnTo>
                    <a:pt x="106" y="99"/>
                  </a:lnTo>
                  <a:lnTo>
                    <a:pt x="39" y="99"/>
                  </a:lnTo>
                  <a:lnTo>
                    <a:pt x="0" y="1"/>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4" name="Rectangle 14"/>
            <p:cNvSpPr>
              <a:spLocks noChangeArrowheads="1"/>
            </p:cNvSpPr>
            <p:nvPr/>
          </p:nvSpPr>
          <p:spPr bwMode="auto">
            <a:xfrm>
              <a:off x="4787901" y="2601913"/>
              <a:ext cx="26988" cy="1763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35" name="Freeform 15"/>
            <p:cNvSpPr>
              <a:spLocks/>
            </p:cNvSpPr>
            <p:nvPr/>
          </p:nvSpPr>
          <p:spPr bwMode="auto">
            <a:xfrm>
              <a:off x="4797426" y="2613025"/>
              <a:ext cx="738188" cy="1774825"/>
            </a:xfrm>
            <a:custGeom>
              <a:avLst/>
              <a:gdLst>
                <a:gd name="T0" fmla="*/ 0 w 465"/>
                <a:gd name="T1" fmla="*/ 4763 h 1118"/>
                <a:gd name="T2" fmla="*/ 712788 w 465"/>
                <a:gd name="T3" fmla="*/ 1774825 h 1118"/>
                <a:gd name="T4" fmla="*/ 738188 w 465"/>
                <a:gd name="T5" fmla="*/ 1774825 h 1118"/>
                <a:gd name="T6" fmla="*/ 33338 w 465"/>
                <a:gd name="T7" fmla="*/ 0 h 1118"/>
                <a:gd name="T8" fmla="*/ 0 w 465"/>
                <a:gd name="T9" fmla="*/ 4763 h 1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5" h="1118">
                  <a:moveTo>
                    <a:pt x="0" y="3"/>
                  </a:moveTo>
                  <a:lnTo>
                    <a:pt x="449" y="1118"/>
                  </a:lnTo>
                  <a:lnTo>
                    <a:pt x="465" y="1118"/>
                  </a:lnTo>
                  <a:lnTo>
                    <a:pt x="21"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6" name="Freeform 16"/>
            <p:cNvSpPr>
              <a:spLocks/>
            </p:cNvSpPr>
            <p:nvPr/>
          </p:nvSpPr>
          <p:spPr bwMode="auto">
            <a:xfrm>
              <a:off x="4083051" y="2601913"/>
              <a:ext cx="731838" cy="1781175"/>
            </a:xfrm>
            <a:custGeom>
              <a:avLst/>
              <a:gdLst>
                <a:gd name="T0" fmla="*/ 731838 w 461"/>
                <a:gd name="T1" fmla="*/ 0 h 1122"/>
                <a:gd name="T2" fmla="*/ 26988 w 461"/>
                <a:gd name="T3" fmla="*/ 1781175 h 1122"/>
                <a:gd name="T4" fmla="*/ 0 w 461"/>
                <a:gd name="T5" fmla="*/ 1781175 h 1122"/>
                <a:gd name="T6" fmla="*/ 693738 w 461"/>
                <a:gd name="T7" fmla="*/ 9525 h 1122"/>
                <a:gd name="T8" fmla="*/ 731838 w 461"/>
                <a:gd name="T9" fmla="*/ 0 h 1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 h="1122">
                  <a:moveTo>
                    <a:pt x="461" y="0"/>
                  </a:moveTo>
                  <a:lnTo>
                    <a:pt x="17" y="1122"/>
                  </a:lnTo>
                  <a:lnTo>
                    <a:pt x="0" y="1122"/>
                  </a:lnTo>
                  <a:lnTo>
                    <a:pt x="437" y="6"/>
                  </a:lnTo>
                  <a:lnTo>
                    <a:pt x="4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7" name="Freeform 17"/>
            <p:cNvSpPr>
              <a:spLocks/>
            </p:cNvSpPr>
            <p:nvPr/>
          </p:nvSpPr>
          <p:spPr bwMode="auto">
            <a:xfrm>
              <a:off x="6100763" y="1754188"/>
              <a:ext cx="347663" cy="347662"/>
            </a:xfrm>
            <a:custGeom>
              <a:avLst/>
              <a:gdLst>
                <a:gd name="T0" fmla="*/ 173038 w 219"/>
                <a:gd name="T1" fmla="*/ 347662 h 219"/>
                <a:gd name="T2" fmla="*/ 209550 w 219"/>
                <a:gd name="T3" fmla="*/ 344487 h 219"/>
                <a:gd name="T4" fmla="*/ 239713 w 219"/>
                <a:gd name="T5" fmla="*/ 333375 h 219"/>
                <a:gd name="T6" fmla="*/ 271463 w 219"/>
                <a:gd name="T7" fmla="*/ 315912 h 219"/>
                <a:gd name="T8" fmla="*/ 296863 w 219"/>
                <a:gd name="T9" fmla="*/ 295275 h 219"/>
                <a:gd name="T10" fmla="*/ 315913 w 219"/>
                <a:gd name="T11" fmla="*/ 271462 h 219"/>
                <a:gd name="T12" fmla="*/ 333375 w 219"/>
                <a:gd name="T13" fmla="*/ 239712 h 219"/>
                <a:gd name="T14" fmla="*/ 344488 w 219"/>
                <a:gd name="T15" fmla="*/ 209550 h 219"/>
                <a:gd name="T16" fmla="*/ 347663 w 219"/>
                <a:gd name="T17" fmla="*/ 173037 h 219"/>
                <a:gd name="T18" fmla="*/ 344488 w 219"/>
                <a:gd name="T19" fmla="*/ 138112 h 219"/>
                <a:gd name="T20" fmla="*/ 333375 w 219"/>
                <a:gd name="T21" fmla="*/ 106362 h 219"/>
                <a:gd name="T22" fmla="*/ 315913 w 219"/>
                <a:gd name="T23" fmla="*/ 76200 h 219"/>
                <a:gd name="T24" fmla="*/ 296863 w 219"/>
                <a:gd name="T25" fmla="*/ 49212 h 219"/>
                <a:gd name="T26" fmla="*/ 271463 w 219"/>
                <a:gd name="T27" fmla="*/ 30162 h 219"/>
                <a:gd name="T28" fmla="*/ 239713 w 219"/>
                <a:gd name="T29" fmla="*/ 14287 h 219"/>
                <a:gd name="T30" fmla="*/ 209550 w 219"/>
                <a:gd name="T31" fmla="*/ 1587 h 219"/>
                <a:gd name="T32" fmla="*/ 173038 w 219"/>
                <a:gd name="T33" fmla="*/ 0 h 219"/>
                <a:gd name="T34" fmla="*/ 138113 w 219"/>
                <a:gd name="T35" fmla="*/ 1587 h 219"/>
                <a:gd name="T36" fmla="*/ 106363 w 219"/>
                <a:gd name="T37" fmla="*/ 14287 h 219"/>
                <a:gd name="T38" fmla="*/ 76200 w 219"/>
                <a:gd name="T39" fmla="*/ 30162 h 219"/>
                <a:gd name="T40" fmla="*/ 52388 w 219"/>
                <a:gd name="T41" fmla="*/ 49212 h 219"/>
                <a:gd name="T42" fmla="*/ 30163 w 219"/>
                <a:gd name="T43" fmla="*/ 76200 h 219"/>
                <a:gd name="T44" fmla="*/ 14288 w 219"/>
                <a:gd name="T45" fmla="*/ 106362 h 219"/>
                <a:gd name="T46" fmla="*/ 1588 w 219"/>
                <a:gd name="T47" fmla="*/ 138112 h 219"/>
                <a:gd name="T48" fmla="*/ 0 w 219"/>
                <a:gd name="T49" fmla="*/ 173037 h 219"/>
                <a:gd name="T50" fmla="*/ 1588 w 219"/>
                <a:gd name="T51" fmla="*/ 209550 h 219"/>
                <a:gd name="T52" fmla="*/ 14288 w 219"/>
                <a:gd name="T53" fmla="*/ 239712 h 219"/>
                <a:gd name="T54" fmla="*/ 30163 w 219"/>
                <a:gd name="T55" fmla="*/ 271462 h 219"/>
                <a:gd name="T56" fmla="*/ 52388 w 219"/>
                <a:gd name="T57" fmla="*/ 295275 h 219"/>
                <a:gd name="T58" fmla="*/ 76200 w 219"/>
                <a:gd name="T59" fmla="*/ 315912 h 219"/>
                <a:gd name="T60" fmla="*/ 106363 w 219"/>
                <a:gd name="T61" fmla="*/ 333375 h 219"/>
                <a:gd name="T62" fmla="*/ 138113 w 219"/>
                <a:gd name="T63" fmla="*/ 344487 h 219"/>
                <a:gd name="T64" fmla="*/ 173038 w 219"/>
                <a:gd name="T65" fmla="*/ 347662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9" h="219">
                  <a:moveTo>
                    <a:pt x="109" y="219"/>
                  </a:moveTo>
                  <a:lnTo>
                    <a:pt x="132" y="217"/>
                  </a:lnTo>
                  <a:lnTo>
                    <a:pt x="151" y="210"/>
                  </a:lnTo>
                  <a:lnTo>
                    <a:pt x="171" y="199"/>
                  </a:lnTo>
                  <a:lnTo>
                    <a:pt x="187" y="186"/>
                  </a:lnTo>
                  <a:lnTo>
                    <a:pt x="199" y="171"/>
                  </a:lnTo>
                  <a:lnTo>
                    <a:pt x="210" y="151"/>
                  </a:lnTo>
                  <a:lnTo>
                    <a:pt x="217" y="132"/>
                  </a:lnTo>
                  <a:lnTo>
                    <a:pt x="219" y="109"/>
                  </a:lnTo>
                  <a:lnTo>
                    <a:pt x="217" y="87"/>
                  </a:lnTo>
                  <a:lnTo>
                    <a:pt x="210" y="67"/>
                  </a:lnTo>
                  <a:lnTo>
                    <a:pt x="199" y="48"/>
                  </a:lnTo>
                  <a:lnTo>
                    <a:pt x="187" y="31"/>
                  </a:lnTo>
                  <a:lnTo>
                    <a:pt x="171" y="19"/>
                  </a:lnTo>
                  <a:lnTo>
                    <a:pt x="151" y="9"/>
                  </a:lnTo>
                  <a:lnTo>
                    <a:pt x="132" y="1"/>
                  </a:lnTo>
                  <a:lnTo>
                    <a:pt x="109" y="0"/>
                  </a:lnTo>
                  <a:lnTo>
                    <a:pt x="87" y="1"/>
                  </a:lnTo>
                  <a:lnTo>
                    <a:pt x="67" y="9"/>
                  </a:lnTo>
                  <a:lnTo>
                    <a:pt x="48" y="19"/>
                  </a:lnTo>
                  <a:lnTo>
                    <a:pt x="33" y="31"/>
                  </a:lnTo>
                  <a:lnTo>
                    <a:pt x="19" y="48"/>
                  </a:lnTo>
                  <a:lnTo>
                    <a:pt x="9" y="67"/>
                  </a:lnTo>
                  <a:lnTo>
                    <a:pt x="1" y="87"/>
                  </a:lnTo>
                  <a:lnTo>
                    <a:pt x="0" y="109"/>
                  </a:lnTo>
                  <a:lnTo>
                    <a:pt x="1" y="132"/>
                  </a:lnTo>
                  <a:lnTo>
                    <a:pt x="9" y="151"/>
                  </a:lnTo>
                  <a:lnTo>
                    <a:pt x="19" y="171"/>
                  </a:lnTo>
                  <a:lnTo>
                    <a:pt x="33" y="186"/>
                  </a:lnTo>
                  <a:lnTo>
                    <a:pt x="48" y="199"/>
                  </a:lnTo>
                  <a:lnTo>
                    <a:pt x="67" y="210"/>
                  </a:lnTo>
                  <a:lnTo>
                    <a:pt x="87" y="217"/>
                  </a:lnTo>
                  <a:lnTo>
                    <a:pt x="109"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8" name="Freeform 18"/>
            <p:cNvSpPr>
              <a:spLocks/>
            </p:cNvSpPr>
            <p:nvPr/>
          </p:nvSpPr>
          <p:spPr bwMode="auto">
            <a:xfrm>
              <a:off x="6135688" y="1787525"/>
              <a:ext cx="276225" cy="280987"/>
            </a:xfrm>
            <a:custGeom>
              <a:avLst/>
              <a:gdLst>
                <a:gd name="T0" fmla="*/ 138113 w 174"/>
                <a:gd name="T1" fmla="*/ 280987 h 177"/>
                <a:gd name="T2" fmla="*/ 166688 w 174"/>
                <a:gd name="T3" fmla="*/ 277812 h 177"/>
                <a:gd name="T4" fmla="*/ 193675 w 174"/>
                <a:gd name="T5" fmla="*/ 268287 h 177"/>
                <a:gd name="T6" fmla="*/ 217488 w 174"/>
                <a:gd name="T7" fmla="*/ 257175 h 177"/>
                <a:gd name="T8" fmla="*/ 236538 w 174"/>
                <a:gd name="T9" fmla="*/ 238125 h 177"/>
                <a:gd name="T10" fmla="*/ 252413 w 174"/>
                <a:gd name="T11" fmla="*/ 219075 h 177"/>
                <a:gd name="T12" fmla="*/ 266700 w 174"/>
                <a:gd name="T13" fmla="*/ 195262 h 177"/>
                <a:gd name="T14" fmla="*/ 274638 w 174"/>
                <a:gd name="T15" fmla="*/ 168275 h 177"/>
                <a:gd name="T16" fmla="*/ 276225 w 174"/>
                <a:gd name="T17" fmla="*/ 139700 h 177"/>
                <a:gd name="T18" fmla="*/ 274638 w 174"/>
                <a:gd name="T19" fmla="*/ 111125 h 177"/>
                <a:gd name="T20" fmla="*/ 266700 w 174"/>
                <a:gd name="T21" fmla="*/ 85725 h 177"/>
                <a:gd name="T22" fmla="*/ 252413 w 174"/>
                <a:gd name="T23" fmla="*/ 61912 h 177"/>
                <a:gd name="T24" fmla="*/ 236538 w 174"/>
                <a:gd name="T25" fmla="*/ 39687 h 177"/>
                <a:gd name="T26" fmla="*/ 217488 w 174"/>
                <a:gd name="T27" fmla="*/ 23812 h 177"/>
                <a:gd name="T28" fmla="*/ 193675 w 174"/>
                <a:gd name="T29" fmla="*/ 11112 h 177"/>
                <a:gd name="T30" fmla="*/ 166688 w 174"/>
                <a:gd name="T31" fmla="*/ 1587 h 177"/>
                <a:gd name="T32" fmla="*/ 138113 w 174"/>
                <a:gd name="T33" fmla="*/ 0 h 177"/>
                <a:gd name="T34" fmla="*/ 109538 w 174"/>
                <a:gd name="T35" fmla="*/ 1587 h 177"/>
                <a:gd name="T36" fmla="*/ 84138 w 174"/>
                <a:gd name="T37" fmla="*/ 11112 h 177"/>
                <a:gd name="T38" fmla="*/ 61913 w 174"/>
                <a:gd name="T39" fmla="*/ 23812 h 177"/>
                <a:gd name="T40" fmla="*/ 41275 w 174"/>
                <a:gd name="T41" fmla="*/ 39687 h 177"/>
                <a:gd name="T42" fmla="*/ 23813 w 174"/>
                <a:gd name="T43" fmla="*/ 61912 h 177"/>
                <a:gd name="T44" fmla="*/ 12700 w 174"/>
                <a:gd name="T45" fmla="*/ 85725 h 177"/>
                <a:gd name="T46" fmla="*/ 3175 w 174"/>
                <a:gd name="T47" fmla="*/ 111125 h 177"/>
                <a:gd name="T48" fmla="*/ 0 w 174"/>
                <a:gd name="T49" fmla="*/ 139700 h 177"/>
                <a:gd name="T50" fmla="*/ 3175 w 174"/>
                <a:gd name="T51" fmla="*/ 168275 h 177"/>
                <a:gd name="T52" fmla="*/ 12700 w 174"/>
                <a:gd name="T53" fmla="*/ 195262 h 177"/>
                <a:gd name="T54" fmla="*/ 23813 w 174"/>
                <a:gd name="T55" fmla="*/ 219075 h 177"/>
                <a:gd name="T56" fmla="*/ 41275 w 174"/>
                <a:gd name="T57" fmla="*/ 238125 h 177"/>
                <a:gd name="T58" fmla="*/ 61913 w 174"/>
                <a:gd name="T59" fmla="*/ 257175 h 177"/>
                <a:gd name="T60" fmla="*/ 84138 w 174"/>
                <a:gd name="T61" fmla="*/ 268287 h 177"/>
                <a:gd name="T62" fmla="*/ 109538 w 174"/>
                <a:gd name="T63" fmla="*/ 277812 h 177"/>
                <a:gd name="T64" fmla="*/ 138113 w 174"/>
                <a:gd name="T65" fmla="*/ 28098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4" h="177">
                  <a:moveTo>
                    <a:pt x="87" y="177"/>
                  </a:moveTo>
                  <a:lnTo>
                    <a:pt x="105" y="175"/>
                  </a:lnTo>
                  <a:lnTo>
                    <a:pt x="122" y="169"/>
                  </a:lnTo>
                  <a:lnTo>
                    <a:pt x="137" y="162"/>
                  </a:lnTo>
                  <a:lnTo>
                    <a:pt x="149" y="150"/>
                  </a:lnTo>
                  <a:lnTo>
                    <a:pt x="159" y="138"/>
                  </a:lnTo>
                  <a:lnTo>
                    <a:pt x="168" y="123"/>
                  </a:lnTo>
                  <a:lnTo>
                    <a:pt x="173" y="106"/>
                  </a:lnTo>
                  <a:lnTo>
                    <a:pt x="174" y="88"/>
                  </a:lnTo>
                  <a:lnTo>
                    <a:pt x="173" y="70"/>
                  </a:lnTo>
                  <a:lnTo>
                    <a:pt x="168" y="54"/>
                  </a:lnTo>
                  <a:lnTo>
                    <a:pt x="159" y="39"/>
                  </a:lnTo>
                  <a:lnTo>
                    <a:pt x="149" y="25"/>
                  </a:lnTo>
                  <a:lnTo>
                    <a:pt x="137" y="15"/>
                  </a:lnTo>
                  <a:lnTo>
                    <a:pt x="122" y="7"/>
                  </a:lnTo>
                  <a:lnTo>
                    <a:pt x="105" y="1"/>
                  </a:lnTo>
                  <a:lnTo>
                    <a:pt x="87" y="0"/>
                  </a:lnTo>
                  <a:lnTo>
                    <a:pt x="69" y="1"/>
                  </a:lnTo>
                  <a:lnTo>
                    <a:pt x="53" y="7"/>
                  </a:lnTo>
                  <a:lnTo>
                    <a:pt x="39" y="15"/>
                  </a:lnTo>
                  <a:lnTo>
                    <a:pt x="26" y="25"/>
                  </a:lnTo>
                  <a:lnTo>
                    <a:pt x="15" y="39"/>
                  </a:lnTo>
                  <a:lnTo>
                    <a:pt x="8" y="54"/>
                  </a:lnTo>
                  <a:lnTo>
                    <a:pt x="2" y="70"/>
                  </a:lnTo>
                  <a:lnTo>
                    <a:pt x="0" y="88"/>
                  </a:lnTo>
                  <a:lnTo>
                    <a:pt x="2" y="106"/>
                  </a:lnTo>
                  <a:lnTo>
                    <a:pt x="8" y="123"/>
                  </a:lnTo>
                  <a:lnTo>
                    <a:pt x="15" y="138"/>
                  </a:lnTo>
                  <a:lnTo>
                    <a:pt x="26" y="150"/>
                  </a:lnTo>
                  <a:lnTo>
                    <a:pt x="39" y="162"/>
                  </a:lnTo>
                  <a:lnTo>
                    <a:pt x="53" y="169"/>
                  </a:lnTo>
                  <a:lnTo>
                    <a:pt x="69" y="175"/>
                  </a:lnTo>
                  <a:lnTo>
                    <a:pt x="87" y="17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9" name="Freeform 19"/>
            <p:cNvSpPr>
              <a:spLocks/>
            </p:cNvSpPr>
            <p:nvPr/>
          </p:nvSpPr>
          <p:spPr bwMode="auto">
            <a:xfrm>
              <a:off x="6245226" y="1820863"/>
              <a:ext cx="109538" cy="111125"/>
            </a:xfrm>
            <a:custGeom>
              <a:avLst/>
              <a:gdLst>
                <a:gd name="T0" fmla="*/ 57150 w 69"/>
                <a:gd name="T1" fmla="*/ 111125 h 70"/>
                <a:gd name="T2" fmla="*/ 79375 w 69"/>
                <a:gd name="T3" fmla="*/ 106363 h 70"/>
                <a:gd name="T4" fmla="*/ 95250 w 69"/>
                <a:gd name="T5" fmla="*/ 95250 h 70"/>
                <a:gd name="T6" fmla="*/ 104775 w 69"/>
                <a:gd name="T7" fmla="*/ 76200 h 70"/>
                <a:gd name="T8" fmla="*/ 109538 w 69"/>
                <a:gd name="T9" fmla="*/ 53975 h 70"/>
                <a:gd name="T10" fmla="*/ 104775 w 69"/>
                <a:gd name="T11" fmla="*/ 33338 h 70"/>
                <a:gd name="T12" fmla="*/ 95250 w 69"/>
                <a:gd name="T13" fmla="*/ 15875 h 70"/>
                <a:gd name="T14" fmla="*/ 79375 w 69"/>
                <a:gd name="T15" fmla="*/ 4763 h 70"/>
                <a:gd name="T16" fmla="*/ 57150 w 69"/>
                <a:gd name="T17" fmla="*/ 0 h 70"/>
                <a:gd name="T18" fmla="*/ 36513 w 69"/>
                <a:gd name="T19" fmla="*/ 4763 h 70"/>
                <a:gd name="T20" fmla="*/ 17463 w 69"/>
                <a:gd name="T21" fmla="*/ 15875 h 70"/>
                <a:gd name="T22" fmla="*/ 4763 w 69"/>
                <a:gd name="T23" fmla="*/ 33338 h 70"/>
                <a:gd name="T24" fmla="*/ 0 w 69"/>
                <a:gd name="T25" fmla="*/ 53975 h 70"/>
                <a:gd name="T26" fmla="*/ 4763 w 69"/>
                <a:gd name="T27" fmla="*/ 76200 h 70"/>
                <a:gd name="T28" fmla="*/ 17463 w 69"/>
                <a:gd name="T29" fmla="*/ 95250 h 70"/>
                <a:gd name="T30" fmla="*/ 36513 w 69"/>
                <a:gd name="T31" fmla="*/ 106363 h 70"/>
                <a:gd name="T32" fmla="*/ 57150 w 69"/>
                <a:gd name="T33" fmla="*/ 111125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70">
                  <a:moveTo>
                    <a:pt x="36" y="70"/>
                  </a:moveTo>
                  <a:lnTo>
                    <a:pt x="50" y="67"/>
                  </a:lnTo>
                  <a:lnTo>
                    <a:pt x="60" y="60"/>
                  </a:lnTo>
                  <a:lnTo>
                    <a:pt x="66" y="48"/>
                  </a:lnTo>
                  <a:lnTo>
                    <a:pt x="69" y="34"/>
                  </a:lnTo>
                  <a:lnTo>
                    <a:pt x="66" y="21"/>
                  </a:lnTo>
                  <a:lnTo>
                    <a:pt x="60" y="10"/>
                  </a:lnTo>
                  <a:lnTo>
                    <a:pt x="50" y="3"/>
                  </a:lnTo>
                  <a:lnTo>
                    <a:pt x="36" y="0"/>
                  </a:lnTo>
                  <a:lnTo>
                    <a:pt x="23" y="3"/>
                  </a:lnTo>
                  <a:lnTo>
                    <a:pt x="11" y="10"/>
                  </a:lnTo>
                  <a:lnTo>
                    <a:pt x="3" y="21"/>
                  </a:lnTo>
                  <a:lnTo>
                    <a:pt x="0" y="34"/>
                  </a:lnTo>
                  <a:lnTo>
                    <a:pt x="3" y="48"/>
                  </a:lnTo>
                  <a:lnTo>
                    <a:pt x="11" y="60"/>
                  </a:lnTo>
                  <a:lnTo>
                    <a:pt x="23" y="67"/>
                  </a:lnTo>
                  <a:lnTo>
                    <a:pt x="36"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0" name="Freeform 20"/>
            <p:cNvSpPr>
              <a:spLocks/>
            </p:cNvSpPr>
            <p:nvPr/>
          </p:nvSpPr>
          <p:spPr bwMode="auto">
            <a:xfrm>
              <a:off x="5910263" y="2360613"/>
              <a:ext cx="719138" cy="2646362"/>
            </a:xfrm>
            <a:custGeom>
              <a:avLst/>
              <a:gdLst>
                <a:gd name="T0" fmla="*/ 4763 w 453"/>
                <a:gd name="T1" fmla="*/ 136525 h 1667"/>
                <a:gd name="T2" fmla="*/ 14288 w 453"/>
                <a:gd name="T3" fmla="*/ 169862 h 1667"/>
                <a:gd name="T4" fmla="*/ 34925 w 453"/>
                <a:gd name="T5" fmla="*/ 260350 h 1667"/>
                <a:gd name="T6" fmla="*/ 68263 w 453"/>
                <a:gd name="T7" fmla="*/ 393700 h 1667"/>
                <a:gd name="T8" fmla="*/ 104775 w 453"/>
                <a:gd name="T9" fmla="*/ 560387 h 1667"/>
                <a:gd name="T10" fmla="*/ 142875 w 453"/>
                <a:gd name="T11" fmla="*/ 746125 h 1667"/>
                <a:gd name="T12" fmla="*/ 176213 w 453"/>
                <a:gd name="T13" fmla="*/ 938212 h 1667"/>
                <a:gd name="T14" fmla="*/ 200025 w 453"/>
                <a:gd name="T15" fmla="*/ 1123950 h 1667"/>
                <a:gd name="T16" fmla="*/ 209550 w 453"/>
                <a:gd name="T17" fmla="*/ 1290637 h 1667"/>
                <a:gd name="T18" fmla="*/ 201613 w 453"/>
                <a:gd name="T19" fmla="*/ 1447800 h 1667"/>
                <a:gd name="T20" fmla="*/ 177800 w 453"/>
                <a:gd name="T21" fmla="*/ 1608137 h 1667"/>
                <a:gd name="T22" fmla="*/ 144463 w 453"/>
                <a:gd name="T23" fmla="*/ 1770062 h 1667"/>
                <a:gd name="T24" fmla="*/ 106363 w 453"/>
                <a:gd name="T25" fmla="*/ 1927225 h 1667"/>
                <a:gd name="T26" fmla="*/ 66675 w 453"/>
                <a:gd name="T27" fmla="*/ 2074862 h 1667"/>
                <a:gd name="T28" fmla="*/ 33338 w 453"/>
                <a:gd name="T29" fmla="*/ 2209800 h 1667"/>
                <a:gd name="T30" fmla="*/ 9525 w 453"/>
                <a:gd name="T31" fmla="*/ 2328862 h 1667"/>
                <a:gd name="T32" fmla="*/ 0 w 453"/>
                <a:gd name="T33" fmla="*/ 2424112 h 1667"/>
                <a:gd name="T34" fmla="*/ 9525 w 453"/>
                <a:gd name="T35" fmla="*/ 2484437 h 1667"/>
                <a:gd name="T36" fmla="*/ 34925 w 453"/>
                <a:gd name="T37" fmla="*/ 2528887 h 1667"/>
                <a:gd name="T38" fmla="*/ 73025 w 453"/>
                <a:gd name="T39" fmla="*/ 2566987 h 1667"/>
                <a:gd name="T40" fmla="*/ 119063 w 453"/>
                <a:gd name="T41" fmla="*/ 2595562 h 1667"/>
                <a:gd name="T42" fmla="*/ 171450 w 453"/>
                <a:gd name="T43" fmla="*/ 2617787 h 1667"/>
                <a:gd name="T44" fmla="*/ 220663 w 453"/>
                <a:gd name="T45" fmla="*/ 2632075 h 1667"/>
                <a:gd name="T46" fmla="*/ 271463 w 453"/>
                <a:gd name="T47" fmla="*/ 2641600 h 1667"/>
                <a:gd name="T48" fmla="*/ 311150 w 453"/>
                <a:gd name="T49" fmla="*/ 2646362 h 1667"/>
                <a:gd name="T50" fmla="*/ 438150 w 453"/>
                <a:gd name="T51" fmla="*/ 2641600 h 1667"/>
                <a:gd name="T52" fmla="*/ 481013 w 453"/>
                <a:gd name="T53" fmla="*/ 2633662 h 1667"/>
                <a:gd name="T54" fmla="*/ 525463 w 453"/>
                <a:gd name="T55" fmla="*/ 2624137 h 1667"/>
                <a:gd name="T56" fmla="*/ 573088 w 453"/>
                <a:gd name="T57" fmla="*/ 2608262 h 1667"/>
                <a:gd name="T58" fmla="*/ 619125 w 453"/>
                <a:gd name="T59" fmla="*/ 2586037 h 1667"/>
                <a:gd name="T60" fmla="*/ 657225 w 453"/>
                <a:gd name="T61" fmla="*/ 2557462 h 1667"/>
                <a:gd name="T62" fmla="*/ 690563 w 453"/>
                <a:gd name="T63" fmla="*/ 2522537 h 1667"/>
                <a:gd name="T64" fmla="*/ 711200 w 453"/>
                <a:gd name="T65" fmla="*/ 2479675 h 1667"/>
                <a:gd name="T66" fmla="*/ 719138 w 453"/>
                <a:gd name="T67" fmla="*/ 2424112 h 1667"/>
                <a:gd name="T68" fmla="*/ 709613 w 453"/>
                <a:gd name="T69" fmla="*/ 2328862 h 1667"/>
                <a:gd name="T70" fmla="*/ 685800 w 453"/>
                <a:gd name="T71" fmla="*/ 2209800 h 1667"/>
                <a:gd name="T72" fmla="*/ 652463 w 453"/>
                <a:gd name="T73" fmla="*/ 2074862 h 1667"/>
                <a:gd name="T74" fmla="*/ 611188 w 453"/>
                <a:gd name="T75" fmla="*/ 1927225 h 1667"/>
                <a:gd name="T76" fmla="*/ 573088 w 453"/>
                <a:gd name="T77" fmla="*/ 1770062 h 1667"/>
                <a:gd name="T78" fmla="*/ 539750 w 453"/>
                <a:gd name="T79" fmla="*/ 1608137 h 1667"/>
                <a:gd name="T80" fmla="*/ 515938 w 453"/>
                <a:gd name="T81" fmla="*/ 1447800 h 1667"/>
                <a:gd name="T82" fmla="*/ 509588 w 453"/>
                <a:gd name="T83" fmla="*/ 1290637 h 1667"/>
                <a:gd name="T84" fmla="*/ 519113 w 453"/>
                <a:gd name="T85" fmla="*/ 1138237 h 1667"/>
                <a:gd name="T86" fmla="*/ 538163 w 453"/>
                <a:gd name="T87" fmla="*/ 969962 h 1667"/>
                <a:gd name="T88" fmla="*/ 568325 w 453"/>
                <a:gd name="T89" fmla="*/ 793750 h 1667"/>
                <a:gd name="T90" fmla="*/ 601663 w 453"/>
                <a:gd name="T91" fmla="*/ 622300 h 1667"/>
                <a:gd name="T92" fmla="*/ 635000 w 453"/>
                <a:gd name="T93" fmla="*/ 460375 h 1667"/>
                <a:gd name="T94" fmla="*/ 668338 w 453"/>
                <a:gd name="T95" fmla="*/ 322262 h 1667"/>
                <a:gd name="T96" fmla="*/ 692150 w 453"/>
                <a:gd name="T97" fmla="*/ 217487 h 1667"/>
                <a:gd name="T98" fmla="*/ 709613 w 453"/>
                <a:gd name="T99" fmla="*/ 152400 h 1667"/>
                <a:gd name="T100" fmla="*/ 366713 w 453"/>
                <a:gd name="T101" fmla="*/ 0 h 1667"/>
                <a:gd name="T102" fmla="*/ 4763 w 453"/>
                <a:gd name="T103" fmla="*/ 136525 h 16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53" h="1667">
                  <a:moveTo>
                    <a:pt x="3" y="86"/>
                  </a:moveTo>
                  <a:lnTo>
                    <a:pt x="9" y="107"/>
                  </a:lnTo>
                  <a:lnTo>
                    <a:pt x="22" y="164"/>
                  </a:lnTo>
                  <a:lnTo>
                    <a:pt x="43" y="248"/>
                  </a:lnTo>
                  <a:lnTo>
                    <a:pt x="66" y="353"/>
                  </a:lnTo>
                  <a:lnTo>
                    <a:pt x="90" y="470"/>
                  </a:lnTo>
                  <a:lnTo>
                    <a:pt x="111" y="591"/>
                  </a:lnTo>
                  <a:lnTo>
                    <a:pt x="126" y="708"/>
                  </a:lnTo>
                  <a:lnTo>
                    <a:pt x="132" y="813"/>
                  </a:lnTo>
                  <a:lnTo>
                    <a:pt x="127" y="912"/>
                  </a:lnTo>
                  <a:lnTo>
                    <a:pt x="112" y="1013"/>
                  </a:lnTo>
                  <a:lnTo>
                    <a:pt x="91" y="1115"/>
                  </a:lnTo>
                  <a:lnTo>
                    <a:pt x="67" y="1214"/>
                  </a:lnTo>
                  <a:lnTo>
                    <a:pt x="42" y="1307"/>
                  </a:lnTo>
                  <a:lnTo>
                    <a:pt x="21" y="1392"/>
                  </a:lnTo>
                  <a:lnTo>
                    <a:pt x="6" y="1467"/>
                  </a:lnTo>
                  <a:lnTo>
                    <a:pt x="0" y="1527"/>
                  </a:lnTo>
                  <a:lnTo>
                    <a:pt x="6" y="1565"/>
                  </a:lnTo>
                  <a:lnTo>
                    <a:pt x="22" y="1593"/>
                  </a:lnTo>
                  <a:lnTo>
                    <a:pt x="46" y="1617"/>
                  </a:lnTo>
                  <a:lnTo>
                    <a:pt x="75" y="1635"/>
                  </a:lnTo>
                  <a:lnTo>
                    <a:pt x="108" y="1649"/>
                  </a:lnTo>
                  <a:lnTo>
                    <a:pt x="139" y="1658"/>
                  </a:lnTo>
                  <a:lnTo>
                    <a:pt x="171" y="1664"/>
                  </a:lnTo>
                  <a:lnTo>
                    <a:pt x="196" y="1667"/>
                  </a:lnTo>
                  <a:lnTo>
                    <a:pt x="276" y="1664"/>
                  </a:lnTo>
                  <a:lnTo>
                    <a:pt x="303" y="1659"/>
                  </a:lnTo>
                  <a:lnTo>
                    <a:pt x="331" y="1653"/>
                  </a:lnTo>
                  <a:lnTo>
                    <a:pt x="361" y="1643"/>
                  </a:lnTo>
                  <a:lnTo>
                    <a:pt x="390" y="1629"/>
                  </a:lnTo>
                  <a:lnTo>
                    <a:pt x="414" y="1611"/>
                  </a:lnTo>
                  <a:lnTo>
                    <a:pt x="435" y="1589"/>
                  </a:lnTo>
                  <a:lnTo>
                    <a:pt x="448" y="1562"/>
                  </a:lnTo>
                  <a:lnTo>
                    <a:pt x="453" y="1527"/>
                  </a:lnTo>
                  <a:lnTo>
                    <a:pt x="447" y="1467"/>
                  </a:lnTo>
                  <a:lnTo>
                    <a:pt x="432" y="1392"/>
                  </a:lnTo>
                  <a:lnTo>
                    <a:pt x="411" y="1307"/>
                  </a:lnTo>
                  <a:lnTo>
                    <a:pt x="385" y="1214"/>
                  </a:lnTo>
                  <a:lnTo>
                    <a:pt x="361" y="1115"/>
                  </a:lnTo>
                  <a:lnTo>
                    <a:pt x="340" y="1013"/>
                  </a:lnTo>
                  <a:lnTo>
                    <a:pt x="325" y="912"/>
                  </a:lnTo>
                  <a:lnTo>
                    <a:pt x="321" y="813"/>
                  </a:lnTo>
                  <a:lnTo>
                    <a:pt x="327" y="717"/>
                  </a:lnTo>
                  <a:lnTo>
                    <a:pt x="339" y="611"/>
                  </a:lnTo>
                  <a:lnTo>
                    <a:pt x="358" y="500"/>
                  </a:lnTo>
                  <a:lnTo>
                    <a:pt x="379" y="392"/>
                  </a:lnTo>
                  <a:lnTo>
                    <a:pt x="400" y="290"/>
                  </a:lnTo>
                  <a:lnTo>
                    <a:pt x="421" y="203"/>
                  </a:lnTo>
                  <a:lnTo>
                    <a:pt x="436" y="137"/>
                  </a:lnTo>
                  <a:lnTo>
                    <a:pt x="447" y="96"/>
                  </a:lnTo>
                  <a:lnTo>
                    <a:pt x="231" y="0"/>
                  </a:lnTo>
                  <a:lnTo>
                    <a:pt x="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1" name="Freeform 21"/>
            <p:cNvSpPr>
              <a:spLocks/>
            </p:cNvSpPr>
            <p:nvPr/>
          </p:nvSpPr>
          <p:spPr bwMode="auto">
            <a:xfrm>
              <a:off x="5824538" y="4978400"/>
              <a:ext cx="900113" cy="173037"/>
            </a:xfrm>
            <a:custGeom>
              <a:avLst/>
              <a:gdLst>
                <a:gd name="T0" fmla="*/ 496888 w 567"/>
                <a:gd name="T1" fmla="*/ 173037 h 109"/>
                <a:gd name="T2" fmla="*/ 585788 w 567"/>
                <a:gd name="T3" fmla="*/ 168275 h 109"/>
                <a:gd name="T4" fmla="*/ 663575 w 567"/>
                <a:gd name="T5" fmla="*/ 163512 h 109"/>
                <a:gd name="T6" fmla="*/ 735013 w 567"/>
                <a:gd name="T7" fmla="*/ 153987 h 109"/>
                <a:gd name="T8" fmla="*/ 796925 w 567"/>
                <a:gd name="T9" fmla="*/ 142875 h 109"/>
                <a:gd name="T10" fmla="*/ 844550 w 567"/>
                <a:gd name="T11" fmla="*/ 128587 h 109"/>
                <a:gd name="T12" fmla="*/ 877888 w 567"/>
                <a:gd name="T13" fmla="*/ 114300 h 109"/>
                <a:gd name="T14" fmla="*/ 896938 w 567"/>
                <a:gd name="T15" fmla="*/ 96837 h 109"/>
                <a:gd name="T16" fmla="*/ 896938 w 567"/>
                <a:gd name="T17" fmla="*/ 77787 h 109"/>
                <a:gd name="T18" fmla="*/ 877888 w 567"/>
                <a:gd name="T19" fmla="*/ 61912 h 109"/>
                <a:gd name="T20" fmla="*/ 844550 w 567"/>
                <a:gd name="T21" fmla="*/ 47625 h 109"/>
                <a:gd name="T22" fmla="*/ 796925 w 567"/>
                <a:gd name="T23" fmla="*/ 33337 h 109"/>
                <a:gd name="T24" fmla="*/ 735013 w 567"/>
                <a:gd name="T25" fmla="*/ 20637 h 109"/>
                <a:gd name="T26" fmla="*/ 663575 w 567"/>
                <a:gd name="T27" fmla="*/ 11112 h 109"/>
                <a:gd name="T28" fmla="*/ 585788 w 567"/>
                <a:gd name="T29" fmla="*/ 4762 h 109"/>
                <a:gd name="T30" fmla="*/ 496888 w 567"/>
                <a:gd name="T31" fmla="*/ 0 h 109"/>
                <a:gd name="T32" fmla="*/ 406400 w 567"/>
                <a:gd name="T33" fmla="*/ 0 h 109"/>
                <a:gd name="T34" fmla="*/ 315913 w 567"/>
                <a:gd name="T35" fmla="*/ 4762 h 109"/>
                <a:gd name="T36" fmla="*/ 234950 w 567"/>
                <a:gd name="T37" fmla="*/ 11112 h 109"/>
                <a:gd name="T38" fmla="*/ 163513 w 567"/>
                <a:gd name="T39" fmla="*/ 20637 h 109"/>
                <a:gd name="T40" fmla="*/ 101600 w 567"/>
                <a:gd name="T41" fmla="*/ 33337 h 109"/>
                <a:gd name="T42" fmla="*/ 53975 w 567"/>
                <a:gd name="T43" fmla="*/ 47625 h 109"/>
                <a:gd name="T44" fmla="*/ 20638 w 567"/>
                <a:gd name="T45" fmla="*/ 61912 h 109"/>
                <a:gd name="T46" fmla="*/ 1588 w 567"/>
                <a:gd name="T47" fmla="*/ 77787 h 109"/>
                <a:gd name="T48" fmla="*/ 1588 w 567"/>
                <a:gd name="T49" fmla="*/ 96837 h 109"/>
                <a:gd name="T50" fmla="*/ 20638 w 567"/>
                <a:gd name="T51" fmla="*/ 114300 h 109"/>
                <a:gd name="T52" fmla="*/ 53975 w 567"/>
                <a:gd name="T53" fmla="*/ 128587 h 109"/>
                <a:gd name="T54" fmla="*/ 101600 w 567"/>
                <a:gd name="T55" fmla="*/ 142875 h 109"/>
                <a:gd name="T56" fmla="*/ 163513 w 567"/>
                <a:gd name="T57" fmla="*/ 153987 h 109"/>
                <a:gd name="T58" fmla="*/ 234950 w 567"/>
                <a:gd name="T59" fmla="*/ 163512 h 109"/>
                <a:gd name="T60" fmla="*/ 315913 w 567"/>
                <a:gd name="T61" fmla="*/ 168275 h 109"/>
                <a:gd name="T62" fmla="*/ 406400 w 567"/>
                <a:gd name="T63" fmla="*/ 173037 h 1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7" h="109">
                  <a:moveTo>
                    <a:pt x="285" y="109"/>
                  </a:moveTo>
                  <a:lnTo>
                    <a:pt x="313" y="109"/>
                  </a:lnTo>
                  <a:lnTo>
                    <a:pt x="342" y="108"/>
                  </a:lnTo>
                  <a:lnTo>
                    <a:pt x="369" y="106"/>
                  </a:lnTo>
                  <a:lnTo>
                    <a:pt x="394" y="105"/>
                  </a:lnTo>
                  <a:lnTo>
                    <a:pt x="418" y="103"/>
                  </a:lnTo>
                  <a:lnTo>
                    <a:pt x="442" y="100"/>
                  </a:lnTo>
                  <a:lnTo>
                    <a:pt x="463" y="97"/>
                  </a:lnTo>
                  <a:lnTo>
                    <a:pt x="484" y="93"/>
                  </a:lnTo>
                  <a:lnTo>
                    <a:pt x="502" y="90"/>
                  </a:lnTo>
                  <a:lnTo>
                    <a:pt x="519" y="85"/>
                  </a:lnTo>
                  <a:lnTo>
                    <a:pt x="532" y="81"/>
                  </a:lnTo>
                  <a:lnTo>
                    <a:pt x="544" y="76"/>
                  </a:lnTo>
                  <a:lnTo>
                    <a:pt x="553" y="72"/>
                  </a:lnTo>
                  <a:lnTo>
                    <a:pt x="561" y="66"/>
                  </a:lnTo>
                  <a:lnTo>
                    <a:pt x="565" y="61"/>
                  </a:lnTo>
                  <a:lnTo>
                    <a:pt x="567" y="55"/>
                  </a:lnTo>
                  <a:lnTo>
                    <a:pt x="565" y="49"/>
                  </a:lnTo>
                  <a:lnTo>
                    <a:pt x="561" y="45"/>
                  </a:lnTo>
                  <a:lnTo>
                    <a:pt x="553" y="39"/>
                  </a:lnTo>
                  <a:lnTo>
                    <a:pt x="544" y="34"/>
                  </a:lnTo>
                  <a:lnTo>
                    <a:pt x="532" y="30"/>
                  </a:lnTo>
                  <a:lnTo>
                    <a:pt x="519" y="25"/>
                  </a:lnTo>
                  <a:lnTo>
                    <a:pt x="502" y="21"/>
                  </a:lnTo>
                  <a:lnTo>
                    <a:pt x="484" y="16"/>
                  </a:lnTo>
                  <a:lnTo>
                    <a:pt x="463" y="13"/>
                  </a:lnTo>
                  <a:lnTo>
                    <a:pt x="442" y="9"/>
                  </a:lnTo>
                  <a:lnTo>
                    <a:pt x="418" y="7"/>
                  </a:lnTo>
                  <a:lnTo>
                    <a:pt x="394" y="4"/>
                  </a:lnTo>
                  <a:lnTo>
                    <a:pt x="369" y="3"/>
                  </a:lnTo>
                  <a:lnTo>
                    <a:pt x="342" y="1"/>
                  </a:lnTo>
                  <a:lnTo>
                    <a:pt x="313" y="0"/>
                  </a:lnTo>
                  <a:lnTo>
                    <a:pt x="285" y="0"/>
                  </a:lnTo>
                  <a:lnTo>
                    <a:pt x="256" y="0"/>
                  </a:lnTo>
                  <a:lnTo>
                    <a:pt x="228" y="1"/>
                  </a:lnTo>
                  <a:lnTo>
                    <a:pt x="199" y="3"/>
                  </a:lnTo>
                  <a:lnTo>
                    <a:pt x="174" y="4"/>
                  </a:lnTo>
                  <a:lnTo>
                    <a:pt x="148" y="7"/>
                  </a:lnTo>
                  <a:lnTo>
                    <a:pt x="126" y="9"/>
                  </a:lnTo>
                  <a:lnTo>
                    <a:pt x="103" y="13"/>
                  </a:lnTo>
                  <a:lnTo>
                    <a:pt x="84" y="16"/>
                  </a:lnTo>
                  <a:lnTo>
                    <a:pt x="64" y="21"/>
                  </a:lnTo>
                  <a:lnTo>
                    <a:pt x="48" y="25"/>
                  </a:lnTo>
                  <a:lnTo>
                    <a:pt x="34" y="30"/>
                  </a:lnTo>
                  <a:lnTo>
                    <a:pt x="22" y="34"/>
                  </a:lnTo>
                  <a:lnTo>
                    <a:pt x="13" y="39"/>
                  </a:lnTo>
                  <a:lnTo>
                    <a:pt x="6" y="45"/>
                  </a:lnTo>
                  <a:lnTo>
                    <a:pt x="1" y="49"/>
                  </a:lnTo>
                  <a:lnTo>
                    <a:pt x="0" y="55"/>
                  </a:lnTo>
                  <a:lnTo>
                    <a:pt x="1" y="61"/>
                  </a:lnTo>
                  <a:lnTo>
                    <a:pt x="6" y="66"/>
                  </a:lnTo>
                  <a:lnTo>
                    <a:pt x="13" y="72"/>
                  </a:lnTo>
                  <a:lnTo>
                    <a:pt x="22" y="76"/>
                  </a:lnTo>
                  <a:lnTo>
                    <a:pt x="34" y="81"/>
                  </a:lnTo>
                  <a:lnTo>
                    <a:pt x="48" y="85"/>
                  </a:lnTo>
                  <a:lnTo>
                    <a:pt x="64" y="90"/>
                  </a:lnTo>
                  <a:lnTo>
                    <a:pt x="84" y="93"/>
                  </a:lnTo>
                  <a:lnTo>
                    <a:pt x="103" y="97"/>
                  </a:lnTo>
                  <a:lnTo>
                    <a:pt x="126" y="100"/>
                  </a:lnTo>
                  <a:lnTo>
                    <a:pt x="148" y="103"/>
                  </a:lnTo>
                  <a:lnTo>
                    <a:pt x="174" y="105"/>
                  </a:lnTo>
                  <a:lnTo>
                    <a:pt x="199" y="106"/>
                  </a:lnTo>
                  <a:lnTo>
                    <a:pt x="228" y="108"/>
                  </a:lnTo>
                  <a:lnTo>
                    <a:pt x="256" y="109"/>
                  </a:lnTo>
                  <a:lnTo>
                    <a:pt x="285"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2" name="Rectangle 22"/>
            <p:cNvSpPr>
              <a:spLocks noChangeArrowheads="1"/>
            </p:cNvSpPr>
            <p:nvPr/>
          </p:nvSpPr>
          <p:spPr bwMode="auto">
            <a:xfrm>
              <a:off x="6221413" y="2089150"/>
              <a:ext cx="103188" cy="80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43" name="Freeform 23"/>
            <p:cNvSpPr>
              <a:spLocks/>
            </p:cNvSpPr>
            <p:nvPr/>
          </p:nvSpPr>
          <p:spPr bwMode="auto">
            <a:xfrm>
              <a:off x="5992813" y="2430463"/>
              <a:ext cx="552450" cy="2505075"/>
            </a:xfrm>
            <a:custGeom>
              <a:avLst/>
              <a:gdLst>
                <a:gd name="T0" fmla="*/ 9525 w 348"/>
                <a:gd name="T1" fmla="*/ 76200 h 1578"/>
                <a:gd name="T2" fmla="*/ 17463 w 348"/>
                <a:gd name="T3" fmla="*/ 106363 h 1578"/>
                <a:gd name="T4" fmla="*/ 38100 w 348"/>
                <a:gd name="T5" fmla="*/ 192088 h 1578"/>
                <a:gd name="T6" fmla="*/ 69850 w 348"/>
                <a:gd name="T7" fmla="*/ 320675 h 1578"/>
                <a:gd name="T8" fmla="*/ 104775 w 348"/>
                <a:gd name="T9" fmla="*/ 481013 h 1578"/>
                <a:gd name="T10" fmla="*/ 138113 w 348"/>
                <a:gd name="T11" fmla="*/ 661988 h 1578"/>
                <a:gd name="T12" fmla="*/ 169863 w 348"/>
                <a:gd name="T13" fmla="*/ 852488 h 1578"/>
                <a:gd name="T14" fmla="*/ 188913 w 348"/>
                <a:gd name="T15" fmla="*/ 1039813 h 1578"/>
                <a:gd name="T16" fmla="*/ 195263 w 348"/>
                <a:gd name="T17" fmla="*/ 1216025 h 1578"/>
                <a:gd name="T18" fmla="*/ 185738 w 348"/>
                <a:gd name="T19" fmla="*/ 1387475 h 1578"/>
                <a:gd name="T20" fmla="*/ 161925 w 348"/>
                <a:gd name="T21" fmla="*/ 1566863 h 1578"/>
                <a:gd name="T22" fmla="*/ 131763 w 348"/>
                <a:gd name="T23" fmla="*/ 1743075 h 1578"/>
                <a:gd name="T24" fmla="*/ 95250 w 348"/>
                <a:gd name="T25" fmla="*/ 1914525 h 1578"/>
                <a:gd name="T26" fmla="*/ 60325 w 348"/>
                <a:gd name="T27" fmla="*/ 2068513 h 1578"/>
                <a:gd name="T28" fmla="*/ 31750 w 348"/>
                <a:gd name="T29" fmla="*/ 2200275 h 1578"/>
                <a:gd name="T30" fmla="*/ 7938 w 348"/>
                <a:gd name="T31" fmla="*/ 2300288 h 1578"/>
                <a:gd name="T32" fmla="*/ 0 w 348"/>
                <a:gd name="T33" fmla="*/ 2363788 h 1578"/>
                <a:gd name="T34" fmla="*/ 7938 w 348"/>
                <a:gd name="T35" fmla="*/ 2392363 h 1578"/>
                <a:gd name="T36" fmla="*/ 23813 w 348"/>
                <a:gd name="T37" fmla="*/ 2416175 h 1578"/>
                <a:gd name="T38" fmla="*/ 50800 w 348"/>
                <a:gd name="T39" fmla="*/ 2438400 h 1578"/>
                <a:gd name="T40" fmla="*/ 80963 w 348"/>
                <a:gd name="T41" fmla="*/ 2457450 h 1578"/>
                <a:gd name="T42" fmla="*/ 117475 w 348"/>
                <a:gd name="T43" fmla="*/ 2473325 h 1578"/>
                <a:gd name="T44" fmla="*/ 155575 w 348"/>
                <a:gd name="T45" fmla="*/ 2486025 h 1578"/>
                <a:gd name="T46" fmla="*/ 190500 w 348"/>
                <a:gd name="T47" fmla="*/ 2497138 h 1578"/>
                <a:gd name="T48" fmla="*/ 223838 w 348"/>
                <a:gd name="T49" fmla="*/ 2505075 h 1578"/>
                <a:gd name="T50" fmla="*/ 355600 w 348"/>
                <a:gd name="T51" fmla="*/ 2500313 h 1578"/>
                <a:gd name="T52" fmla="*/ 385763 w 348"/>
                <a:gd name="T53" fmla="*/ 2490788 h 1578"/>
                <a:gd name="T54" fmla="*/ 419100 w 348"/>
                <a:gd name="T55" fmla="*/ 2481263 h 1578"/>
                <a:gd name="T56" fmla="*/ 452438 w 348"/>
                <a:gd name="T57" fmla="*/ 2466975 h 1578"/>
                <a:gd name="T58" fmla="*/ 484188 w 348"/>
                <a:gd name="T59" fmla="*/ 2449513 h 1578"/>
                <a:gd name="T60" fmla="*/ 512763 w 348"/>
                <a:gd name="T61" fmla="*/ 2433638 h 1578"/>
                <a:gd name="T62" fmla="*/ 533400 w 348"/>
                <a:gd name="T63" fmla="*/ 2411413 h 1578"/>
                <a:gd name="T64" fmla="*/ 547688 w 348"/>
                <a:gd name="T65" fmla="*/ 2390775 h 1578"/>
                <a:gd name="T66" fmla="*/ 552450 w 348"/>
                <a:gd name="T67" fmla="*/ 2363788 h 1578"/>
                <a:gd name="T68" fmla="*/ 546100 w 348"/>
                <a:gd name="T69" fmla="*/ 2300288 h 1578"/>
                <a:gd name="T70" fmla="*/ 523875 w 348"/>
                <a:gd name="T71" fmla="*/ 2200275 h 1578"/>
                <a:gd name="T72" fmla="*/ 493713 w 348"/>
                <a:gd name="T73" fmla="*/ 2068513 h 1578"/>
                <a:gd name="T74" fmla="*/ 457200 w 348"/>
                <a:gd name="T75" fmla="*/ 1914525 h 1578"/>
                <a:gd name="T76" fmla="*/ 423863 w 348"/>
                <a:gd name="T77" fmla="*/ 1743075 h 1578"/>
                <a:gd name="T78" fmla="*/ 393700 w 348"/>
                <a:gd name="T79" fmla="*/ 1566863 h 1578"/>
                <a:gd name="T80" fmla="*/ 369888 w 348"/>
                <a:gd name="T81" fmla="*/ 1387475 h 1578"/>
                <a:gd name="T82" fmla="*/ 360363 w 348"/>
                <a:gd name="T83" fmla="*/ 1216025 h 1578"/>
                <a:gd name="T84" fmla="*/ 366713 w 348"/>
                <a:gd name="T85" fmla="*/ 1039813 h 1578"/>
                <a:gd name="T86" fmla="*/ 388938 w 348"/>
                <a:gd name="T87" fmla="*/ 852488 h 1578"/>
                <a:gd name="T88" fmla="*/ 417513 w 348"/>
                <a:gd name="T89" fmla="*/ 661988 h 1578"/>
                <a:gd name="T90" fmla="*/ 450850 w 348"/>
                <a:gd name="T91" fmla="*/ 481013 h 1578"/>
                <a:gd name="T92" fmla="*/ 484188 w 348"/>
                <a:gd name="T93" fmla="*/ 320675 h 1578"/>
                <a:gd name="T94" fmla="*/ 514350 w 348"/>
                <a:gd name="T95" fmla="*/ 192088 h 1578"/>
                <a:gd name="T96" fmla="*/ 536575 w 348"/>
                <a:gd name="T97" fmla="*/ 106363 h 1578"/>
                <a:gd name="T98" fmla="*/ 542925 w 348"/>
                <a:gd name="T99" fmla="*/ 76200 h 1578"/>
                <a:gd name="T100" fmla="*/ 284163 w 348"/>
                <a:gd name="T101" fmla="*/ 0 h 1578"/>
                <a:gd name="T102" fmla="*/ 9525 w 348"/>
                <a:gd name="T103" fmla="*/ 76200 h 15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8" h="1578">
                  <a:moveTo>
                    <a:pt x="6" y="48"/>
                  </a:moveTo>
                  <a:lnTo>
                    <a:pt x="11" y="67"/>
                  </a:lnTo>
                  <a:lnTo>
                    <a:pt x="24" y="121"/>
                  </a:lnTo>
                  <a:lnTo>
                    <a:pt x="44" y="202"/>
                  </a:lnTo>
                  <a:lnTo>
                    <a:pt x="66" y="303"/>
                  </a:lnTo>
                  <a:lnTo>
                    <a:pt x="87" y="417"/>
                  </a:lnTo>
                  <a:lnTo>
                    <a:pt x="107" y="537"/>
                  </a:lnTo>
                  <a:lnTo>
                    <a:pt x="119" y="655"/>
                  </a:lnTo>
                  <a:lnTo>
                    <a:pt x="123" y="766"/>
                  </a:lnTo>
                  <a:lnTo>
                    <a:pt x="117" y="874"/>
                  </a:lnTo>
                  <a:lnTo>
                    <a:pt x="102" y="987"/>
                  </a:lnTo>
                  <a:lnTo>
                    <a:pt x="83" y="1098"/>
                  </a:lnTo>
                  <a:lnTo>
                    <a:pt x="60" y="1206"/>
                  </a:lnTo>
                  <a:lnTo>
                    <a:pt x="38" y="1303"/>
                  </a:lnTo>
                  <a:lnTo>
                    <a:pt x="20" y="1386"/>
                  </a:lnTo>
                  <a:lnTo>
                    <a:pt x="5" y="1449"/>
                  </a:lnTo>
                  <a:lnTo>
                    <a:pt x="0" y="1489"/>
                  </a:lnTo>
                  <a:lnTo>
                    <a:pt x="5" y="1507"/>
                  </a:lnTo>
                  <a:lnTo>
                    <a:pt x="15" y="1522"/>
                  </a:lnTo>
                  <a:lnTo>
                    <a:pt x="32" y="1536"/>
                  </a:lnTo>
                  <a:lnTo>
                    <a:pt x="51" y="1548"/>
                  </a:lnTo>
                  <a:lnTo>
                    <a:pt x="74" y="1558"/>
                  </a:lnTo>
                  <a:lnTo>
                    <a:pt x="98" y="1566"/>
                  </a:lnTo>
                  <a:lnTo>
                    <a:pt x="120" y="1573"/>
                  </a:lnTo>
                  <a:lnTo>
                    <a:pt x="141" y="1578"/>
                  </a:lnTo>
                  <a:lnTo>
                    <a:pt x="224" y="1575"/>
                  </a:lnTo>
                  <a:lnTo>
                    <a:pt x="243" y="1569"/>
                  </a:lnTo>
                  <a:lnTo>
                    <a:pt x="264" y="1563"/>
                  </a:lnTo>
                  <a:lnTo>
                    <a:pt x="285" y="1554"/>
                  </a:lnTo>
                  <a:lnTo>
                    <a:pt x="305" y="1543"/>
                  </a:lnTo>
                  <a:lnTo>
                    <a:pt x="323" y="1533"/>
                  </a:lnTo>
                  <a:lnTo>
                    <a:pt x="336" y="1519"/>
                  </a:lnTo>
                  <a:lnTo>
                    <a:pt x="345" y="1506"/>
                  </a:lnTo>
                  <a:lnTo>
                    <a:pt x="348" y="1489"/>
                  </a:lnTo>
                  <a:lnTo>
                    <a:pt x="344" y="1449"/>
                  </a:lnTo>
                  <a:lnTo>
                    <a:pt x="330" y="1386"/>
                  </a:lnTo>
                  <a:lnTo>
                    <a:pt x="311" y="1303"/>
                  </a:lnTo>
                  <a:lnTo>
                    <a:pt x="288" y="1206"/>
                  </a:lnTo>
                  <a:lnTo>
                    <a:pt x="267" y="1098"/>
                  </a:lnTo>
                  <a:lnTo>
                    <a:pt x="248" y="987"/>
                  </a:lnTo>
                  <a:lnTo>
                    <a:pt x="233" y="874"/>
                  </a:lnTo>
                  <a:lnTo>
                    <a:pt x="227" y="766"/>
                  </a:lnTo>
                  <a:lnTo>
                    <a:pt x="231" y="655"/>
                  </a:lnTo>
                  <a:lnTo>
                    <a:pt x="245" y="537"/>
                  </a:lnTo>
                  <a:lnTo>
                    <a:pt x="263" y="417"/>
                  </a:lnTo>
                  <a:lnTo>
                    <a:pt x="284" y="303"/>
                  </a:lnTo>
                  <a:lnTo>
                    <a:pt x="305" y="202"/>
                  </a:lnTo>
                  <a:lnTo>
                    <a:pt x="324" y="121"/>
                  </a:lnTo>
                  <a:lnTo>
                    <a:pt x="338" y="67"/>
                  </a:lnTo>
                  <a:lnTo>
                    <a:pt x="342" y="48"/>
                  </a:lnTo>
                  <a:lnTo>
                    <a:pt x="179" y="0"/>
                  </a:lnTo>
                  <a:lnTo>
                    <a:pt x="6" y="48"/>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4" name="Freeform 24"/>
            <p:cNvSpPr>
              <a:spLocks/>
            </p:cNvSpPr>
            <p:nvPr/>
          </p:nvSpPr>
          <p:spPr bwMode="auto">
            <a:xfrm>
              <a:off x="6877051" y="4365625"/>
              <a:ext cx="1744663" cy="214312"/>
            </a:xfrm>
            <a:custGeom>
              <a:avLst/>
              <a:gdLst>
                <a:gd name="T0" fmla="*/ 68263 w 1099"/>
                <a:gd name="T1" fmla="*/ 214312 h 135"/>
                <a:gd name="T2" fmla="*/ 0 w 1099"/>
                <a:gd name="T3" fmla="*/ 0 h 135"/>
                <a:gd name="T4" fmla="*/ 1744663 w 1099"/>
                <a:gd name="T5" fmla="*/ 0 h 135"/>
                <a:gd name="T6" fmla="*/ 1666875 w 1099"/>
                <a:gd name="T7" fmla="*/ 214312 h 135"/>
                <a:gd name="T8" fmla="*/ 68263 w 1099"/>
                <a:gd name="T9" fmla="*/ 214312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9" h="135">
                  <a:moveTo>
                    <a:pt x="43" y="135"/>
                  </a:moveTo>
                  <a:lnTo>
                    <a:pt x="0" y="0"/>
                  </a:lnTo>
                  <a:lnTo>
                    <a:pt x="1099" y="0"/>
                  </a:lnTo>
                  <a:lnTo>
                    <a:pt x="1050" y="135"/>
                  </a:lnTo>
                  <a:lnTo>
                    <a:pt x="43"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5" name="Freeform 25"/>
            <p:cNvSpPr>
              <a:spLocks/>
            </p:cNvSpPr>
            <p:nvPr/>
          </p:nvSpPr>
          <p:spPr bwMode="auto">
            <a:xfrm>
              <a:off x="6948488" y="4397375"/>
              <a:ext cx="1592263" cy="149225"/>
            </a:xfrm>
            <a:custGeom>
              <a:avLst/>
              <a:gdLst>
                <a:gd name="T0" fmla="*/ 49213 w 1003"/>
                <a:gd name="T1" fmla="*/ 149225 h 94"/>
                <a:gd name="T2" fmla="*/ 0 w 1003"/>
                <a:gd name="T3" fmla="*/ 0 h 94"/>
                <a:gd name="T4" fmla="*/ 1592263 w 1003"/>
                <a:gd name="T5" fmla="*/ 0 h 94"/>
                <a:gd name="T6" fmla="*/ 1538288 w 1003"/>
                <a:gd name="T7" fmla="*/ 149225 h 94"/>
                <a:gd name="T8" fmla="*/ 49213 w 1003"/>
                <a:gd name="T9" fmla="*/ 149225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3" h="94">
                  <a:moveTo>
                    <a:pt x="31" y="94"/>
                  </a:moveTo>
                  <a:lnTo>
                    <a:pt x="0" y="0"/>
                  </a:lnTo>
                  <a:lnTo>
                    <a:pt x="1003" y="0"/>
                  </a:lnTo>
                  <a:lnTo>
                    <a:pt x="969" y="94"/>
                  </a:lnTo>
                  <a:lnTo>
                    <a:pt x="31" y="9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6" name="Freeform 26"/>
            <p:cNvSpPr>
              <a:spLocks/>
            </p:cNvSpPr>
            <p:nvPr/>
          </p:nvSpPr>
          <p:spPr bwMode="auto">
            <a:xfrm>
              <a:off x="7150101" y="4392613"/>
              <a:ext cx="341313" cy="158750"/>
            </a:xfrm>
            <a:custGeom>
              <a:avLst/>
              <a:gdLst>
                <a:gd name="T0" fmla="*/ 0 w 215"/>
                <a:gd name="T1" fmla="*/ 0 h 100"/>
                <a:gd name="T2" fmla="*/ 36513 w 215"/>
                <a:gd name="T3" fmla="*/ 158750 h 100"/>
                <a:gd name="T4" fmla="*/ 317500 w 215"/>
                <a:gd name="T5" fmla="*/ 158750 h 100"/>
                <a:gd name="T6" fmla="*/ 341313 w 215"/>
                <a:gd name="T7" fmla="*/ 0 h 100"/>
                <a:gd name="T8" fmla="*/ 0 w 215"/>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00">
                  <a:moveTo>
                    <a:pt x="0" y="0"/>
                  </a:moveTo>
                  <a:lnTo>
                    <a:pt x="23" y="100"/>
                  </a:lnTo>
                  <a:lnTo>
                    <a:pt x="200" y="100"/>
                  </a:lnTo>
                  <a:lnTo>
                    <a:pt x="2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7" name="Freeform 27"/>
            <p:cNvSpPr>
              <a:spLocks/>
            </p:cNvSpPr>
            <p:nvPr/>
          </p:nvSpPr>
          <p:spPr bwMode="auto">
            <a:xfrm>
              <a:off x="8053388" y="4392613"/>
              <a:ext cx="180975" cy="153987"/>
            </a:xfrm>
            <a:custGeom>
              <a:avLst/>
              <a:gdLst>
                <a:gd name="T0" fmla="*/ 25400 w 114"/>
                <a:gd name="T1" fmla="*/ 0 h 97"/>
                <a:gd name="T2" fmla="*/ 0 w 114"/>
                <a:gd name="T3" fmla="*/ 153987 h 97"/>
                <a:gd name="T4" fmla="*/ 134938 w 114"/>
                <a:gd name="T5" fmla="*/ 153987 h 97"/>
                <a:gd name="T6" fmla="*/ 180975 w 114"/>
                <a:gd name="T7" fmla="*/ 0 h 97"/>
                <a:gd name="T8" fmla="*/ 25400 w 114"/>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 h="97">
                  <a:moveTo>
                    <a:pt x="16" y="0"/>
                  </a:moveTo>
                  <a:lnTo>
                    <a:pt x="0" y="97"/>
                  </a:lnTo>
                  <a:lnTo>
                    <a:pt x="85" y="97"/>
                  </a:lnTo>
                  <a:lnTo>
                    <a:pt x="114" y="0"/>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8" name="Rectangle 28"/>
            <p:cNvSpPr>
              <a:spLocks noChangeArrowheads="1"/>
            </p:cNvSpPr>
            <p:nvPr/>
          </p:nvSpPr>
          <p:spPr bwMode="auto">
            <a:xfrm>
              <a:off x="7724776" y="2601913"/>
              <a:ext cx="25400" cy="1763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49" name="Freeform 29"/>
            <p:cNvSpPr>
              <a:spLocks/>
            </p:cNvSpPr>
            <p:nvPr/>
          </p:nvSpPr>
          <p:spPr bwMode="auto">
            <a:xfrm>
              <a:off x="7005638" y="2613025"/>
              <a:ext cx="735013" cy="1774825"/>
            </a:xfrm>
            <a:custGeom>
              <a:avLst/>
              <a:gdLst>
                <a:gd name="T0" fmla="*/ 735013 w 463"/>
                <a:gd name="T1" fmla="*/ 4763 h 1118"/>
                <a:gd name="T2" fmla="*/ 25400 w 463"/>
                <a:gd name="T3" fmla="*/ 1774825 h 1118"/>
                <a:gd name="T4" fmla="*/ 0 w 463"/>
                <a:gd name="T5" fmla="*/ 1774825 h 1118"/>
                <a:gd name="T6" fmla="*/ 701675 w 463"/>
                <a:gd name="T7" fmla="*/ 0 h 1118"/>
                <a:gd name="T8" fmla="*/ 735013 w 463"/>
                <a:gd name="T9" fmla="*/ 4763 h 1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 h="1118">
                  <a:moveTo>
                    <a:pt x="463" y="3"/>
                  </a:moveTo>
                  <a:lnTo>
                    <a:pt x="16" y="1118"/>
                  </a:lnTo>
                  <a:lnTo>
                    <a:pt x="0" y="1118"/>
                  </a:lnTo>
                  <a:lnTo>
                    <a:pt x="442" y="0"/>
                  </a:lnTo>
                  <a:lnTo>
                    <a:pt x="46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0" name="Freeform 30"/>
            <p:cNvSpPr>
              <a:spLocks/>
            </p:cNvSpPr>
            <p:nvPr/>
          </p:nvSpPr>
          <p:spPr bwMode="auto">
            <a:xfrm>
              <a:off x="7724776" y="2601913"/>
              <a:ext cx="730250" cy="1781175"/>
            </a:xfrm>
            <a:custGeom>
              <a:avLst/>
              <a:gdLst>
                <a:gd name="T0" fmla="*/ 0 w 460"/>
                <a:gd name="T1" fmla="*/ 0 h 1122"/>
                <a:gd name="T2" fmla="*/ 704850 w 460"/>
                <a:gd name="T3" fmla="*/ 1781175 h 1122"/>
                <a:gd name="T4" fmla="*/ 730250 w 460"/>
                <a:gd name="T5" fmla="*/ 1781175 h 1122"/>
                <a:gd name="T6" fmla="*/ 39688 w 460"/>
                <a:gd name="T7" fmla="*/ 9525 h 1122"/>
                <a:gd name="T8" fmla="*/ 0 w 460"/>
                <a:gd name="T9" fmla="*/ 0 h 1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0" h="1122">
                  <a:moveTo>
                    <a:pt x="0" y="0"/>
                  </a:moveTo>
                  <a:lnTo>
                    <a:pt x="444" y="1122"/>
                  </a:lnTo>
                  <a:lnTo>
                    <a:pt x="460" y="1122"/>
                  </a:lnTo>
                  <a:lnTo>
                    <a:pt x="25"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1" name="Freeform 31"/>
            <p:cNvSpPr>
              <a:spLocks/>
            </p:cNvSpPr>
            <p:nvPr/>
          </p:nvSpPr>
          <p:spPr bwMode="auto">
            <a:xfrm>
              <a:off x="6338888" y="2244725"/>
              <a:ext cx="1487488" cy="390525"/>
            </a:xfrm>
            <a:custGeom>
              <a:avLst/>
              <a:gdLst>
                <a:gd name="T0" fmla="*/ 42863 w 937"/>
                <a:gd name="T1" fmla="*/ 23813 h 246"/>
                <a:gd name="T2" fmla="*/ 82550 w 937"/>
                <a:gd name="T3" fmla="*/ 9525 h 246"/>
                <a:gd name="T4" fmla="*/ 142875 w 937"/>
                <a:gd name="T5" fmla="*/ 1588 h 246"/>
                <a:gd name="T6" fmla="*/ 220663 w 937"/>
                <a:gd name="T7" fmla="*/ 1588 h 246"/>
                <a:gd name="T8" fmla="*/ 311150 w 937"/>
                <a:gd name="T9" fmla="*/ 6350 h 246"/>
                <a:gd name="T10" fmla="*/ 411163 w 937"/>
                <a:gd name="T11" fmla="*/ 15875 h 246"/>
                <a:gd name="T12" fmla="*/ 519113 w 937"/>
                <a:gd name="T13" fmla="*/ 30163 h 246"/>
                <a:gd name="T14" fmla="*/ 625475 w 937"/>
                <a:gd name="T15" fmla="*/ 49213 h 246"/>
                <a:gd name="T16" fmla="*/ 725488 w 937"/>
                <a:gd name="T17" fmla="*/ 73025 h 246"/>
                <a:gd name="T18" fmla="*/ 819150 w 937"/>
                <a:gd name="T19" fmla="*/ 101600 h 246"/>
                <a:gd name="T20" fmla="*/ 901700 w 937"/>
                <a:gd name="T21" fmla="*/ 133350 h 246"/>
                <a:gd name="T22" fmla="*/ 977900 w 937"/>
                <a:gd name="T23" fmla="*/ 168275 h 246"/>
                <a:gd name="T24" fmla="*/ 1042988 w 937"/>
                <a:gd name="T25" fmla="*/ 201613 h 246"/>
                <a:gd name="T26" fmla="*/ 1100138 w 937"/>
                <a:gd name="T27" fmla="*/ 230188 h 246"/>
                <a:gd name="T28" fmla="*/ 1144588 w 937"/>
                <a:gd name="T29" fmla="*/ 254000 h 246"/>
                <a:gd name="T30" fmla="*/ 1181100 w 937"/>
                <a:gd name="T31" fmla="*/ 271463 h 246"/>
                <a:gd name="T32" fmla="*/ 1216025 w 937"/>
                <a:gd name="T33" fmla="*/ 276225 h 246"/>
                <a:gd name="T34" fmla="*/ 1249363 w 937"/>
                <a:gd name="T35" fmla="*/ 277813 h 246"/>
                <a:gd name="T36" fmla="*/ 1271588 w 937"/>
                <a:gd name="T37" fmla="*/ 276225 h 246"/>
                <a:gd name="T38" fmla="*/ 1281113 w 937"/>
                <a:gd name="T39" fmla="*/ 273050 h 246"/>
                <a:gd name="T40" fmla="*/ 1277938 w 937"/>
                <a:gd name="T41" fmla="*/ 266700 h 246"/>
                <a:gd name="T42" fmla="*/ 1268413 w 937"/>
                <a:gd name="T43" fmla="*/ 223838 h 246"/>
                <a:gd name="T44" fmla="*/ 1273175 w 937"/>
                <a:gd name="T45" fmla="*/ 176213 h 246"/>
                <a:gd name="T46" fmla="*/ 1295400 w 937"/>
                <a:gd name="T47" fmla="*/ 149225 h 246"/>
                <a:gd name="T48" fmla="*/ 1330325 w 937"/>
                <a:gd name="T49" fmla="*/ 130175 h 246"/>
                <a:gd name="T50" fmla="*/ 1377950 w 937"/>
                <a:gd name="T51" fmla="*/ 125413 h 246"/>
                <a:gd name="T52" fmla="*/ 1430338 w 937"/>
                <a:gd name="T53" fmla="*/ 138113 h 246"/>
                <a:gd name="T54" fmla="*/ 1463675 w 937"/>
                <a:gd name="T55" fmla="*/ 161925 h 246"/>
                <a:gd name="T56" fmla="*/ 1482725 w 937"/>
                <a:gd name="T57" fmla="*/ 195263 h 246"/>
                <a:gd name="T58" fmla="*/ 1487488 w 937"/>
                <a:gd name="T59" fmla="*/ 234950 h 246"/>
                <a:gd name="T60" fmla="*/ 1482725 w 937"/>
                <a:gd name="T61" fmla="*/ 280988 h 246"/>
                <a:gd name="T62" fmla="*/ 1462088 w 937"/>
                <a:gd name="T63" fmla="*/ 330200 h 246"/>
                <a:gd name="T64" fmla="*/ 1423988 w 937"/>
                <a:gd name="T65" fmla="*/ 368300 h 246"/>
                <a:gd name="T66" fmla="*/ 1366838 w 937"/>
                <a:gd name="T67" fmla="*/ 390525 h 246"/>
                <a:gd name="T68" fmla="*/ 1304925 w 937"/>
                <a:gd name="T69" fmla="*/ 387350 h 246"/>
                <a:gd name="T70" fmla="*/ 1247775 w 937"/>
                <a:gd name="T71" fmla="*/ 377825 h 246"/>
                <a:gd name="T72" fmla="*/ 1181100 w 937"/>
                <a:gd name="T73" fmla="*/ 361950 h 246"/>
                <a:gd name="T74" fmla="*/ 1106488 w 937"/>
                <a:gd name="T75" fmla="*/ 339725 h 246"/>
                <a:gd name="T76" fmla="*/ 1030288 w 937"/>
                <a:gd name="T77" fmla="*/ 319088 h 246"/>
                <a:gd name="T78" fmla="*/ 957263 w 937"/>
                <a:gd name="T79" fmla="*/ 300038 h 246"/>
                <a:gd name="T80" fmla="*/ 890588 w 937"/>
                <a:gd name="T81" fmla="*/ 282575 h 246"/>
                <a:gd name="T82" fmla="*/ 833438 w 937"/>
                <a:gd name="T83" fmla="*/ 271463 h 246"/>
                <a:gd name="T84" fmla="*/ 757238 w 937"/>
                <a:gd name="T85" fmla="*/ 263525 h 246"/>
                <a:gd name="T86" fmla="*/ 642938 w 937"/>
                <a:gd name="T87" fmla="*/ 261938 h 246"/>
                <a:gd name="T88" fmla="*/ 525463 w 937"/>
                <a:gd name="T89" fmla="*/ 261938 h 246"/>
                <a:gd name="T90" fmla="*/ 414338 w 937"/>
                <a:gd name="T91" fmla="*/ 263525 h 246"/>
                <a:gd name="T92" fmla="*/ 304800 w 937"/>
                <a:gd name="T93" fmla="*/ 266700 h 246"/>
                <a:gd name="T94" fmla="*/ 204788 w 937"/>
                <a:gd name="T95" fmla="*/ 268288 h 246"/>
                <a:gd name="T96" fmla="*/ 111125 w 937"/>
                <a:gd name="T97" fmla="*/ 268288 h 246"/>
                <a:gd name="T98" fmla="*/ 33338 w 937"/>
                <a:gd name="T99" fmla="*/ 266700 h 246"/>
                <a:gd name="T100" fmla="*/ 33338 w 937"/>
                <a:gd name="T101" fmla="*/ 33338 h 2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37" h="246">
                  <a:moveTo>
                    <a:pt x="21" y="21"/>
                  </a:moveTo>
                  <a:lnTo>
                    <a:pt x="27" y="15"/>
                  </a:lnTo>
                  <a:lnTo>
                    <a:pt x="37" y="10"/>
                  </a:lnTo>
                  <a:lnTo>
                    <a:pt x="52" y="6"/>
                  </a:lnTo>
                  <a:lnTo>
                    <a:pt x="69" y="3"/>
                  </a:lnTo>
                  <a:lnTo>
                    <a:pt x="90" y="1"/>
                  </a:lnTo>
                  <a:lnTo>
                    <a:pt x="112" y="0"/>
                  </a:lnTo>
                  <a:lnTo>
                    <a:pt x="139" y="1"/>
                  </a:lnTo>
                  <a:lnTo>
                    <a:pt x="166" y="1"/>
                  </a:lnTo>
                  <a:lnTo>
                    <a:pt x="196" y="4"/>
                  </a:lnTo>
                  <a:lnTo>
                    <a:pt x="228" y="6"/>
                  </a:lnTo>
                  <a:lnTo>
                    <a:pt x="259" y="10"/>
                  </a:lnTo>
                  <a:lnTo>
                    <a:pt x="292" y="15"/>
                  </a:lnTo>
                  <a:lnTo>
                    <a:pt x="327" y="19"/>
                  </a:lnTo>
                  <a:lnTo>
                    <a:pt x="360" y="25"/>
                  </a:lnTo>
                  <a:lnTo>
                    <a:pt x="394" y="31"/>
                  </a:lnTo>
                  <a:lnTo>
                    <a:pt x="427" y="39"/>
                  </a:lnTo>
                  <a:lnTo>
                    <a:pt x="457" y="46"/>
                  </a:lnTo>
                  <a:lnTo>
                    <a:pt x="487" y="55"/>
                  </a:lnTo>
                  <a:lnTo>
                    <a:pt x="516" y="64"/>
                  </a:lnTo>
                  <a:lnTo>
                    <a:pt x="543" y="73"/>
                  </a:lnTo>
                  <a:lnTo>
                    <a:pt x="568" y="84"/>
                  </a:lnTo>
                  <a:lnTo>
                    <a:pt x="592" y="96"/>
                  </a:lnTo>
                  <a:lnTo>
                    <a:pt x="616" y="106"/>
                  </a:lnTo>
                  <a:lnTo>
                    <a:pt x="637" y="117"/>
                  </a:lnTo>
                  <a:lnTo>
                    <a:pt x="657" y="127"/>
                  </a:lnTo>
                  <a:lnTo>
                    <a:pt x="676" y="136"/>
                  </a:lnTo>
                  <a:lnTo>
                    <a:pt x="693" y="145"/>
                  </a:lnTo>
                  <a:lnTo>
                    <a:pt x="708" y="154"/>
                  </a:lnTo>
                  <a:lnTo>
                    <a:pt x="721" y="160"/>
                  </a:lnTo>
                  <a:lnTo>
                    <a:pt x="733" y="166"/>
                  </a:lnTo>
                  <a:lnTo>
                    <a:pt x="744" y="171"/>
                  </a:lnTo>
                  <a:lnTo>
                    <a:pt x="753" y="172"/>
                  </a:lnTo>
                  <a:lnTo>
                    <a:pt x="766" y="174"/>
                  </a:lnTo>
                  <a:lnTo>
                    <a:pt x="778" y="175"/>
                  </a:lnTo>
                  <a:lnTo>
                    <a:pt x="787" y="175"/>
                  </a:lnTo>
                  <a:lnTo>
                    <a:pt x="795" y="174"/>
                  </a:lnTo>
                  <a:lnTo>
                    <a:pt x="801" y="174"/>
                  </a:lnTo>
                  <a:lnTo>
                    <a:pt x="804" y="174"/>
                  </a:lnTo>
                  <a:lnTo>
                    <a:pt x="807" y="172"/>
                  </a:lnTo>
                  <a:lnTo>
                    <a:pt x="805" y="168"/>
                  </a:lnTo>
                  <a:lnTo>
                    <a:pt x="801" y="157"/>
                  </a:lnTo>
                  <a:lnTo>
                    <a:pt x="799" y="141"/>
                  </a:lnTo>
                  <a:lnTo>
                    <a:pt x="799" y="121"/>
                  </a:lnTo>
                  <a:lnTo>
                    <a:pt x="802" y="111"/>
                  </a:lnTo>
                  <a:lnTo>
                    <a:pt x="808" y="102"/>
                  </a:lnTo>
                  <a:lnTo>
                    <a:pt x="816" y="94"/>
                  </a:lnTo>
                  <a:lnTo>
                    <a:pt x="826" y="88"/>
                  </a:lnTo>
                  <a:lnTo>
                    <a:pt x="838" y="82"/>
                  </a:lnTo>
                  <a:lnTo>
                    <a:pt x="853" y="81"/>
                  </a:lnTo>
                  <a:lnTo>
                    <a:pt x="868" y="79"/>
                  </a:lnTo>
                  <a:lnTo>
                    <a:pt x="886" y="82"/>
                  </a:lnTo>
                  <a:lnTo>
                    <a:pt x="901" y="87"/>
                  </a:lnTo>
                  <a:lnTo>
                    <a:pt x="913" y="93"/>
                  </a:lnTo>
                  <a:lnTo>
                    <a:pt x="922" y="102"/>
                  </a:lnTo>
                  <a:lnTo>
                    <a:pt x="930" y="112"/>
                  </a:lnTo>
                  <a:lnTo>
                    <a:pt x="934" y="123"/>
                  </a:lnTo>
                  <a:lnTo>
                    <a:pt x="937" y="135"/>
                  </a:lnTo>
                  <a:lnTo>
                    <a:pt x="937" y="148"/>
                  </a:lnTo>
                  <a:lnTo>
                    <a:pt x="937" y="160"/>
                  </a:lnTo>
                  <a:lnTo>
                    <a:pt x="934" y="177"/>
                  </a:lnTo>
                  <a:lnTo>
                    <a:pt x="928" y="193"/>
                  </a:lnTo>
                  <a:lnTo>
                    <a:pt x="921" y="208"/>
                  </a:lnTo>
                  <a:lnTo>
                    <a:pt x="910" y="222"/>
                  </a:lnTo>
                  <a:lnTo>
                    <a:pt x="897" y="232"/>
                  </a:lnTo>
                  <a:lnTo>
                    <a:pt x="880" y="241"/>
                  </a:lnTo>
                  <a:lnTo>
                    <a:pt x="861" y="246"/>
                  </a:lnTo>
                  <a:lnTo>
                    <a:pt x="837" y="246"/>
                  </a:lnTo>
                  <a:lnTo>
                    <a:pt x="822" y="244"/>
                  </a:lnTo>
                  <a:lnTo>
                    <a:pt x="805" y="241"/>
                  </a:lnTo>
                  <a:lnTo>
                    <a:pt x="786" y="238"/>
                  </a:lnTo>
                  <a:lnTo>
                    <a:pt x="766" y="232"/>
                  </a:lnTo>
                  <a:lnTo>
                    <a:pt x="744" y="228"/>
                  </a:lnTo>
                  <a:lnTo>
                    <a:pt x="721" y="222"/>
                  </a:lnTo>
                  <a:lnTo>
                    <a:pt x="697" y="214"/>
                  </a:lnTo>
                  <a:lnTo>
                    <a:pt x="673" y="208"/>
                  </a:lnTo>
                  <a:lnTo>
                    <a:pt x="649" y="201"/>
                  </a:lnTo>
                  <a:lnTo>
                    <a:pt x="625" y="195"/>
                  </a:lnTo>
                  <a:lnTo>
                    <a:pt x="603" y="189"/>
                  </a:lnTo>
                  <a:lnTo>
                    <a:pt x="580" y="183"/>
                  </a:lnTo>
                  <a:lnTo>
                    <a:pt x="561" y="178"/>
                  </a:lnTo>
                  <a:lnTo>
                    <a:pt x="541" y="174"/>
                  </a:lnTo>
                  <a:lnTo>
                    <a:pt x="525" y="171"/>
                  </a:lnTo>
                  <a:lnTo>
                    <a:pt x="511" y="169"/>
                  </a:lnTo>
                  <a:lnTo>
                    <a:pt x="477" y="166"/>
                  </a:lnTo>
                  <a:lnTo>
                    <a:pt x="441" y="165"/>
                  </a:lnTo>
                  <a:lnTo>
                    <a:pt x="405" y="165"/>
                  </a:lnTo>
                  <a:lnTo>
                    <a:pt x="367" y="163"/>
                  </a:lnTo>
                  <a:lnTo>
                    <a:pt x="331" y="165"/>
                  </a:lnTo>
                  <a:lnTo>
                    <a:pt x="295" y="165"/>
                  </a:lnTo>
                  <a:lnTo>
                    <a:pt x="261" y="166"/>
                  </a:lnTo>
                  <a:lnTo>
                    <a:pt x="226" y="166"/>
                  </a:lnTo>
                  <a:lnTo>
                    <a:pt x="192" y="168"/>
                  </a:lnTo>
                  <a:lnTo>
                    <a:pt x="159" y="169"/>
                  </a:lnTo>
                  <a:lnTo>
                    <a:pt x="129" y="169"/>
                  </a:lnTo>
                  <a:lnTo>
                    <a:pt x="99" y="171"/>
                  </a:lnTo>
                  <a:lnTo>
                    <a:pt x="70" y="169"/>
                  </a:lnTo>
                  <a:lnTo>
                    <a:pt x="45" y="169"/>
                  </a:lnTo>
                  <a:lnTo>
                    <a:pt x="21" y="168"/>
                  </a:lnTo>
                  <a:lnTo>
                    <a:pt x="0" y="165"/>
                  </a:lnTo>
                  <a:lnTo>
                    <a:pt x="2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2" name="Freeform 32"/>
            <p:cNvSpPr>
              <a:spLocks/>
            </p:cNvSpPr>
            <p:nvPr/>
          </p:nvSpPr>
          <p:spPr bwMode="auto">
            <a:xfrm>
              <a:off x="6392863" y="2292350"/>
              <a:ext cx="1390650" cy="309562"/>
            </a:xfrm>
            <a:custGeom>
              <a:avLst/>
              <a:gdLst>
                <a:gd name="T0" fmla="*/ 36513 w 876"/>
                <a:gd name="T1" fmla="*/ 15875 h 195"/>
                <a:gd name="T2" fmla="*/ 69850 w 876"/>
                <a:gd name="T3" fmla="*/ 6350 h 195"/>
                <a:gd name="T4" fmla="*/ 122238 w 876"/>
                <a:gd name="T5" fmla="*/ 0 h 195"/>
                <a:gd name="T6" fmla="*/ 188913 w 876"/>
                <a:gd name="T7" fmla="*/ 0 h 195"/>
                <a:gd name="T8" fmla="*/ 269875 w 876"/>
                <a:gd name="T9" fmla="*/ 1587 h 195"/>
                <a:gd name="T10" fmla="*/ 361950 w 876"/>
                <a:gd name="T11" fmla="*/ 9525 h 195"/>
                <a:gd name="T12" fmla="*/ 460375 w 876"/>
                <a:gd name="T13" fmla="*/ 20637 h 195"/>
                <a:gd name="T14" fmla="*/ 565150 w 876"/>
                <a:gd name="T15" fmla="*/ 39687 h 195"/>
                <a:gd name="T16" fmla="*/ 661988 w 876"/>
                <a:gd name="T17" fmla="*/ 63500 h 195"/>
                <a:gd name="T18" fmla="*/ 750888 w 876"/>
                <a:gd name="T19" fmla="*/ 92075 h 195"/>
                <a:gd name="T20" fmla="*/ 836613 w 876"/>
                <a:gd name="T21" fmla="*/ 123825 h 195"/>
                <a:gd name="T22" fmla="*/ 914400 w 876"/>
                <a:gd name="T23" fmla="*/ 157162 h 195"/>
                <a:gd name="T24" fmla="*/ 985838 w 876"/>
                <a:gd name="T25" fmla="*/ 187325 h 195"/>
                <a:gd name="T26" fmla="*/ 1047750 w 876"/>
                <a:gd name="T27" fmla="*/ 215900 h 195"/>
                <a:gd name="T28" fmla="*/ 1100138 w 876"/>
                <a:gd name="T29" fmla="*/ 238125 h 195"/>
                <a:gd name="T30" fmla="*/ 1136650 w 876"/>
                <a:gd name="T31" fmla="*/ 252412 h 195"/>
                <a:gd name="T32" fmla="*/ 1171575 w 876"/>
                <a:gd name="T33" fmla="*/ 257175 h 195"/>
                <a:gd name="T34" fmla="*/ 1212850 w 876"/>
                <a:gd name="T35" fmla="*/ 257175 h 195"/>
                <a:gd name="T36" fmla="*/ 1241425 w 876"/>
                <a:gd name="T37" fmla="*/ 254000 h 195"/>
                <a:gd name="T38" fmla="*/ 1257300 w 876"/>
                <a:gd name="T39" fmla="*/ 252412 h 195"/>
                <a:gd name="T40" fmla="*/ 1257300 w 876"/>
                <a:gd name="T41" fmla="*/ 244475 h 195"/>
                <a:gd name="T42" fmla="*/ 1252538 w 876"/>
                <a:gd name="T43" fmla="*/ 201612 h 195"/>
                <a:gd name="T44" fmla="*/ 1257300 w 876"/>
                <a:gd name="T45" fmla="*/ 168275 h 195"/>
                <a:gd name="T46" fmla="*/ 1266825 w 876"/>
                <a:gd name="T47" fmla="*/ 152400 h 195"/>
                <a:gd name="T48" fmla="*/ 1285875 w 876"/>
                <a:gd name="T49" fmla="*/ 142875 h 195"/>
                <a:gd name="T50" fmla="*/ 1314450 w 876"/>
                <a:gd name="T51" fmla="*/ 138112 h 195"/>
                <a:gd name="T52" fmla="*/ 1362075 w 876"/>
                <a:gd name="T53" fmla="*/ 152400 h 195"/>
                <a:gd name="T54" fmla="*/ 1390650 w 876"/>
                <a:gd name="T55" fmla="*/ 196850 h 195"/>
                <a:gd name="T56" fmla="*/ 1389063 w 876"/>
                <a:gd name="T57" fmla="*/ 244475 h 195"/>
                <a:gd name="T58" fmla="*/ 1370013 w 876"/>
                <a:gd name="T59" fmla="*/ 276225 h 195"/>
                <a:gd name="T60" fmla="*/ 1331913 w 876"/>
                <a:gd name="T61" fmla="*/ 300037 h 195"/>
                <a:gd name="T62" fmla="*/ 1274763 w 876"/>
                <a:gd name="T63" fmla="*/ 309562 h 195"/>
                <a:gd name="T64" fmla="*/ 1217613 w 876"/>
                <a:gd name="T65" fmla="*/ 304800 h 195"/>
                <a:gd name="T66" fmla="*/ 1165225 w 876"/>
                <a:gd name="T67" fmla="*/ 292100 h 195"/>
                <a:gd name="T68" fmla="*/ 1100138 w 876"/>
                <a:gd name="T69" fmla="*/ 276225 h 195"/>
                <a:gd name="T70" fmla="*/ 1028700 w 876"/>
                <a:gd name="T71" fmla="*/ 257175 h 195"/>
                <a:gd name="T72" fmla="*/ 955675 w 876"/>
                <a:gd name="T73" fmla="*/ 234950 h 195"/>
                <a:gd name="T74" fmla="*/ 885825 w 876"/>
                <a:gd name="T75" fmla="*/ 214312 h 195"/>
                <a:gd name="T76" fmla="*/ 822325 w 876"/>
                <a:gd name="T77" fmla="*/ 195262 h 195"/>
                <a:gd name="T78" fmla="*/ 769938 w 876"/>
                <a:gd name="T79" fmla="*/ 182562 h 195"/>
                <a:gd name="T80" fmla="*/ 684213 w 876"/>
                <a:gd name="T81" fmla="*/ 173037 h 195"/>
                <a:gd name="T82" fmla="*/ 561975 w 876"/>
                <a:gd name="T83" fmla="*/ 166687 h 195"/>
                <a:gd name="T84" fmla="*/ 452438 w 876"/>
                <a:gd name="T85" fmla="*/ 166687 h 195"/>
                <a:gd name="T86" fmla="*/ 350838 w 876"/>
                <a:gd name="T87" fmla="*/ 168275 h 195"/>
                <a:gd name="T88" fmla="*/ 257175 w 876"/>
                <a:gd name="T89" fmla="*/ 176212 h 195"/>
                <a:gd name="T90" fmla="*/ 174625 w 876"/>
                <a:gd name="T91" fmla="*/ 180975 h 195"/>
                <a:gd name="T92" fmla="*/ 98425 w 876"/>
                <a:gd name="T93" fmla="*/ 182562 h 195"/>
                <a:gd name="T94" fmla="*/ 31750 w 876"/>
                <a:gd name="T95" fmla="*/ 180975 h 195"/>
                <a:gd name="T96" fmla="*/ 26988 w 876"/>
                <a:gd name="T97" fmla="*/ 23812 h 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76" h="195">
                  <a:moveTo>
                    <a:pt x="17" y="15"/>
                  </a:moveTo>
                  <a:lnTo>
                    <a:pt x="23" y="10"/>
                  </a:lnTo>
                  <a:lnTo>
                    <a:pt x="32" y="7"/>
                  </a:lnTo>
                  <a:lnTo>
                    <a:pt x="44" y="4"/>
                  </a:lnTo>
                  <a:lnTo>
                    <a:pt x="59" y="3"/>
                  </a:lnTo>
                  <a:lnTo>
                    <a:pt x="77" y="0"/>
                  </a:lnTo>
                  <a:lnTo>
                    <a:pt x="96" y="0"/>
                  </a:lnTo>
                  <a:lnTo>
                    <a:pt x="119" y="0"/>
                  </a:lnTo>
                  <a:lnTo>
                    <a:pt x="144" y="0"/>
                  </a:lnTo>
                  <a:lnTo>
                    <a:pt x="170" y="1"/>
                  </a:lnTo>
                  <a:lnTo>
                    <a:pt x="198" y="3"/>
                  </a:lnTo>
                  <a:lnTo>
                    <a:pt x="228" y="6"/>
                  </a:lnTo>
                  <a:lnTo>
                    <a:pt x="258" y="9"/>
                  </a:lnTo>
                  <a:lnTo>
                    <a:pt x="290" y="13"/>
                  </a:lnTo>
                  <a:lnTo>
                    <a:pt x="323" y="19"/>
                  </a:lnTo>
                  <a:lnTo>
                    <a:pt x="356" y="25"/>
                  </a:lnTo>
                  <a:lnTo>
                    <a:pt x="389" y="33"/>
                  </a:lnTo>
                  <a:lnTo>
                    <a:pt x="417" y="40"/>
                  </a:lnTo>
                  <a:lnTo>
                    <a:pt x="446" y="49"/>
                  </a:lnTo>
                  <a:lnTo>
                    <a:pt x="473" y="58"/>
                  </a:lnTo>
                  <a:lnTo>
                    <a:pt x="500" y="67"/>
                  </a:lnTo>
                  <a:lnTo>
                    <a:pt x="527" y="78"/>
                  </a:lnTo>
                  <a:lnTo>
                    <a:pt x="552" y="88"/>
                  </a:lnTo>
                  <a:lnTo>
                    <a:pt x="576" y="99"/>
                  </a:lnTo>
                  <a:lnTo>
                    <a:pt x="600" y="109"/>
                  </a:lnTo>
                  <a:lnTo>
                    <a:pt x="621" y="118"/>
                  </a:lnTo>
                  <a:lnTo>
                    <a:pt x="642" y="127"/>
                  </a:lnTo>
                  <a:lnTo>
                    <a:pt x="660" y="136"/>
                  </a:lnTo>
                  <a:lnTo>
                    <a:pt x="678" y="144"/>
                  </a:lnTo>
                  <a:lnTo>
                    <a:pt x="693" y="150"/>
                  </a:lnTo>
                  <a:lnTo>
                    <a:pt x="705" y="156"/>
                  </a:lnTo>
                  <a:lnTo>
                    <a:pt x="716" y="159"/>
                  </a:lnTo>
                  <a:lnTo>
                    <a:pt x="725" y="160"/>
                  </a:lnTo>
                  <a:lnTo>
                    <a:pt x="738" y="162"/>
                  </a:lnTo>
                  <a:lnTo>
                    <a:pt x="752" y="163"/>
                  </a:lnTo>
                  <a:lnTo>
                    <a:pt x="764" y="162"/>
                  </a:lnTo>
                  <a:lnTo>
                    <a:pt x="773" y="162"/>
                  </a:lnTo>
                  <a:lnTo>
                    <a:pt x="782" y="160"/>
                  </a:lnTo>
                  <a:lnTo>
                    <a:pt x="788" y="160"/>
                  </a:lnTo>
                  <a:lnTo>
                    <a:pt x="792" y="159"/>
                  </a:lnTo>
                  <a:lnTo>
                    <a:pt x="794" y="159"/>
                  </a:lnTo>
                  <a:lnTo>
                    <a:pt x="792" y="154"/>
                  </a:lnTo>
                  <a:lnTo>
                    <a:pt x="791" y="142"/>
                  </a:lnTo>
                  <a:lnTo>
                    <a:pt x="789" y="127"/>
                  </a:lnTo>
                  <a:lnTo>
                    <a:pt x="791" y="112"/>
                  </a:lnTo>
                  <a:lnTo>
                    <a:pt x="792" y="106"/>
                  </a:lnTo>
                  <a:lnTo>
                    <a:pt x="795" y="100"/>
                  </a:lnTo>
                  <a:lnTo>
                    <a:pt x="798" y="96"/>
                  </a:lnTo>
                  <a:lnTo>
                    <a:pt x="804" y="91"/>
                  </a:lnTo>
                  <a:lnTo>
                    <a:pt x="810" y="90"/>
                  </a:lnTo>
                  <a:lnTo>
                    <a:pt x="819" y="88"/>
                  </a:lnTo>
                  <a:lnTo>
                    <a:pt x="828" y="87"/>
                  </a:lnTo>
                  <a:lnTo>
                    <a:pt x="839" y="88"/>
                  </a:lnTo>
                  <a:lnTo>
                    <a:pt x="858" y="96"/>
                  </a:lnTo>
                  <a:lnTo>
                    <a:pt x="870" y="108"/>
                  </a:lnTo>
                  <a:lnTo>
                    <a:pt x="876" y="124"/>
                  </a:lnTo>
                  <a:lnTo>
                    <a:pt x="876" y="142"/>
                  </a:lnTo>
                  <a:lnTo>
                    <a:pt x="875" y="154"/>
                  </a:lnTo>
                  <a:lnTo>
                    <a:pt x="870" y="165"/>
                  </a:lnTo>
                  <a:lnTo>
                    <a:pt x="863" y="174"/>
                  </a:lnTo>
                  <a:lnTo>
                    <a:pt x="852" y="181"/>
                  </a:lnTo>
                  <a:lnTo>
                    <a:pt x="839" y="189"/>
                  </a:lnTo>
                  <a:lnTo>
                    <a:pt x="822" y="192"/>
                  </a:lnTo>
                  <a:lnTo>
                    <a:pt x="803" y="195"/>
                  </a:lnTo>
                  <a:lnTo>
                    <a:pt x="780" y="193"/>
                  </a:lnTo>
                  <a:lnTo>
                    <a:pt x="767" y="192"/>
                  </a:lnTo>
                  <a:lnTo>
                    <a:pt x="752" y="189"/>
                  </a:lnTo>
                  <a:lnTo>
                    <a:pt x="734" y="184"/>
                  </a:lnTo>
                  <a:lnTo>
                    <a:pt x="714" y="180"/>
                  </a:lnTo>
                  <a:lnTo>
                    <a:pt x="693" y="174"/>
                  </a:lnTo>
                  <a:lnTo>
                    <a:pt x="671" y="168"/>
                  </a:lnTo>
                  <a:lnTo>
                    <a:pt x="648" y="162"/>
                  </a:lnTo>
                  <a:lnTo>
                    <a:pt x="626" y="154"/>
                  </a:lnTo>
                  <a:lnTo>
                    <a:pt x="602" y="148"/>
                  </a:lnTo>
                  <a:lnTo>
                    <a:pt x="579" y="141"/>
                  </a:lnTo>
                  <a:lnTo>
                    <a:pt x="558" y="135"/>
                  </a:lnTo>
                  <a:lnTo>
                    <a:pt x="537" y="129"/>
                  </a:lnTo>
                  <a:lnTo>
                    <a:pt x="518" y="123"/>
                  </a:lnTo>
                  <a:lnTo>
                    <a:pt x="500" y="120"/>
                  </a:lnTo>
                  <a:lnTo>
                    <a:pt x="485" y="115"/>
                  </a:lnTo>
                  <a:lnTo>
                    <a:pt x="471" y="114"/>
                  </a:lnTo>
                  <a:lnTo>
                    <a:pt x="431" y="109"/>
                  </a:lnTo>
                  <a:lnTo>
                    <a:pt x="392" y="106"/>
                  </a:lnTo>
                  <a:lnTo>
                    <a:pt x="354" y="105"/>
                  </a:lnTo>
                  <a:lnTo>
                    <a:pt x="318" y="105"/>
                  </a:lnTo>
                  <a:lnTo>
                    <a:pt x="285" y="105"/>
                  </a:lnTo>
                  <a:lnTo>
                    <a:pt x="252" y="105"/>
                  </a:lnTo>
                  <a:lnTo>
                    <a:pt x="221" y="106"/>
                  </a:lnTo>
                  <a:lnTo>
                    <a:pt x="191" y="108"/>
                  </a:lnTo>
                  <a:lnTo>
                    <a:pt x="162" y="111"/>
                  </a:lnTo>
                  <a:lnTo>
                    <a:pt x="135" y="112"/>
                  </a:lnTo>
                  <a:lnTo>
                    <a:pt x="110" y="114"/>
                  </a:lnTo>
                  <a:lnTo>
                    <a:pt x="86" y="115"/>
                  </a:lnTo>
                  <a:lnTo>
                    <a:pt x="62" y="115"/>
                  </a:lnTo>
                  <a:lnTo>
                    <a:pt x="41" y="115"/>
                  </a:lnTo>
                  <a:lnTo>
                    <a:pt x="20" y="114"/>
                  </a:lnTo>
                  <a:lnTo>
                    <a:pt x="0" y="112"/>
                  </a:lnTo>
                  <a:lnTo>
                    <a:pt x="17" y="1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3" name="Freeform 33"/>
            <p:cNvSpPr>
              <a:spLocks/>
            </p:cNvSpPr>
            <p:nvPr/>
          </p:nvSpPr>
          <p:spPr bwMode="auto">
            <a:xfrm>
              <a:off x="6410326" y="2384425"/>
              <a:ext cx="1116013" cy="184150"/>
            </a:xfrm>
            <a:custGeom>
              <a:avLst/>
              <a:gdLst>
                <a:gd name="T0" fmla="*/ 139700 w 703"/>
                <a:gd name="T1" fmla="*/ 79375 h 116"/>
                <a:gd name="T2" fmla="*/ 171450 w 703"/>
                <a:gd name="T3" fmla="*/ 74613 h 116"/>
                <a:gd name="T4" fmla="*/ 225425 w 703"/>
                <a:gd name="T5" fmla="*/ 66675 h 116"/>
                <a:gd name="T6" fmla="*/ 301625 w 703"/>
                <a:gd name="T7" fmla="*/ 61913 h 116"/>
                <a:gd name="T8" fmla="*/ 390525 w 703"/>
                <a:gd name="T9" fmla="*/ 55563 h 116"/>
                <a:gd name="T10" fmla="*/ 482600 w 703"/>
                <a:gd name="T11" fmla="*/ 52388 h 116"/>
                <a:gd name="T12" fmla="*/ 581025 w 703"/>
                <a:gd name="T13" fmla="*/ 55563 h 116"/>
                <a:gd name="T14" fmla="*/ 671513 w 703"/>
                <a:gd name="T15" fmla="*/ 61913 h 116"/>
                <a:gd name="T16" fmla="*/ 752475 w 703"/>
                <a:gd name="T17" fmla="*/ 79375 h 116"/>
                <a:gd name="T18" fmla="*/ 828675 w 703"/>
                <a:gd name="T19" fmla="*/ 95250 h 116"/>
                <a:gd name="T20" fmla="*/ 900113 w 703"/>
                <a:gd name="T21" fmla="*/ 114300 h 116"/>
                <a:gd name="T22" fmla="*/ 963613 w 703"/>
                <a:gd name="T23" fmla="*/ 133350 h 116"/>
                <a:gd name="T24" fmla="*/ 1020763 w 703"/>
                <a:gd name="T25" fmla="*/ 150813 h 116"/>
                <a:gd name="T26" fmla="*/ 1063625 w 703"/>
                <a:gd name="T27" fmla="*/ 165100 h 116"/>
                <a:gd name="T28" fmla="*/ 1096963 w 703"/>
                <a:gd name="T29" fmla="*/ 176213 h 116"/>
                <a:gd name="T30" fmla="*/ 1114425 w 703"/>
                <a:gd name="T31" fmla="*/ 184150 h 116"/>
                <a:gd name="T32" fmla="*/ 1114425 w 703"/>
                <a:gd name="T33" fmla="*/ 184150 h 116"/>
                <a:gd name="T34" fmla="*/ 1100138 w 703"/>
                <a:gd name="T35" fmla="*/ 176213 h 116"/>
                <a:gd name="T36" fmla="*/ 1068388 w 703"/>
                <a:gd name="T37" fmla="*/ 165100 h 116"/>
                <a:gd name="T38" fmla="*/ 1025525 w 703"/>
                <a:gd name="T39" fmla="*/ 150813 h 116"/>
                <a:gd name="T40" fmla="*/ 971550 w 703"/>
                <a:gd name="T41" fmla="*/ 131763 h 116"/>
                <a:gd name="T42" fmla="*/ 906463 w 703"/>
                <a:gd name="T43" fmla="*/ 107950 h 116"/>
                <a:gd name="T44" fmla="*/ 833438 w 703"/>
                <a:gd name="T45" fmla="*/ 80963 h 116"/>
                <a:gd name="T46" fmla="*/ 749300 w 703"/>
                <a:gd name="T47" fmla="*/ 52388 h 116"/>
                <a:gd name="T48" fmla="*/ 658813 w 703"/>
                <a:gd name="T49" fmla="*/ 23813 h 116"/>
                <a:gd name="T50" fmla="*/ 552450 w 703"/>
                <a:gd name="T51" fmla="*/ 7938 h 116"/>
                <a:gd name="T52" fmla="*/ 434975 w 703"/>
                <a:gd name="T53" fmla="*/ 0 h 116"/>
                <a:gd name="T54" fmla="*/ 319088 w 703"/>
                <a:gd name="T55" fmla="*/ 3175 h 116"/>
                <a:gd name="T56" fmla="*/ 209550 w 703"/>
                <a:gd name="T57" fmla="*/ 7938 h 116"/>
                <a:gd name="T58" fmla="*/ 115888 w 703"/>
                <a:gd name="T59" fmla="*/ 17463 h 116"/>
                <a:gd name="T60" fmla="*/ 44450 w 703"/>
                <a:gd name="T61" fmla="*/ 23813 h 116"/>
                <a:gd name="T62" fmla="*/ 4763 w 703"/>
                <a:gd name="T63" fmla="*/ 31750 h 116"/>
                <a:gd name="T64" fmla="*/ 134938 w 703"/>
                <a:gd name="T65" fmla="*/ 7937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3" h="116">
                  <a:moveTo>
                    <a:pt x="85" y="50"/>
                  </a:moveTo>
                  <a:lnTo>
                    <a:pt x="88" y="50"/>
                  </a:lnTo>
                  <a:lnTo>
                    <a:pt x="96" y="48"/>
                  </a:lnTo>
                  <a:lnTo>
                    <a:pt x="108" y="47"/>
                  </a:lnTo>
                  <a:lnTo>
                    <a:pt x="123" y="45"/>
                  </a:lnTo>
                  <a:lnTo>
                    <a:pt x="142" y="42"/>
                  </a:lnTo>
                  <a:lnTo>
                    <a:pt x="165" y="41"/>
                  </a:lnTo>
                  <a:lnTo>
                    <a:pt x="190" y="39"/>
                  </a:lnTo>
                  <a:lnTo>
                    <a:pt x="217" y="36"/>
                  </a:lnTo>
                  <a:lnTo>
                    <a:pt x="246" y="35"/>
                  </a:lnTo>
                  <a:lnTo>
                    <a:pt x="274" y="33"/>
                  </a:lnTo>
                  <a:lnTo>
                    <a:pt x="304" y="33"/>
                  </a:lnTo>
                  <a:lnTo>
                    <a:pt x="336" y="33"/>
                  </a:lnTo>
                  <a:lnTo>
                    <a:pt x="366" y="35"/>
                  </a:lnTo>
                  <a:lnTo>
                    <a:pt x="394" y="36"/>
                  </a:lnTo>
                  <a:lnTo>
                    <a:pt x="423" y="39"/>
                  </a:lnTo>
                  <a:lnTo>
                    <a:pt x="448" y="44"/>
                  </a:lnTo>
                  <a:lnTo>
                    <a:pt x="474" y="50"/>
                  </a:lnTo>
                  <a:lnTo>
                    <a:pt x="498" y="54"/>
                  </a:lnTo>
                  <a:lnTo>
                    <a:pt x="522" y="60"/>
                  </a:lnTo>
                  <a:lnTo>
                    <a:pt x="544" y="66"/>
                  </a:lnTo>
                  <a:lnTo>
                    <a:pt x="567" y="72"/>
                  </a:lnTo>
                  <a:lnTo>
                    <a:pt x="588" y="78"/>
                  </a:lnTo>
                  <a:lnTo>
                    <a:pt x="607" y="84"/>
                  </a:lnTo>
                  <a:lnTo>
                    <a:pt x="625" y="90"/>
                  </a:lnTo>
                  <a:lnTo>
                    <a:pt x="643" y="95"/>
                  </a:lnTo>
                  <a:lnTo>
                    <a:pt x="658" y="101"/>
                  </a:lnTo>
                  <a:lnTo>
                    <a:pt x="670" y="104"/>
                  </a:lnTo>
                  <a:lnTo>
                    <a:pt x="682" y="108"/>
                  </a:lnTo>
                  <a:lnTo>
                    <a:pt x="691" y="111"/>
                  </a:lnTo>
                  <a:lnTo>
                    <a:pt x="697" y="114"/>
                  </a:lnTo>
                  <a:lnTo>
                    <a:pt x="702" y="116"/>
                  </a:lnTo>
                  <a:lnTo>
                    <a:pt x="703" y="116"/>
                  </a:lnTo>
                  <a:lnTo>
                    <a:pt x="702" y="116"/>
                  </a:lnTo>
                  <a:lnTo>
                    <a:pt x="699" y="114"/>
                  </a:lnTo>
                  <a:lnTo>
                    <a:pt x="693" y="111"/>
                  </a:lnTo>
                  <a:lnTo>
                    <a:pt x="684" y="108"/>
                  </a:lnTo>
                  <a:lnTo>
                    <a:pt x="673" y="104"/>
                  </a:lnTo>
                  <a:lnTo>
                    <a:pt x="661" y="99"/>
                  </a:lnTo>
                  <a:lnTo>
                    <a:pt x="646" y="95"/>
                  </a:lnTo>
                  <a:lnTo>
                    <a:pt x="631" y="89"/>
                  </a:lnTo>
                  <a:lnTo>
                    <a:pt x="612" y="83"/>
                  </a:lnTo>
                  <a:lnTo>
                    <a:pt x="592" y="75"/>
                  </a:lnTo>
                  <a:lnTo>
                    <a:pt x="571" y="68"/>
                  </a:lnTo>
                  <a:lnTo>
                    <a:pt x="549" y="59"/>
                  </a:lnTo>
                  <a:lnTo>
                    <a:pt x="525" y="51"/>
                  </a:lnTo>
                  <a:lnTo>
                    <a:pt x="499" y="42"/>
                  </a:lnTo>
                  <a:lnTo>
                    <a:pt x="472" y="33"/>
                  </a:lnTo>
                  <a:lnTo>
                    <a:pt x="445" y="24"/>
                  </a:lnTo>
                  <a:lnTo>
                    <a:pt x="415" y="15"/>
                  </a:lnTo>
                  <a:lnTo>
                    <a:pt x="382" y="9"/>
                  </a:lnTo>
                  <a:lnTo>
                    <a:pt x="348" y="5"/>
                  </a:lnTo>
                  <a:lnTo>
                    <a:pt x="312" y="2"/>
                  </a:lnTo>
                  <a:lnTo>
                    <a:pt x="274" y="0"/>
                  </a:lnTo>
                  <a:lnTo>
                    <a:pt x="238" y="0"/>
                  </a:lnTo>
                  <a:lnTo>
                    <a:pt x="201" y="2"/>
                  </a:lnTo>
                  <a:lnTo>
                    <a:pt x="166" y="3"/>
                  </a:lnTo>
                  <a:lnTo>
                    <a:pt x="132" y="5"/>
                  </a:lnTo>
                  <a:lnTo>
                    <a:pt x="100" y="8"/>
                  </a:lnTo>
                  <a:lnTo>
                    <a:pt x="73" y="11"/>
                  </a:lnTo>
                  <a:lnTo>
                    <a:pt x="48" y="14"/>
                  </a:lnTo>
                  <a:lnTo>
                    <a:pt x="28" y="15"/>
                  </a:lnTo>
                  <a:lnTo>
                    <a:pt x="13" y="18"/>
                  </a:lnTo>
                  <a:lnTo>
                    <a:pt x="3" y="20"/>
                  </a:lnTo>
                  <a:lnTo>
                    <a:pt x="0" y="20"/>
                  </a:lnTo>
                  <a:lnTo>
                    <a:pt x="8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4" name="Freeform 34"/>
            <p:cNvSpPr>
              <a:spLocks/>
            </p:cNvSpPr>
            <p:nvPr/>
          </p:nvSpPr>
          <p:spPr bwMode="auto">
            <a:xfrm>
              <a:off x="6440488" y="2298700"/>
              <a:ext cx="1127125" cy="279400"/>
            </a:xfrm>
            <a:custGeom>
              <a:avLst/>
              <a:gdLst>
                <a:gd name="T0" fmla="*/ 103188 w 710"/>
                <a:gd name="T1" fmla="*/ 47625 h 176"/>
                <a:gd name="T2" fmla="*/ 141288 w 710"/>
                <a:gd name="T3" fmla="*/ 50800 h 176"/>
                <a:gd name="T4" fmla="*/ 209550 w 710"/>
                <a:gd name="T5" fmla="*/ 55563 h 176"/>
                <a:gd name="T6" fmla="*/ 298450 w 710"/>
                <a:gd name="T7" fmla="*/ 61913 h 176"/>
                <a:gd name="T8" fmla="*/ 398463 w 710"/>
                <a:gd name="T9" fmla="*/ 71438 h 176"/>
                <a:gd name="T10" fmla="*/ 503238 w 710"/>
                <a:gd name="T11" fmla="*/ 84138 h 176"/>
                <a:gd name="T12" fmla="*/ 600075 w 710"/>
                <a:gd name="T13" fmla="*/ 98425 h 176"/>
                <a:gd name="T14" fmla="*/ 684213 w 710"/>
                <a:gd name="T15" fmla="*/ 114300 h 176"/>
                <a:gd name="T16" fmla="*/ 747713 w 710"/>
                <a:gd name="T17" fmla="*/ 133350 h 176"/>
                <a:gd name="T18" fmla="*/ 814388 w 710"/>
                <a:gd name="T19" fmla="*/ 157163 h 176"/>
                <a:gd name="T20" fmla="*/ 884238 w 710"/>
                <a:gd name="T21" fmla="*/ 180975 h 176"/>
                <a:gd name="T22" fmla="*/ 952500 w 710"/>
                <a:gd name="T23" fmla="*/ 207963 h 176"/>
                <a:gd name="T24" fmla="*/ 1012825 w 710"/>
                <a:gd name="T25" fmla="*/ 231775 h 176"/>
                <a:gd name="T26" fmla="*/ 1065213 w 710"/>
                <a:gd name="T27" fmla="*/ 252413 h 176"/>
                <a:gd name="T28" fmla="*/ 1103313 w 710"/>
                <a:gd name="T29" fmla="*/ 269875 h 176"/>
                <a:gd name="T30" fmla="*/ 1123950 w 710"/>
                <a:gd name="T31" fmla="*/ 279400 h 176"/>
                <a:gd name="T32" fmla="*/ 1123950 w 710"/>
                <a:gd name="T33" fmla="*/ 276225 h 176"/>
                <a:gd name="T34" fmla="*/ 1103313 w 710"/>
                <a:gd name="T35" fmla="*/ 266700 h 176"/>
                <a:gd name="T36" fmla="*/ 1062038 w 710"/>
                <a:gd name="T37" fmla="*/ 250825 h 176"/>
                <a:gd name="T38" fmla="*/ 1008063 w 710"/>
                <a:gd name="T39" fmla="*/ 227013 h 176"/>
                <a:gd name="T40" fmla="*/ 942975 w 710"/>
                <a:gd name="T41" fmla="*/ 198438 h 176"/>
                <a:gd name="T42" fmla="*/ 869950 w 710"/>
                <a:gd name="T43" fmla="*/ 166688 h 176"/>
                <a:gd name="T44" fmla="*/ 793750 w 710"/>
                <a:gd name="T45" fmla="*/ 136525 h 176"/>
                <a:gd name="T46" fmla="*/ 717550 w 710"/>
                <a:gd name="T47" fmla="*/ 107950 h 176"/>
                <a:gd name="T48" fmla="*/ 617538 w 710"/>
                <a:gd name="T49" fmla="*/ 71438 h 176"/>
                <a:gd name="T50" fmla="*/ 495300 w 710"/>
                <a:gd name="T51" fmla="*/ 41275 h 176"/>
                <a:gd name="T52" fmla="*/ 385763 w 710"/>
                <a:gd name="T53" fmla="*/ 19050 h 176"/>
                <a:gd name="T54" fmla="*/ 285750 w 710"/>
                <a:gd name="T55" fmla="*/ 7938 h 176"/>
                <a:gd name="T56" fmla="*/ 198438 w 710"/>
                <a:gd name="T57" fmla="*/ 3175 h 176"/>
                <a:gd name="T58" fmla="*/ 123825 w 710"/>
                <a:gd name="T59" fmla="*/ 3175 h 176"/>
                <a:gd name="T60" fmla="*/ 66675 w 710"/>
                <a:gd name="T61" fmla="*/ 4763 h 176"/>
                <a:gd name="T62" fmla="*/ 26988 w 710"/>
                <a:gd name="T63" fmla="*/ 12700 h 176"/>
                <a:gd name="T64" fmla="*/ 0 w 710"/>
                <a:gd name="T65" fmla="*/ 19050 h 176"/>
                <a:gd name="T66" fmla="*/ 14288 w 710"/>
                <a:gd name="T67" fmla="*/ 31750 h 176"/>
                <a:gd name="T68" fmla="*/ 57150 w 710"/>
                <a:gd name="T69" fmla="*/ 41275 h 176"/>
                <a:gd name="T70" fmla="*/ 93663 w 710"/>
                <a:gd name="T71" fmla="*/ 47625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10" h="176">
                  <a:moveTo>
                    <a:pt x="62" y="30"/>
                  </a:moveTo>
                  <a:lnTo>
                    <a:pt x="65" y="30"/>
                  </a:lnTo>
                  <a:lnTo>
                    <a:pt x="74" y="30"/>
                  </a:lnTo>
                  <a:lnTo>
                    <a:pt x="89" y="32"/>
                  </a:lnTo>
                  <a:lnTo>
                    <a:pt x="108" y="33"/>
                  </a:lnTo>
                  <a:lnTo>
                    <a:pt x="132" y="35"/>
                  </a:lnTo>
                  <a:lnTo>
                    <a:pt x="158" y="36"/>
                  </a:lnTo>
                  <a:lnTo>
                    <a:pt x="188" y="39"/>
                  </a:lnTo>
                  <a:lnTo>
                    <a:pt x="219" y="42"/>
                  </a:lnTo>
                  <a:lnTo>
                    <a:pt x="251" y="45"/>
                  </a:lnTo>
                  <a:lnTo>
                    <a:pt x="284" y="48"/>
                  </a:lnTo>
                  <a:lnTo>
                    <a:pt x="317" y="53"/>
                  </a:lnTo>
                  <a:lnTo>
                    <a:pt x="348" y="57"/>
                  </a:lnTo>
                  <a:lnTo>
                    <a:pt x="378" y="62"/>
                  </a:lnTo>
                  <a:lnTo>
                    <a:pt x="405" y="66"/>
                  </a:lnTo>
                  <a:lnTo>
                    <a:pt x="431" y="72"/>
                  </a:lnTo>
                  <a:lnTo>
                    <a:pt x="452" y="78"/>
                  </a:lnTo>
                  <a:lnTo>
                    <a:pt x="471" y="84"/>
                  </a:lnTo>
                  <a:lnTo>
                    <a:pt x="492" y="92"/>
                  </a:lnTo>
                  <a:lnTo>
                    <a:pt x="513" y="99"/>
                  </a:lnTo>
                  <a:lnTo>
                    <a:pt x="536" y="107"/>
                  </a:lnTo>
                  <a:lnTo>
                    <a:pt x="557" y="114"/>
                  </a:lnTo>
                  <a:lnTo>
                    <a:pt x="579" y="123"/>
                  </a:lnTo>
                  <a:lnTo>
                    <a:pt x="600" y="131"/>
                  </a:lnTo>
                  <a:lnTo>
                    <a:pt x="620" y="138"/>
                  </a:lnTo>
                  <a:lnTo>
                    <a:pt x="638" y="146"/>
                  </a:lnTo>
                  <a:lnTo>
                    <a:pt x="656" y="153"/>
                  </a:lnTo>
                  <a:lnTo>
                    <a:pt x="671" y="159"/>
                  </a:lnTo>
                  <a:lnTo>
                    <a:pt x="684" y="165"/>
                  </a:lnTo>
                  <a:lnTo>
                    <a:pt x="695" y="170"/>
                  </a:lnTo>
                  <a:lnTo>
                    <a:pt x="702" y="173"/>
                  </a:lnTo>
                  <a:lnTo>
                    <a:pt x="708" y="176"/>
                  </a:lnTo>
                  <a:lnTo>
                    <a:pt x="710" y="176"/>
                  </a:lnTo>
                  <a:lnTo>
                    <a:pt x="708" y="174"/>
                  </a:lnTo>
                  <a:lnTo>
                    <a:pt x="702" y="173"/>
                  </a:lnTo>
                  <a:lnTo>
                    <a:pt x="695" y="168"/>
                  </a:lnTo>
                  <a:lnTo>
                    <a:pt x="683" y="164"/>
                  </a:lnTo>
                  <a:lnTo>
                    <a:pt x="669" y="158"/>
                  </a:lnTo>
                  <a:lnTo>
                    <a:pt x="653" y="150"/>
                  </a:lnTo>
                  <a:lnTo>
                    <a:pt x="635" y="143"/>
                  </a:lnTo>
                  <a:lnTo>
                    <a:pt x="615" y="134"/>
                  </a:lnTo>
                  <a:lnTo>
                    <a:pt x="594" y="125"/>
                  </a:lnTo>
                  <a:lnTo>
                    <a:pt x="572" y="114"/>
                  </a:lnTo>
                  <a:lnTo>
                    <a:pt x="548" y="105"/>
                  </a:lnTo>
                  <a:lnTo>
                    <a:pt x="524" y="95"/>
                  </a:lnTo>
                  <a:lnTo>
                    <a:pt x="500" y="86"/>
                  </a:lnTo>
                  <a:lnTo>
                    <a:pt x="476" y="77"/>
                  </a:lnTo>
                  <a:lnTo>
                    <a:pt x="452" y="68"/>
                  </a:lnTo>
                  <a:lnTo>
                    <a:pt x="428" y="59"/>
                  </a:lnTo>
                  <a:lnTo>
                    <a:pt x="389" y="45"/>
                  </a:lnTo>
                  <a:lnTo>
                    <a:pt x="350" y="35"/>
                  </a:lnTo>
                  <a:lnTo>
                    <a:pt x="312" y="26"/>
                  </a:lnTo>
                  <a:lnTo>
                    <a:pt x="278" y="18"/>
                  </a:lnTo>
                  <a:lnTo>
                    <a:pt x="243" y="12"/>
                  </a:lnTo>
                  <a:lnTo>
                    <a:pt x="210" y="8"/>
                  </a:lnTo>
                  <a:lnTo>
                    <a:pt x="180" y="5"/>
                  </a:lnTo>
                  <a:lnTo>
                    <a:pt x="152" y="2"/>
                  </a:lnTo>
                  <a:lnTo>
                    <a:pt x="125" y="2"/>
                  </a:lnTo>
                  <a:lnTo>
                    <a:pt x="101" y="0"/>
                  </a:lnTo>
                  <a:lnTo>
                    <a:pt x="78" y="2"/>
                  </a:lnTo>
                  <a:lnTo>
                    <a:pt x="59" y="2"/>
                  </a:lnTo>
                  <a:lnTo>
                    <a:pt x="42" y="3"/>
                  </a:lnTo>
                  <a:lnTo>
                    <a:pt x="27" y="5"/>
                  </a:lnTo>
                  <a:lnTo>
                    <a:pt x="17" y="8"/>
                  </a:lnTo>
                  <a:lnTo>
                    <a:pt x="8" y="9"/>
                  </a:lnTo>
                  <a:lnTo>
                    <a:pt x="0" y="12"/>
                  </a:lnTo>
                  <a:lnTo>
                    <a:pt x="2" y="17"/>
                  </a:lnTo>
                  <a:lnTo>
                    <a:pt x="9" y="20"/>
                  </a:lnTo>
                  <a:lnTo>
                    <a:pt x="21" y="23"/>
                  </a:lnTo>
                  <a:lnTo>
                    <a:pt x="36" y="26"/>
                  </a:lnTo>
                  <a:lnTo>
                    <a:pt x="48" y="29"/>
                  </a:lnTo>
                  <a:lnTo>
                    <a:pt x="59" y="30"/>
                  </a:lnTo>
                  <a:lnTo>
                    <a:pt x="62"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5" name="Freeform 35"/>
            <p:cNvSpPr>
              <a:spLocks/>
            </p:cNvSpPr>
            <p:nvPr/>
          </p:nvSpPr>
          <p:spPr bwMode="auto">
            <a:xfrm>
              <a:off x="7681913" y="2498725"/>
              <a:ext cx="85725" cy="74612"/>
            </a:xfrm>
            <a:custGeom>
              <a:avLst/>
              <a:gdLst>
                <a:gd name="T0" fmla="*/ 85725 w 54"/>
                <a:gd name="T1" fmla="*/ 0 h 47"/>
                <a:gd name="T2" fmla="*/ 85725 w 54"/>
                <a:gd name="T3" fmla="*/ 7937 h 47"/>
                <a:gd name="T4" fmla="*/ 82550 w 54"/>
                <a:gd name="T5" fmla="*/ 23812 h 47"/>
                <a:gd name="T6" fmla="*/ 73025 w 54"/>
                <a:gd name="T7" fmla="*/ 42862 h 47"/>
                <a:gd name="T8" fmla="*/ 52388 w 54"/>
                <a:gd name="T9" fmla="*/ 61912 h 47"/>
                <a:gd name="T10" fmla="*/ 28575 w 54"/>
                <a:gd name="T11" fmla="*/ 71437 h 47"/>
                <a:gd name="T12" fmla="*/ 11113 w 54"/>
                <a:gd name="T13" fmla="*/ 74612 h 47"/>
                <a:gd name="T14" fmla="*/ 1588 w 54"/>
                <a:gd name="T15" fmla="*/ 71437 h 47"/>
                <a:gd name="T16" fmla="*/ 0 w 54"/>
                <a:gd name="T17" fmla="*/ 69850 h 47"/>
                <a:gd name="T18" fmla="*/ 85725 w 54"/>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7">
                  <a:moveTo>
                    <a:pt x="54" y="0"/>
                  </a:moveTo>
                  <a:lnTo>
                    <a:pt x="54" y="5"/>
                  </a:lnTo>
                  <a:lnTo>
                    <a:pt x="52" y="15"/>
                  </a:lnTo>
                  <a:lnTo>
                    <a:pt x="46" y="27"/>
                  </a:lnTo>
                  <a:lnTo>
                    <a:pt x="33" y="39"/>
                  </a:lnTo>
                  <a:lnTo>
                    <a:pt x="18" y="45"/>
                  </a:lnTo>
                  <a:lnTo>
                    <a:pt x="7" y="47"/>
                  </a:lnTo>
                  <a:lnTo>
                    <a:pt x="1" y="45"/>
                  </a:lnTo>
                  <a:lnTo>
                    <a:pt x="0" y="44"/>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6" name="Freeform 36"/>
            <p:cNvSpPr>
              <a:spLocks/>
            </p:cNvSpPr>
            <p:nvPr/>
          </p:nvSpPr>
          <p:spPr bwMode="auto">
            <a:xfrm>
              <a:off x="7672388" y="2451100"/>
              <a:ext cx="73025" cy="60325"/>
            </a:xfrm>
            <a:custGeom>
              <a:avLst/>
              <a:gdLst>
                <a:gd name="T0" fmla="*/ 49213 w 46"/>
                <a:gd name="T1" fmla="*/ 46038 h 38"/>
                <a:gd name="T2" fmla="*/ 34925 w 46"/>
                <a:gd name="T3" fmla="*/ 55563 h 38"/>
                <a:gd name="T4" fmla="*/ 20638 w 46"/>
                <a:gd name="T5" fmla="*/ 60325 h 38"/>
                <a:gd name="T6" fmla="*/ 9525 w 46"/>
                <a:gd name="T7" fmla="*/ 60325 h 38"/>
                <a:gd name="T8" fmla="*/ 1588 w 46"/>
                <a:gd name="T9" fmla="*/ 55563 h 38"/>
                <a:gd name="T10" fmla="*/ 0 w 46"/>
                <a:gd name="T11" fmla="*/ 46038 h 38"/>
                <a:gd name="T12" fmla="*/ 1588 w 46"/>
                <a:gd name="T13" fmla="*/ 36513 h 38"/>
                <a:gd name="T14" fmla="*/ 11113 w 46"/>
                <a:gd name="T15" fmla="*/ 23813 h 38"/>
                <a:gd name="T16" fmla="*/ 23813 w 46"/>
                <a:gd name="T17" fmla="*/ 12700 h 38"/>
                <a:gd name="T18" fmla="*/ 38100 w 46"/>
                <a:gd name="T19" fmla="*/ 3175 h 38"/>
                <a:gd name="T20" fmla="*/ 52388 w 46"/>
                <a:gd name="T21" fmla="*/ 0 h 38"/>
                <a:gd name="T22" fmla="*/ 63500 w 46"/>
                <a:gd name="T23" fmla="*/ 0 h 38"/>
                <a:gd name="T24" fmla="*/ 71438 w 46"/>
                <a:gd name="T25" fmla="*/ 3175 h 38"/>
                <a:gd name="T26" fmla="*/ 73025 w 46"/>
                <a:gd name="T27" fmla="*/ 12700 h 38"/>
                <a:gd name="T28" fmla="*/ 71438 w 46"/>
                <a:gd name="T29" fmla="*/ 22225 h 38"/>
                <a:gd name="T30" fmla="*/ 61913 w 46"/>
                <a:gd name="T31" fmla="*/ 33338 h 38"/>
                <a:gd name="T32" fmla="*/ 49213 w 46"/>
                <a:gd name="T33" fmla="*/ 460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38">
                  <a:moveTo>
                    <a:pt x="31" y="29"/>
                  </a:moveTo>
                  <a:lnTo>
                    <a:pt x="22" y="35"/>
                  </a:lnTo>
                  <a:lnTo>
                    <a:pt x="13" y="38"/>
                  </a:lnTo>
                  <a:lnTo>
                    <a:pt x="6" y="38"/>
                  </a:lnTo>
                  <a:lnTo>
                    <a:pt x="1" y="35"/>
                  </a:lnTo>
                  <a:lnTo>
                    <a:pt x="0" y="29"/>
                  </a:lnTo>
                  <a:lnTo>
                    <a:pt x="1" y="23"/>
                  </a:lnTo>
                  <a:lnTo>
                    <a:pt x="7" y="15"/>
                  </a:lnTo>
                  <a:lnTo>
                    <a:pt x="15" y="8"/>
                  </a:lnTo>
                  <a:lnTo>
                    <a:pt x="24" y="2"/>
                  </a:lnTo>
                  <a:lnTo>
                    <a:pt x="33" y="0"/>
                  </a:lnTo>
                  <a:lnTo>
                    <a:pt x="40" y="0"/>
                  </a:lnTo>
                  <a:lnTo>
                    <a:pt x="45" y="2"/>
                  </a:lnTo>
                  <a:lnTo>
                    <a:pt x="46" y="8"/>
                  </a:lnTo>
                  <a:lnTo>
                    <a:pt x="45" y="14"/>
                  </a:lnTo>
                  <a:lnTo>
                    <a:pt x="39" y="21"/>
                  </a:lnTo>
                  <a:lnTo>
                    <a:pt x="31"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7" name="Freeform 37"/>
            <p:cNvSpPr>
              <a:spLocks/>
            </p:cNvSpPr>
            <p:nvPr/>
          </p:nvSpPr>
          <p:spPr bwMode="auto">
            <a:xfrm>
              <a:off x="6026151" y="3708400"/>
              <a:ext cx="400050" cy="1174750"/>
            </a:xfrm>
            <a:custGeom>
              <a:avLst/>
              <a:gdLst>
                <a:gd name="T0" fmla="*/ 207963 w 252"/>
                <a:gd name="T1" fmla="*/ 0 h 740"/>
                <a:gd name="T2" fmla="*/ 198438 w 252"/>
                <a:gd name="T3" fmla="*/ 42863 h 740"/>
                <a:gd name="T4" fmla="*/ 174625 w 252"/>
                <a:gd name="T5" fmla="*/ 155575 h 740"/>
                <a:gd name="T6" fmla="*/ 141288 w 252"/>
                <a:gd name="T7" fmla="*/ 317500 h 740"/>
                <a:gd name="T8" fmla="*/ 104775 w 252"/>
                <a:gd name="T9" fmla="*/ 503238 h 740"/>
                <a:gd name="T10" fmla="*/ 66675 w 252"/>
                <a:gd name="T11" fmla="*/ 690563 h 740"/>
                <a:gd name="T12" fmla="*/ 33338 w 252"/>
                <a:gd name="T13" fmla="*/ 862013 h 740"/>
                <a:gd name="T14" fmla="*/ 9525 w 252"/>
                <a:gd name="T15" fmla="*/ 989013 h 740"/>
                <a:gd name="T16" fmla="*/ 0 w 252"/>
                <a:gd name="T17" fmla="*/ 1050925 h 740"/>
                <a:gd name="T18" fmla="*/ 3175 w 252"/>
                <a:gd name="T19" fmla="*/ 1071563 h 740"/>
                <a:gd name="T20" fmla="*/ 12700 w 252"/>
                <a:gd name="T21" fmla="*/ 1093788 h 740"/>
                <a:gd name="T22" fmla="*/ 28575 w 252"/>
                <a:gd name="T23" fmla="*/ 1112838 h 740"/>
                <a:gd name="T24" fmla="*/ 50800 w 252"/>
                <a:gd name="T25" fmla="*/ 1131888 h 740"/>
                <a:gd name="T26" fmla="*/ 76200 w 252"/>
                <a:gd name="T27" fmla="*/ 1147763 h 740"/>
                <a:gd name="T28" fmla="*/ 109538 w 252"/>
                <a:gd name="T29" fmla="*/ 1160463 h 740"/>
                <a:gd name="T30" fmla="*/ 147638 w 252"/>
                <a:gd name="T31" fmla="*/ 1169988 h 740"/>
                <a:gd name="T32" fmla="*/ 188913 w 252"/>
                <a:gd name="T33" fmla="*/ 1174750 h 740"/>
                <a:gd name="T34" fmla="*/ 231775 w 252"/>
                <a:gd name="T35" fmla="*/ 1171575 h 740"/>
                <a:gd name="T36" fmla="*/ 271463 w 252"/>
                <a:gd name="T37" fmla="*/ 1165225 h 740"/>
                <a:gd name="T38" fmla="*/ 307975 w 252"/>
                <a:gd name="T39" fmla="*/ 1152525 h 740"/>
                <a:gd name="T40" fmla="*/ 338138 w 252"/>
                <a:gd name="T41" fmla="*/ 1141413 h 740"/>
                <a:gd name="T42" fmla="*/ 365125 w 252"/>
                <a:gd name="T43" fmla="*/ 1127125 h 740"/>
                <a:gd name="T44" fmla="*/ 384175 w 252"/>
                <a:gd name="T45" fmla="*/ 1114425 h 740"/>
                <a:gd name="T46" fmla="*/ 395288 w 252"/>
                <a:gd name="T47" fmla="*/ 1104900 h 740"/>
                <a:gd name="T48" fmla="*/ 400050 w 252"/>
                <a:gd name="T49" fmla="*/ 1103313 h 740"/>
                <a:gd name="T50" fmla="*/ 393700 w 252"/>
                <a:gd name="T51" fmla="*/ 1103313 h 740"/>
                <a:gd name="T52" fmla="*/ 371475 w 252"/>
                <a:gd name="T53" fmla="*/ 1104900 h 740"/>
                <a:gd name="T54" fmla="*/ 342900 w 252"/>
                <a:gd name="T55" fmla="*/ 1104900 h 740"/>
                <a:gd name="T56" fmla="*/ 309563 w 252"/>
                <a:gd name="T57" fmla="*/ 1104900 h 740"/>
                <a:gd name="T58" fmla="*/ 271463 w 252"/>
                <a:gd name="T59" fmla="*/ 1103313 h 740"/>
                <a:gd name="T60" fmla="*/ 238125 w 252"/>
                <a:gd name="T61" fmla="*/ 1095375 h 740"/>
                <a:gd name="T62" fmla="*/ 207963 w 252"/>
                <a:gd name="T63" fmla="*/ 1085850 h 740"/>
                <a:gd name="T64" fmla="*/ 188913 w 252"/>
                <a:gd name="T65" fmla="*/ 1069975 h 740"/>
                <a:gd name="T66" fmla="*/ 157163 w 252"/>
                <a:gd name="T67" fmla="*/ 995363 h 740"/>
                <a:gd name="T68" fmla="*/ 146050 w 252"/>
                <a:gd name="T69" fmla="*/ 862013 h 740"/>
                <a:gd name="T70" fmla="*/ 146050 w 252"/>
                <a:gd name="T71" fmla="*/ 688975 h 740"/>
                <a:gd name="T72" fmla="*/ 157163 w 252"/>
                <a:gd name="T73" fmla="*/ 498475 h 740"/>
                <a:gd name="T74" fmla="*/ 171450 w 252"/>
                <a:gd name="T75" fmla="*/ 312738 h 740"/>
                <a:gd name="T76" fmla="*/ 188913 w 252"/>
                <a:gd name="T77" fmla="*/ 152400 h 740"/>
                <a:gd name="T78" fmla="*/ 203200 w 252"/>
                <a:gd name="T79" fmla="*/ 42863 h 740"/>
                <a:gd name="T80" fmla="*/ 207963 w 252"/>
                <a:gd name="T81" fmla="*/ 0 h 7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2" h="740">
                  <a:moveTo>
                    <a:pt x="131" y="0"/>
                  </a:moveTo>
                  <a:lnTo>
                    <a:pt x="125" y="27"/>
                  </a:lnTo>
                  <a:lnTo>
                    <a:pt x="110" y="98"/>
                  </a:lnTo>
                  <a:lnTo>
                    <a:pt x="89" y="200"/>
                  </a:lnTo>
                  <a:lnTo>
                    <a:pt x="66" y="317"/>
                  </a:lnTo>
                  <a:lnTo>
                    <a:pt x="42" y="435"/>
                  </a:lnTo>
                  <a:lnTo>
                    <a:pt x="21" y="543"/>
                  </a:lnTo>
                  <a:lnTo>
                    <a:pt x="6" y="623"/>
                  </a:lnTo>
                  <a:lnTo>
                    <a:pt x="0" y="662"/>
                  </a:lnTo>
                  <a:lnTo>
                    <a:pt x="2" y="675"/>
                  </a:lnTo>
                  <a:lnTo>
                    <a:pt x="8" y="689"/>
                  </a:lnTo>
                  <a:lnTo>
                    <a:pt x="18" y="701"/>
                  </a:lnTo>
                  <a:lnTo>
                    <a:pt x="32" y="713"/>
                  </a:lnTo>
                  <a:lnTo>
                    <a:pt x="48" y="723"/>
                  </a:lnTo>
                  <a:lnTo>
                    <a:pt x="69" y="731"/>
                  </a:lnTo>
                  <a:lnTo>
                    <a:pt x="93" y="737"/>
                  </a:lnTo>
                  <a:lnTo>
                    <a:pt x="119" y="740"/>
                  </a:lnTo>
                  <a:lnTo>
                    <a:pt x="146" y="738"/>
                  </a:lnTo>
                  <a:lnTo>
                    <a:pt x="171" y="734"/>
                  </a:lnTo>
                  <a:lnTo>
                    <a:pt x="194" y="726"/>
                  </a:lnTo>
                  <a:lnTo>
                    <a:pt x="213" y="719"/>
                  </a:lnTo>
                  <a:lnTo>
                    <a:pt x="230" y="710"/>
                  </a:lnTo>
                  <a:lnTo>
                    <a:pt x="242" y="702"/>
                  </a:lnTo>
                  <a:lnTo>
                    <a:pt x="249" y="696"/>
                  </a:lnTo>
                  <a:lnTo>
                    <a:pt x="252" y="695"/>
                  </a:lnTo>
                  <a:lnTo>
                    <a:pt x="248" y="695"/>
                  </a:lnTo>
                  <a:lnTo>
                    <a:pt x="234" y="696"/>
                  </a:lnTo>
                  <a:lnTo>
                    <a:pt x="216" y="696"/>
                  </a:lnTo>
                  <a:lnTo>
                    <a:pt x="195" y="696"/>
                  </a:lnTo>
                  <a:lnTo>
                    <a:pt x="171" y="695"/>
                  </a:lnTo>
                  <a:lnTo>
                    <a:pt x="150" y="690"/>
                  </a:lnTo>
                  <a:lnTo>
                    <a:pt x="131" y="684"/>
                  </a:lnTo>
                  <a:lnTo>
                    <a:pt x="119" y="674"/>
                  </a:lnTo>
                  <a:lnTo>
                    <a:pt x="99" y="627"/>
                  </a:lnTo>
                  <a:lnTo>
                    <a:pt x="92" y="543"/>
                  </a:lnTo>
                  <a:lnTo>
                    <a:pt x="92" y="434"/>
                  </a:lnTo>
                  <a:lnTo>
                    <a:pt x="99" y="314"/>
                  </a:lnTo>
                  <a:lnTo>
                    <a:pt x="108" y="197"/>
                  </a:lnTo>
                  <a:lnTo>
                    <a:pt x="119" y="96"/>
                  </a:lnTo>
                  <a:lnTo>
                    <a:pt x="128" y="27"/>
                  </a:lnTo>
                  <a:lnTo>
                    <a:pt x="1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8" name="Freeform 38"/>
            <p:cNvSpPr>
              <a:spLocks/>
            </p:cNvSpPr>
            <p:nvPr/>
          </p:nvSpPr>
          <p:spPr bwMode="auto">
            <a:xfrm>
              <a:off x="6053138" y="2506663"/>
              <a:ext cx="195263" cy="968375"/>
            </a:xfrm>
            <a:custGeom>
              <a:avLst/>
              <a:gdLst>
                <a:gd name="T0" fmla="*/ 0 w 123"/>
                <a:gd name="T1" fmla="*/ 0 h 610"/>
                <a:gd name="T2" fmla="*/ 173038 w 123"/>
                <a:gd name="T3" fmla="*/ 968375 h 610"/>
                <a:gd name="T4" fmla="*/ 195263 w 123"/>
                <a:gd name="T5" fmla="*/ 273050 h 610"/>
                <a:gd name="T6" fmla="*/ 134938 w 123"/>
                <a:gd name="T7" fmla="*/ 6350 h 610"/>
                <a:gd name="T8" fmla="*/ 0 w 123"/>
                <a:gd name="T9" fmla="*/ 0 h 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610">
                  <a:moveTo>
                    <a:pt x="0" y="0"/>
                  </a:moveTo>
                  <a:lnTo>
                    <a:pt x="109" y="610"/>
                  </a:lnTo>
                  <a:lnTo>
                    <a:pt x="123" y="172"/>
                  </a:lnTo>
                  <a:lnTo>
                    <a:pt x="8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9" name="Freeform 39"/>
            <p:cNvSpPr>
              <a:spLocks/>
            </p:cNvSpPr>
            <p:nvPr/>
          </p:nvSpPr>
          <p:spPr bwMode="auto">
            <a:xfrm>
              <a:off x="6272213" y="3006725"/>
              <a:ext cx="192088" cy="1709737"/>
            </a:xfrm>
            <a:custGeom>
              <a:avLst/>
              <a:gdLst>
                <a:gd name="T0" fmla="*/ 66675 w 121"/>
                <a:gd name="T1" fmla="*/ 0 h 1077"/>
                <a:gd name="T2" fmla="*/ 57150 w 121"/>
                <a:gd name="T3" fmla="*/ 68262 h 1077"/>
                <a:gd name="T4" fmla="*/ 33338 w 121"/>
                <a:gd name="T5" fmla="*/ 233362 h 1077"/>
                <a:gd name="T6" fmla="*/ 9525 w 121"/>
                <a:gd name="T7" fmla="*/ 428625 h 1077"/>
                <a:gd name="T8" fmla="*/ 0 w 121"/>
                <a:gd name="T9" fmla="*/ 585787 h 1077"/>
                <a:gd name="T10" fmla="*/ 6350 w 121"/>
                <a:gd name="T11" fmla="*/ 809625 h 1077"/>
                <a:gd name="T12" fmla="*/ 23813 w 121"/>
                <a:gd name="T13" fmla="*/ 1152525 h 1077"/>
                <a:gd name="T14" fmla="*/ 39688 w 121"/>
                <a:gd name="T15" fmla="*/ 1463675 h 1077"/>
                <a:gd name="T16" fmla="*/ 47625 w 121"/>
                <a:gd name="T17" fmla="*/ 1601787 h 1077"/>
                <a:gd name="T18" fmla="*/ 47625 w 121"/>
                <a:gd name="T19" fmla="*/ 1616075 h 1077"/>
                <a:gd name="T20" fmla="*/ 49213 w 121"/>
                <a:gd name="T21" fmla="*/ 1647825 h 1077"/>
                <a:gd name="T22" fmla="*/ 61913 w 121"/>
                <a:gd name="T23" fmla="*/ 1681162 h 1077"/>
                <a:gd name="T24" fmla="*/ 90488 w 121"/>
                <a:gd name="T25" fmla="*/ 1706562 h 1077"/>
                <a:gd name="T26" fmla="*/ 109538 w 121"/>
                <a:gd name="T27" fmla="*/ 1709737 h 1077"/>
                <a:gd name="T28" fmla="*/ 128588 w 121"/>
                <a:gd name="T29" fmla="*/ 1706562 h 1077"/>
                <a:gd name="T30" fmla="*/ 144463 w 121"/>
                <a:gd name="T31" fmla="*/ 1701800 h 1077"/>
                <a:gd name="T32" fmla="*/ 158750 w 121"/>
                <a:gd name="T33" fmla="*/ 1690687 h 1077"/>
                <a:gd name="T34" fmla="*/ 173038 w 121"/>
                <a:gd name="T35" fmla="*/ 1681162 h 1077"/>
                <a:gd name="T36" fmla="*/ 182563 w 121"/>
                <a:gd name="T37" fmla="*/ 1671637 h 1077"/>
                <a:gd name="T38" fmla="*/ 190500 w 121"/>
                <a:gd name="T39" fmla="*/ 1663700 h 1077"/>
                <a:gd name="T40" fmla="*/ 192088 w 121"/>
                <a:gd name="T41" fmla="*/ 1662112 h 1077"/>
                <a:gd name="T42" fmla="*/ 185738 w 121"/>
                <a:gd name="T43" fmla="*/ 1620837 h 1077"/>
                <a:gd name="T44" fmla="*/ 168275 w 121"/>
                <a:gd name="T45" fmla="*/ 1509712 h 1077"/>
                <a:gd name="T46" fmla="*/ 142875 w 121"/>
                <a:gd name="T47" fmla="*/ 1352550 h 1077"/>
                <a:gd name="T48" fmla="*/ 114300 w 121"/>
                <a:gd name="T49" fmla="*/ 1166812 h 1077"/>
                <a:gd name="T50" fmla="*/ 85725 w 121"/>
                <a:gd name="T51" fmla="*/ 973137 h 1077"/>
                <a:gd name="T52" fmla="*/ 61913 w 121"/>
                <a:gd name="T53" fmla="*/ 796925 h 1077"/>
                <a:gd name="T54" fmla="*/ 44450 w 121"/>
                <a:gd name="T55" fmla="*/ 654050 h 1077"/>
                <a:gd name="T56" fmla="*/ 39688 w 121"/>
                <a:gd name="T57" fmla="*/ 571500 h 1077"/>
                <a:gd name="T58" fmla="*/ 47625 w 121"/>
                <a:gd name="T59" fmla="*/ 428625 h 1077"/>
                <a:gd name="T60" fmla="*/ 57150 w 121"/>
                <a:gd name="T61" fmla="*/ 238125 h 1077"/>
                <a:gd name="T62" fmla="*/ 63500 w 121"/>
                <a:gd name="T63" fmla="*/ 71437 h 1077"/>
                <a:gd name="T64" fmla="*/ 66675 w 121"/>
                <a:gd name="T65" fmla="*/ 0 h 10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1077">
                  <a:moveTo>
                    <a:pt x="42" y="0"/>
                  </a:moveTo>
                  <a:lnTo>
                    <a:pt x="36" y="43"/>
                  </a:lnTo>
                  <a:lnTo>
                    <a:pt x="21" y="147"/>
                  </a:lnTo>
                  <a:lnTo>
                    <a:pt x="6" y="270"/>
                  </a:lnTo>
                  <a:lnTo>
                    <a:pt x="0" y="369"/>
                  </a:lnTo>
                  <a:lnTo>
                    <a:pt x="4" y="510"/>
                  </a:lnTo>
                  <a:lnTo>
                    <a:pt x="15" y="726"/>
                  </a:lnTo>
                  <a:lnTo>
                    <a:pt x="25" y="922"/>
                  </a:lnTo>
                  <a:lnTo>
                    <a:pt x="30" y="1009"/>
                  </a:lnTo>
                  <a:lnTo>
                    <a:pt x="30" y="1018"/>
                  </a:lnTo>
                  <a:lnTo>
                    <a:pt x="31" y="1038"/>
                  </a:lnTo>
                  <a:lnTo>
                    <a:pt x="39" y="1059"/>
                  </a:lnTo>
                  <a:lnTo>
                    <a:pt x="57" y="1075"/>
                  </a:lnTo>
                  <a:lnTo>
                    <a:pt x="69" y="1077"/>
                  </a:lnTo>
                  <a:lnTo>
                    <a:pt x="81" y="1075"/>
                  </a:lnTo>
                  <a:lnTo>
                    <a:pt x="91" y="1072"/>
                  </a:lnTo>
                  <a:lnTo>
                    <a:pt x="100" y="1065"/>
                  </a:lnTo>
                  <a:lnTo>
                    <a:pt x="109" y="1059"/>
                  </a:lnTo>
                  <a:lnTo>
                    <a:pt x="115" y="1053"/>
                  </a:lnTo>
                  <a:lnTo>
                    <a:pt x="120" y="1048"/>
                  </a:lnTo>
                  <a:lnTo>
                    <a:pt x="121" y="1047"/>
                  </a:lnTo>
                  <a:lnTo>
                    <a:pt x="117" y="1021"/>
                  </a:lnTo>
                  <a:lnTo>
                    <a:pt x="106" y="951"/>
                  </a:lnTo>
                  <a:lnTo>
                    <a:pt x="90" y="852"/>
                  </a:lnTo>
                  <a:lnTo>
                    <a:pt x="72" y="735"/>
                  </a:lnTo>
                  <a:lnTo>
                    <a:pt x="54" y="613"/>
                  </a:lnTo>
                  <a:lnTo>
                    <a:pt x="39" y="502"/>
                  </a:lnTo>
                  <a:lnTo>
                    <a:pt x="28" y="412"/>
                  </a:lnTo>
                  <a:lnTo>
                    <a:pt x="25" y="360"/>
                  </a:lnTo>
                  <a:lnTo>
                    <a:pt x="30" y="270"/>
                  </a:lnTo>
                  <a:lnTo>
                    <a:pt x="36" y="150"/>
                  </a:lnTo>
                  <a:lnTo>
                    <a:pt x="40" y="45"/>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0" name="Freeform 40"/>
            <p:cNvSpPr>
              <a:spLocks/>
            </p:cNvSpPr>
            <p:nvPr/>
          </p:nvSpPr>
          <p:spPr bwMode="auto">
            <a:xfrm>
              <a:off x="6097588" y="2155825"/>
              <a:ext cx="369888" cy="731837"/>
            </a:xfrm>
            <a:custGeom>
              <a:avLst/>
              <a:gdLst>
                <a:gd name="T0" fmla="*/ 0 w 233"/>
                <a:gd name="T1" fmla="*/ 0 h 461"/>
                <a:gd name="T2" fmla="*/ 174625 w 233"/>
                <a:gd name="T3" fmla="*/ 731837 h 461"/>
                <a:gd name="T4" fmla="*/ 369888 w 233"/>
                <a:gd name="T5" fmla="*/ 0 h 461"/>
                <a:gd name="T6" fmla="*/ 0 w 233"/>
                <a:gd name="T7" fmla="*/ 0 h 4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 h="461">
                  <a:moveTo>
                    <a:pt x="0" y="0"/>
                  </a:moveTo>
                  <a:lnTo>
                    <a:pt x="110" y="461"/>
                  </a:lnTo>
                  <a:lnTo>
                    <a:pt x="23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1" name="Freeform 41"/>
            <p:cNvSpPr>
              <a:spLocks/>
            </p:cNvSpPr>
            <p:nvPr/>
          </p:nvSpPr>
          <p:spPr bwMode="auto">
            <a:xfrm>
              <a:off x="6154738" y="2201863"/>
              <a:ext cx="255588" cy="504825"/>
            </a:xfrm>
            <a:custGeom>
              <a:avLst/>
              <a:gdLst>
                <a:gd name="T0" fmla="*/ 0 w 161"/>
                <a:gd name="T1" fmla="*/ 0 h 318"/>
                <a:gd name="T2" fmla="*/ 122238 w 161"/>
                <a:gd name="T3" fmla="*/ 504825 h 318"/>
                <a:gd name="T4" fmla="*/ 255588 w 161"/>
                <a:gd name="T5" fmla="*/ 0 h 318"/>
                <a:gd name="T6" fmla="*/ 0 w 161"/>
                <a:gd name="T7" fmla="*/ 0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1" h="318">
                  <a:moveTo>
                    <a:pt x="0" y="0"/>
                  </a:moveTo>
                  <a:lnTo>
                    <a:pt x="77" y="318"/>
                  </a:lnTo>
                  <a:lnTo>
                    <a:pt x="161" y="0"/>
                  </a:lnTo>
                  <a:lnTo>
                    <a:pt x="0"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2" name="Freeform 42"/>
            <p:cNvSpPr>
              <a:spLocks/>
            </p:cNvSpPr>
            <p:nvPr/>
          </p:nvSpPr>
          <p:spPr bwMode="auto">
            <a:xfrm>
              <a:off x="6188076" y="2217738"/>
              <a:ext cx="195263" cy="33337"/>
            </a:xfrm>
            <a:custGeom>
              <a:avLst/>
              <a:gdLst>
                <a:gd name="T0" fmla="*/ 0 w 123"/>
                <a:gd name="T1" fmla="*/ 0 h 21"/>
                <a:gd name="T2" fmla="*/ 195263 w 123"/>
                <a:gd name="T3" fmla="*/ 0 h 21"/>
                <a:gd name="T4" fmla="*/ 185738 w 123"/>
                <a:gd name="T5" fmla="*/ 33337 h 21"/>
                <a:gd name="T6" fmla="*/ 9525 w 123"/>
                <a:gd name="T7" fmla="*/ 33337 h 21"/>
                <a:gd name="T8" fmla="*/ 0 w 123"/>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21">
                  <a:moveTo>
                    <a:pt x="0" y="0"/>
                  </a:moveTo>
                  <a:lnTo>
                    <a:pt x="123" y="0"/>
                  </a:lnTo>
                  <a:lnTo>
                    <a:pt x="117" y="21"/>
                  </a:lnTo>
                  <a:lnTo>
                    <a:pt x="6" y="2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3" name="Freeform 43"/>
            <p:cNvSpPr>
              <a:spLocks/>
            </p:cNvSpPr>
            <p:nvPr/>
          </p:nvSpPr>
          <p:spPr bwMode="auto">
            <a:xfrm>
              <a:off x="6216651" y="2312988"/>
              <a:ext cx="74613" cy="257175"/>
            </a:xfrm>
            <a:custGeom>
              <a:avLst/>
              <a:gdLst>
                <a:gd name="T0" fmla="*/ 0 w 47"/>
                <a:gd name="T1" fmla="*/ 0 h 162"/>
                <a:gd name="T2" fmla="*/ 60325 w 47"/>
                <a:gd name="T3" fmla="*/ 257175 h 162"/>
                <a:gd name="T4" fmla="*/ 74613 w 47"/>
                <a:gd name="T5" fmla="*/ 193675 h 162"/>
                <a:gd name="T6" fmla="*/ 0 w 47"/>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162">
                  <a:moveTo>
                    <a:pt x="0" y="0"/>
                  </a:moveTo>
                  <a:lnTo>
                    <a:pt x="38" y="162"/>
                  </a:lnTo>
                  <a:lnTo>
                    <a:pt x="47" y="1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4" name="Freeform 44"/>
            <p:cNvSpPr>
              <a:spLocks/>
            </p:cNvSpPr>
            <p:nvPr/>
          </p:nvSpPr>
          <p:spPr bwMode="auto">
            <a:xfrm>
              <a:off x="4714876" y="2244725"/>
              <a:ext cx="1490663" cy="390525"/>
            </a:xfrm>
            <a:custGeom>
              <a:avLst/>
              <a:gdLst>
                <a:gd name="T0" fmla="*/ 1444625 w 939"/>
                <a:gd name="T1" fmla="*/ 23813 h 246"/>
                <a:gd name="T2" fmla="*/ 1404938 w 939"/>
                <a:gd name="T3" fmla="*/ 9525 h 246"/>
                <a:gd name="T4" fmla="*/ 1344613 w 939"/>
                <a:gd name="T5" fmla="*/ 1588 h 246"/>
                <a:gd name="T6" fmla="*/ 1266825 w 939"/>
                <a:gd name="T7" fmla="*/ 1588 h 246"/>
                <a:gd name="T8" fmla="*/ 1176338 w 939"/>
                <a:gd name="T9" fmla="*/ 6350 h 246"/>
                <a:gd name="T10" fmla="*/ 1073150 w 939"/>
                <a:gd name="T11" fmla="*/ 15875 h 246"/>
                <a:gd name="T12" fmla="*/ 968375 w 939"/>
                <a:gd name="T13" fmla="*/ 30163 h 246"/>
                <a:gd name="T14" fmla="*/ 858838 w 939"/>
                <a:gd name="T15" fmla="*/ 49213 h 246"/>
                <a:gd name="T16" fmla="*/ 758825 w 939"/>
                <a:gd name="T17" fmla="*/ 73025 h 246"/>
                <a:gd name="T18" fmla="*/ 666750 w 939"/>
                <a:gd name="T19" fmla="*/ 101600 h 246"/>
                <a:gd name="T20" fmla="*/ 582613 w 939"/>
                <a:gd name="T21" fmla="*/ 133350 h 246"/>
                <a:gd name="T22" fmla="*/ 506413 w 939"/>
                <a:gd name="T23" fmla="*/ 168275 h 246"/>
                <a:gd name="T24" fmla="*/ 442913 w 939"/>
                <a:gd name="T25" fmla="*/ 201613 h 246"/>
                <a:gd name="T26" fmla="*/ 385763 w 939"/>
                <a:gd name="T27" fmla="*/ 230188 h 246"/>
                <a:gd name="T28" fmla="*/ 339725 w 939"/>
                <a:gd name="T29" fmla="*/ 254000 h 246"/>
                <a:gd name="T30" fmla="*/ 304800 w 939"/>
                <a:gd name="T31" fmla="*/ 271463 h 246"/>
                <a:gd name="T32" fmla="*/ 271463 w 939"/>
                <a:gd name="T33" fmla="*/ 276225 h 246"/>
                <a:gd name="T34" fmla="*/ 238125 w 939"/>
                <a:gd name="T35" fmla="*/ 277813 h 246"/>
                <a:gd name="T36" fmla="*/ 215900 w 939"/>
                <a:gd name="T37" fmla="*/ 276225 h 246"/>
                <a:gd name="T38" fmla="*/ 206375 w 939"/>
                <a:gd name="T39" fmla="*/ 273050 h 246"/>
                <a:gd name="T40" fmla="*/ 209550 w 939"/>
                <a:gd name="T41" fmla="*/ 266700 h 246"/>
                <a:gd name="T42" fmla="*/ 219075 w 939"/>
                <a:gd name="T43" fmla="*/ 223838 h 246"/>
                <a:gd name="T44" fmla="*/ 211138 w 939"/>
                <a:gd name="T45" fmla="*/ 176213 h 246"/>
                <a:gd name="T46" fmla="*/ 190500 w 939"/>
                <a:gd name="T47" fmla="*/ 149225 h 246"/>
                <a:gd name="T48" fmla="*/ 153988 w 939"/>
                <a:gd name="T49" fmla="*/ 130175 h 246"/>
                <a:gd name="T50" fmla="*/ 106363 w 939"/>
                <a:gd name="T51" fmla="*/ 125413 h 246"/>
                <a:gd name="T52" fmla="*/ 53975 w 939"/>
                <a:gd name="T53" fmla="*/ 138113 h 246"/>
                <a:gd name="T54" fmla="*/ 20638 w 939"/>
                <a:gd name="T55" fmla="*/ 161925 h 246"/>
                <a:gd name="T56" fmla="*/ 4763 w 939"/>
                <a:gd name="T57" fmla="*/ 195263 h 246"/>
                <a:gd name="T58" fmla="*/ 0 w 939"/>
                <a:gd name="T59" fmla="*/ 234950 h 246"/>
                <a:gd name="T60" fmla="*/ 4763 w 939"/>
                <a:gd name="T61" fmla="*/ 280988 h 246"/>
                <a:gd name="T62" fmla="*/ 23813 w 939"/>
                <a:gd name="T63" fmla="*/ 330200 h 246"/>
                <a:gd name="T64" fmla="*/ 61913 w 939"/>
                <a:gd name="T65" fmla="*/ 368300 h 246"/>
                <a:gd name="T66" fmla="*/ 120650 w 939"/>
                <a:gd name="T67" fmla="*/ 390525 h 246"/>
                <a:gd name="T68" fmla="*/ 182563 w 939"/>
                <a:gd name="T69" fmla="*/ 387350 h 246"/>
                <a:gd name="T70" fmla="*/ 238125 w 939"/>
                <a:gd name="T71" fmla="*/ 377825 h 246"/>
                <a:gd name="T72" fmla="*/ 306388 w 939"/>
                <a:gd name="T73" fmla="*/ 361950 h 246"/>
                <a:gd name="T74" fmla="*/ 381000 w 939"/>
                <a:gd name="T75" fmla="*/ 339725 h 246"/>
                <a:gd name="T76" fmla="*/ 457200 w 939"/>
                <a:gd name="T77" fmla="*/ 319088 h 246"/>
                <a:gd name="T78" fmla="*/ 530225 w 939"/>
                <a:gd name="T79" fmla="*/ 300038 h 246"/>
                <a:gd name="T80" fmla="*/ 596900 w 939"/>
                <a:gd name="T81" fmla="*/ 282575 h 246"/>
                <a:gd name="T82" fmla="*/ 654050 w 939"/>
                <a:gd name="T83" fmla="*/ 271463 h 246"/>
                <a:gd name="T84" fmla="*/ 730250 w 939"/>
                <a:gd name="T85" fmla="*/ 263525 h 246"/>
                <a:gd name="T86" fmla="*/ 844550 w 939"/>
                <a:gd name="T87" fmla="*/ 261938 h 246"/>
                <a:gd name="T88" fmla="*/ 962025 w 939"/>
                <a:gd name="T89" fmla="*/ 261938 h 246"/>
                <a:gd name="T90" fmla="*/ 1073150 w 939"/>
                <a:gd name="T91" fmla="*/ 263525 h 246"/>
                <a:gd name="T92" fmla="*/ 1182688 w 939"/>
                <a:gd name="T93" fmla="*/ 266700 h 246"/>
                <a:gd name="T94" fmla="*/ 1285875 w 939"/>
                <a:gd name="T95" fmla="*/ 268288 h 246"/>
                <a:gd name="T96" fmla="*/ 1376363 w 939"/>
                <a:gd name="T97" fmla="*/ 268288 h 246"/>
                <a:gd name="T98" fmla="*/ 1457325 w 939"/>
                <a:gd name="T99" fmla="*/ 266700 h 246"/>
                <a:gd name="T100" fmla="*/ 1454150 w 939"/>
                <a:gd name="T101" fmla="*/ 33338 h 2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39" h="246">
                  <a:moveTo>
                    <a:pt x="916" y="21"/>
                  </a:moveTo>
                  <a:lnTo>
                    <a:pt x="910" y="15"/>
                  </a:lnTo>
                  <a:lnTo>
                    <a:pt x="900" y="10"/>
                  </a:lnTo>
                  <a:lnTo>
                    <a:pt x="885" y="6"/>
                  </a:lnTo>
                  <a:lnTo>
                    <a:pt x="868" y="3"/>
                  </a:lnTo>
                  <a:lnTo>
                    <a:pt x="847" y="1"/>
                  </a:lnTo>
                  <a:lnTo>
                    <a:pt x="823" y="0"/>
                  </a:lnTo>
                  <a:lnTo>
                    <a:pt x="798" y="1"/>
                  </a:lnTo>
                  <a:lnTo>
                    <a:pt x="771" y="1"/>
                  </a:lnTo>
                  <a:lnTo>
                    <a:pt x="741" y="4"/>
                  </a:lnTo>
                  <a:lnTo>
                    <a:pt x="709" y="6"/>
                  </a:lnTo>
                  <a:lnTo>
                    <a:pt x="676" y="10"/>
                  </a:lnTo>
                  <a:lnTo>
                    <a:pt x="643" y="15"/>
                  </a:lnTo>
                  <a:lnTo>
                    <a:pt x="610" y="19"/>
                  </a:lnTo>
                  <a:lnTo>
                    <a:pt x="576" y="25"/>
                  </a:lnTo>
                  <a:lnTo>
                    <a:pt x="541" y="31"/>
                  </a:lnTo>
                  <a:lnTo>
                    <a:pt x="508" y="39"/>
                  </a:lnTo>
                  <a:lnTo>
                    <a:pt x="478" y="46"/>
                  </a:lnTo>
                  <a:lnTo>
                    <a:pt x="448" y="55"/>
                  </a:lnTo>
                  <a:lnTo>
                    <a:pt x="420" y="64"/>
                  </a:lnTo>
                  <a:lnTo>
                    <a:pt x="393" y="73"/>
                  </a:lnTo>
                  <a:lnTo>
                    <a:pt x="367" y="84"/>
                  </a:lnTo>
                  <a:lnTo>
                    <a:pt x="343" y="96"/>
                  </a:lnTo>
                  <a:lnTo>
                    <a:pt x="319" y="106"/>
                  </a:lnTo>
                  <a:lnTo>
                    <a:pt x="298" y="117"/>
                  </a:lnTo>
                  <a:lnTo>
                    <a:pt x="279" y="127"/>
                  </a:lnTo>
                  <a:lnTo>
                    <a:pt x="261" y="136"/>
                  </a:lnTo>
                  <a:lnTo>
                    <a:pt x="243" y="145"/>
                  </a:lnTo>
                  <a:lnTo>
                    <a:pt x="228" y="154"/>
                  </a:lnTo>
                  <a:lnTo>
                    <a:pt x="214" y="160"/>
                  </a:lnTo>
                  <a:lnTo>
                    <a:pt x="202" y="166"/>
                  </a:lnTo>
                  <a:lnTo>
                    <a:pt x="192" y="171"/>
                  </a:lnTo>
                  <a:lnTo>
                    <a:pt x="184" y="172"/>
                  </a:lnTo>
                  <a:lnTo>
                    <a:pt x="171" y="174"/>
                  </a:lnTo>
                  <a:lnTo>
                    <a:pt x="159" y="175"/>
                  </a:lnTo>
                  <a:lnTo>
                    <a:pt x="150" y="175"/>
                  </a:lnTo>
                  <a:lnTo>
                    <a:pt x="142" y="174"/>
                  </a:lnTo>
                  <a:lnTo>
                    <a:pt x="136" y="174"/>
                  </a:lnTo>
                  <a:lnTo>
                    <a:pt x="133" y="174"/>
                  </a:lnTo>
                  <a:lnTo>
                    <a:pt x="130" y="172"/>
                  </a:lnTo>
                  <a:lnTo>
                    <a:pt x="132" y="168"/>
                  </a:lnTo>
                  <a:lnTo>
                    <a:pt x="135" y="157"/>
                  </a:lnTo>
                  <a:lnTo>
                    <a:pt x="138" y="141"/>
                  </a:lnTo>
                  <a:lnTo>
                    <a:pt x="136" y="121"/>
                  </a:lnTo>
                  <a:lnTo>
                    <a:pt x="133" y="111"/>
                  </a:lnTo>
                  <a:lnTo>
                    <a:pt x="127" y="102"/>
                  </a:lnTo>
                  <a:lnTo>
                    <a:pt x="120" y="94"/>
                  </a:lnTo>
                  <a:lnTo>
                    <a:pt x="109" y="88"/>
                  </a:lnTo>
                  <a:lnTo>
                    <a:pt x="97" y="82"/>
                  </a:lnTo>
                  <a:lnTo>
                    <a:pt x="84" y="81"/>
                  </a:lnTo>
                  <a:lnTo>
                    <a:pt x="67" y="79"/>
                  </a:lnTo>
                  <a:lnTo>
                    <a:pt x="49" y="82"/>
                  </a:lnTo>
                  <a:lnTo>
                    <a:pt x="34" y="87"/>
                  </a:lnTo>
                  <a:lnTo>
                    <a:pt x="22" y="93"/>
                  </a:lnTo>
                  <a:lnTo>
                    <a:pt x="13" y="102"/>
                  </a:lnTo>
                  <a:lnTo>
                    <a:pt x="7" y="112"/>
                  </a:lnTo>
                  <a:lnTo>
                    <a:pt x="3" y="123"/>
                  </a:lnTo>
                  <a:lnTo>
                    <a:pt x="0" y="135"/>
                  </a:lnTo>
                  <a:lnTo>
                    <a:pt x="0" y="148"/>
                  </a:lnTo>
                  <a:lnTo>
                    <a:pt x="0" y="160"/>
                  </a:lnTo>
                  <a:lnTo>
                    <a:pt x="3" y="177"/>
                  </a:lnTo>
                  <a:lnTo>
                    <a:pt x="7" y="193"/>
                  </a:lnTo>
                  <a:lnTo>
                    <a:pt x="15" y="208"/>
                  </a:lnTo>
                  <a:lnTo>
                    <a:pt x="25" y="222"/>
                  </a:lnTo>
                  <a:lnTo>
                    <a:pt x="39" y="232"/>
                  </a:lnTo>
                  <a:lnTo>
                    <a:pt x="55" y="241"/>
                  </a:lnTo>
                  <a:lnTo>
                    <a:pt x="76" y="246"/>
                  </a:lnTo>
                  <a:lnTo>
                    <a:pt x="100" y="246"/>
                  </a:lnTo>
                  <a:lnTo>
                    <a:pt x="115" y="244"/>
                  </a:lnTo>
                  <a:lnTo>
                    <a:pt x="132" y="241"/>
                  </a:lnTo>
                  <a:lnTo>
                    <a:pt x="150" y="238"/>
                  </a:lnTo>
                  <a:lnTo>
                    <a:pt x="171" y="232"/>
                  </a:lnTo>
                  <a:lnTo>
                    <a:pt x="193" y="228"/>
                  </a:lnTo>
                  <a:lnTo>
                    <a:pt x="216" y="222"/>
                  </a:lnTo>
                  <a:lnTo>
                    <a:pt x="240" y="214"/>
                  </a:lnTo>
                  <a:lnTo>
                    <a:pt x="264" y="208"/>
                  </a:lnTo>
                  <a:lnTo>
                    <a:pt x="288" y="201"/>
                  </a:lnTo>
                  <a:lnTo>
                    <a:pt x="312" y="195"/>
                  </a:lnTo>
                  <a:lnTo>
                    <a:pt x="334" y="189"/>
                  </a:lnTo>
                  <a:lnTo>
                    <a:pt x="357" y="183"/>
                  </a:lnTo>
                  <a:lnTo>
                    <a:pt x="376" y="178"/>
                  </a:lnTo>
                  <a:lnTo>
                    <a:pt x="396" y="174"/>
                  </a:lnTo>
                  <a:lnTo>
                    <a:pt x="412" y="171"/>
                  </a:lnTo>
                  <a:lnTo>
                    <a:pt x="426" y="169"/>
                  </a:lnTo>
                  <a:lnTo>
                    <a:pt x="460" y="166"/>
                  </a:lnTo>
                  <a:lnTo>
                    <a:pt x="496" y="165"/>
                  </a:lnTo>
                  <a:lnTo>
                    <a:pt x="532" y="165"/>
                  </a:lnTo>
                  <a:lnTo>
                    <a:pt x="570" y="163"/>
                  </a:lnTo>
                  <a:lnTo>
                    <a:pt x="606" y="165"/>
                  </a:lnTo>
                  <a:lnTo>
                    <a:pt x="642" y="165"/>
                  </a:lnTo>
                  <a:lnTo>
                    <a:pt x="676" y="166"/>
                  </a:lnTo>
                  <a:lnTo>
                    <a:pt x="712" y="166"/>
                  </a:lnTo>
                  <a:lnTo>
                    <a:pt x="745" y="168"/>
                  </a:lnTo>
                  <a:lnTo>
                    <a:pt x="778" y="169"/>
                  </a:lnTo>
                  <a:lnTo>
                    <a:pt x="810" y="169"/>
                  </a:lnTo>
                  <a:lnTo>
                    <a:pt x="840" y="171"/>
                  </a:lnTo>
                  <a:lnTo>
                    <a:pt x="867" y="169"/>
                  </a:lnTo>
                  <a:lnTo>
                    <a:pt x="894" y="169"/>
                  </a:lnTo>
                  <a:lnTo>
                    <a:pt x="918" y="168"/>
                  </a:lnTo>
                  <a:lnTo>
                    <a:pt x="939" y="165"/>
                  </a:lnTo>
                  <a:lnTo>
                    <a:pt x="91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5" name="Freeform 45"/>
            <p:cNvSpPr>
              <a:spLocks/>
            </p:cNvSpPr>
            <p:nvPr/>
          </p:nvSpPr>
          <p:spPr bwMode="auto">
            <a:xfrm>
              <a:off x="4754563" y="2292350"/>
              <a:ext cx="1390650" cy="309562"/>
            </a:xfrm>
            <a:custGeom>
              <a:avLst/>
              <a:gdLst>
                <a:gd name="T0" fmla="*/ 1357313 w 876"/>
                <a:gd name="T1" fmla="*/ 15875 h 195"/>
                <a:gd name="T2" fmla="*/ 1323975 w 876"/>
                <a:gd name="T3" fmla="*/ 6350 h 195"/>
                <a:gd name="T4" fmla="*/ 1271588 w 876"/>
                <a:gd name="T5" fmla="*/ 0 h 195"/>
                <a:gd name="T6" fmla="*/ 1204913 w 876"/>
                <a:gd name="T7" fmla="*/ 0 h 195"/>
                <a:gd name="T8" fmla="*/ 1122363 w 876"/>
                <a:gd name="T9" fmla="*/ 1587 h 195"/>
                <a:gd name="T10" fmla="*/ 1031875 w 876"/>
                <a:gd name="T11" fmla="*/ 9525 h 195"/>
                <a:gd name="T12" fmla="*/ 931863 w 876"/>
                <a:gd name="T13" fmla="*/ 20637 h 195"/>
                <a:gd name="T14" fmla="*/ 827088 w 876"/>
                <a:gd name="T15" fmla="*/ 39687 h 195"/>
                <a:gd name="T16" fmla="*/ 728663 w 876"/>
                <a:gd name="T17" fmla="*/ 63500 h 195"/>
                <a:gd name="T18" fmla="*/ 641350 w 876"/>
                <a:gd name="T19" fmla="*/ 92075 h 195"/>
                <a:gd name="T20" fmla="*/ 555625 w 876"/>
                <a:gd name="T21" fmla="*/ 123825 h 195"/>
                <a:gd name="T22" fmla="*/ 476250 w 876"/>
                <a:gd name="T23" fmla="*/ 157162 h 195"/>
                <a:gd name="T24" fmla="*/ 404813 w 876"/>
                <a:gd name="T25" fmla="*/ 187325 h 195"/>
                <a:gd name="T26" fmla="*/ 342900 w 876"/>
                <a:gd name="T27" fmla="*/ 215900 h 195"/>
                <a:gd name="T28" fmla="*/ 290513 w 876"/>
                <a:gd name="T29" fmla="*/ 238125 h 195"/>
                <a:gd name="T30" fmla="*/ 255588 w 876"/>
                <a:gd name="T31" fmla="*/ 252412 h 195"/>
                <a:gd name="T32" fmla="*/ 219075 w 876"/>
                <a:gd name="T33" fmla="*/ 257175 h 195"/>
                <a:gd name="T34" fmla="*/ 180975 w 876"/>
                <a:gd name="T35" fmla="*/ 257175 h 195"/>
                <a:gd name="T36" fmla="*/ 152400 w 876"/>
                <a:gd name="T37" fmla="*/ 254000 h 195"/>
                <a:gd name="T38" fmla="*/ 136525 w 876"/>
                <a:gd name="T39" fmla="*/ 252412 h 195"/>
                <a:gd name="T40" fmla="*/ 136525 w 876"/>
                <a:gd name="T41" fmla="*/ 244475 h 195"/>
                <a:gd name="T42" fmla="*/ 141288 w 876"/>
                <a:gd name="T43" fmla="*/ 201612 h 195"/>
                <a:gd name="T44" fmla="*/ 136525 w 876"/>
                <a:gd name="T45" fmla="*/ 168275 h 195"/>
                <a:gd name="T46" fmla="*/ 123825 w 876"/>
                <a:gd name="T47" fmla="*/ 152400 h 195"/>
                <a:gd name="T48" fmla="*/ 104775 w 876"/>
                <a:gd name="T49" fmla="*/ 142875 h 195"/>
                <a:gd name="T50" fmla="*/ 76200 w 876"/>
                <a:gd name="T51" fmla="*/ 138112 h 195"/>
                <a:gd name="T52" fmla="*/ 31750 w 876"/>
                <a:gd name="T53" fmla="*/ 152400 h 195"/>
                <a:gd name="T54" fmla="*/ 3175 w 876"/>
                <a:gd name="T55" fmla="*/ 196850 h 195"/>
                <a:gd name="T56" fmla="*/ 4763 w 876"/>
                <a:gd name="T57" fmla="*/ 244475 h 195"/>
                <a:gd name="T58" fmla="*/ 23813 w 876"/>
                <a:gd name="T59" fmla="*/ 276225 h 195"/>
                <a:gd name="T60" fmla="*/ 61913 w 876"/>
                <a:gd name="T61" fmla="*/ 300037 h 195"/>
                <a:gd name="T62" fmla="*/ 119063 w 876"/>
                <a:gd name="T63" fmla="*/ 309562 h 195"/>
                <a:gd name="T64" fmla="*/ 176213 w 876"/>
                <a:gd name="T65" fmla="*/ 304800 h 195"/>
                <a:gd name="T66" fmla="*/ 228600 w 876"/>
                <a:gd name="T67" fmla="*/ 292100 h 195"/>
                <a:gd name="T68" fmla="*/ 293688 w 876"/>
                <a:gd name="T69" fmla="*/ 276225 h 195"/>
                <a:gd name="T70" fmla="*/ 365125 w 876"/>
                <a:gd name="T71" fmla="*/ 257175 h 195"/>
                <a:gd name="T72" fmla="*/ 436563 w 876"/>
                <a:gd name="T73" fmla="*/ 234950 h 195"/>
                <a:gd name="T74" fmla="*/ 508000 w 876"/>
                <a:gd name="T75" fmla="*/ 214312 h 195"/>
                <a:gd name="T76" fmla="*/ 571500 w 876"/>
                <a:gd name="T77" fmla="*/ 195262 h 195"/>
                <a:gd name="T78" fmla="*/ 622300 w 876"/>
                <a:gd name="T79" fmla="*/ 182562 h 195"/>
                <a:gd name="T80" fmla="*/ 708025 w 876"/>
                <a:gd name="T81" fmla="*/ 173037 h 195"/>
                <a:gd name="T82" fmla="*/ 828675 w 876"/>
                <a:gd name="T83" fmla="*/ 166687 h 195"/>
                <a:gd name="T84" fmla="*/ 941388 w 876"/>
                <a:gd name="T85" fmla="*/ 166687 h 195"/>
                <a:gd name="T86" fmla="*/ 1042988 w 876"/>
                <a:gd name="T87" fmla="*/ 168275 h 195"/>
                <a:gd name="T88" fmla="*/ 1133475 w 876"/>
                <a:gd name="T89" fmla="*/ 176212 h 195"/>
                <a:gd name="T90" fmla="*/ 1217613 w 876"/>
                <a:gd name="T91" fmla="*/ 180975 h 195"/>
                <a:gd name="T92" fmla="*/ 1293813 w 876"/>
                <a:gd name="T93" fmla="*/ 182562 h 195"/>
                <a:gd name="T94" fmla="*/ 1360488 w 876"/>
                <a:gd name="T95" fmla="*/ 180975 h 195"/>
                <a:gd name="T96" fmla="*/ 1365250 w 876"/>
                <a:gd name="T97" fmla="*/ 23812 h 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76" h="195">
                  <a:moveTo>
                    <a:pt x="860" y="15"/>
                  </a:moveTo>
                  <a:lnTo>
                    <a:pt x="855" y="10"/>
                  </a:lnTo>
                  <a:lnTo>
                    <a:pt x="846" y="7"/>
                  </a:lnTo>
                  <a:lnTo>
                    <a:pt x="834" y="4"/>
                  </a:lnTo>
                  <a:lnTo>
                    <a:pt x="819" y="3"/>
                  </a:lnTo>
                  <a:lnTo>
                    <a:pt x="801" y="0"/>
                  </a:lnTo>
                  <a:lnTo>
                    <a:pt x="782" y="0"/>
                  </a:lnTo>
                  <a:lnTo>
                    <a:pt x="759" y="0"/>
                  </a:lnTo>
                  <a:lnTo>
                    <a:pt x="734" y="0"/>
                  </a:lnTo>
                  <a:lnTo>
                    <a:pt x="707" y="1"/>
                  </a:lnTo>
                  <a:lnTo>
                    <a:pt x="680" y="3"/>
                  </a:lnTo>
                  <a:lnTo>
                    <a:pt x="650" y="6"/>
                  </a:lnTo>
                  <a:lnTo>
                    <a:pt x="618" y="9"/>
                  </a:lnTo>
                  <a:lnTo>
                    <a:pt x="587" y="13"/>
                  </a:lnTo>
                  <a:lnTo>
                    <a:pt x="554" y="19"/>
                  </a:lnTo>
                  <a:lnTo>
                    <a:pt x="521" y="25"/>
                  </a:lnTo>
                  <a:lnTo>
                    <a:pt x="488" y="33"/>
                  </a:lnTo>
                  <a:lnTo>
                    <a:pt x="459" y="40"/>
                  </a:lnTo>
                  <a:lnTo>
                    <a:pt x="431" y="49"/>
                  </a:lnTo>
                  <a:lnTo>
                    <a:pt x="404" y="58"/>
                  </a:lnTo>
                  <a:lnTo>
                    <a:pt x="377" y="67"/>
                  </a:lnTo>
                  <a:lnTo>
                    <a:pt x="350" y="78"/>
                  </a:lnTo>
                  <a:lnTo>
                    <a:pt x="324" y="88"/>
                  </a:lnTo>
                  <a:lnTo>
                    <a:pt x="300" y="99"/>
                  </a:lnTo>
                  <a:lnTo>
                    <a:pt x="278" y="109"/>
                  </a:lnTo>
                  <a:lnTo>
                    <a:pt x="255" y="118"/>
                  </a:lnTo>
                  <a:lnTo>
                    <a:pt x="234" y="127"/>
                  </a:lnTo>
                  <a:lnTo>
                    <a:pt x="216" y="136"/>
                  </a:lnTo>
                  <a:lnTo>
                    <a:pt x="198" y="144"/>
                  </a:lnTo>
                  <a:lnTo>
                    <a:pt x="183" y="150"/>
                  </a:lnTo>
                  <a:lnTo>
                    <a:pt x="171" y="156"/>
                  </a:lnTo>
                  <a:lnTo>
                    <a:pt x="161" y="159"/>
                  </a:lnTo>
                  <a:lnTo>
                    <a:pt x="152" y="160"/>
                  </a:lnTo>
                  <a:lnTo>
                    <a:pt x="138" y="162"/>
                  </a:lnTo>
                  <a:lnTo>
                    <a:pt x="125" y="163"/>
                  </a:lnTo>
                  <a:lnTo>
                    <a:pt x="114" y="162"/>
                  </a:lnTo>
                  <a:lnTo>
                    <a:pt x="104" y="162"/>
                  </a:lnTo>
                  <a:lnTo>
                    <a:pt x="96" y="160"/>
                  </a:lnTo>
                  <a:lnTo>
                    <a:pt x="90" y="160"/>
                  </a:lnTo>
                  <a:lnTo>
                    <a:pt x="86" y="159"/>
                  </a:lnTo>
                  <a:lnTo>
                    <a:pt x="84" y="159"/>
                  </a:lnTo>
                  <a:lnTo>
                    <a:pt x="86" y="154"/>
                  </a:lnTo>
                  <a:lnTo>
                    <a:pt x="87" y="142"/>
                  </a:lnTo>
                  <a:lnTo>
                    <a:pt x="89" y="127"/>
                  </a:lnTo>
                  <a:lnTo>
                    <a:pt x="87" y="112"/>
                  </a:lnTo>
                  <a:lnTo>
                    <a:pt x="86" y="106"/>
                  </a:lnTo>
                  <a:lnTo>
                    <a:pt x="83" y="100"/>
                  </a:lnTo>
                  <a:lnTo>
                    <a:pt x="78" y="96"/>
                  </a:lnTo>
                  <a:lnTo>
                    <a:pt x="72" y="91"/>
                  </a:lnTo>
                  <a:lnTo>
                    <a:pt x="66" y="90"/>
                  </a:lnTo>
                  <a:lnTo>
                    <a:pt x="57" y="88"/>
                  </a:lnTo>
                  <a:lnTo>
                    <a:pt x="48" y="87"/>
                  </a:lnTo>
                  <a:lnTo>
                    <a:pt x="38" y="88"/>
                  </a:lnTo>
                  <a:lnTo>
                    <a:pt x="20" y="96"/>
                  </a:lnTo>
                  <a:lnTo>
                    <a:pt x="8" y="108"/>
                  </a:lnTo>
                  <a:lnTo>
                    <a:pt x="2" y="124"/>
                  </a:lnTo>
                  <a:lnTo>
                    <a:pt x="0" y="142"/>
                  </a:lnTo>
                  <a:lnTo>
                    <a:pt x="3" y="154"/>
                  </a:lnTo>
                  <a:lnTo>
                    <a:pt x="8" y="165"/>
                  </a:lnTo>
                  <a:lnTo>
                    <a:pt x="15" y="174"/>
                  </a:lnTo>
                  <a:lnTo>
                    <a:pt x="26" y="181"/>
                  </a:lnTo>
                  <a:lnTo>
                    <a:pt x="39" y="189"/>
                  </a:lnTo>
                  <a:lnTo>
                    <a:pt x="56" y="192"/>
                  </a:lnTo>
                  <a:lnTo>
                    <a:pt x="75" y="195"/>
                  </a:lnTo>
                  <a:lnTo>
                    <a:pt x="98" y="193"/>
                  </a:lnTo>
                  <a:lnTo>
                    <a:pt x="111" y="192"/>
                  </a:lnTo>
                  <a:lnTo>
                    <a:pt x="126" y="189"/>
                  </a:lnTo>
                  <a:lnTo>
                    <a:pt x="144" y="184"/>
                  </a:lnTo>
                  <a:lnTo>
                    <a:pt x="164" y="180"/>
                  </a:lnTo>
                  <a:lnTo>
                    <a:pt x="185" y="174"/>
                  </a:lnTo>
                  <a:lnTo>
                    <a:pt x="207" y="168"/>
                  </a:lnTo>
                  <a:lnTo>
                    <a:pt x="230" y="162"/>
                  </a:lnTo>
                  <a:lnTo>
                    <a:pt x="252" y="154"/>
                  </a:lnTo>
                  <a:lnTo>
                    <a:pt x="275" y="148"/>
                  </a:lnTo>
                  <a:lnTo>
                    <a:pt x="297" y="141"/>
                  </a:lnTo>
                  <a:lnTo>
                    <a:pt x="320" y="135"/>
                  </a:lnTo>
                  <a:lnTo>
                    <a:pt x="341" y="129"/>
                  </a:lnTo>
                  <a:lnTo>
                    <a:pt x="360" y="123"/>
                  </a:lnTo>
                  <a:lnTo>
                    <a:pt x="377" y="120"/>
                  </a:lnTo>
                  <a:lnTo>
                    <a:pt x="392" y="115"/>
                  </a:lnTo>
                  <a:lnTo>
                    <a:pt x="405" y="114"/>
                  </a:lnTo>
                  <a:lnTo>
                    <a:pt x="446" y="109"/>
                  </a:lnTo>
                  <a:lnTo>
                    <a:pt x="485" y="106"/>
                  </a:lnTo>
                  <a:lnTo>
                    <a:pt x="522" y="105"/>
                  </a:lnTo>
                  <a:lnTo>
                    <a:pt x="558" y="105"/>
                  </a:lnTo>
                  <a:lnTo>
                    <a:pt x="593" y="105"/>
                  </a:lnTo>
                  <a:lnTo>
                    <a:pt x="626" y="105"/>
                  </a:lnTo>
                  <a:lnTo>
                    <a:pt x="657" y="106"/>
                  </a:lnTo>
                  <a:lnTo>
                    <a:pt x="686" y="108"/>
                  </a:lnTo>
                  <a:lnTo>
                    <a:pt x="714" y="111"/>
                  </a:lnTo>
                  <a:lnTo>
                    <a:pt x="741" y="112"/>
                  </a:lnTo>
                  <a:lnTo>
                    <a:pt x="767" y="114"/>
                  </a:lnTo>
                  <a:lnTo>
                    <a:pt x="791" y="115"/>
                  </a:lnTo>
                  <a:lnTo>
                    <a:pt x="815" y="115"/>
                  </a:lnTo>
                  <a:lnTo>
                    <a:pt x="836" y="115"/>
                  </a:lnTo>
                  <a:lnTo>
                    <a:pt x="857" y="114"/>
                  </a:lnTo>
                  <a:lnTo>
                    <a:pt x="876" y="112"/>
                  </a:lnTo>
                  <a:lnTo>
                    <a:pt x="860" y="1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6" name="Freeform 46"/>
            <p:cNvSpPr>
              <a:spLocks/>
            </p:cNvSpPr>
            <p:nvPr/>
          </p:nvSpPr>
          <p:spPr bwMode="auto">
            <a:xfrm>
              <a:off x="5011738" y="2384425"/>
              <a:ext cx="1117600" cy="184150"/>
            </a:xfrm>
            <a:custGeom>
              <a:avLst/>
              <a:gdLst>
                <a:gd name="T0" fmla="*/ 976313 w 704"/>
                <a:gd name="T1" fmla="*/ 79375 h 116"/>
                <a:gd name="T2" fmla="*/ 946150 w 704"/>
                <a:gd name="T3" fmla="*/ 74613 h 116"/>
                <a:gd name="T4" fmla="*/ 890588 w 704"/>
                <a:gd name="T5" fmla="*/ 66675 h 116"/>
                <a:gd name="T6" fmla="*/ 817563 w 704"/>
                <a:gd name="T7" fmla="*/ 61913 h 116"/>
                <a:gd name="T8" fmla="*/ 728663 w 704"/>
                <a:gd name="T9" fmla="*/ 55563 h 116"/>
                <a:gd name="T10" fmla="*/ 633413 w 704"/>
                <a:gd name="T11" fmla="*/ 52388 h 116"/>
                <a:gd name="T12" fmla="*/ 538163 w 704"/>
                <a:gd name="T13" fmla="*/ 55563 h 116"/>
                <a:gd name="T14" fmla="*/ 447675 w 704"/>
                <a:gd name="T15" fmla="*/ 61913 h 116"/>
                <a:gd name="T16" fmla="*/ 366713 w 704"/>
                <a:gd name="T17" fmla="*/ 79375 h 116"/>
                <a:gd name="T18" fmla="*/ 290513 w 704"/>
                <a:gd name="T19" fmla="*/ 95250 h 116"/>
                <a:gd name="T20" fmla="*/ 219075 w 704"/>
                <a:gd name="T21" fmla="*/ 114300 h 116"/>
                <a:gd name="T22" fmla="*/ 152400 w 704"/>
                <a:gd name="T23" fmla="*/ 133350 h 116"/>
                <a:gd name="T24" fmla="*/ 98425 w 704"/>
                <a:gd name="T25" fmla="*/ 150813 h 116"/>
                <a:gd name="T26" fmla="*/ 52388 w 704"/>
                <a:gd name="T27" fmla="*/ 165100 h 116"/>
                <a:gd name="T28" fmla="*/ 19050 w 704"/>
                <a:gd name="T29" fmla="*/ 176213 h 116"/>
                <a:gd name="T30" fmla="*/ 3175 w 704"/>
                <a:gd name="T31" fmla="*/ 184150 h 116"/>
                <a:gd name="T32" fmla="*/ 3175 w 704"/>
                <a:gd name="T33" fmla="*/ 184150 h 116"/>
                <a:gd name="T34" fmla="*/ 17463 w 704"/>
                <a:gd name="T35" fmla="*/ 176213 h 116"/>
                <a:gd name="T36" fmla="*/ 47625 w 704"/>
                <a:gd name="T37" fmla="*/ 165100 h 116"/>
                <a:gd name="T38" fmla="*/ 90488 w 704"/>
                <a:gd name="T39" fmla="*/ 150813 h 116"/>
                <a:gd name="T40" fmla="*/ 146050 w 704"/>
                <a:gd name="T41" fmla="*/ 131763 h 116"/>
                <a:gd name="T42" fmla="*/ 212725 w 704"/>
                <a:gd name="T43" fmla="*/ 107950 h 116"/>
                <a:gd name="T44" fmla="*/ 285750 w 704"/>
                <a:gd name="T45" fmla="*/ 80963 h 116"/>
                <a:gd name="T46" fmla="*/ 369888 w 704"/>
                <a:gd name="T47" fmla="*/ 52388 h 116"/>
                <a:gd name="T48" fmla="*/ 460375 w 704"/>
                <a:gd name="T49" fmla="*/ 23813 h 116"/>
                <a:gd name="T50" fmla="*/ 565150 w 704"/>
                <a:gd name="T51" fmla="*/ 7938 h 116"/>
                <a:gd name="T52" fmla="*/ 681038 w 704"/>
                <a:gd name="T53" fmla="*/ 0 h 116"/>
                <a:gd name="T54" fmla="*/ 798513 w 704"/>
                <a:gd name="T55" fmla="*/ 3175 h 116"/>
                <a:gd name="T56" fmla="*/ 908050 w 704"/>
                <a:gd name="T57" fmla="*/ 7938 h 116"/>
                <a:gd name="T58" fmla="*/ 1000125 w 704"/>
                <a:gd name="T59" fmla="*/ 17463 h 116"/>
                <a:gd name="T60" fmla="*/ 1071563 w 704"/>
                <a:gd name="T61" fmla="*/ 23813 h 116"/>
                <a:gd name="T62" fmla="*/ 1112838 w 704"/>
                <a:gd name="T63" fmla="*/ 31750 h 116"/>
                <a:gd name="T64" fmla="*/ 981075 w 704"/>
                <a:gd name="T65" fmla="*/ 7937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4" h="116">
                  <a:moveTo>
                    <a:pt x="618" y="50"/>
                  </a:moveTo>
                  <a:lnTo>
                    <a:pt x="615" y="50"/>
                  </a:lnTo>
                  <a:lnTo>
                    <a:pt x="608" y="48"/>
                  </a:lnTo>
                  <a:lnTo>
                    <a:pt x="596" y="47"/>
                  </a:lnTo>
                  <a:lnTo>
                    <a:pt x="581" y="45"/>
                  </a:lnTo>
                  <a:lnTo>
                    <a:pt x="561" y="42"/>
                  </a:lnTo>
                  <a:lnTo>
                    <a:pt x="539" y="41"/>
                  </a:lnTo>
                  <a:lnTo>
                    <a:pt x="515" y="39"/>
                  </a:lnTo>
                  <a:lnTo>
                    <a:pt x="488" y="36"/>
                  </a:lnTo>
                  <a:lnTo>
                    <a:pt x="459" y="35"/>
                  </a:lnTo>
                  <a:lnTo>
                    <a:pt x="429" y="33"/>
                  </a:lnTo>
                  <a:lnTo>
                    <a:pt x="399" y="33"/>
                  </a:lnTo>
                  <a:lnTo>
                    <a:pt x="369" y="33"/>
                  </a:lnTo>
                  <a:lnTo>
                    <a:pt x="339" y="35"/>
                  </a:lnTo>
                  <a:lnTo>
                    <a:pt x="311" y="36"/>
                  </a:lnTo>
                  <a:lnTo>
                    <a:pt x="282" y="39"/>
                  </a:lnTo>
                  <a:lnTo>
                    <a:pt x="257" y="44"/>
                  </a:lnTo>
                  <a:lnTo>
                    <a:pt x="231" y="50"/>
                  </a:lnTo>
                  <a:lnTo>
                    <a:pt x="207" y="54"/>
                  </a:lnTo>
                  <a:lnTo>
                    <a:pt x="183" y="60"/>
                  </a:lnTo>
                  <a:lnTo>
                    <a:pt x="161" y="66"/>
                  </a:lnTo>
                  <a:lnTo>
                    <a:pt x="138" y="72"/>
                  </a:lnTo>
                  <a:lnTo>
                    <a:pt x="117" y="78"/>
                  </a:lnTo>
                  <a:lnTo>
                    <a:pt x="96" y="84"/>
                  </a:lnTo>
                  <a:lnTo>
                    <a:pt x="78" y="90"/>
                  </a:lnTo>
                  <a:lnTo>
                    <a:pt x="62" y="95"/>
                  </a:lnTo>
                  <a:lnTo>
                    <a:pt x="47" y="101"/>
                  </a:lnTo>
                  <a:lnTo>
                    <a:pt x="33" y="104"/>
                  </a:lnTo>
                  <a:lnTo>
                    <a:pt x="21" y="108"/>
                  </a:lnTo>
                  <a:lnTo>
                    <a:pt x="12" y="111"/>
                  </a:lnTo>
                  <a:lnTo>
                    <a:pt x="6" y="114"/>
                  </a:lnTo>
                  <a:lnTo>
                    <a:pt x="2" y="116"/>
                  </a:lnTo>
                  <a:lnTo>
                    <a:pt x="0" y="116"/>
                  </a:lnTo>
                  <a:lnTo>
                    <a:pt x="2" y="116"/>
                  </a:lnTo>
                  <a:lnTo>
                    <a:pt x="5" y="114"/>
                  </a:lnTo>
                  <a:lnTo>
                    <a:pt x="11" y="111"/>
                  </a:lnTo>
                  <a:lnTo>
                    <a:pt x="20" y="108"/>
                  </a:lnTo>
                  <a:lnTo>
                    <a:pt x="30" y="104"/>
                  </a:lnTo>
                  <a:lnTo>
                    <a:pt x="42" y="99"/>
                  </a:lnTo>
                  <a:lnTo>
                    <a:pt x="57" y="95"/>
                  </a:lnTo>
                  <a:lnTo>
                    <a:pt x="74" y="89"/>
                  </a:lnTo>
                  <a:lnTo>
                    <a:pt x="92" y="83"/>
                  </a:lnTo>
                  <a:lnTo>
                    <a:pt x="111" y="75"/>
                  </a:lnTo>
                  <a:lnTo>
                    <a:pt x="134" y="68"/>
                  </a:lnTo>
                  <a:lnTo>
                    <a:pt x="156" y="59"/>
                  </a:lnTo>
                  <a:lnTo>
                    <a:pt x="180" y="51"/>
                  </a:lnTo>
                  <a:lnTo>
                    <a:pt x="206" y="42"/>
                  </a:lnTo>
                  <a:lnTo>
                    <a:pt x="233" y="33"/>
                  </a:lnTo>
                  <a:lnTo>
                    <a:pt x="260" y="24"/>
                  </a:lnTo>
                  <a:lnTo>
                    <a:pt x="290" y="15"/>
                  </a:lnTo>
                  <a:lnTo>
                    <a:pt x="321" y="9"/>
                  </a:lnTo>
                  <a:lnTo>
                    <a:pt x="356" y="5"/>
                  </a:lnTo>
                  <a:lnTo>
                    <a:pt x="392" y="2"/>
                  </a:lnTo>
                  <a:lnTo>
                    <a:pt x="429" y="0"/>
                  </a:lnTo>
                  <a:lnTo>
                    <a:pt x="467" y="0"/>
                  </a:lnTo>
                  <a:lnTo>
                    <a:pt x="503" y="2"/>
                  </a:lnTo>
                  <a:lnTo>
                    <a:pt x="539" y="3"/>
                  </a:lnTo>
                  <a:lnTo>
                    <a:pt x="572" y="5"/>
                  </a:lnTo>
                  <a:lnTo>
                    <a:pt x="603" y="8"/>
                  </a:lnTo>
                  <a:lnTo>
                    <a:pt x="630" y="11"/>
                  </a:lnTo>
                  <a:lnTo>
                    <a:pt x="656" y="14"/>
                  </a:lnTo>
                  <a:lnTo>
                    <a:pt x="675" y="15"/>
                  </a:lnTo>
                  <a:lnTo>
                    <a:pt x="690" y="18"/>
                  </a:lnTo>
                  <a:lnTo>
                    <a:pt x="701" y="20"/>
                  </a:lnTo>
                  <a:lnTo>
                    <a:pt x="704" y="20"/>
                  </a:lnTo>
                  <a:lnTo>
                    <a:pt x="618"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7" name="Freeform 47"/>
            <p:cNvSpPr>
              <a:spLocks/>
            </p:cNvSpPr>
            <p:nvPr/>
          </p:nvSpPr>
          <p:spPr bwMode="auto">
            <a:xfrm>
              <a:off x="4973638" y="2298700"/>
              <a:ext cx="1123950" cy="279400"/>
            </a:xfrm>
            <a:custGeom>
              <a:avLst/>
              <a:gdLst>
                <a:gd name="T0" fmla="*/ 1022350 w 708"/>
                <a:gd name="T1" fmla="*/ 47625 h 176"/>
                <a:gd name="T2" fmla="*/ 984250 w 708"/>
                <a:gd name="T3" fmla="*/ 50800 h 176"/>
                <a:gd name="T4" fmla="*/ 917575 w 708"/>
                <a:gd name="T5" fmla="*/ 55563 h 176"/>
                <a:gd name="T6" fmla="*/ 828675 w 708"/>
                <a:gd name="T7" fmla="*/ 61913 h 176"/>
                <a:gd name="T8" fmla="*/ 728663 w 708"/>
                <a:gd name="T9" fmla="*/ 71438 h 176"/>
                <a:gd name="T10" fmla="*/ 623888 w 708"/>
                <a:gd name="T11" fmla="*/ 84138 h 176"/>
                <a:gd name="T12" fmla="*/ 527050 w 708"/>
                <a:gd name="T13" fmla="*/ 98425 h 176"/>
                <a:gd name="T14" fmla="*/ 442913 w 708"/>
                <a:gd name="T15" fmla="*/ 114300 h 176"/>
                <a:gd name="T16" fmla="*/ 379413 w 708"/>
                <a:gd name="T17" fmla="*/ 133350 h 176"/>
                <a:gd name="T18" fmla="*/ 312738 w 708"/>
                <a:gd name="T19" fmla="*/ 157163 h 176"/>
                <a:gd name="T20" fmla="*/ 242888 w 708"/>
                <a:gd name="T21" fmla="*/ 180975 h 176"/>
                <a:gd name="T22" fmla="*/ 174625 w 708"/>
                <a:gd name="T23" fmla="*/ 207963 h 176"/>
                <a:gd name="T24" fmla="*/ 114300 w 708"/>
                <a:gd name="T25" fmla="*/ 231775 h 176"/>
                <a:gd name="T26" fmla="*/ 61913 w 708"/>
                <a:gd name="T27" fmla="*/ 252413 h 176"/>
                <a:gd name="T28" fmla="*/ 23813 w 708"/>
                <a:gd name="T29" fmla="*/ 269875 h 176"/>
                <a:gd name="T30" fmla="*/ 3175 w 708"/>
                <a:gd name="T31" fmla="*/ 279400 h 176"/>
                <a:gd name="T32" fmla="*/ 3175 w 708"/>
                <a:gd name="T33" fmla="*/ 276225 h 176"/>
                <a:gd name="T34" fmla="*/ 23813 w 708"/>
                <a:gd name="T35" fmla="*/ 266700 h 176"/>
                <a:gd name="T36" fmla="*/ 65088 w 708"/>
                <a:gd name="T37" fmla="*/ 250825 h 176"/>
                <a:gd name="T38" fmla="*/ 119063 w 708"/>
                <a:gd name="T39" fmla="*/ 227013 h 176"/>
                <a:gd name="T40" fmla="*/ 184150 w 708"/>
                <a:gd name="T41" fmla="*/ 198438 h 176"/>
                <a:gd name="T42" fmla="*/ 257175 w 708"/>
                <a:gd name="T43" fmla="*/ 166688 h 176"/>
                <a:gd name="T44" fmla="*/ 333375 w 708"/>
                <a:gd name="T45" fmla="*/ 136525 h 176"/>
                <a:gd name="T46" fmla="*/ 409575 w 708"/>
                <a:gd name="T47" fmla="*/ 107950 h 176"/>
                <a:gd name="T48" fmla="*/ 509588 w 708"/>
                <a:gd name="T49" fmla="*/ 71438 h 176"/>
                <a:gd name="T50" fmla="*/ 631825 w 708"/>
                <a:gd name="T51" fmla="*/ 41275 h 176"/>
                <a:gd name="T52" fmla="*/ 741363 w 708"/>
                <a:gd name="T53" fmla="*/ 19050 h 176"/>
                <a:gd name="T54" fmla="*/ 841375 w 708"/>
                <a:gd name="T55" fmla="*/ 7938 h 176"/>
                <a:gd name="T56" fmla="*/ 928688 w 708"/>
                <a:gd name="T57" fmla="*/ 3175 h 176"/>
                <a:gd name="T58" fmla="*/ 1003300 w 708"/>
                <a:gd name="T59" fmla="*/ 3175 h 176"/>
                <a:gd name="T60" fmla="*/ 1060450 w 708"/>
                <a:gd name="T61" fmla="*/ 4763 h 176"/>
                <a:gd name="T62" fmla="*/ 1100138 w 708"/>
                <a:gd name="T63" fmla="*/ 12700 h 176"/>
                <a:gd name="T64" fmla="*/ 1123950 w 708"/>
                <a:gd name="T65" fmla="*/ 19050 h 176"/>
                <a:gd name="T66" fmla="*/ 1109663 w 708"/>
                <a:gd name="T67" fmla="*/ 31750 h 176"/>
                <a:gd name="T68" fmla="*/ 1069975 w 708"/>
                <a:gd name="T69" fmla="*/ 41275 h 176"/>
                <a:gd name="T70" fmla="*/ 1033463 w 708"/>
                <a:gd name="T71" fmla="*/ 47625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8" h="176">
                  <a:moveTo>
                    <a:pt x="647" y="30"/>
                  </a:moveTo>
                  <a:lnTo>
                    <a:pt x="644" y="30"/>
                  </a:lnTo>
                  <a:lnTo>
                    <a:pt x="635" y="30"/>
                  </a:lnTo>
                  <a:lnTo>
                    <a:pt x="620" y="32"/>
                  </a:lnTo>
                  <a:lnTo>
                    <a:pt x="600" y="33"/>
                  </a:lnTo>
                  <a:lnTo>
                    <a:pt x="578" y="35"/>
                  </a:lnTo>
                  <a:lnTo>
                    <a:pt x="551" y="36"/>
                  </a:lnTo>
                  <a:lnTo>
                    <a:pt x="522" y="39"/>
                  </a:lnTo>
                  <a:lnTo>
                    <a:pt x="491" y="42"/>
                  </a:lnTo>
                  <a:lnTo>
                    <a:pt x="459" y="45"/>
                  </a:lnTo>
                  <a:lnTo>
                    <a:pt x="426" y="48"/>
                  </a:lnTo>
                  <a:lnTo>
                    <a:pt x="393" y="53"/>
                  </a:lnTo>
                  <a:lnTo>
                    <a:pt x="362" y="57"/>
                  </a:lnTo>
                  <a:lnTo>
                    <a:pt x="332" y="62"/>
                  </a:lnTo>
                  <a:lnTo>
                    <a:pt x="305" y="66"/>
                  </a:lnTo>
                  <a:lnTo>
                    <a:pt x="279" y="72"/>
                  </a:lnTo>
                  <a:lnTo>
                    <a:pt x="258" y="78"/>
                  </a:lnTo>
                  <a:lnTo>
                    <a:pt x="239" y="84"/>
                  </a:lnTo>
                  <a:lnTo>
                    <a:pt x="218" y="92"/>
                  </a:lnTo>
                  <a:lnTo>
                    <a:pt x="197" y="99"/>
                  </a:lnTo>
                  <a:lnTo>
                    <a:pt x="174" y="107"/>
                  </a:lnTo>
                  <a:lnTo>
                    <a:pt x="153" y="114"/>
                  </a:lnTo>
                  <a:lnTo>
                    <a:pt x="131" y="123"/>
                  </a:lnTo>
                  <a:lnTo>
                    <a:pt x="110" y="131"/>
                  </a:lnTo>
                  <a:lnTo>
                    <a:pt x="90" y="138"/>
                  </a:lnTo>
                  <a:lnTo>
                    <a:pt x="72" y="146"/>
                  </a:lnTo>
                  <a:lnTo>
                    <a:pt x="54" y="153"/>
                  </a:lnTo>
                  <a:lnTo>
                    <a:pt x="39" y="159"/>
                  </a:lnTo>
                  <a:lnTo>
                    <a:pt x="26" y="165"/>
                  </a:lnTo>
                  <a:lnTo>
                    <a:pt x="15" y="170"/>
                  </a:lnTo>
                  <a:lnTo>
                    <a:pt x="8" y="173"/>
                  </a:lnTo>
                  <a:lnTo>
                    <a:pt x="2" y="176"/>
                  </a:lnTo>
                  <a:lnTo>
                    <a:pt x="0" y="176"/>
                  </a:lnTo>
                  <a:lnTo>
                    <a:pt x="2" y="174"/>
                  </a:lnTo>
                  <a:lnTo>
                    <a:pt x="8" y="173"/>
                  </a:lnTo>
                  <a:lnTo>
                    <a:pt x="15" y="168"/>
                  </a:lnTo>
                  <a:lnTo>
                    <a:pt x="27" y="164"/>
                  </a:lnTo>
                  <a:lnTo>
                    <a:pt x="41" y="158"/>
                  </a:lnTo>
                  <a:lnTo>
                    <a:pt x="57" y="150"/>
                  </a:lnTo>
                  <a:lnTo>
                    <a:pt x="75" y="143"/>
                  </a:lnTo>
                  <a:lnTo>
                    <a:pt x="95" y="134"/>
                  </a:lnTo>
                  <a:lnTo>
                    <a:pt x="116" y="125"/>
                  </a:lnTo>
                  <a:lnTo>
                    <a:pt x="138" y="114"/>
                  </a:lnTo>
                  <a:lnTo>
                    <a:pt x="162" y="105"/>
                  </a:lnTo>
                  <a:lnTo>
                    <a:pt x="186" y="95"/>
                  </a:lnTo>
                  <a:lnTo>
                    <a:pt x="210" y="86"/>
                  </a:lnTo>
                  <a:lnTo>
                    <a:pt x="234" y="77"/>
                  </a:lnTo>
                  <a:lnTo>
                    <a:pt x="258" y="68"/>
                  </a:lnTo>
                  <a:lnTo>
                    <a:pt x="282" y="59"/>
                  </a:lnTo>
                  <a:lnTo>
                    <a:pt x="321" y="45"/>
                  </a:lnTo>
                  <a:lnTo>
                    <a:pt x="360" y="35"/>
                  </a:lnTo>
                  <a:lnTo>
                    <a:pt x="398" y="26"/>
                  </a:lnTo>
                  <a:lnTo>
                    <a:pt x="432" y="18"/>
                  </a:lnTo>
                  <a:lnTo>
                    <a:pt x="467" y="12"/>
                  </a:lnTo>
                  <a:lnTo>
                    <a:pt x="500" y="8"/>
                  </a:lnTo>
                  <a:lnTo>
                    <a:pt x="530" y="5"/>
                  </a:lnTo>
                  <a:lnTo>
                    <a:pt x="558" y="2"/>
                  </a:lnTo>
                  <a:lnTo>
                    <a:pt x="585" y="2"/>
                  </a:lnTo>
                  <a:lnTo>
                    <a:pt x="609" y="0"/>
                  </a:lnTo>
                  <a:lnTo>
                    <a:pt x="632" y="2"/>
                  </a:lnTo>
                  <a:lnTo>
                    <a:pt x="651" y="2"/>
                  </a:lnTo>
                  <a:lnTo>
                    <a:pt x="668" y="3"/>
                  </a:lnTo>
                  <a:lnTo>
                    <a:pt x="681" y="5"/>
                  </a:lnTo>
                  <a:lnTo>
                    <a:pt x="693" y="8"/>
                  </a:lnTo>
                  <a:lnTo>
                    <a:pt x="701" y="9"/>
                  </a:lnTo>
                  <a:lnTo>
                    <a:pt x="708" y="12"/>
                  </a:lnTo>
                  <a:lnTo>
                    <a:pt x="708" y="17"/>
                  </a:lnTo>
                  <a:lnTo>
                    <a:pt x="699" y="20"/>
                  </a:lnTo>
                  <a:lnTo>
                    <a:pt x="687" y="23"/>
                  </a:lnTo>
                  <a:lnTo>
                    <a:pt x="674" y="26"/>
                  </a:lnTo>
                  <a:lnTo>
                    <a:pt x="660" y="29"/>
                  </a:lnTo>
                  <a:lnTo>
                    <a:pt x="651" y="30"/>
                  </a:lnTo>
                  <a:lnTo>
                    <a:pt x="647"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8" name="Freeform 48"/>
            <p:cNvSpPr>
              <a:spLocks/>
            </p:cNvSpPr>
            <p:nvPr/>
          </p:nvSpPr>
          <p:spPr bwMode="auto">
            <a:xfrm>
              <a:off x="4773613" y="2498725"/>
              <a:ext cx="85725" cy="74612"/>
            </a:xfrm>
            <a:custGeom>
              <a:avLst/>
              <a:gdLst>
                <a:gd name="T0" fmla="*/ 0 w 54"/>
                <a:gd name="T1" fmla="*/ 0 h 47"/>
                <a:gd name="T2" fmla="*/ 0 w 54"/>
                <a:gd name="T3" fmla="*/ 7937 h 47"/>
                <a:gd name="T4" fmla="*/ 3175 w 54"/>
                <a:gd name="T5" fmla="*/ 23812 h 47"/>
                <a:gd name="T6" fmla="*/ 12700 w 54"/>
                <a:gd name="T7" fmla="*/ 42862 h 47"/>
                <a:gd name="T8" fmla="*/ 31750 w 54"/>
                <a:gd name="T9" fmla="*/ 61912 h 47"/>
                <a:gd name="T10" fmla="*/ 55563 w 54"/>
                <a:gd name="T11" fmla="*/ 71437 h 47"/>
                <a:gd name="T12" fmla="*/ 71438 w 54"/>
                <a:gd name="T13" fmla="*/ 74612 h 47"/>
                <a:gd name="T14" fmla="*/ 84138 w 54"/>
                <a:gd name="T15" fmla="*/ 71437 h 47"/>
                <a:gd name="T16" fmla="*/ 85725 w 54"/>
                <a:gd name="T17" fmla="*/ 69850 h 47"/>
                <a:gd name="T18" fmla="*/ 0 w 54"/>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7">
                  <a:moveTo>
                    <a:pt x="0" y="0"/>
                  </a:moveTo>
                  <a:lnTo>
                    <a:pt x="0" y="5"/>
                  </a:lnTo>
                  <a:lnTo>
                    <a:pt x="2" y="15"/>
                  </a:lnTo>
                  <a:lnTo>
                    <a:pt x="8" y="27"/>
                  </a:lnTo>
                  <a:lnTo>
                    <a:pt x="20" y="39"/>
                  </a:lnTo>
                  <a:lnTo>
                    <a:pt x="35" y="45"/>
                  </a:lnTo>
                  <a:lnTo>
                    <a:pt x="45" y="47"/>
                  </a:lnTo>
                  <a:lnTo>
                    <a:pt x="53" y="45"/>
                  </a:lnTo>
                  <a:lnTo>
                    <a:pt x="54"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9" name="Freeform 49"/>
            <p:cNvSpPr>
              <a:spLocks/>
            </p:cNvSpPr>
            <p:nvPr/>
          </p:nvSpPr>
          <p:spPr bwMode="auto">
            <a:xfrm>
              <a:off x="4795838" y="2451100"/>
              <a:ext cx="71438" cy="60325"/>
            </a:xfrm>
            <a:custGeom>
              <a:avLst/>
              <a:gdLst>
                <a:gd name="T0" fmla="*/ 23813 w 45"/>
                <a:gd name="T1" fmla="*/ 46038 h 38"/>
                <a:gd name="T2" fmla="*/ 38100 w 45"/>
                <a:gd name="T3" fmla="*/ 55563 h 38"/>
                <a:gd name="T4" fmla="*/ 52388 w 45"/>
                <a:gd name="T5" fmla="*/ 60325 h 38"/>
                <a:gd name="T6" fmla="*/ 61913 w 45"/>
                <a:gd name="T7" fmla="*/ 60325 h 38"/>
                <a:gd name="T8" fmla="*/ 68263 w 45"/>
                <a:gd name="T9" fmla="*/ 55563 h 38"/>
                <a:gd name="T10" fmla="*/ 71438 w 45"/>
                <a:gd name="T11" fmla="*/ 46038 h 38"/>
                <a:gd name="T12" fmla="*/ 68263 w 45"/>
                <a:gd name="T13" fmla="*/ 36513 h 38"/>
                <a:gd name="T14" fmla="*/ 58738 w 45"/>
                <a:gd name="T15" fmla="*/ 23813 h 38"/>
                <a:gd name="T16" fmla="*/ 47625 w 45"/>
                <a:gd name="T17" fmla="*/ 12700 h 38"/>
                <a:gd name="T18" fmla="*/ 33338 w 45"/>
                <a:gd name="T19" fmla="*/ 3175 h 38"/>
                <a:gd name="T20" fmla="*/ 19050 w 45"/>
                <a:gd name="T21" fmla="*/ 0 h 38"/>
                <a:gd name="T22" fmla="*/ 6350 w 45"/>
                <a:gd name="T23" fmla="*/ 0 h 38"/>
                <a:gd name="T24" fmla="*/ 0 w 45"/>
                <a:gd name="T25" fmla="*/ 3175 h 38"/>
                <a:gd name="T26" fmla="*/ 0 w 45"/>
                <a:gd name="T27" fmla="*/ 12700 h 38"/>
                <a:gd name="T28" fmla="*/ 1588 w 45"/>
                <a:gd name="T29" fmla="*/ 22225 h 38"/>
                <a:gd name="T30" fmla="*/ 11113 w 45"/>
                <a:gd name="T31" fmla="*/ 33338 h 38"/>
                <a:gd name="T32" fmla="*/ 23813 w 45"/>
                <a:gd name="T33" fmla="*/ 460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38">
                  <a:moveTo>
                    <a:pt x="15" y="29"/>
                  </a:moveTo>
                  <a:lnTo>
                    <a:pt x="24" y="35"/>
                  </a:lnTo>
                  <a:lnTo>
                    <a:pt x="33" y="38"/>
                  </a:lnTo>
                  <a:lnTo>
                    <a:pt x="39" y="38"/>
                  </a:lnTo>
                  <a:lnTo>
                    <a:pt x="43" y="35"/>
                  </a:lnTo>
                  <a:lnTo>
                    <a:pt x="45" y="29"/>
                  </a:lnTo>
                  <a:lnTo>
                    <a:pt x="43" y="23"/>
                  </a:lnTo>
                  <a:lnTo>
                    <a:pt x="37" y="15"/>
                  </a:lnTo>
                  <a:lnTo>
                    <a:pt x="30" y="8"/>
                  </a:lnTo>
                  <a:lnTo>
                    <a:pt x="21" y="2"/>
                  </a:lnTo>
                  <a:lnTo>
                    <a:pt x="12" y="0"/>
                  </a:lnTo>
                  <a:lnTo>
                    <a:pt x="4" y="0"/>
                  </a:lnTo>
                  <a:lnTo>
                    <a:pt x="0" y="2"/>
                  </a:lnTo>
                  <a:lnTo>
                    <a:pt x="0" y="8"/>
                  </a:lnTo>
                  <a:lnTo>
                    <a:pt x="1" y="14"/>
                  </a:lnTo>
                  <a:lnTo>
                    <a:pt x="7" y="21"/>
                  </a:lnTo>
                  <a:lnTo>
                    <a:pt x="15"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1" name="Rectangle 2"/>
          <p:cNvSpPr>
            <a:spLocks noGrp="1" noChangeArrowheads="1"/>
          </p:cNvSpPr>
          <p:nvPr>
            <p:ph type="title"/>
          </p:nvPr>
        </p:nvSpPr>
        <p:spPr/>
        <p:txBody>
          <a:bodyPr/>
          <a:lstStyle/>
          <a:p>
            <a:pPr eaLnBrk="1" hangingPunct="1"/>
            <a:r>
              <a:rPr lang="en-US" altLang="en-US" smtClean="0"/>
              <a:t>Decision Making Process</a:t>
            </a:r>
          </a:p>
        </p:txBody>
      </p:sp>
      <p:grpSp>
        <p:nvGrpSpPr>
          <p:cNvPr id="17412" name="Group 5"/>
          <p:cNvGrpSpPr>
            <a:grpSpLocks/>
          </p:cNvGrpSpPr>
          <p:nvPr/>
        </p:nvGrpSpPr>
        <p:grpSpPr bwMode="auto">
          <a:xfrm>
            <a:off x="1939925" y="3543300"/>
            <a:ext cx="1905000" cy="1165225"/>
            <a:chOff x="1200" y="2640"/>
            <a:chExt cx="1200" cy="734"/>
          </a:xfrm>
        </p:grpSpPr>
        <p:sp>
          <p:nvSpPr>
            <p:cNvPr id="17420" name="Rectangle 6"/>
            <p:cNvSpPr>
              <a:spLocks noChangeArrowheads="1"/>
            </p:cNvSpPr>
            <p:nvPr/>
          </p:nvSpPr>
          <p:spPr bwMode="auto">
            <a:xfrm>
              <a:off x="1200" y="3120"/>
              <a:ext cx="1104" cy="192"/>
            </a:xfrm>
            <a:prstGeom prst="rect">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21" name="Rectangle 7"/>
            <p:cNvSpPr>
              <a:spLocks noChangeArrowheads="1"/>
            </p:cNvSpPr>
            <p:nvPr/>
          </p:nvSpPr>
          <p:spPr bwMode="auto">
            <a:xfrm>
              <a:off x="1296" y="2880"/>
              <a:ext cx="960" cy="240"/>
            </a:xfrm>
            <a:prstGeom prst="rect">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22" name="Rectangle 8"/>
            <p:cNvSpPr>
              <a:spLocks noChangeArrowheads="1"/>
            </p:cNvSpPr>
            <p:nvPr/>
          </p:nvSpPr>
          <p:spPr bwMode="auto">
            <a:xfrm>
              <a:off x="1200" y="2640"/>
              <a:ext cx="1104" cy="240"/>
            </a:xfrm>
            <a:prstGeom prst="rect">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23" name="Text Box 9"/>
            <p:cNvSpPr txBox="1">
              <a:spLocks noChangeArrowheads="1"/>
            </p:cNvSpPr>
            <p:nvPr/>
          </p:nvSpPr>
          <p:spPr bwMode="auto">
            <a:xfrm>
              <a:off x="1248" y="2640"/>
              <a:ext cx="115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eaLnBrk="1" hangingPunct="1">
                <a:spcBef>
                  <a:spcPct val="50000"/>
                </a:spcBef>
              </a:pPr>
              <a:r>
                <a:rPr lang="en-US" altLang="en-US" sz="2200" dirty="0">
                  <a:latin typeface="Comic Sans MS" panose="030F0702030302020204" pitchFamily="66" charset="0"/>
                </a:rPr>
                <a:t>Environment</a:t>
              </a:r>
            </a:p>
          </p:txBody>
        </p:sp>
        <p:sp>
          <p:nvSpPr>
            <p:cNvPr id="17424" name="Text Box 10"/>
            <p:cNvSpPr txBox="1">
              <a:spLocks noChangeArrowheads="1"/>
            </p:cNvSpPr>
            <p:nvPr/>
          </p:nvSpPr>
          <p:spPr bwMode="auto">
            <a:xfrm>
              <a:off x="1513" y="3103"/>
              <a:ext cx="62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eaLnBrk="1" hangingPunct="1">
                <a:spcBef>
                  <a:spcPct val="50000"/>
                </a:spcBef>
              </a:pPr>
              <a:r>
                <a:rPr lang="en-US" altLang="en-US" sz="2200" dirty="0">
                  <a:latin typeface="Comic Sans MS" panose="030F0702030302020204" pitchFamily="66" charset="0"/>
                </a:rPr>
                <a:t>Costs</a:t>
              </a:r>
            </a:p>
          </p:txBody>
        </p:sp>
        <p:sp>
          <p:nvSpPr>
            <p:cNvPr id="17425" name="Text Box 11"/>
            <p:cNvSpPr txBox="1">
              <a:spLocks noChangeArrowheads="1"/>
            </p:cNvSpPr>
            <p:nvPr/>
          </p:nvSpPr>
          <p:spPr bwMode="auto">
            <a:xfrm>
              <a:off x="1416" y="2880"/>
              <a:ext cx="81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eaLnBrk="1" hangingPunct="1">
                <a:spcBef>
                  <a:spcPct val="50000"/>
                </a:spcBef>
              </a:pPr>
              <a:r>
                <a:rPr lang="en-US" altLang="en-US" sz="2200" dirty="0">
                  <a:latin typeface="Comic Sans MS" panose="030F0702030302020204" pitchFamily="66" charset="0"/>
                </a:rPr>
                <a:t>Society</a:t>
              </a:r>
            </a:p>
          </p:txBody>
        </p:sp>
      </p:grpSp>
      <p:sp>
        <p:nvSpPr>
          <p:cNvPr id="17414" name="Rectangle 13"/>
          <p:cNvSpPr>
            <a:spLocks noChangeArrowheads="1"/>
          </p:cNvSpPr>
          <p:nvPr/>
        </p:nvSpPr>
        <p:spPr bwMode="auto">
          <a:xfrm>
            <a:off x="5087321" y="4276017"/>
            <a:ext cx="1641621" cy="321045"/>
          </a:xfrm>
          <a:prstGeom prst="rect">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15" name="Rectangle 15"/>
          <p:cNvSpPr>
            <a:spLocks noChangeArrowheads="1"/>
          </p:cNvSpPr>
          <p:nvPr/>
        </p:nvSpPr>
        <p:spPr bwMode="auto">
          <a:xfrm>
            <a:off x="5031623" y="3513139"/>
            <a:ext cx="1753016" cy="381439"/>
          </a:xfrm>
          <a:prstGeom prst="rect">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16" name="Text Box 16"/>
          <p:cNvSpPr txBox="1">
            <a:spLocks noChangeArrowheads="1"/>
          </p:cNvSpPr>
          <p:nvPr/>
        </p:nvSpPr>
        <p:spPr bwMode="auto">
          <a:xfrm>
            <a:off x="5384367" y="3513139"/>
            <a:ext cx="18292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eaLnBrk="1" hangingPunct="1">
              <a:spcBef>
                <a:spcPct val="50000"/>
              </a:spcBef>
            </a:pPr>
            <a:r>
              <a:rPr lang="en-US" altLang="en-US" sz="2200" dirty="0">
                <a:latin typeface="Comic Sans MS" panose="030F0702030302020204" pitchFamily="66" charset="0"/>
              </a:rPr>
              <a:t>Safety</a:t>
            </a:r>
          </a:p>
        </p:txBody>
      </p:sp>
      <p:sp>
        <p:nvSpPr>
          <p:cNvPr id="17417" name="Text Box 17"/>
          <p:cNvSpPr txBox="1">
            <a:spLocks noChangeArrowheads="1"/>
          </p:cNvSpPr>
          <p:nvPr/>
        </p:nvSpPr>
        <p:spPr bwMode="auto">
          <a:xfrm>
            <a:off x="5342353" y="4227057"/>
            <a:ext cx="16005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eaLnBrk="1" hangingPunct="1">
              <a:spcBef>
                <a:spcPct val="50000"/>
              </a:spcBef>
            </a:pPr>
            <a:r>
              <a:rPr lang="en-US" altLang="en-US" sz="2200" dirty="0">
                <a:latin typeface="Comic Sans MS" panose="030F0702030302020204" pitchFamily="66" charset="0"/>
              </a:rPr>
              <a:t>Capacity</a:t>
            </a:r>
          </a:p>
        </p:txBody>
      </p:sp>
      <p:sp>
        <p:nvSpPr>
          <p:cNvPr id="17418" name="Rectangle 15"/>
          <p:cNvSpPr>
            <a:spLocks noChangeArrowheads="1"/>
          </p:cNvSpPr>
          <p:nvPr/>
        </p:nvSpPr>
        <p:spPr bwMode="auto">
          <a:xfrm>
            <a:off x="4868864" y="3886200"/>
            <a:ext cx="2131578" cy="381439"/>
          </a:xfrm>
          <a:prstGeom prst="rect">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endParaRPr lang="en-US" altLang="en-US"/>
          </a:p>
        </p:txBody>
      </p:sp>
      <p:sp>
        <p:nvSpPr>
          <p:cNvPr id="17419" name="Text Box 18"/>
          <p:cNvSpPr txBox="1">
            <a:spLocks noChangeArrowheads="1"/>
          </p:cNvSpPr>
          <p:nvPr/>
        </p:nvSpPr>
        <p:spPr bwMode="auto">
          <a:xfrm>
            <a:off x="4710112" y="3879507"/>
            <a:ext cx="23510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echnical" panose="03050502040202020B03" pitchFamily="66" charset="0"/>
                <a:ea typeface="MS PGothic" panose="020B0600070205080204" pitchFamily="34" charset="-128"/>
              </a:defRPr>
            </a:lvl1pPr>
            <a:lvl2pPr marL="742950" indent="-285750">
              <a:defRPr sz="2400" b="1">
                <a:solidFill>
                  <a:schemeClr val="tx1"/>
                </a:solidFill>
                <a:latin typeface="Technical" panose="03050502040202020B03" pitchFamily="66" charset="0"/>
                <a:ea typeface="MS PGothic" panose="020B0600070205080204" pitchFamily="34" charset="-128"/>
              </a:defRPr>
            </a:lvl2pPr>
            <a:lvl3pPr marL="1143000" indent="-228600">
              <a:defRPr sz="2400" b="1">
                <a:solidFill>
                  <a:schemeClr val="tx1"/>
                </a:solidFill>
                <a:latin typeface="Technical" panose="03050502040202020B03" pitchFamily="66" charset="0"/>
                <a:ea typeface="MS PGothic" panose="020B0600070205080204" pitchFamily="34" charset="-128"/>
              </a:defRPr>
            </a:lvl3pPr>
            <a:lvl4pPr marL="1600200" indent="-228600">
              <a:defRPr sz="2400" b="1">
                <a:solidFill>
                  <a:schemeClr val="tx1"/>
                </a:solidFill>
                <a:latin typeface="Technical" panose="03050502040202020B03" pitchFamily="66" charset="0"/>
                <a:ea typeface="MS PGothic" panose="020B0600070205080204" pitchFamily="34" charset="-128"/>
              </a:defRPr>
            </a:lvl4pPr>
            <a:lvl5pPr marL="2057400" indent="-228600">
              <a:defRPr sz="2400" b="1">
                <a:solidFill>
                  <a:schemeClr val="tx1"/>
                </a:solidFill>
                <a:latin typeface="Technical" panose="03050502040202020B03"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echnical" panose="03050502040202020B03" pitchFamily="66" charset="0"/>
                <a:ea typeface="MS PGothic" panose="020B0600070205080204" pitchFamily="34" charset="-128"/>
              </a:defRPr>
            </a:lvl9pPr>
          </a:lstStyle>
          <a:p>
            <a:pPr eaLnBrk="1" hangingPunct="1">
              <a:spcBef>
                <a:spcPct val="50000"/>
              </a:spcBef>
            </a:pPr>
            <a:r>
              <a:rPr lang="en-US" altLang="en-US" sz="2200" dirty="0">
                <a:latin typeface="Comic Sans MS" panose="030F0702030302020204" pitchFamily="66" charset="0"/>
              </a:rPr>
              <a:t>  Right of Way</a:t>
            </a: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p:txBody>
          <a:bodyPr/>
          <a:lstStyle/>
          <a:p>
            <a:r>
              <a:rPr lang="en-US" altLang="en-US" smtClean="0"/>
              <a:t>Basic Safety Questions?</a:t>
            </a:r>
          </a:p>
        </p:txBody>
      </p:sp>
      <p:sp>
        <p:nvSpPr>
          <p:cNvPr id="19459" name="Content Placeholder 6" descr="Rectangle: Click to edit Master text styles&#10;Second level&#10;Third level&#10;Fourth level&#10;Fifth level"/>
          <p:cNvSpPr>
            <a:spLocks noGrp="1"/>
          </p:cNvSpPr>
          <p:nvPr>
            <p:ph idx="1"/>
          </p:nvPr>
        </p:nvSpPr>
        <p:spPr/>
        <p:txBody>
          <a:bodyPr/>
          <a:lstStyle/>
          <a:p>
            <a:r>
              <a:rPr lang="en-US" altLang="en-US" smtClean="0"/>
              <a:t>How can I predict safety performance of geometric design features?</a:t>
            </a:r>
          </a:p>
          <a:p>
            <a:r>
              <a:rPr lang="en-US" altLang="en-US" smtClean="0"/>
              <a:t>How can I quantitatively calculate safety effects?</a:t>
            </a:r>
          </a:p>
          <a:p>
            <a:r>
              <a:rPr lang="en-US" altLang="en-US" smtClean="0"/>
              <a:t>How can I justify decisions based on safety implications?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altLang="en-US" smtClean="0"/>
              <a:t>Highway Safety Manual Purpose</a:t>
            </a:r>
          </a:p>
        </p:txBody>
      </p:sp>
      <p:sp>
        <p:nvSpPr>
          <p:cNvPr id="21507" name="Content Placeholder 3" descr="Rectangle: Click to edit Master text styles&#10;Second level&#10;Third level&#10;Fourth level&#10;Fifth level"/>
          <p:cNvSpPr>
            <a:spLocks noGrp="1"/>
          </p:cNvSpPr>
          <p:nvPr>
            <p:ph idx="1"/>
          </p:nvPr>
        </p:nvSpPr>
        <p:spPr/>
        <p:txBody>
          <a:bodyPr/>
          <a:lstStyle/>
          <a:p>
            <a:r>
              <a:rPr lang="en-US" altLang="en-US" smtClean="0"/>
              <a:t>Resource for professionals</a:t>
            </a:r>
          </a:p>
          <a:p>
            <a:r>
              <a:rPr lang="en-US" altLang="en-US" smtClean="0"/>
              <a:t>Safety knowledge</a:t>
            </a:r>
          </a:p>
          <a:p>
            <a:r>
              <a:rPr lang="en-US" altLang="en-US" smtClean="0"/>
              <a:t>Decision making tools</a:t>
            </a:r>
          </a:p>
          <a:p>
            <a:endParaRPr lang="en-US" altLang="en-US" smtClean="0"/>
          </a:p>
        </p:txBody>
      </p:sp>
    </p:spTree>
  </p:cSld>
  <p:clrMapOvr>
    <a:masterClrMapping/>
  </p:clrMapOvr>
  <p:transition spd="slow">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The HSM is… </a:t>
            </a:r>
          </a:p>
        </p:txBody>
      </p:sp>
      <p:sp>
        <p:nvSpPr>
          <p:cNvPr id="23555" name="Content Placeholder 2" descr="Rectangle: Click to edit Master text styles&#10;Second level&#10;Third level&#10;Fourth level&#10;Fifth level"/>
          <p:cNvSpPr>
            <a:spLocks noGrp="1"/>
          </p:cNvSpPr>
          <p:nvPr>
            <p:ph idx="1"/>
          </p:nvPr>
        </p:nvSpPr>
        <p:spPr>
          <a:xfrm>
            <a:off x="838200" y="1676400"/>
            <a:ext cx="7772400" cy="4114800"/>
          </a:xfrm>
        </p:spPr>
        <p:txBody>
          <a:bodyPr/>
          <a:lstStyle/>
          <a:p>
            <a:r>
              <a:rPr lang="en-US" altLang="en-US" dirty="0" smtClean="0"/>
              <a:t>Analysis tool</a:t>
            </a:r>
          </a:p>
          <a:p>
            <a:r>
              <a:rPr lang="en-US" altLang="en-US" dirty="0" smtClean="0"/>
              <a:t>Estimations of safety performance</a:t>
            </a:r>
          </a:p>
          <a:p>
            <a:r>
              <a:rPr lang="en-US" altLang="en-US" dirty="0" smtClean="0"/>
              <a:t>Prediction of crashes</a:t>
            </a:r>
          </a:p>
          <a:p>
            <a:endParaRPr lang="en-US" altLang="en-US" dirty="0" smtClean="0"/>
          </a:p>
        </p:txBody>
      </p:sp>
      <p:pic>
        <p:nvPicPr>
          <p:cNvPr id="4" name="Picture 10" descr="highway capacity manual "/>
          <p:cNvPicPr>
            <a:picLocks noChangeAspect="1" noChangeArrowheads="1"/>
          </p:cNvPicPr>
          <p:nvPr/>
        </p:nvPicPr>
        <p:blipFill>
          <a:blip r:embed="rId3"/>
          <a:srcRect l="2151" t="977" r="806" b="1562"/>
          <a:stretch>
            <a:fillRect/>
          </a:stretch>
        </p:blipFill>
        <p:spPr bwMode="auto">
          <a:xfrm>
            <a:off x="5410200" y="4267200"/>
            <a:ext cx="1838325" cy="2543175"/>
          </a:xfrm>
          <a:prstGeom prst="rect">
            <a:avLst/>
          </a:prstGeom>
          <a:ln w="9525">
            <a:solidFill>
              <a:sysClr val="windowText" lastClr="000000"/>
            </a:solidFill>
          </a:ln>
          <a:effectLst>
            <a:outerShdw blurRad="292100" dist="139700" dir="2700000" algn="tl" rotWithShape="0">
              <a:srgbClr val="333333">
                <a:alpha val="65000"/>
              </a:srgbClr>
            </a:outerShdw>
          </a:effectLst>
        </p:spPr>
      </p:pic>
      <p:pic>
        <p:nvPicPr>
          <p:cNvPr id="6" name="Picture 7"/>
          <p:cNvPicPr>
            <a:picLocks noChangeAspect="1" noChangeArrowheads="1"/>
          </p:cNvPicPr>
          <p:nvPr/>
        </p:nvPicPr>
        <p:blipFill>
          <a:blip r:embed="rId4"/>
          <a:srcRect/>
          <a:stretch>
            <a:fillRect/>
          </a:stretch>
        </p:blipFill>
        <p:spPr bwMode="auto">
          <a:xfrm>
            <a:off x="1524000" y="4306888"/>
            <a:ext cx="1905000" cy="2463800"/>
          </a:xfrm>
          <a:prstGeom prst="rect">
            <a:avLst/>
          </a:prstGeom>
          <a:noFill/>
          <a:ln w="19050">
            <a:solidFill>
              <a:sysClr val="windowText" lastClr="000000"/>
            </a:solidFill>
            <a:miter lim="800000"/>
            <a:headEnd/>
            <a:tailEnd/>
          </a:ln>
          <a:effectLst>
            <a:outerShdw blurRad="50800" dist="38100" dir="2700000" algn="tl" rotWithShape="0">
              <a:prstClr val="black">
                <a:alpha val="40000"/>
              </a:prstClr>
            </a:outerShdw>
          </a:effectLst>
        </p:spPr>
      </p:pic>
    </p:spTree>
  </p:cSld>
  <p:clrMapOvr>
    <a:masterClrMapping/>
  </p:clrMapOvr>
  <p:transition spd="slow">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The HSM is NOT…</a:t>
            </a:r>
          </a:p>
        </p:txBody>
      </p:sp>
      <p:sp>
        <p:nvSpPr>
          <p:cNvPr id="25603" name="Content Placeholder 2" descr="Rectangle: Click to edit Master text styles&#10;Second level&#10;Third level&#10;Fourth level&#10;Fifth level"/>
          <p:cNvSpPr>
            <a:spLocks noGrp="1"/>
          </p:cNvSpPr>
          <p:nvPr>
            <p:ph idx="1"/>
          </p:nvPr>
        </p:nvSpPr>
        <p:spPr/>
        <p:txBody>
          <a:bodyPr/>
          <a:lstStyle/>
          <a:p>
            <a:r>
              <a:rPr lang="en-US" altLang="en-US" smtClean="0"/>
              <a:t>Best Practice guide</a:t>
            </a:r>
          </a:p>
          <a:p>
            <a:r>
              <a:rPr lang="en-US" altLang="en-US" smtClean="0"/>
              <a:t>Warrants</a:t>
            </a:r>
          </a:p>
          <a:p>
            <a:r>
              <a:rPr lang="en-US" altLang="en-US" smtClean="0"/>
              <a:t>Standards</a:t>
            </a:r>
          </a:p>
        </p:txBody>
      </p:sp>
      <p:pic>
        <p:nvPicPr>
          <p:cNvPr id="2560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625" y="2436813"/>
            <a:ext cx="19970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eattle">
  <a:themeElements>
    <a:clrScheme name="seattle.pp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seattle.ppt">
      <a:majorFont>
        <a:latin typeface="Comic Sans MS"/>
        <a:ea typeface=""/>
        <a:cs typeface=""/>
      </a:majorFont>
      <a:minorFont>
        <a:latin typeface="Technic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echnical" pitchFamily="66"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echnical" pitchFamily="66" charset="0"/>
          </a:defRPr>
        </a:defPPr>
      </a:lstStyle>
    </a:lnDef>
  </a:objectDefaults>
  <a:extraClrSchemeLst>
    <a:extraClrScheme>
      <a:clrScheme name="seattle.pp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seattle.pp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seattle.pp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seattle.pp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seattle.pp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seattle.pp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seattle.pp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seattle.pp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E:\GAR\scantour\seattle.ppt</Template>
  <TotalTime>1327</TotalTime>
  <Words>4066</Words>
  <Application>Microsoft Office PowerPoint</Application>
  <PresentationFormat>On-screen Show (4:3)</PresentationFormat>
  <Paragraphs>310</Paragraphs>
  <Slides>30</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1" baseType="lpstr">
      <vt:lpstr>MS PGothic</vt:lpstr>
      <vt:lpstr>Arial</vt:lpstr>
      <vt:lpstr>Calibri</vt:lpstr>
      <vt:lpstr>Century Gothic</vt:lpstr>
      <vt:lpstr>Comic Sans MS</vt:lpstr>
      <vt:lpstr>Monotype Sorts</vt:lpstr>
      <vt:lpstr>Tahoma</vt:lpstr>
      <vt:lpstr>Technical</vt:lpstr>
      <vt:lpstr>Wingdings</vt:lpstr>
      <vt:lpstr>seattle</vt:lpstr>
      <vt:lpstr>Clip</vt:lpstr>
      <vt:lpstr>HIGHWAY SAFETY MANUAL</vt:lpstr>
      <vt:lpstr>Learning Outcomes</vt:lpstr>
      <vt:lpstr>PowerPoint Presentation</vt:lpstr>
      <vt:lpstr>Safety &amp; Roadway Design</vt:lpstr>
      <vt:lpstr>Decision Making Process</vt:lpstr>
      <vt:lpstr>Basic Safety Questions?</vt:lpstr>
      <vt:lpstr>Highway Safety Manual Purpose</vt:lpstr>
      <vt:lpstr>The HSM is… </vt:lpstr>
      <vt:lpstr>The HSM is NOT…</vt:lpstr>
      <vt:lpstr>HSM 2010</vt:lpstr>
      <vt:lpstr>A Safe Roadway?</vt:lpstr>
      <vt:lpstr>Safe Roadway?</vt:lpstr>
      <vt:lpstr>Safety Levels</vt:lpstr>
      <vt:lpstr>Nominal vs. Substantive Safety</vt:lpstr>
      <vt:lpstr>HSM Tools</vt:lpstr>
      <vt:lpstr>Crash Prediction Uses</vt:lpstr>
      <vt:lpstr>HSM Contents</vt:lpstr>
      <vt:lpstr>HSM Companion Software</vt:lpstr>
      <vt:lpstr>Some More Questions</vt:lpstr>
      <vt:lpstr>How HSM Works</vt:lpstr>
      <vt:lpstr>Part C: Predictive Methods    (1/3)</vt:lpstr>
      <vt:lpstr>SPF Development</vt:lpstr>
      <vt:lpstr>SPF Example: 2-Lane Rural Roads</vt:lpstr>
      <vt:lpstr>Part C: Predictive Methods    (2/3)</vt:lpstr>
      <vt:lpstr>Part C: Predictive Methods    (3/3)</vt:lpstr>
      <vt:lpstr>HSM Prediction Models</vt:lpstr>
      <vt:lpstr>Segments and Intersections</vt:lpstr>
      <vt:lpstr>HSM Process</vt:lpstr>
      <vt:lpstr>Cross Sectional Elements</vt:lpstr>
      <vt:lpstr>Safety and Operational Effects</vt:lpstr>
    </vt:vector>
  </TitlesOfParts>
  <Company>University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HSM-1</dc:title>
  <dc:creator>Nikiforos Stamatiadis</dc:creator>
  <cp:lastModifiedBy>Stamatiadis, Nick</cp:lastModifiedBy>
  <cp:revision>85</cp:revision>
  <cp:lastPrinted>2016-03-21T14:37:01Z</cp:lastPrinted>
  <dcterms:created xsi:type="dcterms:W3CDTF">1999-08-31T14:18:19Z</dcterms:created>
  <dcterms:modified xsi:type="dcterms:W3CDTF">2016-05-04T15:59:32Z</dcterms:modified>
</cp:coreProperties>
</file>