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8"/>
  </p:notesMasterIdLst>
  <p:handoutMasterIdLst>
    <p:handoutMasterId r:id="rId39"/>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7315200" cy="9601200"/>
  <p:defaultTextStyle>
    <a:defPPr>
      <a:defRPr lang="en-US"/>
    </a:defPPr>
    <a:lvl1pPr algn="l" rtl="0" eaLnBrk="0" fontAlgn="base" hangingPunct="0">
      <a:spcBef>
        <a:spcPct val="0"/>
      </a:spcBef>
      <a:spcAft>
        <a:spcPct val="0"/>
      </a:spcAft>
      <a:defRPr sz="2400" b="1" kern="1200">
        <a:solidFill>
          <a:schemeClr val="tx1"/>
        </a:solidFill>
        <a:latin typeface="Technical" panose="03050502040202020B03" pitchFamily="66"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echnical" panose="03050502040202020B03" pitchFamily="66"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echnical" panose="03050502040202020B03" pitchFamily="66"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echnical" panose="03050502040202020B03" pitchFamily="66"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echnical" panose="03050502040202020B03" pitchFamily="66"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Technical" panose="03050502040202020B03" pitchFamily="66"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Technical" panose="03050502040202020B03" pitchFamily="66"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Technical" panose="03050502040202020B03" pitchFamily="66"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Technical" panose="03050502040202020B03" pitchFamily="66"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A77"/>
    <a:srgbClr val="4F81BD"/>
    <a:srgbClr val="990000"/>
    <a:srgbClr val="F4F1E3"/>
    <a:srgbClr val="000000"/>
    <a:srgbClr val="054697"/>
    <a:srgbClr val="956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8065" autoAdjust="0"/>
  </p:normalViewPr>
  <p:slideViewPr>
    <p:cSldViewPr>
      <p:cViewPr varScale="1">
        <p:scale>
          <a:sx n="67" d="100"/>
          <a:sy n="67" d="100"/>
        </p:scale>
        <p:origin x="122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100"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2"/>
            <a:ext cx="3170162" cy="47922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b="0">
                <a:latin typeface="Comic Sans MS" pitchFamily="66" charset="0"/>
                <a:ea typeface="+mn-ea"/>
                <a:cs typeface="+mn-cs"/>
              </a:defRPr>
            </a:lvl1pPr>
          </a:lstStyle>
          <a:p>
            <a:pPr>
              <a:defRPr/>
            </a:pPr>
            <a:r>
              <a:rPr lang="en-US"/>
              <a:t>CE 635 Highway Safety Issues	</a:t>
            </a:r>
          </a:p>
        </p:txBody>
      </p:sp>
      <p:sp>
        <p:nvSpPr>
          <p:cNvPr id="55299" name="Rectangle 3"/>
          <p:cNvSpPr>
            <a:spLocks noGrp="1" noChangeArrowheads="1"/>
          </p:cNvSpPr>
          <p:nvPr>
            <p:ph type="dt" sz="quarter" idx="1"/>
          </p:nvPr>
        </p:nvSpPr>
        <p:spPr bwMode="auto">
          <a:xfrm>
            <a:off x="4145039" y="2"/>
            <a:ext cx="3170162" cy="47922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b="0">
                <a:latin typeface="Comic Sans MS" pitchFamily="66" charset="0"/>
                <a:ea typeface="+mn-ea"/>
                <a:cs typeface="+mn-cs"/>
              </a:defRPr>
            </a:lvl1pPr>
          </a:lstStyle>
          <a:p>
            <a:pPr>
              <a:defRPr/>
            </a:pPr>
            <a:r>
              <a:rPr lang="en-US" dirty="0"/>
              <a:t>Spring </a:t>
            </a:r>
            <a:r>
              <a:rPr lang="en-US" dirty="0" smtClean="0"/>
              <a:t>16</a:t>
            </a:r>
            <a:endParaRPr lang="en-US" dirty="0"/>
          </a:p>
        </p:txBody>
      </p:sp>
      <p:sp>
        <p:nvSpPr>
          <p:cNvPr id="55300" name="Rectangle 4"/>
          <p:cNvSpPr>
            <a:spLocks noGrp="1" noChangeArrowheads="1"/>
          </p:cNvSpPr>
          <p:nvPr>
            <p:ph type="ftr" sz="quarter" idx="2"/>
          </p:nvPr>
        </p:nvSpPr>
        <p:spPr bwMode="auto">
          <a:xfrm>
            <a:off x="0" y="9121975"/>
            <a:ext cx="3170162" cy="479227"/>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b="0">
                <a:latin typeface="Arial" charset="0"/>
                <a:ea typeface="+mn-ea"/>
                <a:cs typeface="+mn-cs"/>
              </a:defRPr>
            </a:lvl1pPr>
          </a:lstStyle>
          <a:p>
            <a:pPr>
              <a:defRPr/>
            </a:pPr>
            <a:endParaRPr lang="en-US"/>
          </a:p>
        </p:txBody>
      </p:sp>
      <p:sp>
        <p:nvSpPr>
          <p:cNvPr id="55301" name="Rectangle 5"/>
          <p:cNvSpPr>
            <a:spLocks noGrp="1" noChangeArrowheads="1"/>
          </p:cNvSpPr>
          <p:nvPr>
            <p:ph type="sldNum" sz="quarter" idx="3"/>
          </p:nvPr>
        </p:nvSpPr>
        <p:spPr bwMode="auto">
          <a:xfrm>
            <a:off x="4145039" y="9121975"/>
            <a:ext cx="3170162" cy="479227"/>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b="0">
                <a:latin typeface="Comic Sans MS" panose="030F0702030302020204" pitchFamily="66" charset="0"/>
              </a:defRPr>
            </a:lvl1pPr>
          </a:lstStyle>
          <a:p>
            <a:pPr>
              <a:defRPr/>
            </a:pPr>
            <a:fld id="{61F84CB4-1CE4-4DF6-96F1-5CDAE5776F4C}" type="slidenum">
              <a:rPr lang="en-US" altLang="en-US"/>
              <a:pPr>
                <a:defRPr/>
              </a:pPr>
              <a:t>‹#›</a:t>
            </a:fld>
            <a:endParaRPr lang="en-US" altLang="en-US"/>
          </a:p>
        </p:txBody>
      </p:sp>
    </p:spTree>
    <p:extLst>
      <p:ext uri="{BB962C8B-B14F-4D97-AF65-F5344CB8AC3E}">
        <p14:creationId xmlns:p14="http://schemas.microsoft.com/office/powerpoint/2010/main" val="3208563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3" name="Rectangle 5"/>
          <p:cNvSpPr>
            <a:spLocks noGrp="1" noChangeArrowheads="1"/>
          </p:cNvSpPr>
          <p:nvPr>
            <p:ph type="body" sz="quarter" idx="3"/>
          </p:nvPr>
        </p:nvSpPr>
        <p:spPr bwMode="auto">
          <a:xfrm>
            <a:off x="974877" y="4560989"/>
            <a:ext cx="5365448" cy="4319289"/>
          </a:xfrm>
          <a:prstGeom prst="rect">
            <a:avLst/>
          </a:prstGeom>
          <a:noFill/>
          <a:ln w="12700">
            <a:noFill/>
            <a:miter lim="800000"/>
            <a:headEnd type="none" w="sm" len="sm"/>
            <a:tailEnd type="none" w="sm" len="sm"/>
          </a:ln>
          <a:effectLst/>
        </p:spPr>
        <p:txBody>
          <a:bodyPr vert="horz" wrap="square" lIns="96661" tIns="48331" rIns="96661" bIns="4833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09575" name="Rectangle 7"/>
          <p:cNvSpPr>
            <a:spLocks noGrp="1" noChangeArrowheads="1"/>
          </p:cNvSpPr>
          <p:nvPr>
            <p:ph type="sldNum" sz="quarter" idx="5"/>
          </p:nvPr>
        </p:nvSpPr>
        <p:spPr bwMode="auto">
          <a:xfrm>
            <a:off x="4145039" y="9121975"/>
            <a:ext cx="3170162" cy="479227"/>
          </a:xfrm>
          <a:prstGeom prst="rect">
            <a:avLst/>
          </a:prstGeom>
          <a:noFill/>
          <a:ln w="12700">
            <a:noFill/>
            <a:miter lim="800000"/>
            <a:headEnd type="none" w="sm" len="sm"/>
            <a:tailEnd type="none" w="sm" len="sm"/>
          </a:ln>
          <a:effectLst/>
        </p:spPr>
        <p:txBody>
          <a:bodyPr vert="horz" wrap="none" lIns="96661" tIns="48331" rIns="96661" bIns="48331" numCol="1" anchor="b" anchorCtr="0" compatLnSpc="1">
            <a:prstTxWarp prst="textNoShape">
              <a:avLst/>
            </a:prstTxWarp>
          </a:bodyPr>
          <a:lstStyle>
            <a:lvl1pPr algn="r">
              <a:defRPr sz="1200" b="0">
                <a:latin typeface="Arial" panose="020B0604020202020204" pitchFamily="34" charset="0"/>
              </a:defRPr>
            </a:lvl1pPr>
          </a:lstStyle>
          <a:p>
            <a:pPr>
              <a:defRPr/>
            </a:pPr>
            <a:fld id="{97CEAB1F-8E62-4A97-A2C5-EC132EC65158}" type="slidenum">
              <a:rPr lang="en-US" altLang="en-US" smtClean="0"/>
              <a:pPr>
                <a:defRPr/>
              </a:pPr>
              <a:t>‹#›</a:t>
            </a:fld>
            <a:endParaRPr lang="en-US" alt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6408251" y="0"/>
            <a:ext cx="906949" cy="633413"/>
          </a:xfrm>
          <a:prstGeom prst="rect">
            <a:avLst/>
          </a:prstGeom>
        </p:spPr>
      </p:pic>
    </p:spTree>
    <p:extLst>
      <p:ext uri="{BB962C8B-B14F-4D97-AF65-F5344CB8AC3E}">
        <p14:creationId xmlns:p14="http://schemas.microsoft.com/office/powerpoint/2010/main" val="3157939990"/>
      </p:ext>
    </p:extLst>
  </p:cSld>
  <p:clrMap bg1="lt1" tx1="dk1" bg2="lt2" tx2="dk2" accent1="accent1" accent2="accent2" accent3="accent3" accent4="accent4" accent5="accent5" accent6="accent6" hlink="hlink" folHlink="folHlink"/>
  <p:notesStyle>
    <a:lvl1pPr algn="l" rtl="0" eaLnBrk="0" fontAlgn="base" hangingPunct="0">
      <a:spcBef>
        <a:spcPts val="0"/>
      </a:spcBef>
      <a:spcAft>
        <a:spcPct val="0"/>
      </a:spcAft>
      <a:defRPr kumimoji="1" sz="1100" kern="1200">
        <a:solidFill>
          <a:schemeClr val="tx1"/>
        </a:solidFill>
        <a:latin typeface="Arial" charset="0"/>
        <a:ea typeface="MS PGothic" panose="020B0600070205080204" pitchFamily="34" charset="-128"/>
        <a:cs typeface="MS PGothic" charset="0"/>
      </a:defRPr>
    </a:lvl1pPr>
    <a:lvl2pPr marL="457200" algn="l" rtl="0" eaLnBrk="0" fontAlgn="base" hangingPunct="0">
      <a:spcBef>
        <a:spcPts val="0"/>
      </a:spcBef>
      <a:spcAft>
        <a:spcPct val="0"/>
      </a:spcAft>
      <a:defRPr kumimoji="1" sz="1100" kern="1200">
        <a:solidFill>
          <a:schemeClr val="tx1"/>
        </a:solidFill>
        <a:latin typeface="Arial" charset="0"/>
        <a:ea typeface="MS PGothic" panose="020B0600070205080204" pitchFamily="34" charset="-128"/>
        <a:cs typeface="MS PGothic" charset="0"/>
      </a:defRPr>
    </a:lvl2pPr>
    <a:lvl3pPr marL="9144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S PGothic" charset="0"/>
      </a:defRPr>
    </a:lvl3pPr>
    <a:lvl4pPr marL="13716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S PGothic" charset="0"/>
      </a:defRPr>
    </a:lvl4pPr>
    <a:lvl5pPr marL="1828800" algn="l" rtl="0" eaLnBrk="0" fontAlgn="base" hangingPunct="0">
      <a:spcBef>
        <a:spcPct val="30000"/>
      </a:spcBef>
      <a:spcAft>
        <a:spcPct val="0"/>
      </a:spcAft>
      <a:defRPr kumimoji="1" sz="1200" kern="1200">
        <a:solidFill>
          <a:schemeClr val="tx1"/>
        </a:solidFill>
        <a:latin typeface="Arial"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This module presents a basic overview of the processes used in the HSM and provide participants with an example application. </a:t>
            </a:r>
          </a:p>
          <a:p>
            <a:endParaRPr lang="en-US" altLang="en-US" smtClean="0">
              <a:latin typeface="Arial" panose="020B0604020202020204" pitchFamily="34" charset="0"/>
            </a:endParaRPr>
          </a:p>
        </p:txBody>
      </p:sp>
      <p:sp>
        <p:nvSpPr>
          <p:cNvPr id="922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A2119DB5-56C9-41CB-B34B-AC4B0FDFC6FD}" type="slidenum">
              <a:rPr lang="en-US" altLang="en-US" sz="1200" b="0" smtClean="0">
                <a:latin typeface="Arial" panose="020B0604020202020204" pitchFamily="34" charset="0"/>
              </a:rPr>
              <a:pPr/>
              <a:t>1</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801329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F78FF79C-49FC-4B2C-ACEB-2B042621E147}" type="slidenum">
              <a:rPr kumimoji="0" lang="en-US" altLang="en-US" smtClean="0">
                <a:solidFill>
                  <a:schemeClr val="tx2"/>
                </a:solidFill>
              </a:rPr>
              <a:pPr>
                <a:spcBef>
                  <a:spcPct val="0"/>
                </a:spcBef>
              </a:pPr>
              <a:t>10</a:t>
            </a:fld>
            <a:endParaRPr kumimoji="0" lang="en-US" altLang="en-US" dirty="0" smtClean="0">
              <a:solidFill>
                <a:schemeClr val="tx2"/>
              </a:solidFill>
            </a:endParaRPr>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xfrm>
            <a:off x="1066800" y="4560989"/>
            <a:ext cx="5105400"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Here is an example of how CMFs are determined to estimate the effect of deviating from the base conditions. Similar tables are available for all road types and both segments and intersections. </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987802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042F77EF-9E8B-4908-B0B1-F77CA6BA75E6}" type="slidenum">
              <a:rPr kumimoji="0" lang="en-US" altLang="en-US" smtClean="0">
                <a:solidFill>
                  <a:schemeClr val="tx2"/>
                </a:solidFill>
              </a:rPr>
              <a:pPr>
                <a:spcBef>
                  <a:spcPct val="0"/>
                </a:spcBef>
              </a:pPr>
              <a:t>11</a:t>
            </a:fld>
            <a:endParaRPr kumimoji="0" lang="en-US" altLang="en-US" dirty="0" smtClean="0">
              <a:solidFill>
                <a:schemeClr val="tx2"/>
              </a:solidFill>
            </a:endParaRPr>
          </a:p>
        </p:txBody>
      </p:sp>
      <p:sp>
        <p:nvSpPr>
          <p:cNvPr id="29702" name="Rectangle 2"/>
          <p:cNvSpPr>
            <a:spLocks noGrp="1" noRot="1" noChangeAspect="1" noChangeArrowheads="1" noTextEdit="1"/>
          </p:cNvSpPr>
          <p:nvPr>
            <p:ph type="sldImg"/>
          </p:nvPr>
        </p:nvSpPr>
        <p:spPr>
          <a:xfrm>
            <a:off x="1257300" y="665163"/>
            <a:ext cx="4800600" cy="3600450"/>
          </a:xfrm>
          <a:ln/>
        </p:spPr>
      </p:sp>
      <p:sp>
        <p:nvSpPr>
          <p:cNvPr id="29703" name="Rectangle 3"/>
          <p:cNvSpPr>
            <a:spLocks noGrp="1" noChangeArrowheads="1"/>
          </p:cNvSpPr>
          <p:nvPr>
            <p:ph type="body" idx="1"/>
          </p:nvPr>
        </p:nvSpPr>
        <p:spPr>
          <a:xfrm>
            <a:off x="1257300" y="4560989"/>
            <a:ext cx="4991101"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In this example, the CMF for 2-lane rural roads is presented. It should be noted that the CMFs shown in Table 10-8 apply only to the crash types that are most likely to be affected by lane width: single-vehicle run-off-the-road and multiple-vehicle head-on, opposite-direction sideswipe, and same-direction sideswipe crashes. These are the only crash types assumed to be affected by variation in lane width, and other crash types are assumed to remain unchanged due to the lane width variation. </a:t>
            </a:r>
          </a:p>
          <a:p>
            <a:endParaRPr lang="en-US" altLang="en-US" dirty="0" smtClean="0">
              <a:latin typeface="Arial" panose="020B0604020202020204" pitchFamily="34" charset="0"/>
            </a:endParaRPr>
          </a:p>
          <a:p>
            <a:r>
              <a:rPr lang="en-US" altLang="en-US" dirty="0" err="1" smtClean="0">
                <a:latin typeface="Arial" panose="020B0604020202020204" pitchFamily="34" charset="0"/>
              </a:rPr>
              <a:t>CMF</a:t>
            </a:r>
            <a:r>
              <a:rPr lang="en-US" altLang="en-US" baseline="-25000" dirty="0" err="1" smtClean="0">
                <a:latin typeface="Arial" panose="020B0604020202020204" pitchFamily="34" charset="0"/>
              </a:rPr>
              <a:t>ra</a:t>
            </a:r>
            <a:r>
              <a:rPr lang="en-US" altLang="en-US" dirty="0" smtClean="0">
                <a:latin typeface="Arial" panose="020B0604020202020204" pitchFamily="34" charset="0"/>
              </a:rPr>
              <a:t> = crash modification factor for the effect of lane width on related crashes (i.e., single-vehicle run-off-the road and multiple-vehicle head-on, opposite-direction sideswipe, and same-direction sideswipe crashes), such as the crash modification factor for lane width shown in Table 10-8; and </a:t>
            </a:r>
          </a:p>
          <a:p>
            <a:r>
              <a:rPr lang="en-US" altLang="en-US" dirty="0" err="1" smtClean="0">
                <a:latin typeface="Arial" panose="020B0604020202020204" pitchFamily="34" charset="0"/>
              </a:rPr>
              <a:t>p</a:t>
            </a:r>
            <a:r>
              <a:rPr lang="en-US" altLang="en-US" baseline="-25000" dirty="0" err="1" smtClean="0">
                <a:latin typeface="Arial" panose="020B0604020202020204" pitchFamily="34" charset="0"/>
              </a:rPr>
              <a:t>ra</a:t>
            </a:r>
            <a:r>
              <a:rPr lang="en-US" altLang="en-US" dirty="0" smtClean="0">
                <a:latin typeface="Arial" panose="020B0604020202020204" pitchFamily="34" charset="0"/>
              </a:rPr>
              <a:t> = proportion of total crashes constituted by related crashes.</a:t>
            </a:r>
          </a:p>
          <a:p>
            <a:r>
              <a:rPr lang="en-US" altLang="en-US" dirty="0" smtClean="0">
                <a:latin typeface="Arial" panose="020B0604020202020204" pitchFamily="34" charset="0"/>
              </a:rPr>
              <a:t>The proportion of related crashes, </a:t>
            </a:r>
            <a:r>
              <a:rPr lang="en-US" altLang="en-US" dirty="0" err="1" smtClean="0">
                <a:latin typeface="Arial" panose="020B0604020202020204" pitchFamily="34" charset="0"/>
              </a:rPr>
              <a:t>p</a:t>
            </a:r>
            <a:r>
              <a:rPr lang="en-US" altLang="en-US" baseline="-25000" dirty="0" err="1" smtClean="0">
                <a:latin typeface="Arial" panose="020B0604020202020204" pitchFamily="34" charset="0"/>
              </a:rPr>
              <a:t>ra</a:t>
            </a:r>
            <a:r>
              <a:rPr lang="en-US" altLang="en-US" dirty="0" smtClean="0">
                <a:latin typeface="Arial" panose="020B0604020202020204" pitchFamily="34" charset="0"/>
              </a:rPr>
              <a:t>, (i.e., single-vehicle run-off-the-road, and multiple-vehicle head-on, opposite direction sideswipe, and same-direction sideswipes crashes) is estimated as 0.574 (i.e., 57.4 percent) based on the default distribution of crash types presented in Table 10-4. This default crash type distribution, and therefore the value of </a:t>
            </a:r>
            <a:r>
              <a:rPr lang="en-US" altLang="en-US" dirty="0" err="1" smtClean="0">
                <a:latin typeface="Arial" panose="020B0604020202020204" pitchFamily="34" charset="0"/>
              </a:rPr>
              <a:t>p</a:t>
            </a:r>
            <a:r>
              <a:rPr lang="en-US" altLang="en-US" baseline="-25000" dirty="0" err="1" smtClean="0">
                <a:latin typeface="Arial" panose="020B0604020202020204" pitchFamily="34" charset="0"/>
              </a:rPr>
              <a:t>ra</a:t>
            </a:r>
            <a:r>
              <a:rPr lang="en-US" altLang="en-US" dirty="0" smtClean="0">
                <a:latin typeface="Arial" panose="020B0604020202020204" pitchFamily="34" charset="0"/>
              </a:rPr>
              <a:t>, may be updated from local data as part of the calibration process.</a:t>
            </a:r>
          </a:p>
        </p:txBody>
      </p:sp>
    </p:spTree>
    <p:extLst>
      <p:ext uri="{BB962C8B-B14F-4D97-AF65-F5344CB8AC3E}">
        <p14:creationId xmlns:p14="http://schemas.microsoft.com/office/powerpoint/2010/main" val="179156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In the absence of local data, this table can be used to determined the percent of crashes to be considered for lane width calculations. As noted in the previous slide, the only crash types affected are single vehicle ran off the road (ROR), head-on collisions and sideswipe collisions. </a:t>
            </a:r>
          </a:p>
        </p:txBody>
      </p:sp>
      <p:sp>
        <p:nvSpPr>
          <p:cNvPr id="317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122AEBF7-D04B-47DD-92AD-39644812B5DA}" type="slidenum">
              <a:rPr lang="en-US" altLang="en-US" sz="1200" b="0" smtClean="0">
                <a:latin typeface="Arial" panose="020B0604020202020204" pitchFamily="34" charset="0"/>
              </a:rPr>
              <a:pPr/>
              <a:t>12</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84658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4DE0416C-376C-459A-8BD5-CAFB9EED9EDA}" type="slidenum">
              <a:rPr kumimoji="0" lang="en-US" altLang="en-US" smtClean="0">
                <a:solidFill>
                  <a:schemeClr val="tx2"/>
                </a:solidFill>
              </a:rPr>
              <a:pPr>
                <a:spcBef>
                  <a:spcPct val="0"/>
                </a:spcBef>
              </a:pPr>
              <a:t>13</a:t>
            </a:fld>
            <a:endParaRPr kumimoji="0" lang="en-US" altLang="en-US" dirty="0" smtClean="0">
              <a:solidFill>
                <a:schemeClr val="tx2"/>
              </a:solidFill>
            </a:endParaRPr>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Example calculation on determining an CMF</a:t>
            </a:r>
            <a:r>
              <a:rPr lang="en-US" altLang="en-US" baseline="-25000" dirty="0" smtClean="0">
                <a:latin typeface="Arial" panose="020B0604020202020204" pitchFamily="34" charset="0"/>
              </a:rPr>
              <a:t>1r</a:t>
            </a:r>
            <a:r>
              <a:rPr lang="en-US" altLang="en-US" dirty="0" smtClean="0">
                <a:latin typeface="Arial" panose="020B0604020202020204" pitchFamily="34" charset="0"/>
              </a:rPr>
              <a:t> for Lane Width for total crashes when the </a:t>
            </a:r>
            <a:r>
              <a:rPr lang="en-US" altLang="en-US" dirty="0" err="1" smtClean="0">
                <a:latin typeface="Arial" panose="020B0604020202020204" pitchFamily="34" charset="0"/>
              </a:rPr>
              <a:t>CMF</a:t>
            </a:r>
            <a:r>
              <a:rPr lang="en-US" altLang="en-US" baseline="-25000" dirty="0" err="1" smtClean="0">
                <a:latin typeface="Arial" panose="020B0604020202020204" pitchFamily="34" charset="0"/>
              </a:rPr>
              <a:t>ra</a:t>
            </a:r>
            <a:r>
              <a:rPr lang="en-US" altLang="en-US" dirty="0" smtClean="0">
                <a:latin typeface="Arial" panose="020B0604020202020204" pitchFamily="34" charset="0"/>
              </a:rPr>
              <a:t> is given for a particular crash type or severity level.</a:t>
            </a:r>
          </a:p>
          <a:p>
            <a:endParaRPr lang="en-US" altLang="en-US" dirty="0" smtClean="0">
              <a:latin typeface="Arial" panose="020B0604020202020204" pitchFamily="34" charset="0"/>
            </a:endParaRPr>
          </a:p>
          <a:p>
            <a:r>
              <a:rPr lang="en-US" altLang="en-US" dirty="0" smtClean="0">
                <a:latin typeface="Arial" panose="020B0604020202020204" pitchFamily="34" charset="0"/>
              </a:rPr>
              <a:t>Here </a:t>
            </a:r>
            <a:r>
              <a:rPr lang="en-US" altLang="en-US" dirty="0" err="1" smtClean="0">
                <a:latin typeface="Arial" panose="020B0604020202020204" pitchFamily="34" charset="0"/>
              </a:rPr>
              <a:t>CMF</a:t>
            </a:r>
            <a:r>
              <a:rPr lang="en-US" altLang="en-US" baseline="-25000" dirty="0" err="1" smtClean="0">
                <a:latin typeface="Arial" panose="020B0604020202020204" pitchFamily="34" charset="0"/>
              </a:rPr>
              <a:t>ra</a:t>
            </a:r>
            <a:r>
              <a:rPr lang="en-US" altLang="en-US" dirty="0" smtClean="0">
                <a:latin typeface="Arial" panose="020B0604020202020204" pitchFamily="34" charset="0"/>
              </a:rPr>
              <a:t> is for crash types relating to ROR, Head-On and Sideswipe Crashes.</a:t>
            </a:r>
          </a:p>
        </p:txBody>
      </p:sp>
    </p:spTree>
    <p:extLst>
      <p:ext uri="{BB962C8B-B14F-4D97-AF65-F5344CB8AC3E}">
        <p14:creationId xmlns:p14="http://schemas.microsoft.com/office/powerpoint/2010/main" val="2819848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72D3EFAB-81F3-4D09-8A1C-A7652F9EAB14}" type="slidenum">
              <a:rPr kumimoji="0" lang="en-US" altLang="en-US" smtClean="0">
                <a:solidFill>
                  <a:schemeClr val="tx2"/>
                </a:solidFill>
              </a:rPr>
              <a:pPr>
                <a:spcBef>
                  <a:spcPct val="0"/>
                </a:spcBef>
              </a:pPr>
              <a:t>14</a:t>
            </a:fld>
            <a:endParaRPr kumimoji="0" lang="en-US" altLang="en-US" dirty="0" smtClean="0">
              <a:solidFill>
                <a:schemeClr val="tx2"/>
              </a:solidFill>
            </a:endParaRPr>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xfrm>
            <a:off x="1257300" y="4560989"/>
            <a:ext cx="4914900"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The CMF for 2-lane rural road shoulder is presented here. This CMF accounts for the shoulder width (</a:t>
            </a:r>
            <a:r>
              <a:rPr lang="en-US" altLang="en-US" dirty="0" err="1" smtClean="0">
                <a:latin typeface="Arial" panose="020B0604020202020204" pitchFamily="34" charset="0"/>
              </a:rPr>
              <a:t>CMF</a:t>
            </a:r>
            <a:r>
              <a:rPr lang="en-US" altLang="en-US" i="1" baseline="-25000" dirty="0" err="1" smtClean="0">
                <a:latin typeface="Arial" panose="020B0604020202020204" pitchFamily="34" charset="0"/>
              </a:rPr>
              <a:t>wra</a:t>
            </a:r>
            <a:r>
              <a:rPr lang="en-US" altLang="en-US" i="1" dirty="0" smtClean="0">
                <a:latin typeface="Arial" panose="020B0604020202020204" pitchFamily="34" charset="0"/>
              </a:rPr>
              <a:t>) </a:t>
            </a:r>
            <a:r>
              <a:rPr lang="en-US" altLang="en-US" dirty="0" smtClean="0">
                <a:latin typeface="Arial" panose="020B0604020202020204" pitchFamily="34" charset="0"/>
              </a:rPr>
              <a:t>and the shoulder type (</a:t>
            </a:r>
            <a:r>
              <a:rPr lang="en-US" altLang="en-US" dirty="0" err="1" smtClean="0">
                <a:latin typeface="Arial" panose="020B0604020202020204" pitchFamily="34" charset="0"/>
              </a:rPr>
              <a:t>CMF</a:t>
            </a:r>
            <a:r>
              <a:rPr lang="en-US" altLang="en-US" i="1" baseline="-25000" dirty="0" err="1" smtClean="0">
                <a:latin typeface="Arial" panose="020B0604020202020204" pitchFamily="34" charset="0"/>
              </a:rPr>
              <a:t>tra</a:t>
            </a:r>
            <a:r>
              <a:rPr lang="en-US" altLang="en-US" i="1" dirty="0" smtClean="0">
                <a:latin typeface="Arial" panose="020B0604020202020204" pitchFamily="34" charset="0"/>
              </a:rPr>
              <a:t>). </a:t>
            </a:r>
            <a:r>
              <a:rPr lang="en-US" altLang="en-US" dirty="0" smtClean="0">
                <a:latin typeface="Arial" panose="020B0604020202020204" pitchFamily="34" charset="0"/>
              </a:rPr>
              <a:t>The base value of shoulder width and type is a 6-foot paved shoulder, which is assigned a CMF value of 1.00.</a:t>
            </a:r>
          </a:p>
          <a:p>
            <a:endParaRPr lang="en-US" altLang="en-US" dirty="0" smtClean="0">
              <a:latin typeface="Arial" panose="020B0604020202020204" pitchFamily="34" charset="0"/>
            </a:endParaRPr>
          </a:p>
          <a:p>
            <a:r>
              <a:rPr lang="en-US" altLang="en-US" dirty="0" smtClean="0">
                <a:latin typeface="Arial" panose="020B0604020202020204" pitchFamily="34" charset="0"/>
              </a:rPr>
              <a:t>It should be noted that the values in Table 10-8 are only for shoulder related crashes: single-vehicle run-off the-road and multiple-vehicle head-on, opposite-direction sideswipe, and same-direction sideswipe crashes.</a:t>
            </a:r>
          </a:p>
          <a:p>
            <a:endParaRPr lang="en-US" altLang="en-US" sz="1600" dirty="0" smtClean="0">
              <a:latin typeface="Arial" panose="020B0604020202020204" pitchFamily="34" charset="0"/>
            </a:endParaRP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3677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937ADD40-4506-4F6A-90F8-F351F27C7731}" type="slidenum">
              <a:rPr kumimoji="0" lang="en-US" altLang="en-US" smtClean="0">
                <a:solidFill>
                  <a:schemeClr val="tx2"/>
                </a:solidFill>
              </a:rPr>
              <a:pPr>
                <a:spcBef>
                  <a:spcPct val="0"/>
                </a:spcBef>
              </a:pPr>
              <a:t>15</a:t>
            </a:fld>
            <a:endParaRPr kumimoji="0" lang="en-US" altLang="en-US" dirty="0" smtClean="0">
              <a:solidFill>
                <a:schemeClr val="tx2"/>
              </a:solidFill>
            </a:endParaRPr>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xfrm>
            <a:off x="1257300" y="4481813"/>
            <a:ext cx="4991100"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This table shows the effect of the shoulder type and estimates the </a:t>
            </a:r>
            <a:r>
              <a:rPr lang="en-US" altLang="en-US" dirty="0" err="1" smtClean="0">
                <a:latin typeface="Arial" panose="020B0604020202020204" pitchFamily="34" charset="0"/>
              </a:rPr>
              <a:t>CMF</a:t>
            </a:r>
            <a:r>
              <a:rPr lang="en-US" altLang="en-US" baseline="-25000" dirty="0" err="1" smtClean="0">
                <a:latin typeface="Arial" panose="020B0604020202020204" pitchFamily="34" charset="0"/>
              </a:rPr>
              <a:t>tra</a:t>
            </a:r>
            <a:r>
              <a:rPr lang="en-US" altLang="en-US" dirty="0" smtClean="0">
                <a:latin typeface="Arial" panose="020B0604020202020204" pitchFamily="34" charset="0"/>
              </a:rPr>
              <a:t> which adjusts for the safety effects of gravel, turf, and composite shoulders as a function of shoulder width.</a:t>
            </a:r>
          </a:p>
          <a:p>
            <a:r>
              <a:rPr lang="en-US" altLang="en-US" dirty="0" smtClean="0">
                <a:latin typeface="Arial" panose="020B0604020202020204" pitchFamily="34" charset="0"/>
              </a:rPr>
              <a:t>If the shoulder types and/or widths for the two directions of a roadway segment differ, the CMF are determined separately for the shoulder type and width in each direction of travel and the resulting CMFs are then be averaged. </a:t>
            </a:r>
          </a:p>
        </p:txBody>
      </p:sp>
    </p:spTree>
    <p:extLst>
      <p:ext uri="{BB962C8B-B14F-4D97-AF65-F5344CB8AC3E}">
        <p14:creationId xmlns:p14="http://schemas.microsoft.com/office/powerpoint/2010/main" val="1844685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A1ADED17-55EB-498E-B83C-9F70CF1B7E7D}" type="slidenum">
              <a:rPr kumimoji="0" lang="en-US" altLang="en-US" smtClean="0">
                <a:solidFill>
                  <a:schemeClr val="tx2"/>
                </a:solidFill>
              </a:rPr>
              <a:pPr>
                <a:spcBef>
                  <a:spcPct val="0"/>
                </a:spcBef>
              </a:pPr>
              <a:t>16</a:t>
            </a:fld>
            <a:endParaRPr kumimoji="0" lang="en-US" altLang="en-US" dirty="0" smtClean="0">
              <a:solidFill>
                <a:schemeClr val="tx2"/>
              </a:solidFill>
            </a:endParaRPr>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xfrm>
            <a:off x="1257300" y="4560989"/>
            <a:ext cx="5083024"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Example calculation on determining an CMF</a:t>
            </a:r>
            <a:r>
              <a:rPr lang="en-US" altLang="en-US" baseline="-25000" dirty="0" smtClean="0">
                <a:latin typeface="Arial" panose="020B0604020202020204" pitchFamily="34" charset="0"/>
              </a:rPr>
              <a:t>2r</a:t>
            </a:r>
            <a:r>
              <a:rPr lang="en-US" altLang="en-US" dirty="0" smtClean="0">
                <a:latin typeface="Arial" panose="020B0604020202020204" pitchFamily="34" charset="0"/>
              </a:rPr>
              <a:t> for Shoulder Width and Type for total crashes when the </a:t>
            </a:r>
            <a:r>
              <a:rPr lang="en-US" altLang="en-US" dirty="0" err="1" smtClean="0">
                <a:latin typeface="Arial" panose="020B0604020202020204" pitchFamily="34" charset="0"/>
              </a:rPr>
              <a:t>CMF</a:t>
            </a:r>
            <a:r>
              <a:rPr lang="en-US" altLang="en-US" baseline="-25000" dirty="0" err="1" smtClean="0">
                <a:latin typeface="Arial" panose="020B0604020202020204" pitchFamily="34" charset="0"/>
              </a:rPr>
              <a:t>wra</a:t>
            </a:r>
            <a:r>
              <a:rPr lang="en-US" altLang="en-US" dirty="0" smtClean="0">
                <a:latin typeface="Arial" panose="020B0604020202020204" pitchFamily="34" charset="0"/>
              </a:rPr>
              <a:t>  and </a:t>
            </a:r>
            <a:r>
              <a:rPr lang="en-US" altLang="en-US" dirty="0" err="1" smtClean="0">
                <a:latin typeface="Arial" panose="020B0604020202020204" pitchFamily="34" charset="0"/>
              </a:rPr>
              <a:t>CMF</a:t>
            </a:r>
            <a:r>
              <a:rPr lang="en-US" altLang="en-US" baseline="-25000" dirty="0" err="1" smtClean="0">
                <a:latin typeface="Arial" panose="020B0604020202020204" pitchFamily="34" charset="0"/>
              </a:rPr>
              <a:t>tra</a:t>
            </a:r>
            <a:r>
              <a:rPr lang="en-US" altLang="en-US" dirty="0" smtClean="0">
                <a:latin typeface="Arial" panose="020B0604020202020204" pitchFamily="34" charset="0"/>
              </a:rPr>
              <a:t> are given for a particular crash type or severity level.</a:t>
            </a:r>
          </a:p>
          <a:p>
            <a:endParaRPr lang="en-US" altLang="en-US" dirty="0" smtClean="0">
              <a:latin typeface="Arial" panose="020B0604020202020204" pitchFamily="34" charset="0"/>
            </a:endParaRPr>
          </a:p>
          <a:p>
            <a:r>
              <a:rPr lang="en-US" altLang="en-US" dirty="0" smtClean="0">
                <a:latin typeface="Arial" panose="020B0604020202020204" pitchFamily="34" charset="0"/>
              </a:rPr>
              <a:t>Here </a:t>
            </a:r>
            <a:r>
              <a:rPr lang="en-US" altLang="en-US" dirty="0" err="1" smtClean="0">
                <a:latin typeface="Arial" panose="020B0604020202020204" pitchFamily="34" charset="0"/>
              </a:rPr>
              <a:t>CMF</a:t>
            </a:r>
            <a:r>
              <a:rPr lang="en-US" altLang="en-US" baseline="-25000" dirty="0" err="1" smtClean="0">
                <a:latin typeface="Arial" panose="020B0604020202020204" pitchFamily="34" charset="0"/>
              </a:rPr>
              <a:t>wra</a:t>
            </a:r>
            <a:r>
              <a:rPr lang="en-US" altLang="en-US" dirty="0" smtClean="0">
                <a:latin typeface="Arial" panose="020B0604020202020204" pitchFamily="34" charset="0"/>
              </a:rPr>
              <a:t> and </a:t>
            </a:r>
            <a:r>
              <a:rPr lang="en-US" altLang="en-US" dirty="0" err="1" smtClean="0">
                <a:latin typeface="Arial" panose="020B0604020202020204" pitchFamily="34" charset="0"/>
              </a:rPr>
              <a:t>CMF</a:t>
            </a:r>
            <a:r>
              <a:rPr lang="en-US" altLang="en-US" baseline="-25000" dirty="0" err="1" smtClean="0">
                <a:latin typeface="Arial" panose="020B0604020202020204" pitchFamily="34" charset="0"/>
              </a:rPr>
              <a:t>tra</a:t>
            </a:r>
            <a:r>
              <a:rPr lang="en-US" altLang="en-US" baseline="-25000" dirty="0" smtClean="0">
                <a:latin typeface="Arial" panose="020B0604020202020204" pitchFamily="34" charset="0"/>
              </a:rPr>
              <a:t> </a:t>
            </a:r>
            <a:r>
              <a:rPr lang="en-US" altLang="en-US" dirty="0" smtClean="0">
                <a:latin typeface="Arial" panose="020B0604020202020204" pitchFamily="34" charset="0"/>
              </a:rPr>
              <a:t> are for crash types relating to ROR, Head-On and Sideswipe Crashes.</a:t>
            </a:r>
          </a:p>
        </p:txBody>
      </p:sp>
    </p:spTree>
    <p:extLst>
      <p:ext uri="{BB962C8B-B14F-4D97-AF65-F5344CB8AC3E}">
        <p14:creationId xmlns:p14="http://schemas.microsoft.com/office/powerpoint/2010/main" val="2854279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As previously noted, the CMFs are used to adjust the base model SPF to the local conditions. In this case, they are used as multiplies to adjust the predicted number of crashes to existing conditions. </a:t>
            </a:r>
          </a:p>
        </p:txBody>
      </p:sp>
      <p:sp>
        <p:nvSpPr>
          <p:cNvPr id="4198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42F582FE-1033-4208-A26C-6AC760AF30D2}" type="slidenum">
              <a:rPr lang="en-US" altLang="en-US" sz="1200" b="0" smtClean="0">
                <a:latin typeface="Arial" panose="020B0604020202020204" pitchFamily="34" charset="0"/>
              </a:rPr>
              <a:pPr/>
              <a:t>17</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1509371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xfrm>
            <a:off x="1257300" y="4560989"/>
            <a:ext cx="5083024"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It should be noted that CMFs may be applicable to all crash types or certain types and/or severity. Caution should be exercised when using them.</a:t>
            </a:r>
          </a:p>
          <a:p>
            <a:endParaRPr lang="en-US" altLang="en-US" dirty="0" smtClean="0">
              <a:latin typeface="Arial" panose="020B0604020202020204" pitchFamily="34" charset="0"/>
            </a:endParaRPr>
          </a:p>
          <a:p>
            <a:r>
              <a:rPr lang="en-US" altLang="en-US" dirty="0" smtClean="0">
                <a:latin typeface="Arial" panose="020B0604020202020204" pitchFamily="34" charset="0"/>
              </a:rPr>
              <a:t>Another notable difference is the use of CMFs in Part C and Part D. Part C CMFs were developed in conjunction with the model development whereas Part D CMFs are based on actual countermeasures. The CMFs from Part D can be used to adjust the SPFs used from Part C. </a:t>
            </a:r>
          </a:p>
          <a:p>
            <a:endParaRPr lang="en-US" altLang="en-US" dirty="0" smtClean="0">
              <a:latin typeface="Arial" panose="020B0604020202020204" pitchFamily="34" charset="0"/>
            </a:endParaRPr>
          </a:p>
          <a:p>
            <a:r>
              <a:rPr lang="en-US" altLang="en-US" dirty="0" smtClean="0">
                <a:latin typeface="Arial" panose="020B0604020202020204" pitchFamily="34" charset="0"/>
              </a:rPr>
              <a:t>The user needs to be aware of the fact that using several CMFs simultaneously is not recommended due to the potential interactions among CMFs.</a:t>
            </a:r>
          </a:p>
        </p:txBody>
      </p:sp>
      <p:sp>
        <p:nvSpPr>
          <p:cNvPr id="4" name="Slide Number Placeholder 3"/>
          <p:cNvSpPr>
            <a:spLocks noGrp="1"/>
          </p:cNvSpPr>
          <p:nvPr/>
        </p:nvSpPr>
        <p:spPr bwMode="auto">
          <a:xfrm>
            <a:off x="4119207" y="9120092"/>
            <a:ext cx="3170162" cy="479227"/>
          </a:xfrm>
          <a:prstGeom prst="rect">
            <a:avLst/>
          </a:prstGeom>
          <a:noFill/>
          <a:ln w="9525">
            <a:noFill/>
            <a:miter lim="800000"/>
            <a:headEnd type="none" w="sm" len="sm"/>
            <a:tailEnd type="none" w="sm" len="sm"/>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vert="horz" wrap="none" lIns="96661" tIns="48331" rIns="96661" bIns="48331" numCol="1" anchor="b" anchorCtr="0" compatLnSpc="1">
            <a:prstTxWarp prst="textNoShape">
              <a:avLst/>
            </a:prstTxWarp>
          </a:bodyPr>
          <a:lstStyle>
            <a:defPPr>
              <a:defRPr lang="en-US"/>
            </a:defPPr>
            <a:lvl1pPr algn="r" rtl="0" eaLnBrk="0" fontAlgn="base" hangingPunct="0">
              <a:spcBef>
                <a:spcPct val="0"/>
              </a:spcBef>
              <a:spcAft>
                <a:spcPct val="0"/>
              </a:spcAft>
              <a:defRPr sz="1300" b="0" kern="1200" smtClean="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echnical" panose="03050502040202020B03" pitchFamily="66"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echnical" panose="03050502040202020B03" pitchFamily="66"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echnical" panose="03050502040202020B03" pitchFamily="66"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echnical" panose="03050502040202020B03" pitchFamily="66"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Technical" panose="03050502040202020B03" pitchFamily="66"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Technical" panose="03050502040202020B03" pitchFamily="66"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Technical" panose="03050502040202020B03" pitchFamily="66"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Technical" panose="03050502040202020B03" pitchFamily="66" charset="0"/>
                <a:ea typeface="MS PGothic" panose="020B0600070205080204" pitchFamily="34" charset="-128"/>
                <a:cs typeface="+mn-cs"/>
              </a:defRPr>
            </a:lvl9pPr>
          </a:lstStyle>
          <a:p>
            <a:fld id="{E32204DF-D04E-4988-8F04-BF68787C6D5A}" type="slidenum">
              <a:rPr lang="en-US" altLang="en-US" sz="1200" b="0" smtClean="0">
                <a:latin typeface="Arial" panose="020B0604020202020204" pitchFamily="34" charset="0"/>
              </a:rPr>
              <a:pPr/>
              <a:t>18</a:t>
            </a:fld>
            <a:endParaRPr lang="en-US" altLang="en-US" sz="1200" b="0" dirty="0">
              <a:latin typeface="Arial" panose="020B0604020202020204" pitchFamily="34" charset="0"/>
            </a:endParaRPr>
          </a:p>
        </p:txBody>
      </p:sp>
    </p:spTree>
    <p:extLst>
      <p:ext uri="{BB962C8B-B14F-4D97-AF65-F5344CB8AC3E}">
        <p14:creationId xmlns:p14="http://schemas.microsoft.com/office/powerpoint/2010/main" val="854253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presents examples</a:t>
            </a:r>
            <a:r>
              <a:rPr lang="en-US" baseline="0" dirty="0" smtClean="0"/>
              <a:t> of HSM uses and how the processes could be used in estimating cost-benefit impacts from design options and evaluating alternatives. </a:t>
            </a:r>
            <a:endParaRPr lang="en-US" dirty="0"/>
          </a:p>
        </p:txBody>
      </p:sp>
      <p:sp>
        <p:nvSpPr>
          <p:cNvPr id="4" name="Slide Number Placeholder 3"/>
          <p:cNvSpPr>
            <a:spLocks noGrp="1"/>
          </p:cNvSpPr>
          <p:nvPr>
            <p:ph type="sldNum" sz="quarter" idx="10"/>
          </p:nvPr>
        </p:nvSpPr>
        <p:spPr/>
        <p:txBody>
          <a:bodyPr/>
          <a:lstStyle/>
          <a:p>
            <a:pPr>
              <a:defRPr/>
            </a:pPr>
            <a:fld id="{97CEAB1F-8E62-4A97-A2C5-EC132EC65158}" type="slidenum">
              <a:rPr lang="en-US" altLang="en-US" smtClean="0"/>
              <a:pPr>
                <a:defRPr/>
              </a:pPr>
              <a:t>19</a:t>
            </a:fld>
            <a:endParaRPr lang="en-US" altLang="en-US"/>
          </a:p>
        </p:txBody>
      </p:sp>
    </p:spTree>
    <p:extLst>
      <p:ext uri="{BB962C8B-B14F-4D97-AF65-F5344CB8AC3E}">
        <p14:creationId xmlns:p14="http://schemas.microsoft.com/office/powerpoint/2010/main" val="240897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4D46FD92-7717-44A3-B172-64C60D662EE8}" type="slidenum">
              <a:rPr kumimoji="0" lang="en-US" altLang="en-US" smtClean="0">
                <a:solidFill>
                  <a:schemeClr val="tx2"/>
                </a:solidFill>
              </a:rPr>
              <a:pPr>
                <a:spcBef>
                  <a:spcPct val="0"/>
                </a:spcBef>
              </a:pPr>
              <a:t>2</a:t>
            </a:fld>
            <a:endParaRPr kumimoji="0" lang="en-US" altLang="en-US" dirty="0" smtClean="0">
              <a:solidFill>
                <a:schemeClr val="tx2"/>
              </a:solidFill>
            </a:endParaRPr>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xfrm>
            <a:off x="1257300" y="4717256"/>
            <a:ext cx="5067300" cy="4317206"/>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In general, the total number of predicted crashes for a facility will be equal to the sum of predicted crashes for roadway segments and intersections.   </a:t>
            </a:r>
          </a:p>
        </p:txBody>
      </p:sp>
      <p:pic>
        <p:nvPicPr>
          <p:cNvPr id="1127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715" y="5410200"/>
            <a:ext cx="2276324" cy="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316446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23925">
              <a:defRPr sz="2400" b="1">
                <a:solidFill>
                  <a:schemeClr val="tx1"/>
                </a:solidFill>
                <a:latin typeface="Technical" panose="03050502040202020B03" pitchFamily="66" charset="0"/>
                <a:ea typeface="MS PGothic" panose="020B0600070205080204" pitchFamily="34" charset="-128"/>
              </a:defRPr>
            </a:lvl1pPr>
            <a:lvl2pPr marL="742950" indent="-285750" defTabSz="923925">
              <a:defRPr sz="2400" b="1">
                <a:solidFill>
                  <a:schemeClr val="tx1"/>
                </a:solidFill>
                <a:latin typeface="Technical" panose="03050502040202020B03" pitchFamily="66" charset="0"/>
                <a:ea typeface="MS PGothic" panose="020B0600070205080204" pitchFamily="34" charset="-128"/>
              </a:defRPr>
            </a:lvl2pPr>
            <a:lvl3pPr marL="1143000" indent="-228600" defTabSz="923925">
              <a:defRPr sz="2400" b="1">
                <a:solidFill>
                  <a:schemeClr val="tx1"/>
                </a:solidFill>
                <a:latin typeface="Technical" panose="03050502040202020B03" pitchFamily="66" charset="0"/>
                <a:ea typeface="MS PGothic" panose="020B0600070205080204" pitchFamily="34" charset="-128"/>
              </a:defRPr>
            </a:lvl3pPr>
            <a:lvl4pPr marL="1600200" indent="-228600" defTabSz="923925">
              <a:defRPr sz="2400" b="1">
                <a:solidFill>
                  <a:schemeClr val="tx1"/>
                </a:solidFill>
                <a:latin typeface="Technical" panose="03050502040202020B03" pitchFamily="66" charset="0"/>
                <a:ea typeface="MS PGothic" panose="020B0600070205080204" pitchFamily="34" charset="-128"/>
              </a:defRPr>
            </a:lvl4pPr>
            <a:lvl5pPr marL="2057400" indent="-228600" defTabSz="923925">
              <a:defRPr sz="2400" b="1">
                <a:solidFill>
                  <a:schemeClr val="tx1"/>
                </a:solidFill>
                <a:latin typeface="Technical" panose="03050502040202020B03" pitchFamily="66" charset="0"/>
                <a:ea typeface="MS PGothic" panose="020B0600070205080204" pitchFamily="34" charset="-128"/>
              </a:defRPr>
            </a:lvl5pPr>
            <a:lvl6pPr marL="2514600" indent="-228600" defTabSz="923925"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defTabSz="923925"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defTabSz="923925"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defTabSz="923925"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FF5FA9FD-AD2F-4B3F-9569-E6E1EA7CAE0E}" type="slidenum">
              <a:rPr lang="en-US" altLang="en-US" sz="1200" b="0" smtClean="0">
                <a:latin typeface="Arial" panose="020B0604020202020204" pitchFamily="34" charset="0"/>
              </a:rPr>
              <a:pPr/>
              <a:t>20</a:t>
            </a:fld>
            <a:endParaRPr lang="en-US" altLang="en-US" sz="1200" b="0" dirty="0" smtClean="0">
              <a:latin typeface="Arial" panose="020B0604020202020204" pitchFamily="34" charset="0"/>
            </a:endParaRPr>
          </a:p>
        </p:txBody>
      </p:sp>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Transportation agencies can use the HSM methods and tools in various levels. At the program (planning) level, these predictions can be used to identify hazardous locations/segments and prioritize them in order to address the most pressing needs. </a:t>
            </a:r>
          </a:p>
          <a:p>
            <a:endParaRPr lang="en-US" altLang="en-US" dirty="0" smtClean="0">
              <a:latin typeface="Arial" panose="020B0604020202020204" pitchFamily="34" charset="0"/>
            </a:endParaRPr>
          </a:p>
          <a:p>
            <a:r>
              <a:rPr lang="en-US" altLang="en-US" dirty="0" smtClean="0">
                <a:latin typeface="Arial" panose="020B0604020202020204" pitchFamily="34" charset="0"/>
              </a:rPr>
              <a:t>At the project level, HSM can assist in estimating the relative safety changes among different values for design elements as well as design elements, justifying choices based on cost-benefit analysis of the alternatives evaluated,  and to document decisions reached during the design of the project justifying choices. The latter can be very useful in tort defense, since all decisions could be documented and readily available. </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44245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Designers can use the HSM procedures at the project level in two ways. The fists involves the use of SPFs where the number of crashes for each alternative design can be estimated and compared. The second approach relies on the use of CMFs where comparisons for specific elements can be made to justify choices. In this case, the relative change from one value to another can be obtained comparing the corresponding CMFs.</a:t>
            </a:r>
          </a:p>
          <a:p>
            <a:endParaRPr lang="en-US" dirty="0"/>
          </a:p>
          <a:p>
            <a:r>
              <a:rPr lang="en-US" dirty="0" smtClean="0"/>
              <a:t>The cost-benefit justification of the choices is essential to finalize the selection of the alternative. The costs are base don the expected number of crashes and they can be estimated on an annual basis. Obviously the difference between crash costs of alternative designs could be considered as the benefits and these need to be compared against the relative construction costs for each alternative. An issue that needs to be pointed out here is that these costs and benefits need to be considered for the entire life cycle of the project. </a:t>
            </a:r>
            <a:endParaRPr lang="en-US" dirty="0"/>
          </a:p>
        </p:txBody>
      </p:sp>
      <p:sp>
        <p:nvSpPr>
          <p:cNvPr id="4" name="Slide Number Placeholder 3"/>
          <p:cNvSpPr>
            <a:spLocks noGrp="1"/>
          </p:cNvSpPr>
          <p:nvPr>
            <p:ph type="sldNum" sz="quarter" idx="10"/>
          </p:nvPr>
        </p:nvSpPr>
        <p:spPr/>
        <p:txBody>
          <a:bodyPr/>
          <a:lstStyle/>
          <a:p>
            <a:pPr>
              <a:defRPr/>
            </a:pPr>
            <a:fld id="{97CEAB1F-8E62-4A97-A2C5-EC132EC65158}" type="slidenum">
              <a:rPr lang="en-US" altLang="en-US" smtClean="0"/>
              <a:pPr>
                <a:defRPr/>
              </a:pPr>
              <a:t>21</a:t>
            </a:fld>
            <a:endParaRPr lang="en-US" altLang="en-US" dirty="0"/>
          </a:p>
        </p:txBody>
      </p:sp>
    </p:spTree>
    <p:extLst>
      <p:ext uri="{BB962C8B-B14F-4D97-AF65-F5344CB8AC3E}">
        <p14:creationId xmlns:p14="http://schemas.microsoft.com/office/powerpoint/2010/main" val="3571892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This example presents the use of the HSM methods to evaluate project level decisions. There are two alternative improvement options for the roadway in concern and the decision maker needs to define the one that is more appropriate. </a:t>
            </a:r>
          </a:p>
        </p:txBody>
      </p:sp>
      <p:sp>
        <p:nvSpPr>
          <p:cNvPr id="5018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7B7406D1-AA0A-4847-917C-14698C819A87}" type="slidenum">
              <a:rPr lang="en-US" altLang="en-US" sz="1200" b="0" smtClean="0">
                <a:latin typeface="Arial" panose="020B0604020202020204" pitchFamily="34" charset="0"/>
              </a:rPr>
              <a:pPr/>
              <a:t>22</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1896125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The first step in evaluating each option is to determine the appropriate CMF assuming that only the specific option will be applied.  In this case, the new CMF is calculated for the lane width adjustment and the difference between the two CMFs is used to determine the potential safety effect from the option.     </a:t>
            </a:r>
          </a:p>
        </p:txBody>
      </p:sp>
      <p:sp>
        <p:nvSpPr>
          <p:cNvPr id="5222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D65F7FC2-2D9E-4280-B5AF-E208BFEF58CD}" type="slidenum">
              <a:rPr lang="en-US" altLang="en-US" sz="1200" b="0" smtClean="0">
                <a:latin typeface="Arial" panose="020B0604020202020204" pitchFamily="34" charset="0"/>
              </a:rPr>
              <a:pPr/>
              <a:t>23</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1354976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CEAB1F-8E62-4A97-A2C5-EC132EC65158}" type="slidenum">
              <a:rPr lang="en-US" altLang="en-US" smtClean="0"/>
              <a:pPr>
                <a:defRPr/>
              </a:pPr>
              <a:t>24</a:t>
            </a:fld>
            <a:endParaRPr lang="en-US" altLang="en-US"/>
          </a:p>
        </p:txBody>
      </p:sp>
    </p:spTree>
    <p:extLst>
      <p:ext uri="{BB962C8B-B14F-4D97-AF65-F5344CB8AC3E}">
        <p14:creationId xmlns:p14="http://schemas.microsoft.com/office/powerpoint/2010/main" val="1156827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The decision maker has the required data to select the option to implement. In this case, both alternative options will result in similar safety gains and therefore,  one may need to consider the associated costs for each option to determine the most beneficial application. The predicted number of crashes is per mile per year and they are the total number of crashes anticipated in the segment. </a:t>
            </a:r>
          </a:p>
        </p:txBody>
      </p:sp>
      <p:sp>
        <p:nvSpPr>
          <p:cNvPr id="5530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4BD0BC67-66D7-4475-9274-42D6F2E157FE}" type="slidenum">
              <a:rPr lang="en-US" altLang="en-US" sz="1200" b="0" smtClean="0">
                <a:latin typeface="Arial" panose="020B0604020202020204" pitchFamily="34" charset="0"/>
              </a:rPr>
              <a:pPr/>
              <a:t>25</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1505771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The costs for each option were obtained from the KYTC databases. The cost per option is estimated and this can assist the decision maker to select the option to implement based on both crash reductions and costs per crash reduced. </a:t>
            </a:r>
          </a:p>
          <a:p>
            <a:r>
              <a:rPr lang="en-US" altLang="en-US" smtClean="0">
                <a:latin typeface="Arial" panose="020B0604020202020204" pitchFamily="34" charset="0"/>
              </a:rPr>
              <a:t>It should be noted that a simplistic approach was undertaken here to estimate the costs for the life time of the project. In this case, the lane widening will be for 10years while the shoulder paving will be for 20 years and this difference should be accounted for. A more detailed analysis using Present Worth Value and estimated interests for the life of the project should be underatken. </a:t>
            </a:r>
          </a:p>
        </p:txBody>
      </p:sp>
      <p:sp>
        <p:nvSpPr>
          <p:cNvPr id="5734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39E5BADD-209A-4375-B0CB-76E1B1E24510}" type="slidenum">
              <a:rPr lang="en-US" altLang="en-US" sz="1200" b="0" smtClean="0">
                <a:latin typeface="Arial" panose="020B0604020202020204" pitchFamily="34" charset="0"/>
              </a:rPr>
              <a:pPr/>
              <a:t>26</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1773358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It is possible that a specific treatment aimed to improve safety may not reduce the total number of crashes but have an effect on the crash severity distribution. For example, the installation of a median cable barrier will not reduce the number of run off the road crashes but it will reduce the number of sever crashes. In this case, the cost-benefit analysis will account for the estimated monetary benefits of reduced sever crashes and allow for a more appropriate estimation of the potential gains. </a:t>
            </a:r>
          </a:p>
          <a:p>
            <a:endParaRPr lang="en-US" altLang="en-US" smtClean="0">
              <a:latin typeface="Arial" panose="020B0604020202020204" pitchFamily="34" charset="0"/>
            </a:endParaRPr>
          </a:p>
          <a:p>
            <a:r>
              <a:rPr lang="en-US" altLang="en-US" smtClean="0">
                <a:latin typeface="Arial" panose="020B0604020202020204" pitchFamily="34" charset="0"/>
              </a:rPr>
              <a:t>Another issue of concern is that benefits need to be considered over the lifetime of the project and their value should be converted to their net present value using appropriate methods. </a:t>
            </a:r>
          </a:p>
        </p:txBody>
      </p:sp>
      <p:sp>
        <p:nvSpPr>
          <p:cNvPr id="5939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51BEA900-FB3E-4AAE-9FFC-7BE3FE888511}" type="slidenum">
              <a:rPr lang="en-US" altLang="en-US" sz="1200" b="0" smtClean="0">
                <a:latin typeface="Arial" panose="020B0604020202020204" pitchFamily="34" charset="0"/>
              </a:rPr>
              <a:pPr/>
              <a:t>27</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2574830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FHWA has developed associated comprehensive costs for each severity level and those are shown above. The values can be used to estimate the average crash cost based on the severity distribution of the crashes or can be used to estimate the benefits from reduction in one specific (or combination) of crash severity level(s).  </a:t>
            </a:r>
          </a:p>
        </p:txBody>
      </p:sp>
      <p:sp>
        <p:nvSpPr>
          <p:cNvPr id="614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D97D7ED3-1CB5-4E0B-80F0-91457140F915}" type="slidenum">
              <a:rPr lang="en-US" altLang="en-US" sz="1200" b="0" smtClean="0">
                <a:latin typeface="Arial" panose="020B0604020202020204" pitchFamily="34" charset="0"/>
              </a:rPr>
              <a:pPr/>
              <a:t>28</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2280942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In this example, the distribution of crash severity for a site is used to estimate the average crash cost for the site. Using the gains in safety by utilizing option 1 in the previous example and assuming no change in severity distribution, the annual gains per mile can be estimated. This value can be converted to the net present worth over the lifetime of he project to estimate the actual benefits from the improvement. </a:t>
            </a:r>
          </a:p>
        </p:txBody>
      </p:sp>
      <p:sp>
        <p:nvSpPr>
          <p:cNvPr id="6349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48A89828-7A98-4302-9FFB-DD5988BAF2BC}" type="slidenum">
              <a:rPr lang="en-US" altLang="en-US" sz="1200" b="0" smtClean="0">
                <a:latin typeface="Arial" panose="020B0604020202020204" pitchFamily="34" charset="0"/>
              </a:rPr>
              <a:pPr/>
              <a:t>29</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242030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46A07028-C23C-4B43-B013-5D9DE44BC661}" type="slidenum">
              <a:rPr kumimoji="0" lang="en-US" altLang="en-US" smtClean="0">
                <a:solidFill>
                  <a:schemeClr val="tx2"/>
                </a:solidFill>
              </a:rPr>
              <a:pPr>
                <a:spcBef>
                  <a:spcPct val="0"/>
                </a:spcBef>
              </a:pPr>
              <a:t>3</a:t>
            </a:fld>
            <a:endParaRPr kumimoji="0" lang="en-US" altLang="en-US" dirty="0" smtClean="0">
              <a:solidFill>
                <a:schemeClr val="tx2"/>
              </a:solidFill>
            </a:endParaRPr>
          </a:p>
        </p:txBody>
      </p:sp>
      <p:sp>
        <p:nvSpPr>
          <p:cNvPr id="13318" name="Rectangle 2"/>
          <p:cNvSpPr>
            <a:spLocks noGrp="1" noRot="1" noChangeAspect="1" noChangeArrowheads="1" noTextEdit="1"/>
          </p:cNvSpPr>
          <p:nvPr>
            <p:ph type="sldImg"/>
          </p:nvPr>
        </p:nvSpPr>
        <p:spPr>
          <a:ln/>
        </p:spPr>
      </p:sp>
      <p:sp>
        <p:nvSpPr>
          <p:cNvPr id="13319" name="Rectangle 3"/>
          <p:cNvSpPr>
            <a:spLocks noGrp="1" noChangeArrowheads="1"/>
          </p:cNvSpPr>
          <p:nvPr>
            <p:ph type="body" idx="1"/>
          </p:nvPr>
        </p:nvSpPr>
        <p:spPr>
          <a:xfrm>
            <a:off x="1257300" y="4560989"/>
            <a:ext cx="4800600"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The equation for predicting the expected total crash frequency, </a:t>
            </a:r>
            <a:r>
              <a:rPr lang="en-US" altLang="en-US" dirty="0" err="1" smtClean="0">
                <a:latin typeface="Arial" panose="020B0604020202020204" pitchFamily="34" charset="0"/>
              </a:rPr>
              <a:t>N</a:t>
            </a:r>
            <a:r>
              <a:rPr lang="en-US" altLang="en-US" baseline="-25000" dirty="0" err="1" smtClean="0">
                <a:latin typeface="Arial" panose="020B0604020202020204" pitchFamily="34" charset="0"/>
              </a:rPr>
              <a:t>predicted</a:t>
            </a:r>
            <a:r>
              <a:rPr lang="en-US" altLang="en-US" baseline="-25000" dirty="0" smtClean="0">
                <a:latin typeface="Arial" panose="020B0604020202020204" pitchFamily="34" charset="0"/>
              </a:rPr>
              <a:t> </a:t>
            </a:r>
            <a:r>
              <a:rPr lang="en-US" altLang="en-US" baseline="-25000" dirty="0" err="1" smtClean="0">
                <a:latin typeface="Arial" panose="020B0604020202020204" pitchFamily="34" charset="0"/>
              </a:rPr>
              <a:t>i</a:t>
            </a:r>
            <a:r>
              <a:rPr lang="en-US" altLang="en-US" dirty="0" smtClean="0">
                <a:latin typeface="Arial" panose="020B0604020202020204" pitchFamily="34" charset="0"/>
              </a:rPr>
              <a:t> on a particular homogenous highway segment, where </a:t>
            </a:r>
            <a:r>
              <a:rPr lang="en-US" altLang="en-US" dirty="0" err="1" smtClean="0">
                <a:latin typeface="Arial" panose="020B0604020202020204" pitchFamily="34" charset="0"/>
              </a:rPr>
              <a:t>i</a:t>
            </a:r>
            <a:r>
              <a:rPr lang="en-US" altLang="en-US" dirty="0" smtClean="0">
                <a:latin typeface="Arial" panose="020B0604020202020204" pitchFamily="34" charset="0"/>
              </a:rPr>
              <a:t> is a roadway segment or an intersection. </a:t>
            </a:r>
          </a:p>
          <a:p>
            <a:endParaRPr lang="en-US" altLang="en-US" dirty="0" smtClean="0">
              <a:latin typeface="Arial" panose="020B0604020202020204" pitchFamily="34" charset="0"/>
            </a:endParaRPr>
          </a:p>
          <a:p>
            <a:r>
              <a:rPr lang="en-US" altLang="en-US" dirty="0" smtClean="0">
                <a:latin typeface="Arial" panose="020B0604020202020204" pitchFamily="34" charset="0"/>
              </a:rPr>
              <a:t>This model can be used to estimate total predicted average crash frequency or average crash frequency of specific crash severity types or specific collision types</a:t>
            </a:r>
            <a:r>
              <a:rPr lang="en-US" altLang="en-US" dirty="0">
                <a:latin typeface="Arial" panose="020B0604020202020204" pitchFamily="34" charset="0"/>
              </a:rPr>
              <a:t> </a:t>
            </a:r>
            <a:r>
              <a:rPr lang="en-US" altLang="en-US" dirty="0" smtClean="0">
                <a:latin typeface="Arial" panose="020B0604020202020204" pitchFamily="34" charset="0"/>
              </a:rPr>
              <a:t>depending on the SPFs and CMFs utilized. </a:t>
            </a:r>
          </a:p>
        </p:txBody>
      </p:sp>
    </p:spTree>
    <p:extLst>
      <p:ext uri="{BB962C8B-B14F-4D97-AF65-F5344CB8AC3E}">
        <p14:creationId xmlns:p14="http://schemas.microsoft.com/office/powerpoint/2010/main" val="1225844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Some times what maybe the best option for a project needs to be balanced against the system optimization. This means that</a:t>
            </a:r>
            <a:r>
              <a:rPr lang="en-US" altLang="en-US" baseline="0" dirty="0" smtClean="0">
                <a:latin typeface="Arial" panose="020B0604020202020204" pitchFamily="34" charset="0"/>
              </a:rPr>
              <a:t> frequently, one could address many small projects instead of a big project in one location. </a:t>
            </a:r>
            <a:r>
              <a:rPr lang="en-US" altLang="en-US" dirty="0" smtClean="0">
                <a:latin typeface="Arial" panose="020B0604020202020204" pitchFamily="34" charset="0"/>
              </a:rPr>
              <a:t>In this case, best safety improvement may not be appropriate if it requires a significant amount of resources. In this case this needs to be evaluated with respect to its impacts on the system.</a:t>
            </a:r>
          </a:p>
        </p:txBody>
      </p:sp>
      <p:sp>
        <p:nvSpPr>
          <p:cNvPr id="6554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E35261E4-8044-49D1-8FFD-394AC1441980}" type="slidenum">
              <a:rPr lang="en-US" altLang="en-US" sz="1200" b="0" smtClean="0">
                <a:latin typeface="Arial" panose="020B0604020202020204" pitchFamily="34" charset="0"/>
              </a:rPr>
              <a:pPr/>
              <a:t>30</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198974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CEAB1F-8E62-4A97-A2C5-EC132EC65158}" type="slidenum">
              <a:rPr lang="en-US" altLang="en-US" smtClean="0"/>
              <a:pPr>
                <a:defRPr/>
              </a:pPr>
              <a:t>31</a:t>
            </a:fld>
            <a:endParaRPr lang="en-US" altLang="en-US"/>
          </a:p>
        </p:txBody>
      </p:sp>
    </p:spTree>
    <p:extLst>
      <p:ext uri="{BB962C8B-B14F-4D97-AF65-F5344CB8AC3E}">
        <p14:creationId xmlns:p14="http://schemas.microsoft.com/office/powerpoint/2010/main" val="2842696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These are the estimated number of crashes per mile per year for each of the alternatives considered. It is apparent that the 4-lane option will result in the larger number of crash reduction. However, one needs to consider the associated costs with each solution and determine the system wide implications.  </a:t>
            </a:r>
          </a:p>
        </p:txBody>
      </p:sp>
      <p:sp>
        <p:nvSpPr>
          <p:cNvPr id="68612"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33426DC8-8367-462A-8D29-0BD89466A90F}" type="slidenum">
              <a:rPr lang="en-US" altLang="en-US" sz="1200" b="0" smtClean="0">
                <a:latin typeface="Arial" panose="020B0604020202020204" pitchFamily="34" charset="0"/>
              </a:rPr>
              <a:pPr/>
              <a:t>32</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399992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If one compares the system-wide effect of each alternative, then the “less” safe option allows for a greater number of miles to be improved. In this example, the $500 million budget will allow for improvements in 69.4 miles if the lanes and shoulders are widened instead of 23.3 miles if the ultimate safety is achieved. If one further considers the overall safety gain, there will be 173.5 ((5.4-2.9)(69.4)) fewer crashes with the 2-lane option as opposed to 69. 9 ((5.4-2.4)(23.3)) crashes with the 4-lane option. </a:t>
            </a:r>
          </a:p>
        </p:txBody>
      </p:sp>
      <p:sp>
        <p:nvSpPr>
          <p:cNvPr id="706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70366FED-0FAD-4880-BA7B-ABFB24DC3585}" type="slidenum">
              <a:rPr lang="en-US" altLang="en-US" sz="1200" b="0" smtClean="0">
                <a:latin typeface="Arial" panose="020B0604020202020204" pitchFamily="34" charset="0"/>
              </a:rPr>
              <a:pPr/>
              <a:t>33</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1746269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xfrm>
            <a:off x="1257300" y="4560989"/>
            <a:ext cx="5083024"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One should never forget that the HSM is simply a model and as such it can suffer form data quality and the randomness of the crashes. The important aspect here is that we now have a tool that can help us answer several questions quantifiably and be able to address potential safety impacts on design choices. </a:t>
            </a:r>
          </a:p>
          <a:p>
            <a:endParaRPr lang="en-US" altLang="en-US" dirty="0" smtClean="0">
              <a:latin typeface="Arial" panose="020B0604020202020204" pitchFamily="34" charset="0"/>
            </a:endParaRPr>
          </a:p>
          <a:p>
            <a:r>
              <a:rPr lang="en-US" altLang="en-US" dirty="0" smtClean="0">
                <a:latin typeface="Arial" panose="020B0604020202020204" pitchFamily="34" charset="0"/>
              </a:rPr>
              <a:t>An issue of concern is the effect of multiple changes on the same section and how to utilize multiple CMFs. The maximum number of choices is under review and in future updates, some guidance is anticipated. Another issue relative to CMFs is their applicability on specific crash types and severity levels and this needs to be noted when CMFs are utilized. </a:t>
            </a:r>
          </a:p>
          <a:p>
            <a:endParaRPr lang="en-US" altLang="en-US" dirty="0" smtClean="0">
              <a:latin typeface="Arial" panose="020B0604020202020204" pitchFamily="34" charset="0"/>
            </a:endParaRPr>
          </a:p>
          <a:p>
            <a:r>
              <a:rPr lang="en-US" altLang="en-US" dirty="0" smtClean="0">
                <a:latin typeface="Arial" panose="020B0604020202020204" pitchFamily="34" charset="0"/>
              </a:rPr>
              <a:t>Central to the entire HSM approach, is the need to understand the strengths and weaknesses of the approach and try to exercise appropriate judgement when results are obtained and used in design evaluations and policy development. </a:t>
            </a:r>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CF86FCF5-1920-425D-9D4C-792DCFF3C71B}" type="slidenum">
              <a:rPr lang="en-US" altLang="en-US" sz="1200" b="0" smtClean="0">
                <a:latin typeface="Arial" panose="020B0604020202020204" pitchFamily="34" charset="0"/>
              </a:rPr>
              <a:pPr/>
              <a:t>34</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3624964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This may be true but most times, there is a need to trade off between various competing project issues and attributes. </a:t>
            </a:r>
          </a:p>
        </p:txBody>
      </p:sp>
      <p:sp>
        <p:nvSpPr>
          <p:cNvPr id="4" name="Slide Number Placeholder 3"/>
          <p:cNvSpPr>
            <a:spLocks noGrp="1"/>
          </p:cNvSpPr>
          <p:nvPr>
            <p:ph type="sldNum" sz="quarter" idx="5"/>
          </p:nvPr>
        </p:nvSpPr>
        <p:spPr>
          <a:xfrm>
            <a:off x="4145039" y="9121975"/>
            <a:ext cx="3170162" cy="47922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r>
              <a:rPr lang="en-US" altLang="en-US" sz="1200" b="0" dirty="0" smtClean="0">
                <a:latin typeface="Arial" panose="020B0604020202020204" pitchFamily="34" charset="0"/>
              </a:rPr>
              <a:t>35</a:t>
            </a:r>
          </a:p>
        </p:txBody>
      </p:sp>
    </p:spTree>
    <p:extLst>
      <p:ext uri="{BB962C8B-B14F-4D97-AF65-F5344CB8AC3E}">
        <p14:creationId xmlns:p14="http://schemas.microsoft.com/office/powerpoint/2010/main" val="3681512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7CEAB1F-8E62-4A97-A2C5-EC132EC65158}" type="slidenum">
              <a:rPr lang="en-US" altLang="en-US" smtClean="0"/>
              <a:pPr>
                <a:defRPr/>
              </a:pPr>
              <a:t>36</a:t>
            </a:fld>
            <a:endParaRPr lang="en-US" altLang="en-US" dirty="0"/>
          </a:p>
        </p:txBody>
      </p:sp>
    </p:spTree>
    <p:extLst>
      <p:ext uri="{BB962C8B-B14F-4D97-AF65-F5344CB8AC3E}">
        <p14:creationId xmlns:p14="http://schemas.microsoft.com/office/powerpoint/2010/main" val="1567743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696B4CB5-AD9E-4733-B87B-AAE7865208A0}" type="slidenum">
              <a:rPr kumimoji="0" lang="en-US" altLang="en-US" smtClean="0">
                <a:solidFill>
                  <a:schemeClr val="tx2"/>
                </a:solidFill>
              </a:rPr>
              <a:pPr>
                <a:spcBef>
                  <a:spcPct val="0"/>
                </a:spcBef>
              </a:pPr>
              <a:t>4</a:t>
            </a:fld>
            <a:endParaRPr kumimoji="0" lang="en-US" altLang="en-US" dirty="0" smtClean="0">
              <a:solidFill>
                <a:schemeClr val="tx2"/>
              </a:solidFill>
            </a:endParaRPr>
          </a:p>
        </p:txBody>
      </p:sp>
      <p:sp>
        <p:nvSpPr>
          <p:cNvPr id="15366" name="Rectangle 2"/>
          <p:cNvSpPr>
            <a:spLocks noGrp="1" noRot="1" noChangeAspect="1" noChangeArrowheads="1" noTextEdit="1"/>
          </p:cNvSpPr>
          <p:nvPr>
            <p:ph type="sldImg"/>
          </p:nvPr>
        </p:nvSpPr>
        <p:spPr>
          <a:ln/>
        </p:spPr>
      </p:sp>
      <p:sp>
        <p:nvSpPr>
          <p:cNvPr id="15367" name="Rectangle 3"/>
          <p:cNvSpPr>
            <a:spLocks noGrp="1" noChangeArrowheads="1"/>
          </p:cNvSpPr>
          <p:nvPr>
            <p:ph type="body" idx="1"/>
          </p:nvPr>
        </p:nvSpPr>
        <p:spPr>
          <a:xfrm>
            <a:off x="1257300" y="4481813"/>
            <a:ext cx="4800600"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The equations shown here are for rural road segments and represent the base conditions.  The equations are used to predict the expected crashes per year on individual highway segments based upon traffic volume and segment length. Each assumes the appropriate base conditions for geometric and traffic control elements, which are discussed next. </a:t>
            </a:r>
          </a:p>
          <a:p>
            <a:endParaRPr lang="en-US" altLang="en-US" dirty="0" smtClean="0">
              <a:latin typeface="Arial" panose="020B0604020202020204" pitchFamily="34" charset="0"/>
            </a:endParaRPr>
          </a:p>
          <a:p>
            <a:r>
              <a:rPr lang="en-US" altLang="en-US" dirty="0" smtClean="0">
                <a:latin typeface="Arial" panose="020B0604020202020204" pitchFamily="34" charset="0"/>
              </a:rPr>
              <a:t>For 2-lane roads, the only inputs to the base model are traffic volume and segment length. For the multilane roads, the parameters </a:t>
            </a:r>
            <a:r>
              <a:rPr lang="en-US" altLang="en-US" i="1" dirty="0" smtClean="0">
                <a:latin typeface="Arial" panose="020B0604020202020204" pitchFamily="34" charset="0"/>
              </a:rPr>
              <a:t>a</a:t>
            </a:r>
            <a:r>
              <a:rPr lang="en-US" altLang="en-US" dirty="0" smtClean="0">
                <a:latin typeface="Arial" panose="020B0604020202020204" pitchFamily="34" charset="0"/>
              </a:rPr>
              <a:t> and </a:t>
            </a:r>
            <a:r>
              <a:rPr lang="en-US" altLang="en-US" i="1" dirty="0" smtClean="0">
                <a:latin typeface="Arial" panose="020B0604020202020204" pitchFamily="34" charset="0"/>
              </a:rPr>
              <a:t>b </a:t>
            </a:r>
            <a:r>
              <a:rPr lang="en-US" altLang="en-US" dirty="0" smtClean="0">
                <a:latin typeface="Arial" panose="020B0604020202020204" pitchFamily="34" charset="0"/>
              </a:rPr>
              <a:t>are defined based on the type of crash severity predicted, i.e., they are different for total and fatal and injury predictions. These values are defined in Tables 11-3 and 11-5 for undivided and divided segments, respectively.  </a:t>
            </a:r>
          </a:p>
          <a:p>
            <a:endParaRPr lang="en-US" altLang="en-US" b="1" dirty="0" smtClean="0">
              <a:latin typeface="Arial" panose="020B0604020202020204" pitchFamily="34" charset="0"/>
            </a:endParaRPr>
          </a:p>
          <a:p>
            <a:r>
              <a:rPr lang="en-US" altLang="en-US" dirty="0" smtClean="0">
                <a:latin typeface="Arial" panose="020B0604020202020204" pitchFamily="34" charset="0"/>
              </a:rPr>
              <a:t>Each equation has a usable range of AADT that is based on the data utilized to develop the models. For example, the SPFs for roadway segments on 2-lane rural roads are applicable to the AADT range from zero to 17,800 vehicles per day. Application to sites with AADTs substantially outside this range may not provide reliable results.</a:t>
            </a:r>
          </a:p>
        </p:txBody>
      </p:sp>
    </p:spTree>
    <p:extLst>
      <p:ext uri="{BB962C8B-B14F-4D97-AF65-F5344CB8AC3E}">
        <p14:creationId xmlns:p14="http://schemas.microsoft.com/office/powerpoint/2010/main" val="266144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E6853238-7E82-4865-A0ED-C80B962AEF90}" type="slidenum">
              <a:rPr kumimoji="0" lang="en-US" altLang="en-US" smtClean="0">
                <a:solidFill>
                  <a:schemeClr val="tx2"/>
                </a:solidFill>
              </a:rPr>
              <a:pPr>
                <a:spcBef>
                  <a:spcPct val="0"/>
                </a:spcBef>
              </a:pPr>
              <a:t>5</a:t>
            </a:fld>
            <a:endParaRPr kumimoji="0" lang="en-US" altLang="en-US" dirty="0" smtClean="0">
              <a:solidFill>
                <a:schemeClr val="tx2"/>
              </a:solidFill>
            </a:endParaRPr>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xfrm>
            <a:off x="1257300" y="4560989"/>
            <a:ext cx="5083024"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These are considered the nominal geometry or base conditions represented by the base model.  </a:t>
            </a:r>
          </a:p>
          <a:p>
            <a:endParaRPr lang="en-US" altLang="en-US" dirty="0" smtClean="0">
              <a:latin typeface="Arial" panose="020B0604020202020204" pitchFamily="34" charset="0"/>
            </a:endParaRPr>
          </a:p>
          <a:p>
            <a:r>
              <a:rPr lang="en-US" altLang="en-US" dirty="0" smtClean="0">
                <a:latin typeface="Arial" panose="020B0604020202020204" pitchFamily="34" charset="0"/>
              </a:rPr>
              <a:t>It should be emphasized that the values shown here do NOT represent the “safest” values.  The reason for selecting these dimensions as the base conditions is statistical.  These values are the approximate the mean values for these variables in the database used to fit the base model. This implies for example, that the average lane width for the database used to develop the model is approximately 12 feet. Moreover, the regression models developed have the least standard error near the mean values of these independent variables in the model.  </a:t>
            </a:r>
          </a:p>
          <a:p>
            <a:endParaRPr lang="en-US" altLang="en-US" b="1" dirty="0" smtClean="0">
              <a:latin typeface="Arial" panose="020B0604020202020204" pitchFamily="34" charset="0"/>
            </a:endParaRPr>
          </a:p>
        </p:txBody>
      </p:sp>
    </p:spTree>
    <p:extLst>
      <p:ext uri="{BB962C8B-B14F-4D97-AF65-F5344CB8AC3E}">
        <p14:creationId xmlns:p14="http://schemas.microsoft.com/office/powerpoint/2010/main" val="246578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The same notes apply for these values regarding the reason for the selection of the values. An additional note is that the shoulder width used for both divided and undivided is that of the RIGHT shoulder.</a:t>
            </a:r>
          </a:p>
        </p:txBody>
      </p:sp>
      <p:sp>
        <p:nvSpPr>
          <p:cNvPr id="19460"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8157BBBB-154C-48CB-80E1-F0DCB76BD71B}" type="slidenum">
              <a:rPr lang="en-US" altLang="en-US" sz="1200" b="0" smtClean="0">
                <a:latin typeface="Arial" panose="020B0604020202020204" pitchFamily="34" charset="0"/>
              </a:rPr>
              <a:pPr/>
              <a:t>6</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93465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73D10CF1-DB5E-4EF2-A85B-93E54453514F}" type="slidenum">
              <a:rPr kumimoji="0" lang="en-US" altLang="en-US" smtClean="0">
                <a:solidFill>
                  <a:schemeClr val="tx2"/>
                </a:solidFill>
              </a:rPr>
              <a:pPr>
                <a:spcBef>
                  <a:spcPct val="0"/>
                </a:spcBef>
              </a:pPr>
              <a:t>7</a:t>
            </a:fld>
            <a:endParaRPr kumimoji="0" lang="en-US" altLang="en-US" dirty="0" smtClean="0">
              <a:solidFill>
                <a:schemeClr val="tx2"/>
              </a:solidFill>
            </a:endParaRPr>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Example calculation using the SPF base model for 2-lane rural highway segments. Note that the estimate is the number of crashes per year. It is assumed that the segment geometry complies with the base conditions. </a:t>
            </a:r>
            <a:endParaRPr lang="en-US" altLang="en-US" b="1" baseline="30000" dirty="0" smtClean="0">
              <a:latin typeface="Arial" panose="020B0604020202020204" pitchFamily="34" charset="0"/>
            </a:endParaRPr>
          </a:p>
        </p:txBody>
      </p:sp>
    </p:spTree>
    <p:extLst>
      <p:ext uri="{BB962C8B-B14F-4D97-AF65-F5344CB8AC3E}">
        <p14:creationId xmlns:p14="http://schemas.microsoft.com/office/powerpoint/2010/main" val="159463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kumimoji="1" sz="1200">
                <a:solidFill>
                  <a:schemeClr val="tx1"/>
                </a:solidFill>
                <a:latin typeface="Arial" panose="020B0604020202020204" pitchFamily="34" charset="0"/>
                <a:ea typeface="MS PGothic" panose="020B0600070205080204" pitchFamily="34" charset="-128"/>
              </a:defRPr>
            </a:lvl1pPr>
            <a:lvl2pPr marL="742950" indent="-285750" defTabSz="923925">
              <a:spcBef>
                <a:spcPct val="30000"/>
              </a:spcBef>
              <a:defRPr kumimoji="1" sz="1200">
                <a:solidFill>
                  <a:schemeClr val="tx1"/>
                </a:solidFill>
                <a:latin typeface="Arial" panose="020B0604020202020204" pitchFamily="34" charset="0"/>
                <a:ea typeface="MS PGothic" panose="020B0600070205080204" pitchFamily="34" charset="-128"/>
              </a:defRPr>
            </a:lvl2pPr>
            <a:lvl3pPr marL="11430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3pPr>
            <a:lvl4pPr marL="16002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4pPr>
            <a:lvl5pPr marL="2057400" indent="-228600" defTabSz="923925">
              <a:spcBef>
                <a:spcPct val="30000"/>
              </a:spcBef>
              <a:defRPr kumimoji="1" sz="12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30000"/>
              </a:spcBef>
              <a:spcAft>
                <a:spcPct val="0"/>
              </a:spcAft>
              <a:defRPr kumimoji="1" sz="1200">
                <a:solidFill>
                  <a:schemeClr val="tx1"/>
                </a:solidFill>
                <a:latin typeface="Arial" panose="020B0604020202020204" pitchFamily="34" charset="0"/>
                <a:ea typeface="MS PGothic" panose="020B0600070205080204" pitchFamily="34" charset="-128"/>
              </a:defRPr>
            </a:lvl9pPr>
          </a:lstStyle>
          <a:p>
            <a:pPr>
              <a:spcBef>
                <a:spcPct val="0"/>
              </a:spcBef>
            </a:pPr>
            <a:fld id="{38CDD4C7-1C29-4F52-94B8-69CE0B182684}" type="slidenum">
              <a:rPr kumimoji="0" lang="en-US" altLang="en-US" smtClean="0">
                <a:solidFill>
                  <a:schemeClr val="tx2"/>
                </a:solidFill>
              </a:rPr>
              <a:pPr>
                <a:spcBef>
                  <a:spcPct val="0"/>
                </a:spcBef>
              </a:pPr>
              <a:t>8</a:t>
            </a:fld>
            <a:endParaRPr kumimoji="0" lang="en-US" altLang="en-US" dirty="0" smtClean="0">
              <a:solidFill>
                <a:schemeClr val="tx2"/>
              </a:solidFill>
            </a:endParaRPr>
          </a:p>
        </p:txBody>
      </p:sp>
      <p:sp>
        <p:nvSpPr>
          <p:cNvPr id="23558" name="Rectangle 2"/>
          <p:cNvSpPr>
            <a:spLocks noGrp="1" noRot="1" noChangeAspect="1" noChangeArrowheads="1" noTextEdit="1"/>
          </p:cNvSpPr>
          <p:nvPr>
            <p:ph type="sldImg"/>
          </p:nvPr>
        </p:nvSpPr>
        <p:spPr>
          <a:ln/>
        </p:spPr>
      </p:sp>
      <p:sp>
        <p:nvSpPr>
          <p:cNvPr id="23559" name="Rectangle 3"/>
          <p:cNvSpPr>
            <a:spLocks noGrp="1" noChangeArrowheads="1"/>
          </p:cNvSpPr>
          <p:nvPr>
            <p:ph type="body" idx="1"/>
          </p:nvPr>
        </p:nvSpPr>
        <p:spPr>
          <a:xfrm>
            <a:off x="1257300" y="4402636"/>
            <a:ext cx="4991100" cy="431928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r>
              <a:rPr lang="en-US" altLang="en-US" dirty="0" smtClean="0">
                <a:latin typeface="Arial" panose="020B0604020202020204" pitchFamily="34" charset="0"/>
              </a:rPr>
              <a:t>Most times the base conditions will not reflect the actual roadway geometry. In this case, the next step involves the use of the appropriate Crash Modification Factors to the predicted crash frequency in order to account for those conditions that are different that the assumed base conditions.</a:t>
            </a:r>
          </a:p>
          <a:p>
            <a:endParaRPr lang="en-US" altLang="en-US" dirty="0" smtClean="0">
              <a:latin typeface="Arial" panose="020B0604020202020204" pitchFamily="34" charset="0"/>
            </a:endParaRPr>
          </a:p>
          <a:p>
            <a:r>
              <a:rPr lang="en-US" altLang="en-US" dirty="0" smtClean="0">
                <a:latin typeface="Arial" panose="020B0604020202020204" pitchFamily="34" charset="0"/>
              </a:rPr>
              <a:t>This model estimates the predicted average crash frequency of non-intersection related crashes (i.e., crashes that would occur regardless of the presence of an intersection).</a:t>
            </a:r>
          </a:p>
          <a:p>
            <a:endParaRPr lang="en-US" altLang="en-US" dirty="0" smtClean="0">
              <a:latin typeface="Arial" panose="020B0604020202020204" pitchFamily="34" charset="0"/>
            </a:endParaRPr>
          </a:p>
          <a:p>
            <a:r>
              <a:rPr lang="en-US" altLang="en-US" dirty="0" smtClean="0">
                <a:latin typeface="Arial" panose="020B0604020202020204" pitchFamily="34" charset="0"/>
              </a:rPr>
              <a:t>CMFs are used to adjust the SPF estimate of predicted average crash frequency for the effect of individual geometric design and traffic control features. The CMF for the SPF base condition of each geometric design or traffic control feature has a value of 1.00. Any feature associated with higher crash frequency than the base condition has a CMF with a value greater than 1.00. Likewise, any feature associated with lower crash frequency than the base condition has a CMF with a value less than 1.00.</a:t>
            </a:r>
          </a:p>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3655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r>
              <a:rPr lang="en-US" altLang="en-US" smtClean="0">
                <a:latin typeface="Arial" panose="020B0604020202020204" pitchFamily="34" charset="0"/>
              </a:rPr>
              <a:t>For most CMFs, the values are simply taken from the corresponding tables. Attention should be paid to those that vary by AADT, since different values are used in this case. </a:t>
            </a:r>
          </a:p>
          <a:p>
            <a:endParaRPr lang="en-US" altLang="en-US" smtClean="0">
              <a:latin typeface="Arial" panose="020B0604020202020204" pitchFamily="34" charset="0"/>
            </a:endParaRPr>
          </a:p>
          <a:p>
            <a:r>
              <a:rPr lang="en-US" altLang="en-US" smtClean="0">
                <a:latin typeface="Arial" panose="020B0604020202020204" pitchFamily="34" charset="0"/>
              </a:rPr>
              <a:t>The CMFs presented in the tables are for the specific crash types associated for the element adjusted. For example, when computing the CMF for lane width, the associated crashes are single-vehicle run-off the-road and multiple-vehicle head-on, opposite-direction sideswipe, and same-direction sideswipe crashes. This default crash type distribution, and therefore the value of the percent of associated crashes, may be updated from local data as part of the calibration process.</a:t>
            </a:r>
          </a:p>
          <a:p>
            <a:endParaRPr lang="en-US" altLang="en-US" smtClean="0">
              <a:latin typeface="Arial" panose="020B0604020202020204" pitchFamily="34" charset="0"/>
            </a:endParaRPr>
          </a:p>
        </p:txBody>
      </p:sp>
      <p:sp>
        <p:nvSpPr>
          <p:cNvPr id="2560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b="1">
                <a:solidFill>
                  <a:schemeClr val="tx1"/>
                </a:solidFill>
                <a:latin typeface="Technical" panose="03050502040202020B03" pitchFamily="66" charset="0"/>
                <a:ea typeface="MS PGothic" panose="020B0600070205080204" pitchFamily="34" charset="-128"/>
              </a:defRPr>
            </a:lvl1pPr>
            <a:lvl2pPr marL="742950" indent="-285750">
              <a:defRPr sz="2400" b="1">
                <a:solidFill>
                  <a:schemeClr val="tx1"/>
                </a:solidFill>
                <a:latin typeface="Technical" panose="03050502040202020B03" pitchFamily="66" charset="0"/>
                <a:ea typeface="MS PGothic" panose="020B0600070205080204" pitchFamily="34" charset="-128"/>
              </a:defRPr>
            </a:lvl2pPr>
            <a:lvl3pPr marL="1143000" indent="-228600">
              <a:defRPr sz="2400" b="1">
                <a:solidFill>
                  <a:schemeClr val="tx1"/>
                </a:solidFill>
                <a:latin typeface="Technical" panose="03050502040202020B03" pitchFamily="66" charset="0"/>
                <a:ea typeface="MS PGothic" panose="020B0600070205080204" pitchFamily="34" charset="-128"/>
              </a:defRPr>
            </a:lvl3pPr>
            <a:lvl4pPr marL="1600200" indent="-228600">
              <a:defRPr sz="2400" b="1">
                <a:solidFill>
                  <a:schemeClr val="tx1"/>
                </a:solidFill>
                <a:latin typeface="Technical" panose="03050502040202020B03" pitchFamily="66" charset="0"/>
                <a:ea typeface="MS PGothic" panose="020B0600070205080204" pitchFamily="34" charset="-128"/>
              </a:defRPr>
            </a:lvl4pPr>
            <a:lvl5pPr marL="2057400" indent="-228600">
              <a:defRPr sz="2400" b="1">
                <a:solidFill>
                  <a:schemeClr val="tx1"/>
                </a:solidFill>
                <a:latin typeface="Technical" panose="03050502040202020B03" pitchFamily="66"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echnical" panose="03050502040202020B03" pitchFamily="66" charset="0"/>
                <a:ea typeface="MS PGothic" panose="020B0600070205080204" pitchFamily="34" charset="-128"/>
              </a:defRPr>
            </a:lvl9pPr>
          </a:lstStyle>
          <a:p>
            <a:fld id="{5D4B2FD8-F652-4D2B-BF86-BDB6BA665A0C}" type="slidenum">
              <a:rPr lang="en-US" altLang="en-US" sz="1200" b="0" smtClean="0">
                <a:latin typeface="Arial" panose="020B0604020202020204" pitchFamily="34" charset="0"/>
              </a:rPr>
              <a:pPr/>
              <a:t>9</a:t>
            </a:fld>
            <a:endParaRPr lang="en-US" altLang="en-US" sz="1200" b="0" dirty="0" smtClean="0">
              <a:latin typeface="Arial" panose="020B0604020202020204" pitchFamily="34" charset="0"/>
            </a:endParaRPr>
          </a:p>
        </p:txBody>
      </p:sp>
    </p:spTree>
    <p:extLst>
      <p:ext uri="{BB962C8B-B14F-4D97-AF65-F5344CB8AC3E}">
        <p14:creationId xmlns:p14="http://schemas.microsoft.com/office/powerpoint/2010/main" val="3751243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a:noFill/>
              </a:ln>
              <a:extLst/>
            </p:spPr>
            <p:txBody>
              <a:bodyPr wrap="none" anchor="ctr"/>
              <a:lstStyle>
                <a:lvl1pPr>
                  <a:defRPr sz="2400" b="1">
                    <a:solidFill>
                      <a:schemeClr val="tx1"/>
                    </a:solidFill>
                    <a:latin typeface="Technical" pitchFamily="66" charset="0"/>
                  </a:defRPr>
                </a:lvl1pPr>
                <a:lvl2pPr marL="742950" indent="-285750">
                  <a:defRPr sz="2400" b="1">
                    <a:solidFill>
                      <a:schemeClr val="tx1"/>
                    </a:solidFill>
                    <a:latin typeface="Technical" pitchFamily="66" charset="0"/>
                  </a:defRPr>
                </a:lvl2pPr>
                <a:lvl3pPr marL="1143000" indent="-228600">
                  <a:defRPr sz="2400" b="1">
                    <a:solidFill>
                      <a:schemeClr val="tx1"/>
                    </a:solidFill>
                    <a:latin typeface="Technical" pitchFamily="66" charset="0"/>
                  </a:defRPr>
                </a:lvl3pPr>
                <a:lvl4pPr marL="1600200" indent="-228600">
                  <a:defRPr sz="2400" b="1">
                    <a:solidFill>
                      <a:schemeClr val="tx1"/>
                    </a:solidFill>
                    <a:latin typeface="Technical" pitchFamily="66" charset="0"/>
                  </a:defRPr>
                </a:lvl4pPr>
                <a:lvl5pPr marL="2057400" indent="-228600">
                  <a:defRPr sz="2400" b="1">
                    <a:solidFill>
                      <a:schemeClr val="tx1"/>
                    </a:solidFill>
                    <a:latin typeface="Technical" pitchFamily="66" charset="0"/>
                  </a:defRPr>
                </a:lvl5pPr>
                <a:lvl6pPr marL="2514600" indent="-228600" eaLnBrk="0" fontAlgn="base" hangingPunct="0">
                  <a:spcBef>
                    <a:spcPct val="0"/>
                  </a:spcBef>
                  <a:spcAft>
                    <a:spcPct val="0"/>
                  </a:spcAft>
                  <a:defRPr sz="2400" b="1">
                    <a:solidFill>
                      <a:schemeClr val="tx1"/>
                    </a:solidFill>
                    <a:latin typeface="Technical" pitchFamily="66" charset="0"/>
                  </a:defRPr>
                </a:lvl6pPr>
                <a:lvl7pPr marL="2971800" indent="-228600" eaLnBrk="0" fontAlgn="base" hangingPunct="0">
                  <a:spcBef>
                    <a:spcPct val="0"/>
                  </a:spcBef>
                  <a:spcAft>
                    <a:spcPct val="0"/>
                  </a:spcAft>
                  <a:defRPr sz="2400" b="1">
                    <a:solidFill>
                      <a:schemeClr val="tx1"/>
                    </a:solidFill>
                    <a:latin typeface="Technical" pitchFamily="66" charset="0"/>
                  </a:defRPr>
                </a:lvl7pPr>
                <a:lvl8pPr marL="3429000" indent="-228600" eaLnBrk="0" fontAlgn="base" hangingPunct="0">
                  <a:spcBef>
                    <a:spcPct val="0"/>
                  </a:spcBef>
                  <a:spcAft>
                    <a:spcPct val="0"/>
                  </a:spcAft>
                  <a:defRPr sz="2400" b="1">
                    <a:solidFill>
                      <a:schemeClr val="tx1"/>
                    </a:solidFill>
                    <a:latin typeface="Technical" pitchFamily="66" charset="0"/>
                  </a:defRPr>
                </a:lvl8pPr>
                <a:lvl9pPr marL="3886200" indent="-228600" eaLnBrk="0" fontAlgn="base" hangingPunct="0">
                  <a:spcBef>
                    <a:spcPct val="0"/>
                  </a:spcBef>
                  <a:spcAft>
                    <a:spcPct val="0"/>
                  </a:spcAft>
                  <a:defRPr sz="2400" b="1">
                    <a:solidFill>
                      <a:schemeClr val="tx1"/>
                    </a:solidFill>
                    <a:latin typeface="Technical" pitchFamily="66" charset="0"/>
                  </a:defRPr>
                </a:lvl9pPr>
              </a:lstStyle>
              <a:p>
                <a:pPr>
                  <a:defRPr/>
                </a:pPr>
                <a:endParaRPr lang="en-US" altLang="en-US" smtClean="0">
                  <a:ea typeface="+mn-ea"/>
                </a:endParaRPr>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 name="Group 58"/>
            <p:cNvGrpSpPr>
              <a:grpSpLocks/>
            </p:cNvGrpSpPr>
            <p:nvPr/>
          </p:nvGrpSpPr>
          <p:grpSpPr bwMode="auto">
            <a:xfrm>
              <a:off x="384" y="559"/>
              <a:ext cx="3811" cy="1796"/>
              <a:chOff x="384" y="559"/>
              <a:chExt cx="3811"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Arc 62"/>
              <p:cNvSpPr>
                <a:spLocks/>
              </p:cNvSpPr>
              <p:nvPr/>
            </p:nvSpPr>
            <p:spPr bwMode="ltGray">
              <a:xfrm rot="16200000" flipH="1">
                <a:off x="426" y="860"/>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Arc 66"/>
              <p:cNvSpPr>
                <a:spLocks/>
              </p:cNvSpPr>
              <p:nvPr/>
            </p:nvSpPr>
            <p:spPr bwMode="ltGray">
              <a:xfrm rot="5400000">
                <a:off x="5097" y="3347"/>
                <a:ext cx="156" cy="157"/>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59459" name="Rectangle 67"/>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5946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defRPr sz="1400" b="0" i="1">
                <a:latin typeface="Tahoma" pitchFamily="34" charset="0"/>
                <a:ea typeface="+mn-ea"/>
                <a:cs typeface="+mn-cs"/>
              </a:defRPr>
            </a:lvl1pPr>
          </a:lstStyle>
          <a:p>
            <a:pPr>
              <a:defRPr/>
            </a:pPr>
            <a:endParaRPr lang="en-US"/>
          </a:p>
        </p:txBody>
      </p:sp>
      <p:sp>
        <p:nvSpPr>
          <p:cNvPr id="70" name="Rectangle 70"/>
          <p:cNvSpPr>
            <a:spLocks noGrp="1" noChangeArrowheads="1"/>
          </p:cNvSpPr>
          <p:nvPr>
            <p:ph type="ftr" sz="quarter" idx="11"/>
          </p:nvPr>
        </p:nvSpPr>
        <p:spPr/>
        <p:txBody>
          <a:bodyPr/>
          <a:lstStyle>
            <a:lvl1pPr>
              <a:defRPr/>
            </a:lvl1pPr>
          </a:lstStyle>
          <a:p>
            <a:pPr>
              <a:defRPr/>
            </a:pPr>
            <a:endParaRPr lang="en-US"/>
          </a:p>
        </p:txBody>
      </p:sp>
      <p:sp>
        <p:nvSpPr>
          <p:cNvPr id="71" name="Rectangle 71"/>
          <p:cNvSpPr>
            <a:spLocks noGrp="1" noChangeArrowheads="1"/>
          </p:cNvSpPr>
          <p:nvPr>
            <p:ph type="sldNum" sz="quarter" idx="12"/>
          </p:nvPr>
        </p:nvSpPr>
        <p:spPr/>
        <p:txBody>
          <a:bodyPr/>
          <a:lstStyle>
            <a:lvl1pPr>
              <a:defRPr/>
            </a:lvl1pPr>
          </a:lstStyle>
          <a:p>
            <a:pPr>
              <a:defRPr/>
            </a:pPr>
            <a:fld id="{60C01189-70F8-4EE4-B0C1-CFF144B69F9F}" type="slidenum">
              <a:rPr lang="en-US" altLang="en-US"/>
              <a:pPr>
                <a:defRPr/>
              </a:pPr>
              <a:t>‹#›</a:t>
            </a:fld>
            <a:endParaRPr lang="en-US" altLang="en-US"/>
          </a:p>
        </p:txBody>
      </p:sp>
      <p:pic>
        <p:nvPicPr>
          <p:cNvPr id="72" name="Picture 71" descr="UK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1000" y="6019800"/>
            <a:ext cx="106680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 name="Picture 7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5740094"/>
            <a:ext cx="1137207" cy="1072641"/>
          </a:xfrm>
          <a:prstGeom prst="rect">
            <a:avLst/>
          </a:prstGeom>
        </p:spPr>
      </p:pic>
    </p:spTree>
    <p:extLst>
      <p:ext uri="{BB962C8B-B14F-4D97-AF65-F5344CB8AC3E}">
        <p14:creationId xmlns:p14="http://schemas.microsoft.com/office/powerpoint/2010/main" val="523612112"/>
      </p:ext>
    </p:extLst>
  </p:cSld>
  <p:clrMapOvr>
    <a:masterClrMapping/>
  </p:clrMapOvr>
  <p:transition spd="slow">
    <p:pull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a:solidFill>
                  <a:srgbClr val="353A77"/>
                </a:solidFill>
                <a:latin typeface="Century Gothic" panose="020B0502020202020204" pitchFamily="34" charset="0"/>
              </a:defRPr>
            </a:lvl1pPr>
            <a:lvl2pPr>
              <a:defRPr b="0">
                <a:solidFill>
                  <a:srgbClr val="353A77"/>
                </a:solidFill>
                <a:latin typeface="Century Gothic" panose="020B0502020202020204" pitchFamily="34" charset="0"/>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5"/>
          <p:cNvSpPr>
            <a:spLocks noGrp="1" noChangeArrowheads="1"/>
          </p:cNvSpPr>
          <p:nvPr>
            <p:ph type="ftr" sz="quarter" idx="10"/>
          </p:nvPr>
        </p:nvSpPr>
        <p:spPr/>
        <p:txBody>
          <a:bodyPr/>
          <a:lstStyle>
            <a:lvl1pPr>
              <a:defRPr/>
            </a:lvl1pPr>
          </a:lstStyle>
          <a:p>
            <a:pPr>
              <a:defRPr/>
            </a:pPr>
            <a:endParaRPr lang="en-US"/>
          </a:p>
        </p:txBody>
      </p:sp>
      <p:sp>
        <p:nvSpPr>
          <p:cNvPr id="5" name="Rectangle 66"/>
          <p:cNvSpPr>
            <a:spLocks noGrp="1" noChangeArrowheads="1"/>
          </p:cNvSpPr>
          <p:nvPr>
            <p:ph type="sldNum" sz="quarter" idx="11"/>
          </p:nvPr>
        </p:nvSpPr>
        <p:spPr/>
        <p:txBody>
          <a:bodyPr/>
          <a:lstStyle>
            <a:lvl1pPr>
              <a:defRPr/>
            </a:lvl1pPr>
          </a:lstStyle>
          <a:p>
            <a:pPr>
              <a:defRPr/>
            </a:pPr>
            <a:fld id="{C8CF8C38-8BF3-4C75-9513-96F01B9E729C}" type="slidenum">
              <a:rPr lang="en-US" altLang="en-US"/>
              <a:pPr>
                <a:defRPr/>
              </a:pPr>
              <a:t>‹#›</a:t>
            </a:fld>
            <a:endParaRPr lang="en-US" altLang="en-US"/>
          </a:p>
        </p:txBody>
      </p:sp>
    </p:spTree>
    <p:extLst>
      <p:ext uri="{BB962C8B-B14F-4D97-AF65-F5344CB8AC3E}">
        <p14:creationId xmlns:p14="http://schemas.microsoft.com/office/powerpoint/2010/main" val="3898490874"/>
      </p:ext>
    </p:extLst>
  </p:cSld>
  <p:clrMapOvr>
    <a:masterClrMapping/>
  </p:clrMapOvr>
  <p:transition spd="slow">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ftr" sz="quarter" idx="10"/>
          </p:nvPr>
        </p:nvSpPr>
        <p:spPr/>
        <p:txBody>
          <a:bodyPr/>
          <a:lstStyle>
            <a:lvl1pPr>
              <a:defRPr/>
            </a:lvl1pPr>
          </a:lstStyle>
          <a:p>
            <a:pPr>
              <a:defRPr/>
            </a:pPr>
            <a:endParaRPr lang="en-US"/>
          </a:p>
        </p:txBody>
      </p:sp>
      <p:sp>
        <p:nvSpPr>
          <p:cNvPr id="6" name="Rectangle 66"/>
          <p:cNvSpPr>
            <a:spLocks noGrp="1" noChangeArrowheads="1"/>
          </p:cNvSpPr>
          <p:nvPr>
            <p:ph type="sldNum" sz="quarter" idx="11"/>
          </p:nvPr>
        </p:nvSpPr>
        <p:spPr/>
        <p:txBody>
          <a:bodyPr/>
          <a:lstStyle>
            <a:lvl1pPr>
              <a:defRPr/>
            </a:lvl1pPr>
          </a:lstStyle>
          <a:p>
            <a:pPr>
              <a:defRPr/>
            </a:pPr>
            <a:fld id="{9E4B9329-1334-42E9-8DC2-7FEE170DAECE}" type="slidenum">
              <a:rPr lang="en-US" altLang="en-US"/>
              <a:pPr>
                <a:defRPr/>
              </a:pPr>
              <a:t>‹#›</a:t>
            </a:fld>
            <a:endParaRPr lang="en-US" altLang="en-US"/>
          </a:p>
        </p:txBody>
      </p:sp>
    </p:spTree>
    <p:extLst>
      <p:ext uri="{BB962C8B-B14F-4D97-AF65-F5344CB8AC3E}">
        <p14:creationId xmlns:p14="http://schemas.microsoft.com/office/powerpoint/2010/main" val="1800571487"/>
      </p:ext>
    </p:extLst>
  </p:cSld>
  <p:clrMapOvr>
    <a:masterClrMapping/>
  </p:clrMapOvr>
  <p:transition spd="slow">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5"/>
          <p:cNvSpPr>
            <a:spLocks noGrp="1" noChangeArrowheads="1"/>
          </p:cNvSpPr>
          <p:nvPr>
            <p:ph type="ftr" sz="quarter" idx="10"/>
          </p:nvPr>
        </p:nvSpPr>
        <p:spPr/>
        <p:txBody>
          <a:bodyPr/>
          <a:lstStyle>
            <a:lvl1pPr>
              <a:defRPr/>
            </a:lvl1pPr>
          </a:lstStyle>
          <a:p>
            <a:pPr>
              <a:defRPr/>
            </a:pPr>
            <a:endParaRPr lang="en-US"/>
          </a:p>
        </p:txBody>
      </p:sp>
      <p:sp>
        <p:nvSpPr>
          <p:cNvPr id="6" name="Rectangle 66"/>
          <p:cNvSpPr>
            <a:spLocks noGrp="1" noChangeArrowheads="1"/>
          </p:cNvSpPr>
          <p:nvPr>
            <p:ph type="sldNum" sz="quarter" idx="11"/>
          </p:nvPr>
        </p:nvSpPr>
        <p:spPr/>
        <p:txBody>
          <a:bodyPr/>
          <a:lstStyle>
            <a:lvl1pPr>
              <a:defRPr/>
            </a:lvl1pPr>
          </a:lstStyle>
          <a:p>
            <a:pPr>
              <a:defRPr/>
            </a:pPr>
            <a:fld id="{456A1839-33A6-4389-A790-7ED8741C3D5F}" type="slidenum">
              <a:rPr lang="en-US" altLang="en-US"/>
              <a:pPr>
                <a:defRPr/>
              </a:pPr>
              <a:t>‹#›</a:t>
            </a:fld>
            <a:endParaRPr lang="en-US" altLang="en-US"/>
          </a:p>
        </p:txBody>
      </p:sp>
    </p:spTree>
    <p:extLst>
      <p:ext uri="{BB962C8B-B14F-4D97-AF65-F5344CB8AC3E}">
        <p14:creationId xmlns:p14="http://schemas.microsoft.com/office/powerpoint/2010/main" val="2073936236"/>
      </p:ext>
    </p:extLst>
  </p:cSld>
  <p:clrMapOvr>
    <a:masterClrMapping/>
  </p:clrMapOvr>
  <p:transition spd="slow">
    <p:pull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1" name="Group 3"/>
            <p:cNvGrpSpPr>
              <a:grpSpLocks/>
            </p:cNvGrpSpPr>
            <p:nvPr/>
          </p:nvGrpSpPr>
          <p:grpSpPr bwMode="auto">
            <a:xfrm>
              <a:off x="0" y="0"/>
              <a:ext cx="5760" cy="4320"/>
              <a:chOff x="0" y="0"/>
              <a:chExt cx="5760" cy="4320"/>
            </a:xfrm>
          </p:grpSpPr>
          <p:grpSp>
            <p:nvGrpSpPr>
              <p:cNvPr id="1038" name="Group 4"/>
              <p:cNvGrpSpPr>
                <a:grpSpLocks/>
              </p:cNvGrpSpPr>
              <p:nvPr/>
            </p:nvGrpSpPr>
            <p:grpSpPr bwMode="auto">
              <a:xfrm>
                <a:off x="0" y="192"/>
                <a:ext cx="5760" cy="4032"/>
                <a:chOff x="0" y="192"/>
                <a:chExt cx="5760" cy="4032"/>
              </a:xfrm>
            </p:grpSpPr>
            <p:sp>
              <p:nvSpPr>
                <p:cNvPr id="1069"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0"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1"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2"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3"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4"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5"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6"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7"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8"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79"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0"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1"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2"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3"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4"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6"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7"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8"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9"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0"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39" name="Group 27"/>
              <p:cNvGrpSpPr>
                <a:grpSpLocks/>
              </p:cNvGrpSpPr>
              <p:nvPr/>
            </p:nvGrpSpPr>
            <p:grpSpPr bwMode="auto">
              <a:xfrm>
                <a:off x="192" y="0"/>
                <a:ext cx="5376" cy="4320"/>
                <a:chOff x="192" y="0"/>
                <a:chExt cx="5376" cy="4320"/>
              </a:xfrm>
            </p:grpSpPr>
            <p:sp>
              <p:nvSpPr>
                <p:cNvPr id="10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32"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a:noFill/>
            </a:ln>
            <a:extLst/>
          </p:spPr>
          <p:txBody>
            <a:bodyPr wrap="none" anchor="ctr"/>
            <a:lstStyle>
              <a:lvl1pPr>
                <a:defRPr sz="2400" b="1">
                  <a:solidFill>
                    <a:schemeClr val="tx1"/>
                  </a:solidFill>
                  <a:latin typeface="Technical" pitchFamily="66" charset="0"/>
                </a:defRPr>
              </a:lvl1pPr>
              <a:lvl2pPr marL="742950" indent="-285750">
                <a:defRPr sz="2400" b="1">
                  <a:solidFill>
                    <a:schemeClr val="tx1"/>
                  </a:solidFill>
                  <a:latin typeface="Technical" pitchFamily="66" charset="0"/>
                </a:defRPr>
              </a:lvl2pPr>
              <a:lvl3pPr marL="1143000" indent="-228600">
                <a:defRPr sz="2400" b="1">
                  <a:solidFill>
                    <a:schemeClr val="tx1"/>
                  </a:solidFill>
                  <a:latin typeface="Technical" pitchFamily="66" charset="0"/>
                </a:defRPr>
              </a:lvl3pPr>
              <a:lvl4pPr marL="1600200" indent="-228600">
                <a:defRPr sz="2400" b="1">
                  <a:solidFill>
                    <a:schemeClr val="tx1"/>
                  </a:solidFill>
                  <a:latin typeface="Technical" pitchFamily="66" charset="0"/>
                </a:defRPr>
              </a:lvl4pPr>
              <a:lvl5pPr marL="2057400" indent="-228600">
                <a:defRPr sz="2400" b="1">
                  <a:solidFill>
                    <a:schemeClr val="tx1"/>
                  </a:solidFill>
                  <a:latin typeface="Technical" pitchFamily="66" charset="0"/>
                </a:defRPr>
              </a:lvl5pPr>
              <a:lvl6pPr marL="2514600" indent="-228600" eaLnBrk="0" fontAlgn="base" hangingPunct="0">
                <a:spcBef>
                  <a:spcPct val="0"/>
                </a:spcBef>
                <a:spcAft>
                  <a:spcPct val="0"/>
                </a:spcAft>
                <a:defRPr sz="2400" b="1">
                  <a:solidFill>
                    <a:schemeClr val="tx1"/>
                  </a:solidFill>
                  <a:latin typeface="Technical" pitchFamily="66" charset="0"/>
                </a:defRPr>
              </a:lvl6pPr>
              <a:lvl7pPr marL="2971800" indent="-228600" eaLnBrk="0" fontAlgn="base" hangingPunct="0">
                <a:spcBef>
                  <a:spcPct val="0"/>
                </a:spcBef>
                <a:spcAft>
                  <a:spcPct val="0"/>
                </a:spcAft>
                <a:defRPr sz="2400" b="1">
                  <a:solidFill>
                    <a:schemeClr val="tx1"/>
                  </a:solidFill>
                  <a:latin typeface="Technical" pitchFamily="66" charset="0"/>
                </a:defRPr>
              </a:lvl7pPr>
              <a:lvl8pPr marL="3429000" indent="-228600" eaLnBrk="0" fontAlgn="base" hangingPunct="0">
                <a:spcBef>
                  <a:spcPct val="0"/>
                </a:spcBef>
                <a:spcAft>
                  <a:spcPct val="0"/>
                </a:spcAft>
                <a:defRPr sz="2400" b="1">
                  <a:solidFill>
                    <a:schemeClr val="tx1"/>
                  </a:solidFill>
                  <a:latin typeface="Technical" pitchFamily="66" charset="0"/>
                </a:defRPr>
              </a:lvl8pPr>
              <a:lvl9pPr marL="3886200" indent="-228600" eaLnBrk="0" fontAlgn="base" hangingPunct="0">
                <a:spcBef>
                  <a:spcPct val="0"/>
                </a:spcBef>
                <a:spcAft>
                  <a:spcPct val="0"/>
                </a:spcAft>
                <a:defRPr sz="2400" b="1">
                  <a:solidFill>
                    <a:schemeClr val="tx1"/>
                  </a:solidFill>
                  <a:latin typeface="Technical" pitchFamily="66" charset="0"/>
                </a:defRPr>
              </a:lvl9pPr>
            </a:lstStyle>
            <a:p>
              <a:pPr>
                <a:defRPr/>
              </a:pPr>
              <a:endParaRPr lang="en-US" altLang="en-US" smtClean="0">
                <a:ea typeface="+mn-ea"/>
              </a:endParaRPr>
            </a:p>
          </p:txBody>
        </p:sp>
        <p:sp>
          <p:nvSpPr>
            <p:cNvPr id="1033" name="Line 58"/>
            <p:cNvSpPr>
              <a:spLocks noChangeShapeType="1"/>
            </p:cNvSpPr>
            <p:nvPr/>
          </p:nvSpPr>
          <p:spPr bwMode="ltGray">
            <a:xfrm>
              <a:off x="5568" y="0"/>
              <a:ext cx="0" cy="1488"/>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34" name="Group 59"/>
            <p:cNvGrpSpPr>
              <a:grpSpLocks/>
            </p:cNvGrpSpPr>
            <p:nvPr/>
          </p:nvGrpSpPr>
          <p:grpSpPr bwMode="auto">
            <a:xfrm>
              <a:off x="261" y="892"/>
              <a:ext cx="1124" cy="1464"/>
              <a:chOff x="96" y="916"/>
              <a:chExt cx="2208" cy="2876"/>
            </a:xfrm>
          </p:grpSpPr>
          <p:sp>
            <p:nvSpPr>
              <p:cNvPr id="1035" name="Line 60"/>
              <p:cNvSpPr>
                <a:spLocks noChangeShapeType="1"/>
              </p:cNvSpPr>
              <p:nvPr/>
            </p:nvSpPr>
            <p:spPr bwMode="ltGray">
              <a:xfrm flipH="1">
                <a:off x="96" y="1038"/>
                <a:ext cx="2208"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6" name="Line 61"/>
              <p:cNvSpPr>
                <a:spLocks noChangeShapeType="1"/>
              </p:cNvSpPr>
              <p:nvPr/>
            </p:nvSpPr>
            <p:spPr bwMode="ltGray">
              <a:xfrm>
                <a:off x="336" y="920"/>
                <a:ext cx="0" cy="2872"/>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7" name="Arc 62"/>
              <p:cNvSpPr>
                <a:spLocks/>
              </p:cNvSpPr>
              <p:nvPr/>
            </p:nvSpPr>
            <p:spPr bwMode="ltGray">
              <a:xfrm flipH="1">
                <a:off x="218" y="916"/>
                <a:ext cx="238" cy="240"/>
              </a:xfrm>
              <a:custGeom>
                <a:avLst/>
                <a:gdLst>
                  <a:gd name="T0" fmla="*/ 0 w 43195"/>
                  <a:gd name="T1" fmla="*/ 0 h 43200"/>
                  <a:gd name="T2" fmla="*/ 0 w 43195"/>
                  <a:gd name="T3" fmla="*/ 0 h 43200"/>
                  <a:gd name="T4" fmla="*/ 0 w 43195"/>
                  <a:gd name="T5" fmla="*/ 0 h 43200"/>
                  <a:gd name="T6" fmla="*/ 0 60000 65536"/>
                  <a:gd name="T7" fmla="*/ 0 60000 65536"/>
                  <a:gd name="T8" fmla="*/ 0 60000 65536"/>
                </a:gdLst>
                <a:ahLst/>
                <a:cxnLst>
                  <a:cxn ang="T6">
                    <a:pos x="T0" y="T1"/>
                  </a:cxn>
                  <a:cxn ang="T7">
                    <a:pos x="T2" y="T3"/>
                  </a:cxn>
                  <a:cxn ang="T8">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lnTo>
                      <a:pt x="21114" y="5"/>
                    </a:lnTo>
                    <a:close/>
                  </a:path>
                </a:pathLst>
              </a:cu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8433" name="Rectangle 6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i="1">
                <a:latin typeface="Tahoma" pitchFamily="34" charset="0"/>
                <a:ea typeface="+mn-ea"/>
                <a:cs typeface="+mn-cs"/>
              </a:defRPr>
            </a:lvl1pPr>
          </a:lstStyle>
          <a:p>
            <a:pPr>
              <a:defRPr/>
            </a:pPr>
            <a:endParaRPr lang="en-US"/>
          </a:p>
        </p:txBody>
      </p:sp>
      <p:sp>
        <p:nvSpPr>
          <p:cNvPr id="58434" name="Rectangle 6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i="1">
                <a:latin typeface="Tahoma" panose="020B0604030504040204" pitchFamily="34" charset="0"/>
              </a:defRPr>
            </a:lvl1pPr>
          </a:lstStyle>
          <a:p>
            <a:pPr>
              <a:defRPr/>
            </a:pPr>
            <a:fld id="{B20C952C-449C-4417-A288-C164A598FA8B}" type="slidenum">
              <a:rPr lang="en-US" altLang="en-US"/>
              <a:pPr>
                <a:defRPr/>
              </a:pPr>
              <a:t>‹#›</a:t>
            </a:fld>
            <a:endParaRPr lang="en-US" altLang="en-US"/>
          </a:p>
        </p:txBody>
      </p:sp>
      <p:pic>
        <p:nvPicPr>
          <p:cNvPr id="67" name="Picture 67" descr="UKLOGO"/>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220075" y="6211150"/>
            <a:ext cx="736600"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 name="Picture 6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935" y="5909678"/>
            <a:ext cx="985990" cy="930010"/>
          </a:xfrm>
          <a:prstGeom prst="rect">
            <a:avLst/>
          </a:prstGeom>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Lst>
  <p:transition spd="slow">
    <p:pull dir="u"/>
  </p:transition>
  <p:txStyles>
    <p:titleStyle>
      <a:lvl1pPr algn="l" rtl="0" eaLnBrk="0" fontAlgn="base" hangingPunct="0">
        <a:spcBef>
          <a:spcPct val="0"/>
        </a:spcBef>
        <a:spcAft>
          <a:spcPct val="0"/>
        </a:spcAft>
        <a:defRPr sz="4000">
          <a:solidFill>
            <a:srgbClr val="990000"/>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000">
          <a:solidFill>
            <a:srgbClr val="990000"/>
          </a:solidFill>
          <a:latin typeface="Comic Sans MS" pitchFamily="66" charset="0"/>
          <a:ea typeface="MS PGothic" panose="020B0600070205080204" pitchFamily="34" charset="-128"/>
          <a:cs typeface="MS PGothic" charset="0"/>
        </a:defRPr>
      </a:lvl2pPr>
      <a:lvl3pPr algn="l" rtl="0" eaLnBrk="0" fontAlgn="base" hangingPunct="0">
        <a:spcBef>
          <a:spcPct val="0"/>
        </a:spcBef>
        <a:spcAft>
          <a:spcPct val="0"/>
        </a:spcAft>
        <a:defRPr sz="4000">
          <a:solidFill>
            <a:srgbClr val="990000"/>
          </a:solidFill>
          <a:latin typeface="Comic Sans MS" pitchFamily="66" charset="0"/>
          <a:ea typeface="MS PGothic" panose="020B0600070205080204" pitchFamily="34" charset="-128"/>
          <a:cs typeface="MS PGothic" charset="0"/>
        </a:defRPr>
      </a:lvl3pPr>
      <a:lvl4pPr algn="l" rtl="0" eaLnBrk="0" fontAlgn="base" hangingPunct="0">
        <a:spcBef>
          <a:spcPct val="0"/>
        </a:spcBef>
        <a:spcAft>
          <a:spcPct val="0"/>
        </a:spcAft>
        <a:defRPr sz="4000">
          <a:solidFill>
            <a:srgbClr val="990000"/>
          </a:solidFill>
          <a:latin typeface="Comic Sans MS" pitchFamily="66" charset="0"/>
          <a:ea typeface="MS PGothic" panose="020B0600070205080204" pitchFamily="34" charset="-128"/>
          <a:cs typeface="MS PGothic" charset="0"/>
        </a:defRPr>
      </a:lvl4pPr>
      <a:lvl5pPr algn="l" rtl="0" eaLnBrk="0" fontAlgn="base" hangingPunct="0">
        <a:spcBef>
          <a:spcPct val="0"/>
        </a:spcBef>
        <a:spcAft>
          <a:spcPct val="0"/>
        </a:spcAft>
        <a:defRPr sz="4000">
          <a:solidFill>
            <a:srgbClr val="990000"/>
          </a:solidFill>
          <a:latin typeface="Comic Sans MS" pitchFamily="66" charset="0"/>
          <a:ea typeface="MS PGothic" panose="020B0600070205080204" pitchFamily="34" charset="-128"/>
          <a:cs typeface="MS PGothic" charset="0"/>
        </a:defRPr>
      </a:lvl5pPr>
      <a:lvl6pPr marL="457200" algn="l" rtl="0" fontAlgn="base">
        <a:spcBef>
          <a:spcPct val="0"/>
        </a:spcBef>
        <a:spcAft>
          <a:spcPct val="0"/>
        </a:spcAft>
        <a:defRPr sz="4000">
          <a:solidFill>
            <a:srgbClr val="990000"/>
          </a:solidFill>
          <a:latin typeface="Comic Sans MS" pitchFamily="66" charset="0"/>
        </a:defRPr>
      </a:lvl6pPr>
      <a:lvl7pPr marL="914400" algn="l" rtl="0" fontAlgn="base">
        <a:spcBef>
          <a:spcPct val="0"/>
        </a:spcBef>
        <a:spcAft>
          <a:spcPct val="0"/>
        </a:spcAft>
        <a:defRPr sz="4000">
          <a:solidFill>
            <a:srgbClr val="990000"/>
          </a:solidFill>
          <a:latin typeface="Comic Sans MS" pitchFamily="66" charset="0"/>
        </a:defRPr>
      </a:lvl7pPr>
      <a:lvl8pPr marL="1371600" algn="l" rtl="0" fontAlgn="base">
        <a:spcBef>
          <a:spcPct val="0"/>
        </a:spcBef>
        <a:spcAft>
          <a:spcPct val="0"/>
        </a:spcAft>
        <a:defRPr sz="4000">
          <a:solidFill>
            <a:srgbClr val="990000"/>
          </a:solidFill>
          <a:latin typeface="Comic Sans MS" pitchFamily="66" charset="0"/>
        </a:defRPr>
      </a:lvl8pPr>
      <a:lvl9pPr marL="1828800" algn="l" rtl="0" fontAlgn="base">
        <a:spcBef>
          <a:spcPct val="0"/>
        </a:spcBef>
        <a:spcAft>
          <a:spcPct val="0"/>
        </a:spcAft>
        <a:defRPr sz="4000">
          <a:solidFill>
            <a:srgbClr val="990000"/>
          </a:solidFill>
          <a:latin typeface="Comic Sans MS" pitchFamily="66" charset="0"/>
        </a:defRPr>
      </a:lvl9pPr>
    </p:titleStyle>
    <p:bodyStyle>
      <a:lvl1pPr marL="342900" indent="-342900" algn="l" rtl="0" eaLnBrk="0" fontAlgn="base" hangingPunct="0">
        <a:spcBef>
          <a:spcPct val="20000"/>
        </a:spcBef>
        <a:spcAft>
          <a:spcPct val="0"/>
        </a:spcAft>
        <a:buClr>
          <a:schemeClr val="hlink"/>
        </a:buClr>
        <a:buSzPct val="110000"/>
        <a:buFont typeface="Wingdings" panose="05000000000000000000" pitchFamily="2" charset="2"/>
        <a:buChar char="w"/>
        <a:defRPr sz="3600" b="1">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Clr>
          <a:schemeClr val="tx1"/>
        </a:buClr>
        <a:buSzPct val="60000"/>
        <a:buFont typeface="Wingdings" panose="05000000000000000000" pitchFamily="2" charset="2"/>
        <a:buChar char="l"/>
        <a:defRPr sz="3000" b="1">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hlink"/>
        </a:buClr>
        <a:buSzPct val="95000"/>
        <a:buFont typeface="Wingdings" panose="05000000000000000000" pitchFamily="2" charset="2"/>
        <a:buChar char="w"/>
        <a:defRPr sz="2400">
          <a:solidFill>
            <a:schemeClr val="tx1"/>
          </a:solidFill>
          <a:latin typeface="Tahoma" pitchFamily="34" charset="0"/>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latin typeface="Tahoma" pitchFamily="34" charset="0"/>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itchFamily="34" charset="0"/>
          <a:ea typeface="MS PGothic" panose="020B0600070205080204" pitchFamily="34" charset="-128"/>
          <a:cs typeface="MS PGothic" charset="0"/>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a:xfrm>
            <a:off x="990600" y="1828800"/>
            <a:ext cx="7772400" cy="838200"/>
          </a:xfrm>
        </p:spPr>
        <p:txBody>
          <a:bodyPr/>
          <a:lstStyle/>
          <a:p>
            <a:pPr eaLnBrk="1" hangingPunct="1"/>
            <a:r>
              <a:rPr lang="en-US" altLang="en-US" sz="3800" smtClean="0"/>
              <a:t>HIGHWAY SAFETY MANUAL APPLICATIONS</a:t>
            </a:r>
            <a:endParaRPr lang="en-US" altLang="en-US" smtClean="0"/>
          </a:p>
        </p:txBody>
      </p:sp>
      <p:sp>
        <p:nvSpPr>
          <p:cNvPr id="8195" name="Rectangle 7" descr="Rectangle: Click to edit Master text styles&#10;Second level&#10;Third level&#10;Fourth level&#10;Fifth level"/>
          <p:cNvSpPr>
            <a:spLocks noGrp="1" noChangeArrowheads="1"/>
          </p:cNvSpPr>
          <p:nvPr>
            <p:ph type="subTitle" idx="1"/>
          </p:nvPr>
        </p:nvSpPr>
        <p:spPr/>
        <p:txBody>
          <a:bodyPr/>
          <a:lstStyle/>
          <a:p>
            <a:pPr eaLnBrk="1" hangingPunct="1"/>
            <a:endParaRPr lang="en-US" altLang="en-US" smtClean="0"/>
          </a:p>
        </p:txBody>
      </p:sp>
      <p:sp>
        <p:nvSpPr>
          <p:cNvPr id="4" name="TextBox 3"/>
          <p:cNvSpPr txBox="1"/>
          <p:nvPr/>
        </p:nvSpPr>
        <p:spPr>
          <a:xfrm>
            <a:off x="6775995" y="6400800"/>
            <a:ext cx="2339102" cy="307777"/>
          </a:xfrm>
          <a:prstGeom prst="rect">
            <a:avLst/>
          </a:prstGeom>
          <a:noFill/>
        </p:spPr>
        <p:txBody>
          <a:bodyPr wrap="none" rtlCol="0">
            <a:spAutoFit/>
          </a:bodyPr>
          <a:lstStyle/>
          <a:p>
            <a:r>
              <a:rPr lang="en-US" sz="1400" b="0" dirty="0" smtClean="0">
                <a:latin typeface="Century Gothic" panose="020B0502020202020204" pitchFamily="34" charset="0"/>
              </a:rPr>
              <a:t>Copyright © 2016 STC, UK</a:t>
            </a:r>
            <a:endParaRPr lang="en-US" sz="1400" b="0" dirty="0">
              <a:latin typeface="Century Gothic" panose="020B0502020202020204" pitchFamily="34" charset="0"/>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1000" y="-85725"/>
            <a:ext cx="8229600" cy="1143000"/>
          </a:xfrm>
        </p:spPr>
        <p:txBody>
          <a:bodyPr/>
          <a:lstStyle/>
          <a:p>
            <a:r>
              <a:rPr lang="en-US" altLang="en-US" smtClean="0"/>
              <a:t>2-Lane Rural Segment CMFs</a:t>
            </a:r>
          </a:p>
        </p:txBody>
      </p:sp>
      <p:sp>
        <p:nvSpPr>
          <p:cNvPr id="26627" name="Content Placeholder 3" descr="Rectangle: Click to edit Master text styles&#10;Second level&#10;Third level&#10;Fourth level&#10;Fifth level"/>
          <p:cNvSpPr>
            <a:spLocks noGrp="1"/>
          </p:cNvSpPr>
          <p:nvPr>
            <p:ph idx="1"/>
          </p:nvPr>
        </p:nvSpPr>
        <p:spPr/>
        <p:txBody>
          <a:bodyPr/>
          <a:lstStyle/>
          <a:p>
            <a:endParaRPr lang="en-US" altLang="en-US" smtClean="0"/>
          </a:p>
        </p:txBody>
      </p:sp>
      <p:pic>
        <p:nvPicPr>
          <p:cNvPr id="2662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40449"/>
            <a:ext cx="7543800" cy="486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t>CMF Example Calculation	   </a:t>
            </a:r>
            <a:r>
              <a:rPr lang="en-US" altLang="en-US" sz="2000" smtClean="0"/>
              <a:t>(1/5)</a:t>
            </a:r>
          </a:p>
        </p:txBody>
      </p:sp>
      <p:sp>
        <p:nvSpPr>
          <p:cNvPr id="28675" name="Rectangle 3" descr="Rectangle: Click to edit Master text styles&#10;Second level&#10;Third level&#10;Fourth level&#10;Fifth level"/>
          <p:cNvSpPr>
            <a:spLocks noGrp="1" noChangeArrowheads="1"/>
          </p:cNvSpPr>
          <p:nvPr>
            <p:ph idx="1"/>
          </p:nvPr>
        </p:nvSpPr>
        <p:spPr/>
        <p:txBody>
          <a:bodyPr/>
          <a:lstStyle/>
          <a:p>
            <a:pPr marL="0" indent="0">
              <a:buFont typeface="Wingdings" panose="05000000000000000000" pitchFamily="2" charset="2"/>
              <a:buNone/>
            </a:pPr>
            <a:r>
              <a:rPr lang="en-US" altLang="en-US" i="1" smtClean="0"/>
              <a:t>CMF</a:t>
            </a:r>
            <a:r>
              <a:rPr lang="en-US" altLang="en-US" i="1" baseline="-25000" smtClean="0"/>
              <a:t>1r</a:t>
            </a:r>
            <a:r>
              <a:rPr lang="en-US" altLang="en-US" i="1" smtClean="0"/>
              <a:t> = (CMF</a:t>
            </a:r>
            <a:r>
              <a:rPr lang="en-US" altLang="en-US" i="1" baseline="-25000" smtClean="0"/>
              <a:t>ra</a:t>
            </a:r>
            <a:r>
              <a:rPr lang="en-US" altLang="en-US" i="1" smtClean="0"/>
              <a:t> – 1.0)p</a:t>
            </a:r>
            <a:r>
              <a:rPr lang="en-US" altLang="en-US" i="1" baseline="-25000" smtClean="0"/>
              <a:t>ra</a:t>
            </a:r>
            <a:r>
              <a:rPr lang="en-US" altLang="en-US" i="1" smtClean="0"/>
              <a:t>+1.0  </a:t>
            </a:r>
            <a:r>
              <a:rPr lang="en-US" altLang="en-US" sz="2000" i="1" smtClean="0"/>
              <a:t>Eq. 10-11</a:t>
            </a:r>
          </a:p>
          <a:p>
            <a:pPr marL="0" indent="0">
              <a:buFont typeface="Wingdings" panose="05000000000000000000" pitchFamily="2" charset="2"/>
              <a:buNone/>
            </a:pPr>
            <a:endParaRPr lang="en-US" altLang="en-US" smtClean="0"/>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67000"/>
            <a:ext cx="8839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67325" y="5157788"/>
            <a:ext cx="3733800" cy="22860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381000" y="5364163"/>
            <a:ext cx="4310063" cy="18415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599"/>
            <a:ext cx="7010400" cy="458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p:txBody>
          <a:bodyPr/>
          <a:lstStyle/>
          <a:p>
            <a:r>
              <a:rPr lang="en-US" altLang="en-US" smtClean="0"/>
              <a:t>Crash Distribution</a:t>
            </a:r>
          </a:p>
        </p:txBody>
      </p:sp>
      <p:sp>
        <p:nvSpPr>
          <p:cNvPr id="6" name="Flowchart: Process 5"/>
          <p:cNvSpPr/>
          <p:nvPr/>
        </p:nvSpPr>
        <p:spPr>
          <a:xfrm>
            <a:off x="1246188" y="3674496"/>
            <a:ext cx="5989878" cy="176775"/>
          </a:xfrm>
          <a:prstGeom prst="flowChartProcess">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lowchart: Process 6"/>
          <p:cNvSpPr/>
          <p:nvPr/>
        </p:nvSpPr>
        <p:spPr>
          <a:xfrm>
            <a:off x="1246188" y="4674620"/>
            <a:ext cx="5989878" cy="178367"/>
          </a:xfrm>
          <a:prstGeom prst="flowChartProcess">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1257300" y="5079433"/>
            <a:ext cx="5989878" cy="178367"/>
          </a:xfrm>
          <a:prstGeom prst="flowChartProcess">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smtClean="0"/>
              <a:t>CMF Example Calculation	   </a:t>
            </a:r>
            <a:r>
              <a:rPr lang="en-US" altLang="en-US" sz="2000" smtClean="0"/>
              <a:t>(2/5)</a:t>
            </a:r>
            <a:endParaRPr lang="en-US" altLang="en-US" smtClean="0"/>
          </a:p>
        </p:txBody>
      </p:sp>
      <p:sp>
        <p:nvSpPr>
          <p:cNvPr id="4" name="Content Placeholder 3" descr="Rectangle: Click to edit Master text styles&#10;Second level&#10;Third level&#10;Fourth level&#10;Fifth level"/>
          <p:cNvSpPr>
            <a:spLocks noGrp="1"/>
          </p:cNvSpPr>
          <p:nvPr>
            <p:ph idx="1"/>
          </p:nvPr>
        </p:nvSpPr>
        <p:spPr/>
        <p:txBody>
          <a:bodyPr>
            <a:normAutofit/>
          </a:bodyPr>
          <a:lstStyle/>
          <a:p>
            <a:pPr>
              <a:defRPr/>
            </a:pPr>
            <a:r>
              <a:rPr lang="en-US" dirty="0" smtClean="0"/>
              <a:t>AADT 3,500 vpd; Lane width 11 feet</a:t>
            </a:r>
          </a:p>
          <a:p>
            <a:pPr>
              <a:defRPr/>
            </a:pPr>
            <a:endParaRPr lang="en-US" dirty="0" smtClean="0"/>
          </a:p>
          <a:p>
            <a:pPr marL="0" indent="0">
              <a:buFont typeface="Wingdings" panose="05000000000000000000" pitchFamily="2" charset="2"/>
              <a:buNone/>
              <a:defRPr/>
            </a:pPr>
            <a:r>
              <a:rPr lang="en-US" altLang="en-US" sz="3200" dirty="0" smtClean="0"/>
              <a:t>CMF</a:t>
            </a:r>
            <a:r>
              <a:rPr lang="en-US" altLang="en-US" sz="3200" baseline="-25000" dirty="0" smtClean="0"/>
              <a:t>1r</a:t>
            </a:r>
            <a:r>
              <a:rPr lang="en-US" altLang="en-US" sz="3200" dirty="0" smtClean="0"/>
              <a:t>  </a:t>
            </a:r>
            <a:r>
              <a:rPr lang="en-US" altLang="en-US" sz="3200" dirty="0"/>
              <a:t>= (CMF</a:t>
            </a:r>
            <a:r>
              <a:rPr lang="en-US" altLang="en-US" sz="3200" baseline="-25000" dirty="0"/>
              <a:t>ra</a:t>
            </a:r>
            <a:r>
              <a:rPr lang="en-US" altLang="en-US" sz="3200" dirty="0"/>
              <a:t>  - 1.0) p</a:t>
            </a:r>
            <a:r>
              <a:rPr lang="en-US" altLang="en-US" sz="3200" baseline="-25000" dirty="0"/>
              <a:t>ra</a:t>
            </a:r>
            <a:r>
              <a:rPr lang="en-US" altLang="en-US" sz="3200" dirty="0"/>
              <a:t> + </a:t>
            </a:r>
            <a:r>
              <a:rPr lang="en-US" altLang="en-US" sz="3200" dirty="0" smtClean="0"/>
              <a:t>1.0 = </a:t>
            </a:r>
            <a:endParaRPr lang="en-US" altLang="en-US" sz="3200" dirty="0"/>
          </a:p>
          <a:p>
            <a:pPr>
              <a:defRPr/>
            </a:pPr>
            <a:endParaRPr lang="en-US" dirty="0"/>
          </a:p>
        </p:txBody>
      </p:sp>
      <p:sp>
        <p:nvSpPr>
          <p:cNvPr id="7" name="TextBox 6"/>
          <p:cNvSpPr txBox="1">
            <a:spLocks noChangeArrowheads="1"/>
          </p:cNvSpPr>
          <p:nvPr/>
        </p:nvSpPr>
        <p:spPr bwMode="auto">
          <a:xfrm>
            <a:off x="2897188" y="4660900"/>
            <a:ext cx="8366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1.05</a:t>
            </a:r>
          </a:p>
        </p:txBody>
      </p:sp>
      <p:pic>
        <p:nvPicPr>
          <p:cNvPr id="1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32163"/>
            <a:ext cx="8839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7631113" y="4983163"/>
            <a:ext cx="704850" cy="492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790825" y="4660900"/>
            <a:ext cx="1006475"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flipH="1" flipV="1">
            <a:off x="3294063" y="4291013"/>
            <a:ext cx="0" cy="381000"/>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5151438" y="4689475"/>
            <a:ext cx="1020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0.574</a:t>
            </a:r>
          </a:p>
        </p:txBody>
      </p:sp>
      <p:sp>
        <p:nvSpPr>
          <p:cNvPr id="15" name="Oval 14"/>
          <p:cNvSpPr/>
          <p:nvPr/>
        </p:nvSpPr>
        <p:spPr>
          <a:xfrm>
            <a:off x="5111750" y="4689475"/>
            <a:ext cx="1006475"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 name="Straight Arrow Connector 15"/>
          <p:cNvCxnSpPr/>
          <p:nvPr/>
        </p:nvCxnSpPr>
        <p:spPr>
          <a:xfrm flipH="1" flipV="1">
            <a:off x="5614988" y="4319588"/>
            <a:ext cx="0" cy="381000"/>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7196138" y="3759200"/>
            <a:ext cx="98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3200" b="0">
                <a:latin typeface="Century Gothic" panose="020B0502020202020204" pitchFamily="34" charset="0"/>
              </a:rPr>
              <a:t>1.03</a:t>
            </a:r>
          </a:p>
        </p:txBody>
      </p:sp>
      <p:pic>
        <p:nvPicPr>
          <p:cNvPr id="25"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430338"/>
            <a:ext cx="6848475"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p:nvSpPr>
        <p:spPr>
          <a:xfrm>
            <a:off x="5980113" y="3213100"/>
            <a:ext cx="419100" cy="273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5980113" y="4216400"/>
            <a:ext cx="419100" cy="2730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980113" y="4622800"/>
            <a:ext cx="419100" cy="2714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TextBox 22"/>
          <p:cNvSpPr txBox="1">
            <a:spLocks noChangeArrowheads="1"/>
          </p:cNvSpPr>
          <p:nvPr/>
        </p:nvSpPr>
        <p:spPr bwMode="auto">
          <a:xfrm>
            <a:off x="6578600" y="4983163"/>
            <a:ext cx="835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57.4</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8" grpId="0" animBg="1"/>
      <p:bldP spid="14" grpId="0"/>
      <p:bldP spid="15" grpId="0" animBg="1"/>
      <p:bldP spid="18" grpId="0"/>
      <p:bldP spid="20" grpId="0" animBg="1"/>
      <p:bldP spid="21" grpId="0" animBg="1"/>
      <p:bldP spid="2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t>CMF Example Calculation	   </a:t>
            </a:r>
            <a:r>
              <a:rPr lang="en-US" altLang="en-US" sz="2000" smtClean="0"/>
              <a:t>(3/5)</a:t>
            </a:r>
            <a:endParaRPr lang="en-US" altLang="en-US" smtClean="0"/>
          </a:p>
        </p:txBody>
      </p:sp>
      <p:sp>
        <p:nvSpPr>
          <p:cNvPr id="34819" name="Rectangle 3" descr="Rectangle: Click to edit Master text styles&#10;Second level&#10;Third level&#10;Fourth level&#10;Fifth level"/>
          <p:cNvSpPr>
            <a:spLocks noGrp="1" noChangeArrowheads="1"/>
          </p:cNvSpPr>
          <p:nvPr>
            <p:ph idx="1"/>
          </p:nvPr>
        </p:nvSpPr>
        <p:spPr>
          <a:xfrm>
            <a:off x="838200" y="1905000"/>
            <a:ext cx="8001000" cy="4114800"/>
          </a:xfrm>
        </p:spPr>
        <p:txBody>
          <a:bodyPr/>
          <a:lstStyle/>
          <a:p>
            <a:pPr marL="0" indent="0">
              <a:buFont typeface="Wingdings" panose="05000000000000000000" pitchFamily="2" charset="2"/>
              <a:buNone/>
            </a:pPr>
            <a:r>
              <a:rPr lang="en-US" altLang="en-US" i="1" smtClean="0"/>
              <a:t>CMF</a:t>
            </a:r>
            <a:r>
              <a:rPr lang="en-US" altLang="en-US" i="1" baseline="-25000" smtClean="0"/>
              <a:t>2r</a:t>
            </a:r>
            <a:r>
              <a:rPr lang="en-US" altLang="en-US" i="1" smtClean="0"/>
              <a:t> = (CMF</a:t>
            </a:r>
            <a:r>
              <a:rPr lang="en-US" altLang="en-US" i="1" baseline="-25000" smtClean="0"/>
              <a:t>wra</a:t>
            </a:r>
            <a:r>
              <a:rPr lang="en-US" altLang="en-US" i="1" smtClean="0"/>
              <a:t> CMF</a:t>
            </a:r>
            <a:r>
              <a:rPr lang="en-US" altLang="en-US" i="1" baseline="-25000" smtClean="0"/>
              <a:t>tra</a:t>
            </a:r>
            <a:r>
              <a:rPr lang="en-US" altLang="en-US" i="1" smtClean="0"/>
              <a:t>–1.0)p</a:t>
            </a:r>
            <a:r>
              <a:rPr lang="en-US" altLang="en-US" i="1" baseline="-25000" smtClean="0"/>
              <a:t>ra</a:t>
            </a:r>
            <a:r>
              <a:rPr lang="en-US" altLang="en-US" i="1" smtClean="0"/>
              <a:t>+1.0</a:t>
            </a:r>
          </a:p>
          <a:p>
            <a:pPr marL="0" indent="0">
              <a:buFont typeface="Wingdings" panose="05000000000000000000" pitchFamily="2" charset="2"/>
              <a:buNone/>
            </a:pPr>
            <a:endParaRPr lang="en-US" altLang="en-US" smtClean="0"/>
          </a:p>
        </p:txBody>
      </p:sp>
      <p:pic>
        <p:nvPicPr>
          <p:cNvPr id="3482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2971800"/>
            <a:ext cx="88741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4"/>
          <p:cNvSpPr/>
          <p:nvPr/>
        </p:nvSpPr>
        <p:spPr>
          <a:xfrm>
            <a:off x="5640387" y="5521325"/>
            <a:ext cx="3376613" cy="207962"/>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93675" y="5697537"/>
            <a:ext cx="5011737" cy="184150"/>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ll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r>
              <a:rPr lang="en-US" altLang="en-US" smtClean="0"/>
              <a:t>CMF Example Calculation	   </a:t>
            </a:r>
            <a:r>
              <a:rPr lang="en-US" altLang="en-US" sz="2000" smtClean="0"/>
              <a:t>(4/5)</a:t>
            </a:r>
            <a:endParaRPr lang="en-US" altLang="en-US" smtClean="0"/>
          </a:p>
        </p:txBody>
      </p:sp>
      <p:sp>
        <p:nvSpPr>
          <p:cNvPr id="36867" name="Content Placeholder 4" descr="Rectangle: Click to edit Master text styles&#10;Second level&#10;Third level&#10;Fourth level&#10;Fifth level"/>
          <p:cNvSpPr>
            <a:spLocks noGrp="1"/>
          </p:cNvSpPr>
          <p:nvPr>
            <p:ph idx="1"/>
          </p:nvPr>
        </p:nvSpPr>
        <p:spPr/>
        <p:txBody>
          <a:bodyPr/>
          <a:lstStyle/>
          <a:p>
            <a:endParaRPr lang="en-US" altLang="en-US" smtClean="0"/>
          </a:p>
        </p:txBody>
      </p:sp>
      <p:pic>
        <p:nvPicPr>
          <p:cNvPr id="3686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2182813"/>
            <a:ext cx="89154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Oval 9"/>
          <p:cNvSpPr>
            <a:spLocks noChangeArrowheads="1"/>
          </p:cNvSpPr>
          <p:nvPr/>
        </p:nvSpPr>
        <p:spPr bwMode="auto">
          <a:xfrm>
            <a:off x="0" y="4191000"/>
            <a:ext cx="685800" cy="45720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3000">
              <a:solidFill>
                <a:schemeClr val="tx2"/>
              </a:solidFill>
              <a:latin typeface="Arial" panose="020B0604020202020204" pitchFamily="34" charset="0"/>
            </a:endParaRP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CMF Example Calculation	   </a:t>
            </a:r>
            <a:r>
              <a:rPr lang="en-US" altLang="en-US" sz="2000" smtClean="0"/>
              <a:t>(5/5)</a:t>
            </a:r>
            <a:endParaRPr lang="en-US" altLang="en-US" smtClean="0"/>
          </a:p>
        </p:txBody>
      </p:sp>
      <p:sp>
        <p:nvSpPr>
          <p:cNvPr id="4" name="Content Placeholder 3" descr="Rectangle: Click to edit Master text styles&#10;Second level&#10;Third level&#10;Fourth level&#10;Fifth level"/>
          <p:cNvSpPr>
            <a:spLocks noGrp="1"/>
          </p:cNvSpPr>
          <p:nvPr>
            <p:ph idx="1"/>
          </p:nvPr>
        </p:nvSpPr>
        <p:spPr>
          <a:xfrm>
            <a:off x="622300" y="1879600"/>
            <a:ext cx="7924800" cy="4114800"/>
          </a:xfrm>
        </p:spPr>
        <p:txBody>
          <a:bodyPr/>
          <a:lstStyle/>
          <a:p>
            <a:pPr>
              <a:defRPr/>
            </a:pPr>
            <a:r>
              <a:rPr lang="en-US" dirty="0" smtClean="0"/>
              <a:t>AADT 3,500 vpd; 4 foot turf shoulder</a:t>
            </a:r>
          </a:p>
          <a:p>
            <a:pPr marL="0" indent="0">
              <a:buFont typeface="Wingdings" panose="05000000000000000000" pitchFamily="2" charset="2"/>
              <a:buNone/>
              <a:defRPr/>
            </a:pPr>
            <a:endParaRPr lang="en-US" altLang="en-US" dirty="0" smtClean="0"/>
          </a:p>
          <a:p>
            <a:pPr marL="0" indent="0">
              <a:buFont typeface="Wingdings" panose="05000000000000000000" pitchFamily="2" charset="2"/>
              <a:buNone/>
              <a:defRPr/>
            </a:pPr>
            <a:r>
              <a:rPr lang="en-US" altLang="en-US" dirty="0" smtClean="0"/>
              <a:t>CMF</a:t>
            </a:r>
            <a:r>
              <a:rPr lang="en-US" altLang="en-US" baseline="-25000" dirty="0" smtClean="0"/>
              <a:t>2r</a:t>
            </a:r>
            <a:r>
              <a:rPr lang="en-US" altLang="en-US" dirty="0" smtClean="0"/>
              <a:t> </a:t>
            </a:r>
            <a:r>
              <a:rPr lang="en-US" altLang="en-US" dirty="0"/>
              <a:t>= (</a:t>
            </a:r>
            <a:r>
              <a:rPr lang="en-US" altLang="en-US" dirty="0" err="1" smtClean="0"/>
              <a:t>CMF</a:t>
            </a:r>
            <a:r>
              <a:rPr lang="en-US" altLang="en-US" baseline="-25000" dirty="0" err="1" smtClean="0"/>
              <a:t>wra</a:t>
            </a:r>
            <a:r>
              <a:rPr lang="en-US" altLang="en-US" dirty="0" err="1" smtClean="0"/>
              <a:t>CMF</a:t>
            </a:r>
            <a:r>
              <a:rPr lang="en-US" altLang="en-US" baseline="-25000" dirty="0" err="1" smtClean="0"/>
              <a:t>tra</a:t>
            </a:r>
            <a:r>
              <a:rPr lang="en-US" altLang="en-US" dirty="0" smtClean="0"/>
              <a:t>–1.0)p</a:t>
            </a:r>
            <a:r>
              <a:rPr lang="en-US" altLang="en-US" baseline="-25000" dirty="0" smtClean="0"/>
              <a:t>ra</a:t>
            </a:r>
            <a:r>
              <a:rPr lang="en-US" altLang="en-US" dirty="0" smtClean="0"/>
              <a:t>+1.0 =</a:t>
            </a:r>
            <a:endParaRPr lang="en-US" altLang="en-US" dirty="0"/>
          </a:p>
          <a:p>
            <a:pPr>
              <a:defRPr/>
            </a:pPr>
            <a:endParaRPr lang="en-US" dirty="0"/>
          </a:p>
        </p:txBody>
      </p:sp>
      <p:sp>
        <p:nvSpPr>
          <p:cNvPr id="2" name="TextBox 1"/>
          <p:cNvSpPr txBox="1">
            <a:spLocks noChangeArrowheads="1"/>
          </p:cNvSpPr>
          <p:nvPr/>
        </p:nvSpPr>
        <p:spPr bwMode="auto">
          <a:xfrm>
            <a:off x="930275" y="4357688"/>
            <a:ext cx="987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3200" b="0">
                <a:latin typeface="Century Gothic" panose="020B0502020202020204" pitchFamily="34" charset="0"/>
              </a:rPr>
              <a:t>1.12</a:t>
            </a:r>
          </a:p>
        </p:txBody>
      </p:sp>
      <p:sp>
        <p:nvSpPr>
          <p:cNvPr id="5" name="TextBox 4"/>
          <p:cNvSpPr txBox="1">
            <a:spLocks noChangeArrowheads="1"/>
          </p:cNvSpPr>
          <p:nvPr/>
        </p:nvSpPr>
        <p:spPr bwMode="auto">
          <a:xfrm>
            <a:off x="4168775" y="4651375"/>
            <a:ext cx="836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1.05</a:t>
            </a:r>
          </a:p>
        </p:txBody>
      </p:sp>
      <p:sp>
        <p:nvSpPr>
          <p:cNvPr id="6" name="Oval 5"/>
          <p:cNvSpPr/>
          <p:nvPr/>
        </p:nvSpPr>
        <p:spPr>
          <a:xfrm>
            <a:off x="4049713" y="4651375"/>
            <a:ext cx="1004887"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7" name="Straight Arrow Connector 6"/>
          <p:cNvCxnSpPr/>
          <p:nvPr/>
        </p:nvCxnSpPr>
        <p:spPr>
          <a:xfrm flipH="1" flipV="1">
            <a:off x="4552950" y="4281488"/>
            <a:ext cx="0" cy="381000"/>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2806700" y="4651375"/>
            <a:ext cx="835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1.15</a:t>
            </a:r>
          </a:p>
        </p:txBody>
      </p:sp>
      <p:sp>
        <p:nvSpPr>
          <p:cNvPr id="9" name="Oval 8"/>
          <p:cNvSpPr/>
          <p:nvPr/>
        </p:nvSpPr>
        <p:spPr>
          <a:xfrm>
            <a:off x="2713038" y="4651375"/>
            <a:ext cx="1006475"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flipH="1" flipV="1">
            <a:off x="3216275" y="4281488"/>
            <a:ext cx="0" cy="381000"/>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6524625" y="4695825"/>
            <a:ext cx="1022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0.574</a:t>
            </a:r>
          </a:p>
        </p:txBody>
      </p:sp>
      <p:sp>
        <p:nvSpPr>
          <p:cNvPr id="12" name="Oval 11"/>
          <p:cNvSpPr/>
          <p:nvPr/>
        </p:nvSpPr>
        <p:spPr>
          <a:xfrm>
            <a:off x="6486525" y="4695825"/>
            <a:ext cx="1006475"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dirty="0">
              <a:latin typeface="Century Gothic" panose="020B0502020202020204" pitchFamily="34" charset="0"/>
            </a:endParaRPr>
          </a:p>
        </p:txBody>
      </p:sp>
      <p:cxnSp>
        <p:nvCxnSpPr>
          <p:cNvPr id="13" name="Straight Arrow Connector 12"/>
          <p:cNvCxnSpPr/>
          <p:nvPr/>
        </p:nvCxnSpPr>
        <p:spPr>
          <a:xfrm flipH="1" flipV="1">
            <a:off x="6989763" y="4325938"/>
            <a:ext cx="0" cy="382587"/>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463800"/>
            <a:ext cx="88741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 name="Oval 14"/>
          <p:cNvSpPr/>
          <p:nvPr/>
        </p:nvSpPr>
        <p:spPr>
          <a:xfrm>
            <a:off x="8324850" y="3914775"/>
            <a:ext cx="704850" cy="492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582863"/>
            <a:ext cx="89154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 name="Oval 16"/>
          <p:cNvSpPr/>
          <p:nvPr/>
        </p:nvSpPr>
        <p:spPr>
          <a:xfrm>
            <a:off x="6407150" y="4270375"/>
            <a:ext cx="704850" cy="492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8" grpId="0"/>
      <p:bldP spid="9" grpId="0" animBg="1"/>
      <p:bldP spid="11" grpId="0"/>
      <p:bldP spid="12" grpId="0" animBg="1"/>
      <p:bldP spid="15"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Application of CMFs</a:t>
            </a:r>
          </a:p>
        </p:txBody>
      </p:sp>
      <p:sp>
        <p:nvSpPr>
          <p:cNvPr id="40963" name="Content Placeholder 2" descr="Rectangle: Click to edit Master text styles&#10;Second level&#10;Third level&#10;Fourth level&#10;Fifth level"/>
          <p:cNvSpPr>
            <a:spLocks noGrp="1"/>
          </p:cNvSpPr>
          <p:nvPr>
            <p:ph idx="1"/>
          </p:nvPr>
        </p:nvSpPr>
        <p:spPr>
          <a:xfrm>
            <a:off x="838200" y="1905000"/>
            <a:ext cx="7924800" cy="4114800"/>
          </a:xfrm>
        </p:spPr>
        <p:txBody>
          <a:bodyPr/>
          <a:lstStyle/>
          <a:p>
            <a:pPr marL="0" indent="0">
              <a:buFont typeface="Wingdings" panose="05000000000000000000" pitchFamily="2" charset="2"/>
              <a:buNone/>
            </a:pPr>
            <a:r>
              <a:rPr lang="en-US" altLang="en-US" smtClean="0"/>
              <a:t>N</a:t>
            </a:r>
            <a:r>
              <a:rPr lang="en-US" altLang="en-US" baseline="-25000" smtClean="0"/>
              <a:t>predicted i</a:t>
            </a:r>
            <a:r>
              <a:rPr lang="en-US" altLang="en-US" smtClean="0"/>
              <a:t> = N</a:t>
            </a:r>
            <a:r>
              <a:rPr lang="en-US" altLang="en-US" baseline="-25000" smtClean="0"/>
              <a:t>spf</a:t>
            </a:r>
            <a:r>
              <a:rPr lang="en-US" altLang="en-US" smtClean="0"/>
              <a:t> </a:t>
            </a:r>
            <a:r>
              <a:rPr lang="en-US" altLang="en-US" baseline="-25000" smtClean="0"/>
              <a:t>i </a:t>
            </a:r>
            <a:r>
              <a:rPr lang="en-US" altLang="en-US" smtClean="0"/>
              <a:t> x (</a:t>
            </a:r>
            <a:r>
              <a:rPr lang="en-US" altLang="en-US" smtClean="0">
                <a:solidFill>
                  <a:srgbClr val="C00000"/>
                </a:solidFill>
              </a:rPr>
              <a:t>CMF</a:t>
            </a:r>
            <a:r>
              <a:rPr lang="en-US" altLang="en-US" baseline="-25000" smtClean="0">
                <a:solidFill>
                  <a:srgbClr val="C00000"/>
                </a:solidFill>
              </a:rPr>
              <a:t>1 </a:t>
            </a:r>
            <a:r>
              <a:rPr lang="en-US" altLang="en-US" smtClean="0">
                <a:solidFill>
                  <a:srgbClr val="C00000"/>
                </a:solidFill>
              </a:rPr>
              <a:t>… CMF</a:t>
            </a:r>
            <a:r>
              <a:rPr lang="en-US" altLang="en-US" baseline="-25000" smtClean="0">
                <a:solidFill>
                  <a:srgbClr val="C00000"/>
                </a:solidFill>
              </a:rPr>
              <a:t>x</a:t>
            </a:r>
            <a:r>
              <a:rPr lang="en-US" altLang="en-US" smtClean="0"/>
              <a:t>)</a:t>
            </a:r>
          </a:p>
          <a:p>
            <a:pPr marL="0" indent="0">
              <a:buFont typeface="Wingdings" panose="05000000000000000000" pitchFamily="2" charset="2"/>
              <a:buNone/>
            </a:pPr>
            <a:endParaRPr lang="en-US" altLang="en-US" smtClean="0"/>
          </a:p>
          <a:p>
            <a:pPr marL="0" indent="0">
              <a:buFont typeface="Wingdings" panose="05000000000000000000" pitchFamily="2" charset="2"/>
              <a:buNone/>
            </a:pPr>
            <a:r>
              <a:rPr lang="en-US" altLang="en-US" smtClean="0"/>
              <a:t>AADT 3,500, Length 2 miles, 11-foot lanes, and 4-foot turf shoulder</a:t>
            </a:r>
          </a:p>
          <a:p>
            <a:pPr marL="0" indent="0">
              <a:buFont typeface="Wingdings" panose="05000000000000000000" pitchFamily="2" charset="2"/>
              <a:buNone/>
            </a:pPr>
            <a:endParaRPr lang="en-US" altLang="en-US" smtClean="0"/>
          </a:p>
          <a:p>
            <a:pPr marL="0" indent="0">
              <a:buFont typeface="Wingdings" panose="05000000000000000000" pitchFamily="2" charset="2"/>
              <a:buNone/>
            </a:pPr>
            <a:r>
              <a:rPr lang="en-US" altLang="en-US" smtClean="0"/>
              <a:t>N</a:t>
            </a:r>
            <a:r>
              <a:rPr lang="en-US" altLang="en-US" baseline="-25000" smtClean="0"/>
              <a:t>predicted rs</a:t>
            </a:r>
            <a:r>
              <a:rPr lang="en-US" altLang="en-US" smtClean="0"/>
              <a:t> = (1.87)(1.03)(1.12) = </a:t>
            </a:r>
          </a:p>
          <a:p>
            <a:pPr marL="0" indent="0">
              <a:buFont typeface="Wingdings" panose="05000000000000000000" pitchFamily="2" charset="2"/>
              <a:buNone/>
            </a:pPr>
            <a:r>
              <a:rPr lang="en-US" altLang="en-US" smtClean="0"/>
              <a:t>                 = 2.15 crashes per year </a:t>
            </a:r>
          </a:p>
          <a:p>
            <a:pPr marL="0" indent="0">
              <a:buFont typeface="Wingdings" panose="05000000000000000000" pitchFamily="2" charset="2"/>
              <a:buNone/>
            </a:pPr>
            <a:endParaRPr lang="en-US" altLang="en-US" baseline="-25000" smtClean="0"/>
          </a:p>
          <a:p>
            <a:pPr marL="0" indent="0">
              <a:buFont typeface="Wingdings" panose="05000000000000000000" pitchFamily="2" charset="2"/>
              <a:buNone/>
            </a:pPr>
            <a:endParaRPr lang="en-US" altLang="en-US" smtClean="0"/>
          </a:p>
          <a:p>
            <a:pPr marL="0" indent="0">
              <a:buFont typeface="Wingdings" panose="05000000000000000000" pitchFamily="2" charset="2"/>
              <a:buNone/>
            </a:pPr>
            <a:endParaRPr lang="en-US" altLang="en-US" baseline="-25000" smtClean="0"/>
          </a:p>
        </p:txBody>
      </p:sp>
    </p:spTree>
  </p:cSld>
  <p:clrMapOvr>
    <a:masterClrMapping/>
  </p:clrMapOvr>
  <p:transition spd="slow">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Crash Modification Factors</a:t>
            </a:r>
          </a:p>
        </p:txBody>
      </p:sp>
      <p:sp>
        <p:nvSpPr>
          <p:cNvPr id="43011" name="Content Placeholder 2" descr="Rectangle: Click to edit Master text styles&#10;Second level&#10;Third level&#10;Fourth level&#10;Fifth level"/>
          <p:cNvSpPr>
            <a:spLocks noGrp="1"/>
          </p:cNvSpPr>
          <p:nvPr>
            <p:ph idx="1"/>
          </p:nvPr>
        </p:nvSpPr>
        <p:spPr>
          <a:xfrm>
            <a:off x="914400" y="1676400"/>
            <a:ext cx="7772400" cy="4114800"/>
          </a:xfrm>
        </p:spPr>
        <p:txBody>
          <a:bodyPr/>
          <a:lstStyle/>
          <a:p>
            <a:r>
              <a:rPr lang="en-US" altLang="en-US" dirty="0" smtClean="0"/>
              <a:t>All crashes or some types/ severity</a:t>
            </a:r>
          </a:p>
          <a:p>
            <a:r>
              <a:rPr lang="en-US" altLang="en-US" dirty="0" smtClean="0"/>
              <a:t>Part C</a:t>
            </a:r>
          </a:p>
          <a:p>
            <a:pPr lvl="1"/>
            <a:r>
              <a:rPr lang="en-US" altLang="en-US" dirty="0" smtClean="0"/>
              <a:t>From SPF development</a:t>
            </a:r>
          </a:p>
          <a:p>
            <a:r>
              <a:rPr lang="en-US" altLang="en-US" dirty="0" smtClean="0"/>
              <a:t>Part D</a:t>
            </a:r>
          </a:p>
          <a:p>
            <a:pPr lvl="1"/>
            <a:r>
              <a:rPr lang="en-US" altLang="en-US" dirty="0" smtClean="0"/>
              <a:t>Independent research</a:t>
            </a:r>
          </a:p>
          <a:p>
            <a:pPr lvl="1"/>
            <a:r>
              <a:rPr lang="en-US" altLang="en-US" dirty="0" smtClean="0"/>
              <a:t>Countermeasures</a:t>
            </a:r>
          </a:p>
          <a:p>
            <a:r>
              <a:rPr lang="en-US" altLang="en-US" dirty="0" smtClean="0"/>
              <a:t>Number of CMFs at once</a:t>
            </a:r>
          </a:p>
          <a:p>
            <a:endParaRPr lang="en-US" altLang="en-US" dirty="0" smtClean="0"/>
          </a:p>
        </p:txBody>
      </p:sp>
    </p:spTree>
  </p:cSld>
  <p:clrMapOvr>
    <a:masterClrMapping/>
  </p:clrMapOvr>
  <p:transition spd="slow">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ctrTitle"/>
          </p:nvPr>
        </p:nvSpPr>
        <p:spPr/>
        <p:txBody>
          <a:bodyPr/>
          <a:lstStyle/>
          <a:p>
            <a:r>
              <a:rPr lang="en-US" altLang="en-US" smtClean="0"/>
              <a:t>HSM Uses</a:t>
            </a:r>
          </a:p>
        </p:txBody>
      </p:sp>
      <p:sp>
        <p:nvSpPr>
          <p:cNvPr id="45059" name="Subtitle 4" descr="Rectangle: Click to edit Master text styles&#10;Second level&#10;Third level&#10;Fourth level&#10;Fifth level"/>
          <p:cNvSpPr>
            <a:spLocks noGrp="1"/>
          </p:cNvSpPr>
          <p:nvPr>
            <p:ph type="subTitle" idx="1"/>
          </p:nvPr>
        </p:nvSpPr>
        <p:spPr/>
        <p:txBody>
          <a:bodyPr/>
          <a:lstStyle/>
          <a:p>
            <a:endParaRPr lang="en-US" altLang="en-US" smtClean="0"/>
          </a:p>
        </p:txBody>
      </p:sp>
    </p:spTree>
  </p:cSld>
  <p:clrMapOvr>
    <a:masterClrMapping/>
  </p:clrMapOvr>
  <p:transition spd="slow">
    <p:pull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t>HSM Crash Prediction Method</a:t>
            </a:r>
          </a:p>
        </p:txBody>
      </p:sp>
      <p:sp>
        <p:nvSpPr>
          <p:cNvPr id="10243" name="Content Placeholder 4" descr="Rectangle: Click to edit Master text styles&#10;Second level&#10;Third level&#10;Fourth level&#10;Fifth level"/>
          <p:cNvSpPr>
            <a:spLocks noGrp="1"/>
          </p:cNvSpPr>
          <p:nvPr>
            <p:ph idx="1"/>
          </p:nvPr>
        </p:nvSpPr>
        <p:spPr>
          <a:xfrm>
            <a:off x="457200" y="3030538"/>
            <a:ext cx="8229600" cy="3095625"/>
          </a:xfrm>
        </p:spPr>
        <p:txBody>
          <a:bodyPr/>
          <a:lstStyle/>
          <a:p>
            <a:pPr>
              <a:spcBef>
                <a:spcPct val="50000"/>
              </a:spcBef>
            </a:pPr>
            <a:r>
              <a:rPr lang="en-US" altLang="en-US" sz="2800" smtClean="0"/>
              <a:t>Total predicted crashes: expected number of crashes </a:t>
            </a:r>
          </a:p>
          <a:p>
            <a:pPr>
              <a:spcBef>
                <a:spcPct val="50000"/>
              </a:spcBef>
            </a:pPr>
            <a:r>
              <a:rPr lang="en-US" altLang="en-US" sz="2800" smtClean="0">
                <a:cs typeface="Arial" panose="020B0604020202020204" pitchFamily="34" charset="0"/>
              </a:rPr>
              <a:t>Int.:</a:t>
            </a:r>
            <a:r>
              <a:rPr lang="en-US" altLang="en-US" sz="2800" smtClean="0"/>
              <a:t> Expected crash frequency for all intersections </a:t>
            </a:r>
          </a:p>
          <a:p>
            <a:pPr>
              <a:spcBef>
                <a:spcPct val="50000"/>
              </a:spcBef>
            </a:pPr>
            <a:r>
              <a:rPr lang="en-US" altLang="en-US" sz="2800" smtClean="0"/>
              <a:t>Seg.: Expected crash frequency for all roadway segments</a:t>
            </a:r>
          </a:p>
        </p:txBody>
      </p:sp>
      <p:sp>
        <p:nvSpPr>
          <p:cNvPr id="6" name="Flowchart: Predefined Process 5"/>
          <p:cNvSpPr/>
          <p:nvPr/>
        </p:nvSpPr>
        <p:spPr>
          <a:xfrm>
            <a:off x="682625" y="1952625"/>
            <a:ext cx="1460500" cy="846138"/>
          </a:xfrm>
          <a:prstGeom prst="flowChartPredefinedProcess">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52132" y="1940775"/>
            <a:ext cx="1120821" cy="861774"/>
          </a:xfrm>
          <a:prstGeom prst="rect">
            <a:avLst/>
          </a:prstGeom>
          <a:noFill/>
        </p:spPr>
        <p:txBody>
          <a:bodyPr wrap="none">
            <a:spAutoFit/>
          </a:bodyPr>
          <a:lstStyle/>
          <a:p>
            <a:pPr algn="ctr">
              <a:defRPr/>
            </a:pPr>
            <a:r>
              <a:rPr lang="en-US" sz="5000" dirty="0">
                <a:ln w="12700">
                  <a:solidFill>
                    <a:srgbClr val="4F81BD"/>
                  </a:solidFill>
                  <a:prstDash val="solid"/>
                </a:ln>
                <a:solidFill>
                  <a:srgbClr val="F4F1E3"/>
                </a:solidFill>
                <a:effectLst>
                  <a:outerShdw blurRad="41275" dist="20320" dir="1800000" algn="tl" rotWithShape="0">
                    <a:srgbClr val="000000">
                      <a:alpha val="40000"/>
                    </a:srgbClr>
                  </a:outerShdw>
                </a:effectLst>
                <a:latin typeface="Century Gothic" panose="020B0502020202020204" pitchFamily="34" charset="0"/>
              </a:rPr>
              <a:t>Int.</a:t>
            </a:r>
          </a:p>
        </p:txBody>
      </p:sp>
      <p:sp>
        <p:nvSpPr>
          <p:cNvPr id="9" name="Flowchart: Predefined Process 8"/>
          <p:cNvSpPr/>
          <p:nvPr/>
        </p:nvSpPr>
        <p:spPr>
          <a:xfrm>
            <a:off x="2906713" y="1927225"/>
            <a:ext cx="1735137" cy="846138"/>
          </a:xfrm>
          <a:prstGeom prst="flowChartPredefinedProcess">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010282" y="1915752"/>
            <a:ext cx="1531189" cy="861774"/>
          </a:xfrm>
          <a:prstGeom prst="rect">
            <a:avLst/>
          </a:prstGeom>
          <a:noFill/>
        </p:spPr>
        <p:txBody>
          <a:bodyPr wrap="none">
            <a:spAutoFit/>
          </a:bodyPr>
          <a:lstStyle/>
          <a:p>
            <a:pPr algn="ctr">
              <a:defRPr/>
            </a:pPr>
            <a:r>
              <a:rPr lang="en-US" sz="5000" dirty="0" err="1">
                <a:ln w="12700">
                  <a:solidFill>
                    <a:srgbClr val="4F81BD"/>
                  </a:solidFill>
                  <a:prstDash val="solid"/>
                </a:ln>
                <a:solidFill>
                  <a:srgbClr val="F4F1E3"/>
                </a:solidFill>
                <a:effectLst>
                  <a:outerShdw blurRad="41275" dist="20320" dir="1800000" algn="tl" rotWithShape="0">
                    <a:srgbClr val="000000">
                      <a:alpha val="40000"/>
                    </a:srgbClr>
                  </a:outerShdw>
                </a:effectLst>
                <a:latin typeface="Century Gothic" panose="020B0502020202020204" pitchFamily="34" charset="0"/>
              </a:rPr>
              <a:t>Seg</a:t>
            </a:r>
            <a:r>
              <a:rPr lang="en-US" sz="5000" dirty="0">
                <a:ln w="12700">
                  <a:solidFill>
                    <a:srgbClr val="4F81BD"/>
                  </a:solidFill>
                  <a:prstDash val="solid"/>
                </a:ln>
                <a:solidFill>
                  <a:srgbClr val="F4F1E3"/>
                </a:solidFill>
                <a:effectLst>
                  <a:outerShdw blurRad="41275" dist="20320" dir="1800000" algn="tl" rotWithShape="0">
                    <a:srgbClr val="000000">
                      <a:alpha val="40000"/>
                    </a:srgbClr>
                  </a:outerShdw>
                </a:effectLst>
                <a:latin typeface="Century Gothic" panose="020B0502020202020204" pitchFamily="34" charset="0"/>
              </a:rPr>
              <a:t>.</a:t>
            </a:r>
          </a:p>
        </p:txBody>
      </p:sp>
      <p:sp>
        <p:nvSpPr>
          <p:cNvPr id="14" name="Equal 13"/>
          <p:cNvSpPr/>
          <p:nvPr/>
        </p:nvSpPr>
        <p:spPr>
          <a:xfrm>
            <a:off x="4708525" y="2060575"/>
            <a:ext cx="587375" cy="573088"/>
          </a:xfrm>
          <a:prstGeom prst="mathEqual">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 name="Rectangle 15"/>
          <p:cNvSpPr/>
          <p:nvPr/>
        </p:nvSpPr>
        <p:spPr>
          <a:xfrm>
            <a:off x="5503025" y="1784682"/>
            <a:ext cx="3016155" cy="1015663"/>
          </a:xfrm>
          <a:prstGeom prst="rect">
            <a:avLst/>
          </a:prstGeom>
          <a:solidFill>
            <a:srgbClr val="4F81BD"/>
          </a:solidFill>
        </p:spPr>
        <p:txBody>
          <a:bodyPr>
            <a:spAutoFit/>
          </a:bodyPr>
          <a:lstStyle/>
          <a:p>
            <a:pPr algn="ctr">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Total Predicted </a:t>
            </a:r>
          </a:p>
          <a:p>
            <a:pPr algn="ctr">
              <a:defRPr/>
            </a:pPr>
            <a:r>
              <a:rPr lang="en-US" sz="3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pitchFamily="34" charset="0"/>
              </a:rPr>
              <a:t>Crashes</a:t>
            </a:r>
          </a:p>
        </p:txBody>
      </p:sp>
      <p:sp>
        <p:nvSpPr>
          <p:cNvPr id="2" name="Plus 1"/>
          <p:cNvSpPr/>
          <p:nvPr/>
        </p:nvSpPr>
        <p:spPr>
          <a:xfrm>
            <a:off x="2217738" y="2060575"/>
            <a:ext cx="614362" cy="641350"/>
          </a:xfrm>
          <a:prstGeom prst="mathPlus">
            <a:avLst/>
          </a:prstGeom>
          <a:solidFill>
            <a:srgbClr val="4F81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HSM Potential Uses</a:t>
            </a:r>
          </a:p>
        </p:txBody>
      </p:sp>
      <p:sp>
        <p:nvSpPr>
          <p:cNvPr id="600067" name="Rectangle 3" descr="Rectangle: Click to edit Master text styles&#10;Second level&#10;Third level&#10;Fourth level&#10;Fifth level"/>
          <p:cNvSpPr>
            <a:spLocks noGrp="1" noChangeArrowheads="1"/>
          </p:cNvSpPr>
          <p:nvPr>
            <p:ph idx="1"/>
          </p:nvPr>
        </p:nvSpPr>
        <p:spPr/>
        <p:txBody>
          <a:bodyPr/>
          <a:lstStyle/>
          <a:p>
            <a:pPr>
              <a:defRPr/>
            </a:pPr>
            <a:r>
              <a:rPr lang="en-US" dirty="0" smtClean="0"/>
              <a:t>Program level</a:t>
            </a:r>
          </a:p>
          <a:p>
            <a:pPr lvl="1">
              <a:defRPr/>
            </a:pPr>
            <a:r>
              <a:rPr lang="en-US" dirty="0" smtClean="0"/>
              <a:t>Crash predictions for segment prioritization</a:t>
            </a:r>
          </a:p>
          <a:p>
            <a:pPr>
              <a:defRPr/>
            </a:pPr>
            <a:r>
              <a:rPr lang="en-US" dirty="0" smtClean="0"/>
              <a:t>Project level</a:t>
            </a:r>
          </a:p>
          <a:p>
            <a:pPr lvl="1">
              <a:defRPr/>
            </a:pPr>
            <a:r>
              <a:rPr lang="en-US" dirty="0"/>
              <a:t>D</a:t>
            </a:r>
            <a:r>
              <a:rPr lang="en-US" dirty="0" smtClean="0"/>
              <a:t>esign element safety prediction</a:t>
            </a:r>
            <a:endParaRPr lang="en-US" dirty="0"/>
          </a:p>
          <a:p>
            <a:pPr lvl="1">
              <a:defRPr/>
            </a:pPr>
            <a:r>
              <a:rPr lang="en-US" dirty="0" smtClean="0"/>
              <a:t>Cost-Benefit justification</a:t>
            </a:r>
          </a:p>
          <a:p>
            <a:pPr lvl="1">
              <a:defRPr/>
            </a:pPr>
            <a:r>
              <a:rPr lang="en-US" dirty="0" smtClean="0"/>
              <a:t>Documentation</a:t>
            </a:r>
          </a:p>
          <a:p>
            <a:pPr marL="0" indent="0">
              <a:buFont typeface="Wingdings" panose="05000000000000000000" pitchFamily="2" charset="2"/>
              <a:buNone/>
              <a:defRPr/>
            </a:pPr>
            <a:endParaRPr lang="en-US" dirty="0" smtClean="0"/>
          </a:p>
        </p:txBody>
      </p:sp>
    </p:spTree>
  </p:cSld>
  <p:clrMapOvr>
    <a:masterClrMapping/>
  </p:clrMapOvr>
  <p:transition spd="slow">
    <p:pull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Project Level</a:t>
            </a:r>
          </a:p>
        </p:txBody>
      </p:sp>
      <p:sp>
        <p:nvSpPr>
          <p:cNvPr id="48131" name="Content Placeholder 2" descr="Rectangle: Click to edit Master text styles&#10;Second level&#10;Third level&#10;Fourth level&#10;Fifth level"/>
          <p:cNvSpPr>
            <a:spLocks noGrp="1"/>
          </p:cNvSpPr>
          <p:nvPr>
            <p:ph idx="1"/>
          </p:nvPr>
        </p:nvSpPr>
        <p:spPr/>
        <p:txBody>
          <a:bodyPr/>
          <a:lstStyle/>
          <a:p>
            <a:r>
              <a:rPr lang="en-US" altLang="en-US" smtClean="0"/>
              <a:t>Design element safety prediction</a:t>
            </a:r>
          </a:p>
          <a:p>
            <a:pPr lvl="1"/>
            <a:r>
              <a:rPr lang="en-US" altLang="en-US" smtClean="0"/>
              <a:t>Use of adjusted SPFs</a:t>
            </a:r>
          </a:p>
          <a:p>
            <a:pPr lvl="1"/>
            <a:r>
              <a:rPr lang="en-US" altLang="en-US" smtClean="0"/>
              <a:t>Use of CMFs </a:t>
            </a:r>
          </a:p>
          <a:p>
            <a:r>
              <a:rPr lang="en-US" altLang="en-US" smtClean="0"/>
              <a:t>Cost-benefit justification</a:t>
            </a:r>
          </a:p>
          <a:p>
            <a:pPr lvl="1"/>
            <a:r>
              <a:rPr lang="en-US" altLang="en-US" smtClean="0"/>
              <a:t>Estimate crash costs</a:t>
            </a:r>
          </a:p>
          <a:p>
            <a:pPr lvl="1"/>
            <a:r>
              <a:rPr lang="en-US" altLang="en-US" smtClean="0"/>
              <a:t>Compare with construction costs</a:t>
            </a:r>
          </a:p>
        </p:txBody>
      </p:sp>
    </p:spTree>
  </p:cSld>
  <p:clrMapOvr>
    <a:masterClrMapping/>
  </p:clrMapOvr>
  <p:transition spd="slow">
    <p:pull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mtClean="0"/>
              <a:t>Example					   </a:t>
            </a:r>
            <a:r>
              <a:rPr lang="en-US" altLang="en-US" sz="2000" smtClean="0"/>
              <a:t>(1/5) </a:t>
            </a:r>
          </a:p>
        </p:txBody>
      </p:sp>
      <p:sp>
        <p:nvSpPr>
          <p:cNvPr id="3" name="Content Placeholder 2" descr="Rectangle: Click to edit Master text styles&#10;Second level&#10;Third level&#10;Fourth level&#10;Fifth level"/>
          <p:cNvSpPr>
            <a:spLocks noGrp="1"/>
          </p:cNvSpPr>
          <p:nvPr>
            <p:ph idx="1"/>
          </p:nvPr>
        </p:nvSpPr>
        <p:spPr/>
        <p:txBody>
          <a:bodyPr/>
          <a:lstStyle/>
          <a:p>
            <a:pPr marL="0" indent="0">
              <a:buFont typeface="Wingdings" panose="05000000000000000000" pitchFamily="2" charset="2"/>
              <a:buNone/>
              <a:defRPr/>
            </a:pPr>
            <a:r>
              <a:rPr lang="en-US" dirty="0" smtClean="0"/>
              <a:t>AADT 3,500, 2 mile length, 11-foot lanes and 4-foot turf shoulder</a:t>
            </a:r>
          </a:p>
          <a:p>
            <a:pPr marL="0" indent="0">
              <a:buFont typeface="Wingdings" panose="05000000000000000000" pitchFamily="2" charset="2"/>
              <a:buNone/>
              <a:defRPr/>
            </a:pPr>
            <a:endParaRPr lang="en-US" dirty="0"/>
          </a:p>
          <a:p>
            <a:pPr marL="0" indent="0">
              <a:buFont typeface="Wingdings" panose="05000000000000000000" pitchFamily="2" charset="2"/>
              <a:buNone/>
              <a:defRPr/>
            </a:pPr>
            <a:r>
              <a:rPr lang="en-US" dirty="0" smtClean="0"/>
              <a:t>Improvement options</a:t>
            </a:r>
          </a:p>
          <a:p>
            <a:pPr marL="514350" indent="-514350">
              <a:buClr>
                <a:srgbClr val="353A77"/>
              </a:buClr>
              <a:buFont typeface="Wingdings" panose="05000000000000000000" pitchFamily="2" charset="2"/>
              <a:buAutoNum type="arabicPeriod"/>
              <a:defRPr/>
            </a:pPr>
            <a:r>
              <a:rPr lang="en-US" dirty="0" smtClean="0"/>
              <a:t>12-foot lanes</a:t>
            </a:r>
          </a:p>
          <a:p>
            <a:pPr marL="514350" indent="-514350">
              <a:buClr>
                <a:srgbClr val="353A77"/>
              </a:buClr>
              <a:buFont typeface="Wingdings" panose="05000000000000000000" pitchFamily="2" charset="2"/>
              <a:buAutoNum type="arabicPeriod"/>
              <a:defRPr/>
            </a:pPr>
            <a:r>
              <a:rPr lang="en-US" dirty="0" smtClean="0"/>
              <a:t>Pave shoulder</a:t>
            </a:r>
            <a:endParaRPr lang="en-US" dirty="0"/>
          </a:p>
        </p:txBody>
      </p:sp>
    </p:spTree>
  </p:cSld>
  <p:clrMapOvr>
    <a:masterClrMapping/>
  </p:clrMapOvr>
  <p:transition spd="slow">
    <p:pull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smtClean="0"/>
              <a:t>Example – Option 1			   </a:t>
            </a:r>
            <a:r>
              <a:rPr lang="en-US" altLang="en-US" sz="2000" smtClean="0"/>
              <a:t>(2/5) </a:t>
            </a:r>
          </a:p>
        </p:txBody>
      </p:sp>
      <p:sp>
        <p:nvSpPr>
          <p:cNvPr id="3" name="Content Placeholder 2" descr="Rectangle: Click to edit Master text styles&#10;Second level&#10;Third level&#10;Fourth level&#10;Fifth level"/>
          <p:cNvSpPr>
            <a:spLocks noGrp="1"/>
          </p:cNvSpPr>
          <p:nvPr>
            <p:ph idx="1"/>
          </p:nvPr>
        </p:nvSpPr>
        <p:spPr>
          <a:xfrm>
            <a:off x="0" y="1323975"/>
            <a:ext cx="8229600" cy="4525963"/>
          </a:xfrm>
        </p:spPr>
        <p:txBody>
          <a:bodyPr/>
          <a:lstStyle/>
          <a:p>
            <a:pPr marL="0" indent="0">
              <a:buFont typeface="Wingdings" panose="05000000000000000000" pitchFamily="2" charset="2"/>
              <a:buNone/>
              <a:defRPr/>
            </a:pPr>
            <a:endParaRPr lang="en-US" dirty="0" smtClean="0"/>
          </a:p>
          <a:p>
            <a:pPr marL="457200" lvl="1" indent="0">
              <a:buFont typeface="Wingdings" panose="05000000000000000000" pitchFamily="2" charset="2"/>
              <a:buNone/>
              <a:defRPr/>
            </a:pPr>
            <a:endParaRPr lang="en-US" altLang="en-US" i="1" dirty="0" smtClean="0"/>
          </a:p>
          <a:p>
            <a:pPr marL="457200" lvl="1" indent="0">
              <a:buFont typeface="Wingdings" panose="05000000000000000000" pitchFamily="2" charset="2"/>
              <a:buNone/>
              <a:defRPr/>
            </a:pPr>
            <a:r>
              <a:rPr lang="en-US" altLang="en-US" dirty="0" smtClean="0"/>
              <a:t>New CMF</a:t>
            </a:r>
            <a:r>
              <a:rPr lang="en-US" altLang="en-US" baseline="-25000" dirty="0" smtClean="0"/>
              <a:t>1r</a:t>
            </a:r>
            <a:r>
              <a:rPr lang="en-US" altLang="en-US" dirty="0" smtClean="0"/>
              <a:t> </a:t>
            </a:r>
            <a:r>
              <a:rPr lang="en-US" altLang="en-US" dirty="0"/>
              <a:t>= (</a:t>
            </a:r>
            <a:r>
              <a:rPr lang="en-US" altLang="en-US" dirty="0" err="1"/>
              <a:t>CMF</a:t>
            </a:r>
            <a:r>
              <a:rPr lang="en-US" altLang="en-US" baseline="-25000" dirty="0" err="1"/>
              <a:t>ra</a:t>
            </a:r>
            <a:r>
              <a:rPr lang="en-US" altLang="en-US" dirty="0"/>
              <a:t> – 1.0)</a:t>
            </a:r>
            <a:r>
              <a:rPr lang="en-US" altLang="en-US" dirty="0" err="1"/>
              <a:t>p</a:t>
            </a:r>
            <a:r>
              <a:rPr lang="en-US" altLang="en-US" baseline="-25000" dirty="0" err="1"/>
              <a:t>ra</a:t>
            </a:r>
            <a:r>
              <a:rPr lang="en-US" altLang="en-US" dirty="0"/>
              <a:t> + </a:t>
            </a:r>
            <a:r>
              <a:rPr lang="en-US" altLang="en-US" dirty="0" smtClean="0"/>
              <a:t>1.0 = </a:t>
            </a:r>
          </a:p>
          <a:p>
            <a:pPr marL="457200" lvl="1" indent="0">
              <a:buFont typeface="Wingdings" panose="05000000000000000000" pitchFamily="2" charset="2"/>
              <a:buNone/>
              <a:defRPr/>
            </a:pPr>
            <a:r>
              <a:rPr lang="en-US" altLang="en-US" dirty="0" smtClean="0"/>
              <a:t>Original CMF</a:t>
            </a:r>
            <a:r>
              <a:rPr lang="en-US" altLang="en-US" baseline="-25000" dirty="0" smtClean="0"/>
              <a:t>1r</a:t>
            </a:r>
            <a:r>
              <a:rPr lang="en-US" altLang="en-US" dirty="0" smtClean="0"/>
              <a:t>=1.03</a:t>
            </a:r>
          </a:p>
          <a:p>
            <a:pPr lvl="1">
              <a:defRPr/>
            </a:pPr>
            <a:endParaRPr lang="en-US" altLang="en-US" dirty="0" smtClean="0"/>
          </a:p>
          <a:p>
            <a:pPr marL="457200" lvl="1" indent="0">
              <a:buFont typeface="Wingdings" panose="05000000000000000000" pitchFamily="2" charset="2"/>
              <a:buNone/>
              <a:defRPr/>
            </a:pPr>
            <a:r>
              <a:rPr lang="en-US" altLang="en-US" dirty="0" smtClean="0"/>
              <a:t>Anticipated crash reduction:  3%</a:t>
            </a:r>
          </a:p>
          <a:p>
            <a:pPr lvl="1">
              <a:defRPr/>
            </a:pPr>
            <a:endParaRPr lang="en-US" altLang="en-US" dirty="0" smtClean="0"/>
          </a:p>
          <a:p>
            <a:pPr>
              <a:defRPr/>
            </a:pPr>
            <a:endParaRPr lang="en-US" dirty="0" smtClean="0"/>
          </a:p>
        </p:txBody>
      </p:sp>
      <p:sp>
        <p:nvSpPr>
          <p:cNvPr id="6" name="TextBox 5"/>
          <p:cNvSpPr txBox="1">
            <a:spLocks noChangeArrowheads="1"/>
          </p:cNvSpPr>
          <p:nvPr/>
        </p:nvSpPr>
        <p:spPr bwMode="auto">
          <a:xfrm>
            <a:off x="3155950" y="1684338"/>
            <a:ext cx="8350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1.00</a:t>
            </a:r>
          </a:p>
        </p:txBody>
      </p:sp>
      <p:sp>
        <p:nvSpPr>
          <p:cNvPr id="7" name="Oval 6"/>
          <p:cNvSpPr/>
          <p:nvPr/>
        </p:nvSpPr>
        <p:spPr>
          <a:xfrm>
            <a:off x="3049588" y="1684338"/>
            <a:ext cx="1006475" cy="493712"/>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flipH="1">
            <a:off x="3578225" y="2178050"/>
            <a:ext cx="0" cy="381000"/>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5075238" y="1716088"/>
            <a:ext cx="1020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0.574</a:t>
            </a:r>
          </a:p>
        </p:txBody>
      </p:sp>
      <p:sp>
        <p:nvSpPr>
          <p:cNvPr id="10" name="Oval 9"/>
          <p:cNvSpPr/>
          <p:nvPr/>
        </p:nvSpPr>
        <p:spPr>
          <a:xfrm>
            <a:off x="5035550" y="1716088"/>
            <a:ext cx="1006475"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flipH="1">
            <a:off x="5564188" y="2208213"/>
            <a:ext cx="0" cy="382587"/>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7162800" y="2546350"/>
            <a:ext cx="930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3000" b="0">
                <a:latin typeface="Century Gothic" panose="020B0502020202020204" pitchFamily="34" charset="0"/>
              </a:rPr>
              <a:t>1.00</a:t>
            </a: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1238"/>
            <a:ext cx="89154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Oval 4"/>
          <p:cNvSpPr/>
          <p:nvPr/>
        </p:nvSpPr>
        <p:spPr>
          <a:xfrm>
            <a:off x="8408988" y="4422775"/>
            <a:ext cx="704850" cy="4921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animBg="1"/>
      <p:bldP spid="9" grpId="0"/>
      <p:bldP spid="10" grpId="0" animBg="1"/>
      <p:bldP spid="12"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Example – Option 2			   </a:t>
            </a:r>
            <a:r>
              <a:rPr lang="en-US" altLang="en-US" sz="2000" smtClean="0"/>
              <a:t>(3/5)</a:t>
            </a:r>
            <a:r>
              <a:rPr lang="en-US" altLang="en-US" smtClean="0"/>
              <a:t> </a:t>
            </a:r>
          </a:p>
        </p:txBody>
      </p:sp>
      <p:sp>
        <p:nvSpPr>
          <p:cNvPr id="3" name="Content Placeholder 2" descr="Rectangle: Click to edit Master text styles&#10;Second level&#10;Third level&#10;Fourth level&#10;Fifth level"/>
          <p:cNvSpPr>
            <a:spLocks noGrp="1"/>
          </p:cNvSpPr>
          <p:nvPr>
            <p:ph idx="1"/>
          </p:nvPr>
        </p:nvSpPr>
        <p:spPr>
          <a:xfrm>
            <a:off x="457200" y="1981200"/>
            <a:ext cx="8012113" cy="4114800"/>
          </a:xfrm>
        </p:spPr>
        <p:txBody>
          <a:bodyPr/>
          <a:lstStyle/>
          <a:p>
            <a:pPr marL="457200" lvl="1" indent="0">
              <a:buFont typeface="Wingdings" panose="05000000000000000000" pitchFamily="2" charset="2"/>
              <a:buNone/>
            </a:pPr>
            <a:endParaRPr lang="en-US" altLang="en-US" smtClean="0"/>
          </a:p>
          <a:p>
            <a:pPr marL="457200" lvl="1" indent="0">
              <a:buFont typeface="Wingdings" panose="05000000000000000000" pitchFamily="2" charset="2"/>
              <a:buNone/>
            </a:pPr>
            <a:endParaRPr lang="en-US" altLang="en-US" smtClean="0"/>
          </a:p>
          <a:p>
            <a:pPr marL="457200" lvl="1" indent="0">
              <a:buFont typeface="Wingdings" panose="05000000000000000000" pitchFamily="2" charset="2"/>
              <a:buNone/>
            </a:pPr>
            <a:r>
              <a:rPr lang="en-US" altLang="en-US" smtClean="0"/>
              <a:t>CMF</a:t>
            </a:r>
            <a:r>
              <a:rPr lang="en-US" altLang="en-US" baseline="-25000" smtClean="0"/>
              <a:t>2r</a:t>
            </a:r>
            <a:r>
              <a:rPr lang="en-US" altLang="en-US" smtClean="0"/>
              <a:t> = (CMF</a:t>
            </a:r>
            <a:r>
              <a:rPr lang="en-US" altLang="en-US" baseline="-25000" smtClean="0"/>
              <a:t>wra</a:t>
            </a:r>
            <a:r>
              <a:rPr lang="en-US" altLang="en-US" smtClean="0"/>
              <a:t> CMF</a:t>
            </a:r>
            <a:r>
              <a:rPr lang="en-US" altLang="en-US" baseline="-25000" smtClean="0"/>
              <a:t>tra</a:t>
            </a:r>
            <a:r>
              <a:rPr lang="en-US" altLang="en-US" smtClean="0"/>
              <a:t>– 1.0)p</a:t>
            </a:r>
            <a:r>
              <a:rPr lang="en-US" altLang="en-US" baseline="-25000" smtClean="0"/>
              <a:t>ra</a:t>
            </a:r>
            <a:r>
              <a:rPr lang="en-US" altLang="en-US" smtClean="0"/>
              <a:t> + 1.0 =</a:t>
            </a:r>
          </a:p>
          <a:p>
            <a:pPr marL="457200" lvl="1" indent="0">
              <a:buFont typeface="Wingdings" panose="05000000000000000000" pitchFamily="2" charset="2"/>
              <a:buNone/>
            </a:pPr>
            <a:endParaRPr lang="en-US" altLang="en-US" smtClean="0"/>
          </a:p>
          <a:p>
            <a:pPr marL="457200" lvl="1" indent="0">
              <a:buFont typeface="Wingdings" panose="05000000000000000000" pitchFamily="2" charset="2"/>
              <a:buNone/>
            </a:pPr>
            <a:r>
              <a:rPr lang="en-US" altLang="en-US" smtClean="0"/>
              <a:t>Original CMF</a:t>
            </a:r>
            <a:r>
              <a:rPr lang="en-US" altLang="en-US" baseline="-25000" smtClean="0"/>
              <a:t>2r</a:t>
            </a:r>
            <a:r>
              <a:rPr lang="en-US" altLang="en-US" smtClean="0"/>
              <a:t>=1.12</a:t>
            </a:r>
          </a:p>
          <a:p>
            <a:pPr marL="457200" lvl="1" indent="0">
              <a:buFont typeface="Wingdings" panose="05000000000000000000" pitchFamily="2" charset="2"/>
              <a:buNone/>
            </a:pPr>
            <a:endParaRPr lang="en-US" altLang="en-US" smtClean="0"/>
          </a:p>
          <a:p>
            <a:pPr marL="457200" lvl="1" indent="0">
              <a:buFont typeface="Wingdings" panose="05000000000000000000" pitchFamily="2" charset="2"/>
              <a:buNone/>
            </a:pPr>
            <a:r>
              <a:rPr lang="en-US" altLang="en-US" smtClean="0"/>
              <a:t>Anticipated crash reduction:  4%</a:t>
            </a:r>
          </a:p>
          <a:p>
            <a:pPr marL="457200" lvl="1" indent="0">
              <a:buFont typeface="Wingdings" panose="05000000000000000000" pitchFamily="2" charset="2"/>
              <a:buNone/>
            </a:pPr>
            <a:endParaRPr lang="en-US" altLang="en-US" smtClean="0"/>
          </a:p>
          <a:p>
            <a:pPr marL="0" indent="0">
              <a:buFont typeface="Wingdings" panose="05000000000000000000" pitchFamily="2" charset="2"/>
              <a:buNone/>
            </a:pPr>
            <a:endParaRPr lang="en-US" altLang="en-US" smtClean="0"/>
          </a:p>
        </p:txBody>
      </p:sp>
      <p:sp>
        <p:nvSpPr>
          <p:cNvPr id="4" name="TextBox 3"/>
          <p:cNvSpPr txBox="1">
            <a:spLocks noChangeArrowheads="1"/>
          </p:cNvSpPr>
          <p:nvPr/>
        </p:nvSpPr>
        <p:spPr bwMode="auto">
          <a:xfrm>
            <a:off x="2792413" y="2312988"/>
            <a:ext cx="8366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1.15</a:t>
            </a:r>
          </a:p>
        </p:txBody>
      </p:sp>
      <p:sp>
        <p:nvSpPr>
          <p:cNvPr id="5" name="Oval 4"/>
          <p:cNvSpPr/>
          <p:nvPr/>
        </p:nvSpPr>
        <p:spPr>
          <a:xfrm>
            <a:off x="2686050" y="2312988"/>
            <a:ext cx="1006475"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H="1">
            <a:off x="3214688" y="2805113"/>
            <a:ext cx="0" cy="381000"/>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963988" y="2325688"/>
            <a:ext cx="835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1.00</a:t>
            </a:r>
          </a:p>
        </p:txBody>
      </p:sp>
      <p:sp>
        <p:nvSpPr>
          <p:cNvPr id="8" name="Oval 7"/>
          <p:cNvSpPr/>
          <p:nvPr/>
        </p:nvSpPr>
        <p:spPr>
          <a:xfrm>
            <a:off x="3856038" y="2325688"/>
            <a:ext cx="1006475"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9" name="Straight Arrow Connector 8"/>
          <p:cNvCxnSpPr/>
          <p:nvPr/>
        </p:nvCxnSpPr>
        <p:spPr>
          <a:xfrm flipH="1">
            <a:off x="4384675" y="2817813"/>
            <a:ext cx="0" cy="382587"/>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5989638" y="2317750"/>
            <a:ext cx="1020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0.574</a:t>
            </a:r>
          </a:p>
        </p:txBody>
      </p:sp>
      <p:sp>
        <p:nvSpPr>
          <p:cNvPr id="11" name="Oval 10"/>
          <p:cNvSpPr/>
          <p:nvPr/>
        </p:nvSpPr>
        <p:spPr>
          <a:xfrm>
            <a:off x="5949950" y="2317750"/>
            <a:ext cx="1006475"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Arrow Connector 11"/>
          <p:cNvCxnSpPr/>
          <p:nvPr/>
        </p:nvCxnSpPr>
        <p:spPr>
          <a:xfrm flipH="1">
            <a:off x="6478588" y="2809875"/>
            <a:ext cx="0" cy="382588"/>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7964488" y="3048000"/>
            <a:ext cx="930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3000" b="0">
                <a:latin typeface="Century Gothic" panose="020B0502020202020204" pitchFamily="34" charset="0"/>
              </a:rPr>
              <a:t>1.08</a:t>
            </a:r>
          </a:p>
        </p:txBody>
      </p:sp>
      <p:pic>
        <p:nvPicPr>
          <p:cNvPr id="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2057400"/>
            <a:ext cx="89154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5" name="Oval 14"/>
          <p:cNvSpPr/>
          <p:nvPr/>
        </p:nvSpPr>
        <p:spPr>
          <a:xfrm>
            <a:off x="6486525" y="2890838"/>
            <a:ext cx="704850" cy="3857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7" grpId="0"/>
      <p:bldP spid="8" grpId="0" animBg="1"/>
      <p:bldP spid="10" grpId="0"/>
      <p:bldP spid="11" grpId="0" animBg="1"/>
      <p:bldP spid="13"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mtClean="0"/>
              <a:t>Example					   </a:t>
            </a:r>
            <a:r>
              <a:rPr lang="en-US" altLang="en-US" sz="2000" smtClean="0"/>
              <a:t>(4/5)</a:t>
            </a:r>
            <a:r>
              <a:rPr lang="en-US" altLang="en-US" smtClean="0"/>
              <a:t> </a:t>
            </a:r>
          </a:p>
        </p:txBody>
      </p:sp>
      <p:sp>
        <p:nvSpPr>
          <p:cNvPr id="3" name="Content Placeholder 2" descr="Rectangle: Click to edit Master text styles&#10;Second level&#10;Third level&#10;Fourth level&#10;Fifth level"/>
          <p:cNvSpPr>
            <a:spLocks noGrp="1"/>
          </p:cNvSpPr>
          <p:nvPr>
            <p:ph idx="1"/>
          </p:nvPr>
        </p:nvSpPr>
        <p:spPr>
          <a:xfrm>
            <a:off x="838200" y="1905000"/>
            <a:ext cx="8012113" cy="4114800"/>
          </a:xfrm>
        </p:spPr>
        <p:txBody>
          <a:bodyPr>
            <a:normAutofit fontScale="92500" lnSpcReduction="10000"/>
          </a:bodyPr>
          <a:lstStyle/>
          <a:p>
            <a:pPr>
              <a:defRPr/>
            </a:pPr>
            <a:r>
              <a:rPr lang="en-US" dirty="0" smtClean="0"/>
              <a:t>Anticipated crash reductions</a:t>
            </a:r>
          </a:p>
          <a:p>
            <a:pPr lvl="1">
              <a:defRPr/>
            </a:pPr>
            <a:r>
              <a:rPr lang="en-US" dirty="0" smtClean="0"/>
              <a:t>Option 1 	3%</a:t>
            </a:r>
          </a:p>
          <a:p>
            <a:pPr lvl="1">
              <a:defRPr/>
            </a:pPr>
            <a:r>
              <a:rPr lang="en-US" dirty="0" smtClean="0"/>
              <a:t>Option 2 	</a:t>
            </a:r>
            <a:r>
              <a:rPr lang="en-US" altLang="en-US" dirty="0" smtClean="0"/>
              <a:t>4%</a:t>
            </a:r>
          </a:p>
          <a:p>
            <a:pPr>
              <a:defRPr/>
            </a:pPr>
            <a:r>
              <a:rPr lang="en-US" altLang="en-US" dirty="0" smtClean="0"/>
              <a:t>Crash predictions</a:t>
            </a:r>
          </a:p>
          <a:p>
            <a:pPr lvl="1">
              <a:defRPr/>
            </a:pPr>
            <a:r>
              <a:rPr lang="en-US" altLang="en-US" dirty="0" smtClean="0"/>
              <a:t>N</a:t>
            </a:r>
            <a:r>
              <a:rPr lang="en-US" altLang="en-US" baseline="-25000" dirty="0" smtClean="0"/>
              <a:t>o</a:t>
            </a:r>
            <a:r>
              <a:rPr lang="en-US" dirty="0" smtClean="0"/>
              <a:t>= (1.87)(</a:t>
            </a:r>
            <a:r>
              <a:rPr lang="en-US" dirty="0"/>
              <a:t>1.03)(1.12) </a:t>
            </a:r>
            <a:r>
              <a:rPr lang="en-US" dirty="0" smtClean="0"/>
              <a:t>= 2.15</a:t>
            </a:r>
          </a:p>
          <a:p>
            <a:pPr lvl="1">
              <a:defRPr/>
            </a:pPr>
            <a:r>
              <a:rPr lang="en-US" altLang="en-US" dirty="0" smtClean="0"/>
              <a:t>N</a:t>
            </a:r>
            <a:r>
              <a:rPr lang="en-US" altLang="en-US" baseline="-25000" dirty="0"/>
              <a:t>1</a:t>
            </a:r>
            <a:r>
              <a:rPr lang="en-US" dirty="0" smtClean="0"/>
              <a:t>= (1.87)(1.00)</a:t>
            </a:r>
            <a:r>
              <a:rPr lang="en-US" dirty="0"/>
              <a:t>(1.12) = </a:t>
            </a:r>
            <a:r>
              <a:rPr lang="en-US" dirty="0" smtClean="0"/>
              <a:t>2.09 </a:t>
            </a:r>
            <a:endParaRPr lang="en-US" dirty="0"/>
          </a:p>
          <a:p>
            <a:pPr lvl="1">
              <a:defRPr/>
            </a:pPr>
            <a:r>
              <a:rPr lang="en-US" altLang="en-US" dirty="0" smtClean="0"/>
              <a:t>N</a:t>
            </a:r>
            <a:r>
              <a:rPr lang="en-US" altLang="en-US" baseline="-25000" dirty="0" smtClean="0"/>
              <a:t>2</a:t>
            </a:r>
            <a:r>
              <a:rPr lang="en-US" dirty="0" smtClean="0"/>
              <a:t>= (1.87)(</a:t>
            </a:r>
            <a:r>
              <a:rPr lang="en-US" dirty="0"/>
              <a:t>1.03)(</a:t>
            </a:r>
            <a:r>
              <a:rPr lang="en-US" dirty="0" smtClean="0"/>
              <a:t>1.08) </a:t>
            </a:r>
            <a:r>
              <a:rPr lang="en-US" dirty="0"/>
              <a:t>= </a:t>
            </a:r>
            <a:r>
              <a:rPr lang="en-US" dirty="0" smtClean="0"/>
              <a:t>2.09</a:t>
            </a:r>
          </a:p>
          <a:p>
            <a:pPr>
              <a:defRPr/>
            </a:pPr>
            <a:r>
              <a:rPr lang="en-US" dirty="0" smtClean="0"/>
              <a:t>Which one to use?  </a:t>
            </a:r>
            <a:endParaRPr lang="en-US" dirty="0"/>
          </a:p>
          <a:p>
            <a:pPr marL="457200" lvl="1" indent="0">
              <a:buFont typeface="Wingdings" panose="05000000000000000000" pitchFamily="2" charset="2"/>
              <a:buNone/>
              <a:defRPr/>
            </a:pPr>
            <a:endParaRPr lang="en-US" dirty="0"/>
          </a:p>
          <a:p>
            <a:pPr lvl="1">
              <a:defRPr/>
            </a:pPr>
            <a:endParaRPr lang="en-US" altLang="en-US" dirty="0" smtClean="0"/>
          </a:p>
          <a:p>
            <a:pPr marL="457200" lvl="1" indent="0">
              <a:buFont typeface="Wingdings" panose="05000000000000000000" pitchFamily="2" charset="2"/>
              <a:buNone/>
              <a:defRPr/>
            </a:pPr>
            <a:endParaRPr lang="en-US" altLang="en-US" dirty="0"/>
          </a:p>
          <a:p>
            <a:pPr marL="0" indent="0">
              <a:buFont typeface="Wingdings" panose="05000000000000000000" pitchFamily="2" charset="2"/>
              <a:buNone/>
              <a:defRPr/>
            </a:pPr>
            <a:endParaRPr lang="en-US" dirty="0" smtClean="0"/>
          </a:p>
        </p:txBody>
      </p:sp>
    </p:spTree>
  </p:cSld>
  <p:clrMapOvr>
    <a:masterClrMapping/>
  </p:clrMapOvr>
  <p:transition spd="slow">
    <p:pull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smtClean="0"/>
              <a:t>Example					   </a:t>
            </a:r>
            <a:r>
              <a:rPr lang="en-US" altLang="en-US" sz="2000" smtClean="0"/>
              <a:t>(5/5)</a:t>
            </a:r>
            <a:r>
              <a:rPr lang="en-US" altLang="en-US" smtClean="0"/>
              <a:t> </a:t>
            </a:r>
          </a:p>
        </p:txBody>
      </p:sp>
      <p:sp>
        <p:nvSpPr>
          <p:cNvPr id="3" name="Content Placeholder 2" descr="Rectangle: Click to edit Master text styles&#10;Second level&#10;Third level&#10;Fourth level&#10;Fifth level"/>
          <p:cNvSpPr>
            <a:spLocks noGrp="1"/>
          </p:cNvSpPr>
          <p:nvPr>
            <p:ph idx="1"/>
          </p:nvPr>
        </p:nvSpPr>
        <p:spPr>
          <a:xfrm>
            <a:off x="838200" y="1905000"/>
            <a:ext cx="8153400" cy="4114800"/>
          </a:xfrm>
        </p:spPr>
        <p:txBody>
          <a:bodyPr/>
          <a:lstStyle/>
          <a:p>
            <a:pPr>
              <a:defRPr/>
            </a:pPr>
            <a:r>
              <a:rPr lang="en-US" dirty="0" smtClean="0"/>
              <a:t>Estimated costs </a:t>
            </a:r>
          </a:p>
          <a:p>
            <a:pPr lvl="1">
              <a:defRPr/>
            </a:pPr>
            <a:r>
              <a:rPr lang="en-US" dirty="0" smtClean="0"/>
              <a:t>Option 1 	$100,000/mile  10 years</a:t>
            </a:r>
          </a:p>
          <a:p>
            <a:pPr lvl="1">
              <a:defRPr/>
            </a:pPr>
            <a:r>
              <a:rPr lang="en-US" dirty="0" smtClean="0"/>
              <a:t>Option 2 	$250,000/mile   20 years</a:t>
            </a:r>
            <a:endParaRPr lang="en-US" altLang="en-US" dirty="0" smtClean="0"/>
          </a:p>
          <a:p>
            <a:pPr>
              <a:defRPr/>
            </a:pPr>
            <a:r>
              <a:rPr lang="en-US" altLang="en-US" dirty="0" smtClean="0"/>
              <a:t>Cost per crash reduced</a:t>
            </a:r>
          </a:p>
          <a:p>
            <a:pPr lvl="1">
              <a:defRPr/>
            </a:pPr>
            <a:r>
              <a:rPr lang="en-US" altLang="en-US" dirty="0" smtClean="0"/>
              <a:t>C</a:t>
            </a:r>
            <a:r>
              <a:rPr lang="en-US" altLang="en-US" baseline="-25000" dirty="0" smtClean="0"/>
              <a:t>1</a:t>
            </a:r>
            <a:r>
              <a:rPr lang="en-US" dirty="0" smtClean="0"/>
              <a:t>= 100000/[(2.15-2.09)(10)] </a:t>
            </a:r>
            <a:r>
              <a:rPr lang="en-US" dirty="0"/>
              <a:t>= </a:t>
            </a:r>
            <a:r>
              <a:rPr lang="en-US" dirty="0" smtClean="0"/>
              <a:t>$166,478 </a:t>
            </a:r>
            <a:endParaRPr lang="en-US" dirty="0"/>
          </a:p>
          <a:p>
            <a:pPr lvl="1">
              <a:defRPr/>
            </a:pPr>
            <a:r>
              <a:rPr lang="en-US" altLang="en-US" dirty="0"/>
              <a:t>C</a:t>
            </a:r>
            <a:r>
              <a:rPr lang="en-US" altLang="en-US" baseline="-25000" dirty="0" smtClean="0"/>
              <a:t>2</a:t>
            </a:r>
            <a:r>
              <a:rPr lang="en-US" dirty="0" smtClean="0"/>
              <a:t>= </a:t>
            </a:r>
            <a:r>
              <a:rPr lang="en-US" dirty="0"/>
              <a:t>2</a:t>
            </a:r>
            <a:r>
              <a:rPr lang="en-US" dirty="0" smtClean="0"/>
              <a:t>50000/[(2.15-2.09)(20)] = $196,857</a:t>
            </a:r>
          </a:p>
          <a:p>
            <a:pPr marL="457200" lvl="1" indent="0">
              <a:buFont typeface="Wingdings" panose="05000000000000000000" pitchFamily="2" charset="2"/>
              <a:buNone/>
              <a:defRPr/>
            </a:pPr>
            <a:endParaRPr lang="en-US" dirty="0"/>
          </a:p>
          <a:p>
            <a:pPr lvl="1">
              <a:defRPr/>
            </a:pPr>
            <a:endParaRPr lang="en-US" altLang="en-US" dirty="0" smtClean="0"/>
          </a:p>
          <a:p>
            <a:pPr marL="457200" lvl="1" indent="0">
              <a:buFont typeface="Wingdings" panose="05000000000000000000" pitchFamily="2" charset="2"/>
              <a:buNone/>
              <a:defRPr/>
            </a:pPr>
            <a:endParaRPr lang="en-US" altLang="en-US" dirty="0"/>
          </a:p>
          <a:p>
            <a:pPr marL="0" indent="0">
              <a:buFont typeface="Wingdings" panose="05000000000000000000" pitchFamily="2" charset="2"/>
              <a:buNone/>
              <a:defRPr/>
            </a:pPr>
            <a:endParaRPr lang="en-US" dirty="0" smtClean="0"/>
          </a:p>
        </p:txBody>
      </p:sp>
    </p:spTree>
  </p:cSld>
  <p:clrMapOvr>
    <a:masterClrMapping/>
  </p:clrMapOvr>
  <p:transition spd="slow">
    <p:pull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Benefit-Cost Analysis</a:t>
            </a:r>
          </a:p>
        </p:txBody>
      </p:sp>
      <p:sp>
        <p:nvSpPr>
          <p:cNvPr id="58371" name="Content Placeholder 2" descr="Rectangle: Click to edit Master text styles&#10;Second level&#10;Third level&#10;Fourth level&#10;Fifth level"/>
          <p:cNvSpPr>
            <a:spLocks noGrp="1"/>
          </p:cNvSpPr>
          <p:nvPr>
            <p:ph idx="1"/>
          </p:nvPr>
        </p:nvSpPr>
        <p:spPr/>
        <p:txBody>
          <a:bodyPr/>
          <a:lstStyle/>
          <a:p>
            <a:r>
              <a:rPr lang="en-US" altLang="en-US" smtClean="0"/>
              <a:t>Treatment may</a:t>
            </a:r>
          </a:p>
          <a:p>
            <a:pPr lvl="1"/>
            <a:r>
              <a:rPr lang="en-US" altLang="en-US" smtClean="0"/>
              <a:t>Affect severity</a:t>
            </a:r>
          </a:p>
          <a:p>
            <a:pPr lvl="1"/>
            <a:r>
              <a:rPr lang="en-US" altLang="en-US" smtClean="0"/>
              <a:t>Not affect number of crashes</a:t>
            </a:r>
          </a:p>
          <a:p>
            <a:r>
              <a:rPr lang="en-US" altLang="en-US" smtClean="0"/>
              <a:t>Need to estimate crash savings over project lifetime</a:t>
            </a:r>
          </a:p>
          <a:p>
            <a:r>
              <a:rPr lang="en-US" altLang="en-US" smtClean="0"/>
              <a:t>Cost-Benefit can assist</a:t>
            </a:r>
          </a:p>
          <a:p>
            <a:endParaRPr lang="en-US" altLang="en-US" smtClean="0"/>
          </a:p>
        </p:txBody>
      </p:sp>
    </p:spTree>
  </p:cSld>
  <p:clrMapOvr>
    <a:masterClrMapping/>
  </p:clrMapOvr>
  <p:transition spd="slow">
    <p:pull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smtClean="0"/>
              <a:t>FHWA Costs per Crash</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dirty="0" smtClean="0"/>
              <a:t>Fatal	</a:t>
            </a:r>
            <a:r>
              <a:rPr lang="en-US" dirty="0"/>
              <a:t>	</a:t>
            </a:r>
            <a:r>
              <a:rPr lang="en-US" dirty="0" smtClean="0"/>
              <a:t>$4,008,900 </a:t>
            </a:r>
            <a:r>
              <a:rPr lang="en-US" dirty="0"/>
              <a:t>	</a:t>
            </a:r>
          </a:p>
          <a:p>
            <a:pPr>
              <a:defRPr/>
            </a:pPr>
            <a:r>
              <a:rPr lang="en-US" dirty="0" smtClean="0"/>
              <a:t>Injury A </a:t>
            </a:r>
            <a:r>
              <a:rPr lang="en-US" dirty="0"/>
              <a:t>	</a:t>
            </a:r>
            <a:r>
              <a:rPr lang="en-US" dirty="0" smtClean="0"/>
              <a:t>   $216,000 </a:t>
            </a:r>
            <a:r>
              <a:rPr lang="en-US" dirty="0"/>
              <a:t>	</a:t>
            </a:r>
          </a:p>
          <a:p>
            <a:pPr>
              <a:defRPr/>
            </a:pPr>
            <a:r>
              <a:rPr lang="en-US" dirty="0" smtClean="0"/>
              <a:t>Injury B 	     $79,000</a:t>
            </a:r>
            <a:endParaRPr lang="en-US" dirty="0"/>
          </a:p>
          <a:p>
            <a:pPr>
              <a:defRPr/>
            </a:pPr>
            <a:r>
              <a:rPr lang="en-US" dirty="0" smtClean="0"/>
              <a:t>Injury C </a:t>
            </a:r>
            <a:r>
              <a:rPr lang="en-US" dirty="0"/>
              <a:t>	</a:t>
            </a:r>
            <a:r>
              <a:rPr lang="en-US" dirty="0" smtClean="0"/>
              <a:t>     $44,900</a:t>
            </a:r>
            <a:endParaRPr lang="en-US" dirty="0"/>
          </a:p>
          <a:p>
            <a:pPr>
              <a:defRPr/>
            </a:pPr>
            <a:r>
              <a:rPr lang="pt-BR" dirty="0"/>
              <a:t>PDO 	</a:t>
            </a:r>
            <a:r>
              <a:rPr lang="pt-BR" dirty="0" smtClean="0"/>
              <a:t>	       $7,400</a:t>
            </a:r>
          </a:p>
          <a:p>
            <a:pPr>
              <a:defRPr/>
            </a:pPr>
            <a:endParaRPr lang="pt-BR" dirty="0"/>
          </a:p>
          <a:p>
            <a:pPr marL="0" indent="0">
              <a:buFont typeface="Wingdings" panose="05000000000000000000" pitchFamily="2" charset="2"/>
              <a:buNone/>
              <a:defRPr/>
            </a:pPr>
            <a:r>
              <a:rPr lang="pt-BR" dirty="0" smtClean="0"/>
              <a:t>						   </a:t>
            </a:r>
            <a:r>
              <a:rPr lang="pt-BR" sz="1500" dirty="0" smtClean="0"/>
              <a:t>HSM 2010</a:t>
            </a:r>
            <a:endParaRPr lang="en-US" sz="1500" dirty="0"/>
          </a:p>
        </p:txBody>
      </p:sp>
    </p:spTree>
  </p:cSld>
  <p:clrMapOvr>
    <a:masterClrMapping/>
  </p:clrMapOvr>
  <p:transition spd="slow">
    <p:pull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9525"/>
            <a:ext cx="8229600" cy="884238"/>
          </a:xfrm>
        </p:spPr>
        <p:txBody>
          <a:bodyPr/>
          <a:lstStyle/>
          <a:p>
            <a:r>
              <a:rPr lang="en-US" altLang="en-US" smtClean="0"/>
              <a:t>Average Crash Cost Estimation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1723182"/>
              </p:ext>
            </p:extLst>
          </p:nvPr>
        </p:nvGraphicFramePr>
        <p:xfrm>
          <a:off x="828675" y="1676400"/>
          <a:ext cx="7486650" cy="3565950"/>
        </p:xfrm>
        <a:graphic>
          <a:graphicData uri="http://schemas.openxmlformats.org/drawingml/2006/table">
            <a:tbl>
              <a:tblPr firstRow="1" bandRow="1">
                <a:effectLst/>
                <a:tableStyleId>{5C22544A-7EE6-4342-B048-85BDC9FD1C3A}</a:tableStyleId>
              </a:tblPr>
              <a:tblGrid>
                <a:gridCol w="2140334"/>
                <a:gridCol w="1812309"/>
                <a:gridCol w="1697032"/>
                <a:gridCol w="1836975"/>
              </a:tblGrid>
              <a:tr h="822823">
                <a:tc>
                  <a:txBody>
                    <a:bodyPr/>
                    <a:lstStyle/>
                    <a:p>
                      <a:pPr algn="ctr"/>
                      <a:r>
                        <a:rPr lang="en-US" sz="2400" b="0" dirty="0" smtClean="0">
                          <a:solidFill>
                            <a:schemeClr val="bg1"/>
                          </a:solidFill>
                          <a:latin typeface="Century Gothic"/>
                          <a:cs typeface="Century Gothic"/>
                        </a:rPr>
                        <a:t>Crash Severity</a:t>
                      </a:r>
                      <a:endParaRPr lang="en-US" sz="2400" b="0" dirty="0">
                        <a:solidFill>
                          <a:schemeClr val="bg1"/>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a:r>
                        <a:rPr lang="en-US" sz="2400" b="0" dirty="0" smtClean="0">
                          <a:solidFill>
                            <a:schemeClr val="bg1"/>
                          </a:solidFill>
                          <a:latin typeface="Century Gothic"/>
                          <a:cs typeface="Century Gothic"/>
                        </a:rPr>
                        <a:t>Distribution</a:t>
                      </a:r>
                      <a:endParaRPr lang="en-US" sz="2400" b="0" dirty="0">
                        <a:solidFill>
                          <a:schemeClr val="bg1"/>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a:r>
                        <a:rPr lang="en-US" sz="2400" b="0" dirty="0" smtClean="0">
                          <a:solidFill>
                            <a:schemeClr val="bg1"/>
                          </a:solidFill>
                          <a:latin typeface="Century Gothic"/>
                          <a:cs typeface="Century Gothic"/>
                        </a:rPr>
                        <a:t>Cost ($)</a:t>
                      </a:r>
                      <a:endParaRPr lang="en-US" sz="2400" b="0" dirty="0">
                        <a:solidFill>
                          <a:schemeClr val="bg1"/>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c>
                  <a:txBody>
                    <a:bodyPr/>
                    <a:lstStyle/>
                    <a:p>
                      <a:pPr algn="ctr"/>
                      <a:r>
                        <a:rPr lang="en-US" sz="2400" b="0" dirty="0" smtClean="0">
                          <a:solidFill>
                            <a:schemeClr val="bg1"/>
                          </a:solidFill>
                          <a:latin typeface="Century Gothic"/>
                          <a:cs typeface="Century Gothic"/>
                        </a:rPr>
                        <a:t>Average Cost ($)</a:t>
                      </a:r>
                      <a:endParaRPr lang="en-US" sz="2400" b="0" dirty="0">
                        <a:solidFill>
                          <a:schemeClr val="bg1"/>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4F81BD"/>
                    </a:solidFill>
                  </a:tcPr>
                </a:tc>
              </a:tr>
              <a:tr h="457117">
                <a:tc>
                  <a:txBody>
                    <a:bodyPr/>
                    <a:lstStyle/>
                    <a:p>
                      <a:r>
                        <a:rPr lang="en-US" sz="2400" dirty="0" smtClean="0">
                          <a:solidFill>
                            <a:srgbClr val="353A77"/>
                          </a:solidFill>
                          <a:latin typeface="Century Gothic"/>
                          <a:cs typeface="Century Gothic"/>
                        </a:rPr>
                        <a:t>Fatal</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rgbClr val="353A77"/>
                          </a:solidFill>
                          <a:latin typeface="Century Gothic"/>
                          <a:cs typeface="Century Gothic"/>
                        </a:rPr>
                        <a:t>0.02</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rgbClr val="353A77"/>
                          </a:solidFill>
                          <a:latin typeface="Century Gothic"/>
                          <a:cs typeface="Century Gothic"/>
                        </a:rPr>
                        <a:t>4,008,900</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rgbClr val="353A77"/>
                          </a:solidFill>
                          <a:effectLst/>
                          <a:latin typeface="Century Gothic"/>
                          <a:cs typeface="Century Gothic"/>
                        </a:rPr>
                        <a:t>80,178</a:t>
                      </a:r>
                      <a:endParaRPr lang="en-US" sz="2400" b="0" i="0" u="none" strike="noStrike" dirty="0">
                        <a:solidFill>
                          <a:srgbClr val="353A77"/>
                        </a:solidFill>
                        <a:effectLst/>
                        <a:latin typeface="Century Gothic"/>
                        <a:cs typeface="Century Gothic"/>
                      </a:endParaRPr>
                    </a:p>
                  </a:txBody>
                  <a:tcPr marL="12702" marR="12702" marT="12696"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7117">
                <a:tc>
                  <a:txBody>
                    <a:bodyPr/>
                    <a:lstStyle/>
                    <a:p>
                      <a:r>
                        <a:rPr lang="en-US" sz="2400" dirty="0" smtClean="0">
                          <a:solidFill>
                            <a:srgbClr val="353A77"/>
                          </a:solidFill>
                          <a:latin typeface="Century Gothic"/>
                          <a:cs typeface="Century Gothic"/>
                        </a:rPr>
                        <a:t>Injury A</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rgbClr val="353A77"/>
                          </a:solidFill>
                          <a:latin typeface="Century Gothic"/>
                          <a:cs typeface="Century Gothic"/>
                        </a:rPr>
                        <a:t>0.05</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rgbClr val="353A77"/>
                          </a:solidFill>
                          <a:latin typeface="Century Gothic"/>
                          <a:cs typeface="Century Gothic"/>
                        </a:rPr>
                        <a:t>216,000</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rgbClr val="353A77"/>
                          </a:solidFill>
                          <a:effectLst/>
                          <a:latin typeface="Century Gothic"/>
                          <a:cs typeface="Century Gothic"/>
                        </a:rPr>
                        <a:t>10,800</a:t>
                      </a:r>
                      <a:endParaRPr lang="en-US" sz="2400" b="0" i="0" u="none" strike="noStrike" dirty="0">
                        <a:solidFill>
                          <a:srgbClr val="353A77"/>
                        </a:solidFill>
                        <a:effectLst/>
                        <a:latin typeface="Century Gothic"/>
                        <a:cs typeface="Century Gothic"/>
                      </a:endParaRPr>
                    </a:p>
                  </a:txBody>
                  <a:tcPr marL="12702" marR="12702" marT="12696"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7117">
                <a:tc>
                  <a:txBody>
                    <a:bodyPr/>
                    <a:lstStyle/>
                    <a:p>
                      <a:r>
                        <a:rPr lang="en-US" sz="2400" dirty="0" smtClean="0">
                          <a:solidFill>
                            <a:srgbClr val="353A77"/>
                          </a:solidFill>
                          <a:latin typeface="Century Gothic"/>
                          <a:cs typeface="Century Gothic"/>
                        </a:rPr>
                        <a:t>Injury B</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rgbClr val="353A77"/>
                          </a:solidFill>
                          <a:latin typeface="Century Gothic"/>
                          <a:cs typeface="Century Gothic"/>
                        </a:rPr>
                        <a:t>0.10</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rgbClr val="353A77"/>
                          </a:solidFill>
                          <a:latin typeface="Century Gothic"/>
                          <a:cs typeface="Century Gothic"/>
                        </a:rPr>
                        <a:t>79,000</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rgbClr val="353A77"/>
                          </a:solidFill>
                          <a:effectLst/>
                          <a:latin typeface="Century Gothic"/>
                          <a:cs typeface="Century Gothic"/>
                        </a:rPr>
                        <a:t>7,900</a:t>
                      </a:r>
                      <a:endParaRPr lang="en-US" sz="2400" b="0" i="0" u="none" strike="noStrike" dirty="0">
                        <a:solidFill>
                          <a:srgbClr val="353A77"/>
                        </a:solidFill>
                        <a:effectLst/>
                        <a:latin typeface="Century Gothic"/>
                        <a:cs typeface="Century Gothic"/>
                      </a:endParaRPr>
                    </a:p>
                  </a:txBody>
                  <a:tcPr marL="12702" marR="12702" marT="12696"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7117">
                <a:tc>
                  <a:txBody>
                    <a:bodyPr/>
                    <a:lstStyle/>
                    <a:p>
                      <a:r>
                        <a:rPr lang="en-US" sz="2400" dirty="0" smtClean="0">
                          <a:solidFill>
                            <a:srgbClr val="353A77"/>
                          </a:solidFill>
                          <a:latin typeface="Century Gothic"/>
                          <a:cs typeface="Century Gothic"/>
                        </a:rPr>
                        <a:t>Injury C</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rgbClr val="353A77"/>
                          </a:solidFill>
                          <a:latin typeface="Century Gothic"/>
                          <a:cs typeface="Century Gothic"/>
                        </a:rPr>
                        <a:t>0.15</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rgbClr val="353A77"/>
                          </a:solidFill>
                          <a:latin typeface="Century Gothic"/>
                          <a:cs typeface="Century Gothic"/>
                        </a:rPr>
                        <a:t>44,900</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rgbClr val="353A77"/>
                          </a:solidFill>
                          <a:effectLst/>
                          <a:latin typeface="Century Gothic"/>
                          <a:cs typeface="Century Gothic"/>
                        </a:rPr>
                        <a:t>6,735</a:t>
                      </a:r>
                      <a:endParaRPr lang="en-US" sz="2400" b="0" i="0" u="none" strike="noStrike" dirty="0">
                        <a:solidFill>
                          <a:srgbClr val="353A77"/>
                        </a:solidFill>
                        <a:effectLst/>
                        <a:latin typeface="Century Gothic"/>
                        <a:cs typeface="Century Gothic"/>
                      </a:endParaRPr>
                    </a:p>
                  </a:txBody>
                  <a:tcPr marL="12702" marR="12702" marT="12696"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7117">
                <a:tc>
                  <a:txBody>
                    <a:bodyPr/>
                    <a:lstStyle/>
                    <a:p>
                      <a:r>
                        <a:rPr lang="en-US" sz="2400" dirty="0" smtClean="0">
                          <a:solidFill>
                            <a:srgbClr val="353A77"/>
                          </a:solidFill>
                          <a:latin typeface="Century Gothic"/>
                          <a:cs typeface="Century Gothic"/>
                        </a:rPr>
                        <a:t>PDO</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rgbClr val="353A77"/>
                          </a:solidFill>
                          <a:latin typeface="Century Gothic"/>
                          <a:cs typeface="Century Gothic"/>
                        </a:rPr>
                        <a:t>0.68</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a:r>
                        <a:rPr lang="en-US" sz="2400" dirty="0" smtClean="0">
                          <a:solidFill>
                            <a:srgbClr val="353A77"/>
                          </a:solidFill>
                          <a:latin typeface="Century Gothic"/>
                          <a:cs typeface="Century Gothic"/>
                        </a:rPr>
                        <a:t>7,400</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rgbClr val="353A77"/>
                          </a:solidFill>
                          <a:effectLst/>
                          <a:latin typeface="Century Gothic"/>
                          <a:cs typeface="Century Gothic"/>
                        </a:rPr>
                        <a:t>5,032</a:t>
                      </a:r>
                      <a:endParaRPr lang="en-US" sz="2400" b="0" i="0" u="none" strike="noStrike" dirty="0">
                        <a:solidFill>
                          <a:srgbClr val="353A77"/>
                        </a:solidFill>
                        <a:effectLst/>
                        <a:latin typeface="Century Gothic"/>
                        <a:cs typeface="Century Gothic"/>
                      </a:endParaRPr>
                    </a:p>
                  </a:txBody>
                  <a:tcPr marL="12702" marR="12702" marT="12696"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7117">
                <a:tc>
                  <a:txBody>
                    <a:bodyPr/>
                    <a:lstStyle/>
                    <a:p>
                      <a:pPr algn="r"/>
                      <a:r>
                        <a:rPr lang="en-US" sz="2400" dirty="0" smtClean="0">
                          <a:solidFill>
                            <a:srgbClr val="353A77"/>
                          </a:solidFill>
                          <a:latin typeface="Century Gothic"/>
                          <a:cs typeface="Century Gothic"/>
                        </a:rPr>
                        <a:t>Total</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400" dirty="0" smtClean="0">
                          <a:solidFill>
                            <a:srgbClr val="353A77"/>
                          </a:solidFill>
                          <a:latin typeface="Century Gothic"/>
                          <a:cs typeface="Century Gothic"/>
                        </a:rPr>
                        <a:t>1.00</a:t>
                      </a:r>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2400" dirty="0">
                        <a:solidFill>
                          <a:srgbClr val="353A77"/>
                        </a:solidFill>
                        <a:latin typeface="Century Gothic"/>
                        <a:cs typeface="Century Gothic"/>
                      </a:endParaRPr>
                    </a:p>
                  </a:txBody>
                  <a:tcPr marL="91458" marR="91458" marT="45705" marB="45705">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r" fontAlgn="b"/>
                      <a:r>
                        <a:rPr lang="en-US" sz="2400" b="0" i="0" u="none" strike="noStrike" dirty="0" smtClean="0">
                          <a:solidFill>
                            <a:srgbClr val="353A77"/>
                          </a:solidFill>
                          <a:effectLst/>
                          <a:latin typeface="Century Gothic"/>
                          <a:cs typeface="Century Gothic"/>
                        </a:rPr>
                        <a:t>110,645</a:t>
                      </a:r>
                      <a:endParaRPr lang="en-US" sz="2400" b="0" i="0" u="none" strike="noStrike" dirty="0">
                        <a:solidFill>
                          <a:srgbClr val="353A77"/>
                        </a:solidFill>
                        <a:effectLst/>
                        <a:latin typeface="Century Gothic"/>
                        <a:cs typeface="Century Gothic"/>
                      </a:endParaRPr>
                    </a:p>
                  </a:txBody>
                  <a:tcPr marL="12702" marR="12702" marT="12696"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62509" name="TextBox 4"/>
          <p:cNvSpPr txBox="1">
            <a:spLocks noChangeArrowheads="1"/>
          </p:cNvSpPr>
          <p:nvPr/>
        </p:nvSpPr>
        <p:spPr bwMode="auto">
          <a:xfrm>
            <a:off x="304800" y="5529686"/>
            <a:ext cx="900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400" b="0" dirty="0">
                <a:solidFill>
                  <a:srgbClr val="353A77"/>
                </a:solidFill>
                <a:latin typeface="Century Gothic" panose="020B0502020202020204" pitchFamily="34" charset="0"/>
              </a:rPr>
              <a:t>Option 1 monetary gains: (0.06)(110645) = $6,646 per year </a:t>
            </a:r>
          </a:p>
        </p:txBody>
      </p:sp>
    </p:spTree>
  </p:cSld>
  <p:clrMapOvr>
    <a:masterClrMapping/>
  </p:clrMapOvr>
  <p:transition spd="slow">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609600" y="304800"/>
            <a:ext cx="8104188" cy="1143000"/>
          </a:xfrm>
        </p:spPr>
        <p:txBody>
          <a:bodyPr/>
          <a:lstStyle/>
          <a:p>
            <a:r>
              <a:rPr lang="en-US" altLang="en-US" smtClean="0"/>
              <a:t>Prediction Model</a:t>
            </a:r>
          </a:p>
        </p:txBody>
      </p:sp>
      <p:sp>
        <p:nvSpPr>
          <p:cNvPr id="29700" name="Rectangle 4" descr="Rectangle: Click to edit Master text styles&#10;Second level&#10;Third level&#10;Fourth level&#10;Fifth level"/>
          <p:cNvSpPr>
            <a:spLocks noGrp="1" noChangeArrowheads="1"/>
          </p:cNvSpPr>
          <p:nvPr>
            <p:ph type="body" idx="1"/>
          </p:nvPr>
        </p:nvSpPr>
        <p:spPr>
          <a:xfrm>
            <a:off x="776288" y="1752600"/>
            <a:ext cx="7772400" cy="4484688"/>
          </a:xfrm>
        </p:spPr>
        <p:txBody>
          <a:bodyPr/>
          <a:lstStyle/>
          <a:p>
            <a:pPr marL="0" indent="0">
              <a:buFont typeface="Wingdings" panose="05000000000000000000" pitchFamily="2" charset="2"/>
              <a:buNone/>
              <a:defRPr/>
            </a:pPr>
            <a:r>
              <a:rPr lang="en-US" sz="2800" dirty="0" smtClean="0"/>
              <a:t>N</a:t>
            </a:r>
            <a:r>
              <a:rPr lang="en-US" sz="2800" baseline="-25000" dirty="0" smtClean="0"/>
              <a:t>predicted</a:t>
            </a:r>
            <a:r>
              <a:rPr lang="en-US" sz="2800" dirty="0" smtClean="0"/>
              <a:t> </a:t>
            </a:r>
            <a:r>
              <a:rPr lang="en-US" sz="2800" baseline="-25000" dirty="0"/>
              <a:t>i</a:t>
            </a:r>
            <a:r>
              <a:rPr lang="en-US" sz="2800" dirty="0" smtClean="0"/>
              <a:t> = N</a:t>
            </a:r>
            <a:r>
              <a:rPr lang="en-US" sz="2800" baseline="-25000" dirty="0" smtClean="0"/>
              <a:t>spf</a:t>
            </a:r>
            <a:r>
              <a:rPr lang="en-US" sz="2800" dirty="0" smtClean="0"/>
              <a:t> </a:t>
            </a:r>
            <a:r>
              <a:rPr lang="en-US" sz="2800" baseline="-25000" dirty="0"/>
              <a:t>i</a:t>
            </a:r>
            <a:r>
              <a:rPr lang="en-US" sz="2800" baseline="-25000" dirty="0" smtClean="0"/>
              <a:t> </a:t>
            </a:r>
            <a:r>
              <a:rPr lang="en-US" sz="2800" dirty="0" smtClean="0"/>
              <a:t>x </a:t>
            </a:r>
            <a:r>
              <a:rPr lang="en-US" sz="2800" dirty="0"/>
              <a:t>(</a:t>
            </a:r>
            <a:r>
              <a:rPr lang="en-US" sz="2800" dirty="0" smtClean="0"/>
              <a:t>CMF</a:t>
            </a:r>
            <a:r>
              <a:rPr lang="en-US" sz="2800" baseline="-25000" dirty="0" smtClean="0"/>
              <a:t>1 </a:t>
            </a:r>
            <a:r>
              <a:rPr lang="en-US" sz="2800" dirty="0"/>
              <a:t>… </a:t>
            </a:r>
            <a:r>
              <a:rPr lang="en-US" sz="2800" dirty="0" smtClean="0"/>
              <a:t>CMF</a:t>
            </a:r>
            <a:r>
              <a:rPr lang="en-US" sz="2800" baseline="-25000" dirty="0" smtClean="0"/>
              <a:t>x</a:t>
            </a:r>
            <a:r>
              <a:rPr lang="en-US" sz="2800" dirty="0" smtClean="0"/>
              <a:t>) C</a:t>
            </a:r>
            <a:r>
              <a:rPr lang="en-US" sz="2800" baseline="-25000" dirty="0"/>
              <a:t>i</a:t>
            </a:r>
          </a:p>
          <a:p>
            <a:pPr>
              <a:defRPr/>
            </a:pPr>
            <a:endParaRPr lang="en-US" altLang="en-US" sz="2800" dirty="0" smtClean="0"/>
          </a:p>
          <a:p>
            <a:pPr marL="0" indent="0">
              <a:buFont typeface="Wingdings" panose="05000000000000000000" pitchFamily="2" charset="2"/>
              <a:buNone/>
              <a:defRPr/>
            </a:pPr>
            <a:r>
              <a:rPr lang="en-US" altLang="en-US" sz="2800" dirty="0" smtClean="0"/>
              <a:t>N</a:t>
            </a:r>
            <a:r>
              <a:rPr lang="en-US" altLang="en-US" sz="2800" baseline="-25000" dirty="0" smtClean="0"/>
              <a:t>predicted</a:t>
            </a:r>
            <a:r>
              <a:rPr lang="en-US" altLang="en-US" sz="2800" dirty="0" smtClean="0"/>
              <a:t> </a:t>
            </a:r>
            <a:r>
              <a:rPr lang="en-US" altLang="en-US" sz="2800" baseline="-25000" dirty="0"/>
              <a:t>i</a:t>
            </a:r>
            <a:r>
              <a:rPr lang="en-US" altLang="en-US" sz="2800" baseline="-25000" dirty="0" smtClean="0"/>
              <a:t> </a:t>
            </a:r>
            <a:r>
              <a:rPr lang="en-US" altLang="en-US" sz="2800" dirty="0" smtClean="0"/>
              <a:t>= Expected crash frequency for an individual element </a:t>
            </a:r>
          </a:p>
          <a:p>
            <a:pPr marL="0" indent="0">
              <a:buFont typeface="Wingdings" panose="05000000000000000000" pitchFamily="2" charset="2"/>
              <a:buNone/>
              <a:defRPr/>
            </a:pPr>
            <a:r>
              <a:rPr lang="en-US" altLang="en-US" sz="2800" dirty="0" smtClean="0"/>
              <a:t>N</a:t>
            </a:r>
            <a:r>
              <a:rPr lang="en-US" altLang="en-US" sz="2800" baseline="-25000" dirty="0" smtClean="0"/>
              <a:t>spf</a:t>
            </a:r>
            <a:r>
              <a:rPr lang="en-US" altLang="en-US" sz="2800" dirty="0" smtClean="0"/>
              <a:t> </a:t>
            </a:r>
            <a:r>
              <a:rPr lang="en-US" altLang="en-US" sz="2800" baseline="-25000" dirty="0" smtClean="0"/>
              <a:t>i </a:t>
            </a:r>
            <a:r>
              <a:rPr lang="en-US" altLang="en-US" sz="2800" dirty="0" smtClean="0"/>
              <a:t>= Expected crash frequency for base conditions for an individual element</a:t>
            </a:r>
          </a:p>
          <a:p>
            <a:pPr marL="0" indent="0">
              <a:buFont typeface="Wingdings" panose="05000000000000000000" pitchFamily="2" charset="2"/>
              <a:buNone/>
              <a:defRPr/>
            </a:pPr>
            <a:r>
              <a:rPr lang="en-US" altLang="en-US" sz="2800" dirty="0" smtClean="0"/>
              <a:t>CMF</a:t>
            </a:r>
            <a:r>
              <a:rPr lang="en-US" altLang="en-US" sz="2800" baseline="-25000" dirty="0" smtClean="0"/>
              <a:t>i</a:t>
            </a:r>
            <a:r>
              <a:rPr lang="en-US" altLang="en-US" sz="2800" dirty="0" smtClean="0"/>
              <a:t> = Crash Modification Factors for individual design elements</a:t>
            </a:r>
          </a:p>
          <a:p>
            <a:pPr marL="0" indent="0">
              <a:buFont typeface="Wingdings" panose="05000000000000000000" pitchFamily="2" charset="2"/>
              <a:buNone/>
              <a:defRPr/>
            </a:pPr>
            <a:r>
              <a:rPr lang="en-US" altLang="en-US" sz="2800" dirty="0" smtClean="0"/>
              <a:t>C</a:t>
            </a:r>
            <a:r>
              <a:rPr lang="en-US" altLang="en-US" sz="2800" baseline="-25000" dirty="0"/>
              <a:t>i</a:t>
            </a:r>
            <a:r>
              <a:rPr lang="en-US" altLang="en-US" sz="2800" dirty="0" smtClean="0"/>
              <a:t> = Calibration factor</a:t>
            </a:r>
          </a:p>
        </p:txBody>
      </p:sp>
    </p:spTree>
  </p:cSld>
  <p:clrMapOvr>
    <a:masterClrMapping/>
  </p:clrMapOvr>
  <p:transition spd="slow">
    <p:pull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smtClean="0"/>
              <a:t>System vs. Project Issues</a:t>
            </a:r>
          </a:p>
        </p:txBody>
      </p:sp>
      <p:sp>
        <p:nvSpPr>
          <p:cNvPr id="64515" name="Content Placeholder 2" descr="Rectangle: Click to edit Master text styles&#10;Second level&#10;Third level&#10;Fourth level&#10;Fifth level"/>
          <p:cNvSpPr>
            <a:spLocks noGrp="1"/>
          </p:cNvSpPr>
          <p:nvPr>
            <p:ph idx="1"/>
          </p:nvPr>
        </p:nvSpPr>
        <p:spPr/>
        <p:txBody>
          <a:bodyPr/>
          <a:lstStyle/>
          <a:p>
            <a:r>
              <a:rPr lang="en-US" altLang="en-US" smtClean="0"/>
              <a:t>Need to consider system-wide safety gains</a:t>
            </a:r>
          </a:p>
          <a:p>
            <a:r>
              <a:rPr lang="en-US" altLang="en-US" smtClean="0"/>
              <a:t>Local vs. System optimum</a:t>
            </a:r>
          </a:p>
        </p:txBody>
      </p:sp>
    </p:spTree>
  </p:cSld>
  <p:clrMapOvr>
    <a:masterClrMapping/>
  </p:clrMapOvr>
  <p:transition spd="slow">
    <p:pull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Example				         </a:t>
            </a:r>
            <a:r>
              <a:rPr lang="en-US" altLang="en-US" sz="2000" smtClean="0"/>
              <a:t>(1/3)</a:t>
            </a:r>
          </a:p>
        </p:txBody>
      </p:sp>
      <p:sp>
        <p:nvSpPr>
          <p:cNvPr id="66563" name="Content Placeholder 2" descr="Rectangle: Click to edit Master text styles&#10;Second level&#10;Third level&#10;Fourth level&#10;Fifth level"/>
          <p:cNvSpPr>
            <a:spLocks noGrp="1"/>
          </p:cNvSpPr>
          <p:nvPr>
            <p:ph idx="1"/>
          </p:nvPr>
        </p:nvSpPr>
        <p:spPr>
          <a:xfrm>
            <a:off x="838200" y="1600200"/>
            <a:ext cx="7772400" cy="4114800"/>
          </a:xfrm>
        </p:spPr>
        <p:txBody>
          <a:bodyPr/>
          <a:lstStyle/>
          <a:p>
            <a:r>
              <a:rPr lang="en-US" altLang="en-US" dirty="0" smtClean="0"/>
              <a:t>Existing conditions</a:t>
            </a:r>
          </a:p>
          <a:p>
            <a:pPr lvl="1"/>
            <a:r>
              <a:rPr lang="en-US" altLang="en-US" dirty="0" smtClean="0"/>
              <a:t>AADT 18,000; 2-lane rural road; 10-foot lanes, 2-foot shoulder</a:t>
            </a:r>
          </a:p>
          <a:p>
            <a:r>
              <a:rPr lang="en-US" altLang="en-US" dirty="0" smtClean="0"/>
              <a:t>Option 1</a:t>
            </a:r>
          </a:p>
          <a:p>
            <a:pPr lvl="1"/>
            <a:r>
              <a:rPr lang="en-US" altLang="en-US" dirty="0" smtClean="0"/>
              <a:t>12-foot lane; 8-foot shoulder; 2-lane road</a:t>
            </a:r>
          </a:p>
          <a:p>
            <a:r>
              <a:rPr lang="en-US" altLang="en-US" dirty="0" smtClean="0"/>
              <a:t>Option 2</a:t>
            </a:r>
          </a:p>
          <a:p>
            <a:pPr lvl="1"/>
            <a:r>
              <a:rPr lang="en-US" altLang="en-US" dirty="0" smtClean="0"/>
              <a:t>12-foot lane; 8-foot shoulder; 4-lane divided</a:t>
            </a:r>
          </a:p>
        </p:txBody>
      </p:sp>
    </p:spTree>
  </p:cSld>
  <p:clrMapOvr>
    <a:masterClrMapping/>
  </p:clrMapOvr>
  <p:transition spd="slow">
    <p:pull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Example					   </a:t>
            </a:r>
            <a:r>
              <a:rPr lang="en-US" altLang="en-US" sz="2000" smtClean="0"/>
              <a:t>(2/3)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8136980"/>
              </p:ext>
            </p:extLst>
          </p:nvPr>
        </p:nvGraphicFramePr>
        <p:xfrm>
          <a:off x="838200" y="1905000"/>
          <a:ext cx="6781800" cy="2194368"/>
        </p:xfrm>
        <a:graphic>
          <a:graphicData uri="http://schemas.openxmlformats.org/drawingml/2006/table">
            <a:tbl>
              <a:tblPr firstRow="1" bandRow="1">
                <a:tableStyleId>{5C22544A-7EE6-4342-B048-85BDC9FD1C3A}</a:tableStyleId>
              </a:tblPr>
              <a:tblGrid>
                <a:gridCol w="3810000"/>
                <a:gridCol w="2971800"/>
              </a:tblGrid>
              <a:tr h="548481">
                <a:tc>
                  <a:txBody>
                    <a:bodyPr/>
                    <a:lstStyle/>
                    <a:p>
                      <a:pPr algn="ctr"/>
                      <a:r>
                        <a:rPr lang="en-US" sz="3000" b="0" dirty="0" smtClean="0">
                          <a:solidFill>
                            <a:schemeClr val="bg1"/>
                          </a:solidFill>
                          <a:latin typeface="Century Gothic"/>
                          <a:cs typeface="Century Gothic"/>
                        </a:rPr>
                        <a:t>Condition</a:t>
                      </a:r>
                      <a:endParaRPr lang="en-US" sz="3000" b="0" dirty="0">
                        <a:solidFill>
                          <a:schemeClr val="bg1"/>
                        </a:solidFill>
                        <a:latin typeface="Century Gothic"/>
                        <a:cs typeface="Century Gothic"/>
                      </a:endParaRPr>
                    </a:p>
                  </a:txBody>
                  <a:tcPr marT="45696" marB="45696">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4F81BD"/>
                    </a:solidFill>
                  </a:tcPr>
                </a:tc>
                <a:tc>
                  <a:txBody>
                    <a:bodyPr/>
                    <a:lstStyle/>
                    <a:p>
                      <a:pPr algn="ctr"/>
                      <a:r>
                        <a:rPr lang="en-US" sz="3000" b="0" dirty="0" smtClean="0">
                          <a:solidFill>
                            <a:schemeClr val="bg1"/>
                          </a:solidFill>
                          <a:latin typeface="Century Gothic"/>
                          <a:cs typeface="Century Gothic"/>
                        </a:rPr>
                        <a:t>Crashes</a:t>
                      </a:r>
                      <a:endParaRPr lang="en-US" sz="3000" b="0" dirty="0">
                        <a:solidFill>
                          <a:schemeClr val="bg1"/>
                        </a:solidFill>
                        <a:latin typeface="Century Gothic"/>
                        <a:cs typeface="Century Gothic"/>
                      </a:endParaRPr>
                    </a:p>
                  </a:txBody>
                  <a:tcPr marT="45696" marB="45696">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4F81BD"/>
                    </a:solidFill>
                  </a:tcPr>
                </a:tc>
              </a:tr>
              <a:tr h="548481">
                <a:tc>
                  <a:txBody>
                    <a:bodyPr/>
                    <a:lstStyle/>
                    <a:p>
                      <a:r>
                        <a:rPr lang="en-US" sz="3000" dirty="0" smtClean="0">
                          <a:solidFill>
                            <a:srgbClr val="353A77"/>
                          </a:solidFill>
                          <a:latin typeface="Century Gothic"/>
                          <a:cs typeface="Century Gothic"/>
                        </a:rPr>
                        <a:t>Existing</a:t>
                      </a:r>
                      <a:endParaRPr lang="en-US" sz="3000" dirty="0">
                        <a:solidFill>
                          <a:srgbClr val="353A77"/>
                        </a:solidFill>
                        <a:latin typeface="Century Gothic"/>
                        <a:cs typeface="Century Gothic"/>
                      </a:endParaRPr>
                    </a:p>
                  </a:txBody>
                  <a:tcPr marT="45696" marB="45696">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c>
                  <a:txBody>
                    <a:bodyPr/>
                    <a:lstStyle/>
                    <a:p>
                      <a:pPr algn="ctr"/>
                      <a:r>
                        <a:rPr lang="en-US" sz="3000" dirty="0" smtClean="0">
                          <a:solidFill>
                            <a:srgbClr val="353A77"/>
                          </a:solidFill>
                          <a:latin typeface="Century Gothic"/>
                          <a:cs typeface="Century Gothic"/>
                        </a:rPr>
                        <a:t>5.4</a:t>
                      </a:r>
                      <a:endParaRPr lang="en-US" sz="3000" dirty="0">
                        <a:solidFill>
                          <a:srgbClr val="353A77"/>
                        </a:solidFill>
                        <a:latin typeface="Century Gothic"/>
                        <a:cs typeface="Century Gothic"/>
                      </a:endParaRPr>
                    </a:p>
                  </a:txBody>
                  <a:tcPr marT="45696" marB="45696">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r>
              <a:tr h="548481">
                <a:tc>
                  <a:txBody>
                    <a:bodyPr/>
                    <a:lstStyle/>
                    <a:p>
                      <a:r>
                        <a:rPr lang="en-US" sz="3000" dirty="0" smtClean="0">
                          <a:solidFill>
                            <a:srgbClr val="353A77"/>
                          </a:solidFill>
                          <a:latin typeface="Century Gothic"/>
                          <a:cs typeface="Century Gothic"/>
                        </a:rPr>
                        <a:t>Option 1</a:t>
                      </a:r>
                      <a:endParaRPr lang="en-US" sz="3000" dirty="0">
                        <a:solidFill>
                          <a:srgbClr val="353A77"/>
                        </a:solidFill>
                        <a:latin typeface="Century Gothic"/>
                        <a:cs typeface="Century Gothic"/>
                      </a:endParaRPr>
                    </a:p>
                  </a:txBody>
                  <a:tcPr marT="45696" marB="45696">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c>
                  <a:txBody>
                    <a:bodyPr/>
                    <a:lstStyle/>
                    <a:p>
                      <a:pPr algn="ctr"/>
                      <a:r>
                        <a:rPr lang="en-US" sz="3000" dirty="0" smtClean="0">
                          <a:solidFill>
                            <a:srgbClr val="353A77"/>
                          </a:solidFill>
                          <a:latin typeface="Century Gothic"/>
                          <a:cs typeface="Century Gothic"/>
                        </a:rPr>
                        <a:t>2.9</a:t>
                      </a:r>
                      <a:endParaRPr lang="en-US" sz="3000" dirty="0">
                        <a:solidFill>
                          <a:srgbClr val="353A77"/>
                        </a:solidFill>
                        <a:latin typeface="Century Gothic"/>
                        <a:cs typeface="Century Gothic"/>
                      </a:endParaRPr>
                    </a:p>
                  </a:txBody>
                  <a:tcPr marT="45696" marB="45696">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r>
              <a:tr h="548481">
                <a:tc>
                  <a:txBody>
                    <a:bodyPr/>
                    <a:lstStyle/>
                    <a:p>
                      <a:r>
                        <a:rPr lang="en-US" sz="3000" dirty="0" smtClean="0">
                          <a:solidFill>
                            <a:srgbClr val="353A77"/>
                          </a:solidFill>
                          <a:latin typeface="Century Gothic"/>
                          <a:cs typeface="Century Gothic"/>
                        </a:rPr>
                        <a:t>Option 2</a:t>
                      </a:r>
                      <a:endParaRPr lang="en-US" sz="3000" dirty="0">
                        <a:solidFill>
                          <a:srgbClr val="353A77"/>
                        </a:solidFill>
                        <a:latin typeface="Century Gothic"/>
                        <a:cs typeface="Century Gothic"/>
                      </a:endParaRPr>
                    </a:p>
                  </a:txBody>
                  <a:tcPr marT="45696" marB="45696">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c>
                  <a:txBody>
                    <a:bodyPr/>
                    <a:lstStyle/>
                    <a:p>
                      <a:pPr algn="ctr"/>
                      <a:r>
                        <a:rPr lang="en-US" sz="3000" dirty="0" smtClean="0">
                          <a:solidFill>
                            <a:srgbClr val="353A77"/>
                          </a:solidFill>
                          <a:latin typeface="Century Gothic"/>
                          <a:cs typeface="Century Gothic"/>
                        </a:rPr>
                        <a:t>2.4</a:t>
                      </a:r>
                      <a:endParaRPr lang="en-US" sz="3000" dirty="0">
                        <a:solidFill>
                          <a:srgbClr val="353A77"/>
                        </a:solidFill>
                        <a:latin typeface="Century Gothic"/>
                        <a:cs typeface="Century Gothic"/>
                      </a:endParaRPr>
                    </a:p>
                  </a:txBody>
                  <a:tcPr marT="45696" marB="45696">
                    <a:lnL w="12700" cap="flat" cmpd="sng" algn="ctr">
                      <a:solidFill>
                        <a:srgbClr val="40458C"/>
                      </a:solidFill>
                      <a:prstDash val="solid"/>
                      <a:round/>
                      <a:headEnd type="none" w="med" len="med"/>
                      <a:tailEnd type="none" w="med" len="med"/>
                    </a:lnL>
                    <a:lnR w="12700" cap="flat" cmpd="sng" algn="ctr">
                      <a:solidFill>
                        <a:srgbClr val="40458C"/>
                      </a:solidFill>
                      <a:prstDash val="solid"/>
                      <a:round/>
                      <a:headEnd type="none" w="med" len="med"/>
                      <a:tailEnd type="none" w="med" len="med"/>
                    </a:lnR>
                    <a:lnT w="12700" cap="flat" cmpd="sng" algn="ctr">
                      <a:solidFill>
                        <a:srgbClr val="40458C"/>
                      </a:solidFill>
                      <a:prstDash val="solid"/>
                      <a:round/>
                      <a:headEnd type="none" w="med" len="med"/>
                      <a:tailEnd type="none" w="med" len="med"/>
                    </a:lnT>
                    <a:lnB w="12700" cap="flat" cmpd="sng" algn="ctr">
                      <a:solidFill>
                        <a:srgbClr val="40458C"/>
                      </a:solidFill>
                      <a:prstDash val="solid"/>
                      <a:round/>
                      <a:headEnd type="none" w="med" len="med"/>
                      <a:tailEnd type="none" w="med" len="med"/>
                    </a:lnB>
                    <a:solidFill>
                      <a:srgbClr val="FFFFFF"/>
                    </a:solidFill>
                  </a:tcPr>
                </a:tc>
              </a:tr>
            </a:tbl>
          </a:graphicData>
        </a:graphic>
      </p:graphicFrame>
      <p:sp>
        <p:nvSpPr>
          <p:cNvPr id="67604" name="TextBox 4"/>
          <p:cNvSpPr txBox="1">
            <a:spLocks noChangeArrowheads="1"/>
          </p:cNvSpPr>
          <p:nvPr/>
        </p:nvSpPr>
        <p:spPr bwMode="auto">
          <a:xfrm>
            <a:off x="838200" y="4343400"/>
            <a:ext cx="53911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3000" b="0" dirty="0">
                <a:solidFill>
                  <a:srgbClr val="353A77"/>
                </a:solidFill>
                <a:latin typeface="Century Gothic" panose="020B0502020202020204" pitchFamily="34" charset="0"/>
              </a:rPr>
              <a:t>Costs </a:t>
            </a:r>
          </a:p>
          <a:p>
            <a:pPr>
              <a:spcBef>
                <a:spcPct val="0"/>
              </a:spcBef>
              <a:buClrTx/>
              <a:buSzTx/>
              <a:buFontTx/>
              <a:buNone/>
            </a:pPr>
            <a:r>
              <a:rPr lang="en-US" altLang="en-US" sz="3000" b="0" dirty="0">
                <a:solidFill>
                  <a:srgbClr val="353A77"/>
                </a:solidFill>
                <a:latin typeface="Century Gothic" panose="020B0502020202020204" pitchFamily="34" charset="0"/>
              </a:rPr>
              <a:t>Option 1     $7.2 mil/mile</a:t>
            </a:r>
          </a:p>
          <a:p>
            <a:pPr>
              <a:spcBef>
                <a:spcPct val="0"/>
              </a:spcBef>
              <a:buClrTx/>
              <a:buSzTx/>
              <a:buFontTx/>
              <a:buNone/>
            </a:pPr>
            <a:r>
              <a:rPr lang="en-US" altLang="en-US" sz="3000" b="0" dirty="0">
                <a:solidFill>
                  <a:srgbClr val="353A77"/>
                </a:solidFill>
                <a:latin typeface="Century Gothic" panose="020B0502020202020204" pitchFamily="34" charset="0"/>
              </a:rPr>
              <a:t>Option 2    $21.5 mil/mile           </a:t>
            </a:r>
          </a:p>
        </p:txBody>
      </p:sp>
    </p:spTree>
  </p:cSld>
  <p:clrMapOvr>
    <a:masterClrMapping/>
  </p:clrMapOvr>
  <p:transition spd="slow">
    <p:pull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Example					   </a:t>
            </a:r>
            <a:r>
              <a:rPr lang="en-US" altLang="en-US" sz="2000" smtClean="0"/>
              <a:t>(3/3)</a:t>
            </a:r>
          </a:p>
        </p:txBody>
      </p:sp>
      <p:graphicFrame>
        <p:nvGraphicFramePr>
          <p:cNvPr id="27707" name="Group 59"/>
          <p:cNvGraphicFramePr>
            <a:graphicFrameLocks noGrp="1"/>
          </p:cNvGraphicFramePr>
          <p:nvPr>
            <p:ph idx="1"/>
            <p:extLst>
              <p:ext uri="{D42A27DB-BD31-4B8C-83A1-F6EECF244321}">
                <p14:modId xmlns:p14="http://schemas.microsoft.com/office/powerpoint/2010/main" val="641267499"/>
              </p:ext>
            </p:extLst>
          </p:nvPr>
        </p:nvGraphicFramePr>
        <p:xfrm>
          <a:off x="385763" y="2592388"/>
          <a:ext cx="8591550" cy="2270624"/>
        </p:xfrm>
        <a:graphic>
          <a:graphicData uri="http://schemas.openxmlformats.org/drawingml/2006/table">
            <a:tbl>
              <a:tblPr/>
              <a:tblGrid>
                <a:gridCol w="3423849"/>
                <a:gridCol w="1619156"/>
                <a:gridCol w="1955452"/>
                <a:gridCol w="1593093"/>
              </a:tblGrid>
              <a:tr h="8532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Cross  Section</a:t>
                      </a:r>
                    </a:p>
                  </a:txBody>
                  <a:tcPr marL="91446" marR="91446" marT="45703" marB="4570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Crashes per Year</a:t>
                      </a:r>
                    </a:p>
                  </a:txBody>
                  <a:tcPr marL="91446" marR="91446" marT="45703" marB="4570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Cost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(millions)</a:t>
                      </a:r>
                    </a:p>
                  </a:txBody>
                  <a:tcPr marL="91446" marR="91446"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Miles</a:t>
                      </a:r>
                    </a:p>
                  </a:txBody>
                  <a:tcPr marL="91446" marR="91446" marT="45703" marB="45703"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2 Lane, 10 ft L, 2 ft S</a:t>
                      </a:r>
                    </a:p>
                  </a:txBody>
                  <a:tcPr marL="91446" marR="91446" marT="45703" marB="4570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5.4</a:t>
                      </a:r>
                    </a:p>
                  </a:txBody>
                  <a:tcPr marL="91446" marR="91446" marT="45703" marB="4570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a:t>
                      </a:r>
                    </a:p>
                  </a:txBody>
                  <a:tcPr marL="91446" marR="91446" marT="45703" marB="4570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a:t>
                      </a:r>
                    </a:p>
                  </a:txBody>
                  <a:tcPr marL="91446" marR="91446" marT="45703" marB="4570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2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2 Lane, 12 ft L, 8 ft S </a:t>
                      </a:r>
                    </a:p>
                  </a:txBody>
                  <a:tcPr marL="91446" marR="91446"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2.9</a:t>
                      </a:r>
                    </a:p>
                  </a:txBody>
                  <a:tcPr marL="91446" marR="91446"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$7.2 </a:t>
                      </a:r>
                    </a:p>
                  </a:txBody>
                  <a:tcPr marL="91446" marR="91446"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69.4</a:t>
                      </a:r>
                    </a:p>
                  </a:txBody>
                  <a:tcPr marL="91446" marR="91446"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r>
              <a:tr h="4723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4 Lane, 12 ft L, 8 ft S</a:t>
                      </a:r>
                    </a:p>
                  </a:txBody>
                  <a:tcPr marL="91446" marR="91446"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2.4</a:t>
                      </a:r>
                    </a:p>
                  </a:txBody>
                  <a:tcPr marL="91446" marR="91446"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$21.5</a:t>
                      </a:r>
                    </a:p>
                  </a:txBody>
                  <a:tcPr marL="91446" marR="91446"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0" i="0" u="none" strike="noStrike" cap="none" normalizeH="0" baseline="0" dirty="0" smtClean="0">
                          <a:ln>
                            <a:noFill/>
                          </a:ln>
                          <a:solidFill>
                            <a:srgbClr val="353A77"/>
                          </a:solidFill>
                          <a:effectLst/>
                          <a:latin typeface="Century Gothic" panose="020B0502020202020204" pitchFamily="34" charset="0"/>
                        </a:rPr>
                        <a:t>23.3</a:t>
                      </a:r>
                    </a:p>
                  </a:txBody>
                  <a:tcPr marL="91446" marR="91446" marT="45703" marB="4570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9666" name="TextBox 6"/>
          <p:cNvSpPr txBox="1">
            <a:spLocks noChangeArrowheads="1"/>
          </p:cNvSpPr>
          <p:nvPr/>
        </p:nvSpPr>
        <p:spPr bwMode="auto">
          <a:xfrm>
            <a:off x="674688" y="1752600"/>
            <a:ext cx="808831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500" b="0" dirty="0">
                <a:solidFill>
                  <a:srgbClr val="353A77"/>
                </a:solidFill>
                <a:latin typeface="Century Gothic" panose="020B0502020202020204" pitchFamily="34" charset="0"/>
              </a:rPr>
              <a:t>Available budget  $500 m to improve 2 lane roads</a:t>
            </a:r>
            <a:endParaRPr lang="en-US" altLang="en-US" sz="2500" b="0" dirty="0">
              <a:solidFill>
                <a:srgbClr val="353A77"/>
              </a:solidFill>
              <a:latin typeface="Times New Roman" panose="02020603050405020304" pitchFamily="18" charset="0"/>
            </a:endParaRPr>
          </a:p>
        </p:txBody>
      </p:sp>
      <p:grpSp>
        <p:nvGrpSpPr>
          <p:cNvPr id="2" name="Group 10"/>
          <p:cNvGrpSpPr>
            <a:grpSpLocks/>
          </p:cNvGrpSpPr>
          <p:nvPr/>
        </p:nvGrpSpPr>
        <p:grpSpPr bwMode="auto">
          <a:xfrm>
            <a:off x="3048000" y="3962400"/>
            <a:ext cx="5637213" cy="1506538"/>
            <a:chOff x="2585775" y="4530480"/>
            <a:chExt cx="5637219" cy="1506566"/>
          </a:xfrm>
        </p:grpSpPr>
        <p:sp>
          <p:nvSpPr>
            <p:cNvPr id="69668" name="Oval 7"/>
            <p:cNvSpPr>
              <a:spLocks noChangeArrowheads="1"/>
            </p:cNvSpPr>
            <p:nvPr/>
          </p:nvSpPr>
          <p:spPr bwMode="auto">
            <a:xfrm>
              <a:off x="7248305" y="4530480"/>
              <a:ext cx="974689" cy="940337"/>
            </a:xfrm>
            <a:prstGeom prst="ellipse">
              <a:avLst/>
            </a:prstGeom>
            <a:noFill/>
            <a:ln w="22225">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endParaRPr lang="en-US" altLang="en-US" sz="2400"/>
            </a:p>
          </p:txBody>
        </p:sp>
        <p:cxnSp>
          <p:nvCxnSpPr>
            <p:cNvPr id="69669" name="Straight Arrow Connector 9"/>
            <p:cNvCxnSpPr>
              <a:cxnSpLocks noChangeShapeType="1"/>
            </p:cNvCxnSpPr>
            <p:nvPr/>
          </p:nvCxnSpPr>
          <p:spPr bwMode="auto">
            <a:xfrm flipV="1">
              <a:off x="6714879" y="5166091"/>
              <a:ext cx="533426" cy="393994"/>
            </a:xfrm>
            <a:prstGeom prst="straightConnector1">
              <a:avLst/>
            </a:prstGeom>
            <a:noFill/>
            <a:ln w="22225">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69670" name="TextBox 6"/>
            <p:cNvSpPr txBox="1">
              <a:spLocks noChangeArrowheads="1"/>
            </p:cNvSpPr>
            <p:nvPr/>
          </p:nvSpPr>
          <p:spPr bwMode="auto">
            <a:xfrm>
              <a:off x="2585775" y="5560085"/>
              <a:ext cx="4297346" cy="47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500" b="0">
                  <a:solidFill>
                    <a:srgbClr val="C00000"/>
                  </a:solidFill>
                  <a:latin typeface="Century Gothic" panose="020B0502020202020204" pitchFamily="34" charset="0"/>
                </a:rPr>
                <a:t>Miles to improve w/$500 m</a:t>
              </a:r>
              <a:endParaRPr lang="en-US" altLang="en-US" sz="2500" b="0">
                <a:solidFill>
                  <a:srgbClr val="C00000"/>
                </a:solidFill>
                <a:latin typeface="Times New Roman" panose="02020603050405020304" pitchFamily="18" charset="0"/>
              </a:endParaRPr>
            </a:p>
          </p:txBody>
        </p:sp>
      </p:gr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mtClean="0"/>
              <a:t>Cautions and Caveats</a:t>
            </a:r>
          </a:p>
        </p:txBody>
      </p:sp>
      <p:sp>
        <p:nvSpPr>
          <p:cNvPr id="3" name="Content Placeholder 2" descr="Rectangle: Click to edit Master text styles&#10;Second level&#10;Third level&#10;Fourth level&#10;Fifth level"/>
          <p:cNvSpPr>
            <a:spLocks noGrp="1"/>
          </p:cNvSpPr>
          <p:nvPr>
            <p:ph idx="1"/>
          </p:nvPr>
        </p:nvSpPr>
        <p:spPr/>
        <p:txBody>
          <a:bodyPr>
            <a:normAutofit fontScale="77500" lnSpcReduction="20000"/>
          </a:bodyPr>
          <a:lstStyle/>
          <a:p>
            <a:pPr>
              <a:defRPr/>
            </a:pPr>
            <a:r>
              <a:rPr lang="en-US" dirty="0" smtClean="0"/>
              <a:t>It’s a model</a:t>
            </a:r>
          </a:p>
          <a:p>
            <a:pPr lvl="1">
              <a:defRPr/>
            </a:pPr>
            <a:r>
              <a:rPr lang="en-US" dirty="0" smtClean="0"/>
              <a:t>Data quality </a:t>
            </a:r>
          </a:p>
          <a:p>
            <a:pPr lvl="1">
              <a:defRPr/>
            </a:pPr>
            <a:r>
              <a:rPr lang="en-US" dirty="0" smtClean="0"/>
              <a:t>Randomness</a:t>
            </a:r>
          </a:p>
          <a:p>
            <a:pPr>
              <a:defRPr/>
            </a:pPr>
            <a:r>
              <a:rPr lang="en-US" dirty="0" smtClean="0"/>
              <a:t>CMF effect</a:t>
            </a:r>
          </a:p>
          <a:p>
            <a:pPr lvl="1">
              <a:defRPr/>
            </a:pPr>
            <a:r>
              <a:rPr lang="en-US" dirty="0" smtClean="0"/>
              <a:t>Multiplicative</a:t>
            </a:r>
          </a:p>
          <a:p>
            <a:pPr lvl="1">
              <a:defRPr/>
            </a:pPr>
            <a:r>
              <a:rPr lang="en-US" dirty="0" smtClean="0"/>
              <a:t>Number of CMFs</a:t>
            </a:r>
          </a:p>
          <a:p>
            <a:pPr lvl="1">
              <a:defRPr/>
            </a:pPr>
            <a:r>
              <a:rPr lang="en-US" dirty="0" smtClean="0"/>
              <a:t>Under review and evaluation</a:t>
            </a:r>
          </a:p>
          <a:p>
            <a:pPr lvl="1">
              <a:defRPr/>
            </a:pPr>
            <a:r>
              <a:rPr lang="en-US" dirty="0" smtClean="0"/>
              <a:t>Crash type and severity</a:t>
            </a:r>
          </a:p>
          <a:p>
            <a:pPr>
              <a:defRPr/>
            </a:pPr>
            <a:r>
              <a:rPr lang="en-US" dirty="0" smtClean="0"/>
              <a:t>Judgment</a:t>
            </a:r>
          </a:p>
          <a:p>
            <a:pPr lvl="1">
              <a:defRPr/>
            </a:pPr>
            <a:r>
              <a:rPr lang="en-US" dirty="0" smtClean="0"/>
              <a:t>Understand strengths and weaknesses</a:t>
            </a:r>
            <a:endParaRPr lang="en-US" dirty="0"/>
          </a:p>
        </p:txBody>
      </p:sp>
    </p:spTree>
  </p:cSld>
  <p:clrMapOvr>
    <a:masterClrMapping/>
  </p:clrMapOvr>
  <p:transition spd="slow">
    <p:pull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endParaRPr lang="en-US" altLang="en-US" smtClean="0"/>
          </a:p>
        </p:txBody>
      </p:sp>
      <p:grpSp>
        <p:nvGrpSpPr>
          <p:cNvPr id="73731" name="Group 6240"/>
          <p:cNvGrpSpPr>
            <a:grpSpLocks/>
          </p:cNvGrpSpPr>
          <p:nvPr/>
        </p:nvGrpSpPr>
        <p:grpSpPr bwMode="auto">
          <a:xfrm>
            <a:off x="1484313" y="2352675"/>
            <a:ext cx="2435225" cy="2433638"/>
            <a:chOff x="3686176" y="2936876"/>
            <a:chExt cx="2435225" cy="2433638"/>
          </a:xfrm>
        </p:grpSpPr>
        <p:sp>
          <p:nvSpPr>
            <p:cNvPr id="73737" name="Freeform 7"/>
            <p:cNvSpPr>
              <a:spLocks/>
            </p:cNvSpPr>
            <p:nvPr/>
          </p:nvSpPr>
          <p:spPr bwMode="auto">
            <a:xfrm>
              <a:off x="3714751" y="3333751"/>
              <a:ext cx="2041525" cy="2030413"/>
            </a:xfrm>
            <a:custGeom>
              <a:avLst/>
              <a:gdLst>
                <a:gd name="T0" fmla="*/ 1096045817 w 2573"/>
                <a:gd name="T1" fmla="*/ 5043873 h 2557"/>
                <a:gd name="T2" fmla="*/ 1031201810 w 2573"/>
                <a:gd name="T3" fmla="*/ 25220953 h 2557"/>
                <a:gd name="T4" fmla="*/ 927956027 w 2573"/>
                <a:gd name="T5" fmla="*/ 58009304 h 2557"/>
                <a:gd name="T6" fmla="*/ 801416389 w 2573"/>
                <a:gd name="T7" fmla="*/ 103407338 h 2557"/>
                <a:gd name="T8" fmla="*/ 663544818 w 2573"/>
                <a:gd name="T9" fmla="*/ 157632944 h 2557"/>
                <a:gd name="T10" fmla="*/ 528821624 w 2573"/>
                <a:gd name="T11" fmla="*/ 218794669 h 2557"/>
                <a:gd name="T12" fmla="*/ 409836342 w 2573"/>
                <a:gd name="T13" fmla="*/ 286262029 h 2557"/>
                <a:gd name="T14" fmla="*/ 321070073 w 2573"/>
                <a:gd name="T15" fmla="*/ 354989564 h 2557"/>
                <a:gd name="T16" fmla="*/ 226008640 w 2573"/>
                <a:gd name="T17" fmla="*/ 462179806 h 2557"/>
                <a:gd name="T18" fmla="*/ 144166735 w 2573"/>
                <a:gd name="T19" fmla="*/ 544149096 h 2557"/>
                <a:gd name="T20" fmla="*/ 84359495 w 2573"/>
                <a:gd name="T21" fmla="*/ 609094520 h 2557"/>
                <a:gd name="T22" fmla="*/ 45956926 w 2573"/>
                <a:gd name="T23" fmla="*/ 683497206 h 2557"/>
                <a:gd name="T24" fmla="*/ 5036767 w 2573"/>
                <a:gd name="T25" fmla="*/ 915532835 h 2557"/>
                <a:gd name="T26" fmla="*/ 23923055 w 2573"/>
                <a:gd name="T27" fmla="*/ 1262325311 h 2557"/>
                <a:gd name="T28" fmla="*/ 124021255 w 2573"/>
                <a:gd name="T29" fmla="*/ 1471661923 h 2557"/>
                <a:gd name="T30" fmla="*/ 170608173 w 2573"/>
                <a:gd name="T31" fmla="*/ 1547326372 h 2557"/>
                <a:gd name="T32" fmla="*/ 205862366 w 2573"/>
                <a:gd name="T33" fmla="*/ 1588311016 h 2557"/>
                <a:gd name="T34" fmla="*/ 224749448 w 2573"/>
                <a:gd name="T35" fmla="*/ 1611010033 h 2557"/>
                <a:gd name="T36" fmla="*/ 339956362 w 2573"/>
                <a:gd name="T37" fmla="*/ 1451485637 h 2557"/>
                <a:gd name="T38" fmla="*/ 443832137 w 2573"/>
                <a:gd name="T39" fmla="*/ 1479859011 h 2557"/>
                <a:gd name="T40" fmla="*/ 530080816 w 2573"/>
                <a:gd name="T41" fmla="*/ 1454638058 h 2557"/>
                <a:gd name="T42" fmla="*/ 601219988 w 2573"/>
                <a:gd name="T43" fmla="*/ 1413653413 h 2557"/>
                <a:gd name="T44" fmla="*/ 675506743 w 2573"/>
                <a:gd name="T45" fmla="*/ 1365732649 h 2557"/>
                <a:gd name="T46" fmla="*/ 737831573 w 2573"/>
                <a:gd name="T47" fmla="*/ 1321595583 h 2557"/>
                <a:gd name="T48" fmla="*/ 798268806 w 2573"/>
                <a:gd name="T49" fmla="*/ 1271783367 h 2557"/>
                <a:gd name="T50" fmla="*/ 859335238 w 2573"/>
                <a:gd name="T51" fmla="*/ 1220079698 h 2557"/>
                <a:gd name="T52" fmla="*/ 878850726 w 2573"/>
                <a:gd name="T53" fmla="*/ 1217557761 h 2557"/>
                <a:gd name="T54" fmla="*/ 938657966 w 2573"/>
                <a:gd name="T55" fmla="*/ 1228907270 h 2557"/>
                <a:gd name="T56" fmla="*/ 975801344 w 2573"/>
                <a:gd name="T57" fmla="*/ 1220079698 h 2557"/>
                <a:gd name="T58" fmla="*/ 997836008 w 2573"/>
                <a:gd name="T59" fmla="*/ 1255389985 h 2557"/>
                <a:gd name="T60" fmla="*/ 1020499871 w 2573"/>
                <a:gd name="T61" fmla="*/ 1259803374 h 2557"/>
                <a:gd name="T62" fmla="*/ 1045681324 w 2573"/>
                <a:gd name="T63" fmla="*/ 1259803374 h 2557"/>
                <a:gd name="T64" fmla="*/ 1085343085 w 2573"/>
                <a:gd name="T65" fmla="*/ 1281871907 h 2557"/>
                <a:gd name="T66" fmla="*/ 1123745654 w 2573"/>
                <a:gd name="T67" fmla="*/ 1285025122 h 2557"/>
                <a:gd name="T68" fmla="*/ 1151446284 w 2573"/>
                <a:gd name="T69" fmla="*/ 1276828034 h 2557"/>
                <a:gd name="T70" fmla="*/ 1191107251 w 2573"/>
                <a:gd name="T71" fmla="*/ 1252867255 h 2557"/>
                <a:gd name="T72" fmla="*/ 1235805778 w 2573"/>
                <a:gd name="T73" fmla="*/ 1227646301 h 2557"/>
                <a:gd name="T74" fmla="*/ 1254692066 w 2573"/>
                <a:gd name="T75" fmla="*/ 1222602428 h 2557"/>
                <a:gd name="T76" fmla="*/ 1330238013 w 2573"/>
                <a:gd name="T77" fmla="*/ 1211883404 h 2557"/>
                <a:gd name="T78" fmla="*/ 1439779754 w 2573"/>
                <a:gd name="T79" fmla="*/ 1177834085 h 2557"/>
                <a:gd name="T80" fmla="*/ 1541766345 w 2573"/>
                <a:gd name="T81" fmla="*/ 1108476066 h 2557"/>
                <a:gd name="T82" fmla="*/ 1611646325 w 2573"/>
                <a:gd name="T83" fmla="*/ 980477465 h 2557"/>
                <a:gd name="T84" fmla="*/ 1615423900 w 2573"/>
                <a:gd name="T85" fmla="*/ 979216497 h 2557"/>
                <a:gd name="T86" fmla="*/ 1546803112 w 2573"/>
                <a:gd name="T87" fmla="*/ 1008221149 h 2557"/>
                <a:gd name="T88" fmla="*/ 1528546023 w 2573"/>
                <a:gd name="T89" fmla="*/ 1022723078 h 2557"/>
                <a:gd name="T90" fmla="*/ 1499586994 w 2573"/>
                <a:gd name="T91" fmla="*/ 1038486769 h 2557"/>
                <a:gd name="T92" fmla="*/ 1442297344 w 2573"/>
                <a:gd name="T93" fmla="*/ 1047944825 h 2557"/>
                <a:gd name="T94" fmla="*/ 1354161068 w 2573"/>
                <a:gd name="T95" fmla="*/ 1054249667 h 2557"/>
                <a:gd name="T96" fmla="*/ 1272949155 w 2573"/>
                <a:gd name="T97" fmla="*/ 1045422889 h 2557"/>
                <a:gd name="T98" fmla="*/ 1284910286 w 2573"/>
                <a:gd name="T99" fmla="*/ 760421828 h 2557"/>
                <a:gd name="T100" fmla="*/ 1090379851 w 2573"/>
                <a:gd name="T101" fmla="*/ 327245880 h 255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573" h="2557">
                  <a:moveTo>
                    <a:pt x="1768" y="0"/>
                  </a:moveTo>
                  <a:lnTo>
                    <a:pt x="1764" y="0"/>
                  </a:lnTo>
                  <a:lnTo>
                    <a:pt x="1756" y="4"/>
                  </a:lnTo>
                  <a:lnTo>
                    <a:pt x="1741" y="8"/>
                  </a:lnTo>
                  <a:lnTo>
                    <a:pt x="1722" y="13"/>
                  </a:lnTo>
                  <a:lnTo>
                    <a:pt x="1699" y="21"/>
                  </a:lnTo>
                  <a:lnTo>
                    <a:pt x="1670" y="29"/>
                  </a:lnTo>
                  <a:lnTo>
                    <a:pt x="1638" y="40"/>
                  </a:lnTo>
                  <a:lnTo>
                    <a:pt x="1602" y="50"/>
                  </a:lnTo>
                  <a:lnTo>
                    <a:pt x="1562" y="63"/>
                  </a:lnTo>
                  <a:lnTo>
                    <a:pt x="1520" y="76"/>
                  </a:lnTo>
                  <a:lnTo>
                    <a:pt x="1474" y="92"/>
                  </a:lnTo>
                  <a:lnTo>
                    <a:pt x="1426" y="109"/>
                  </a:lnTo>
                  <a:lnTo>
                    <a:pt x="1377" y="126"/>
                  </a:lnTo>
                  <a:lnTo>
                    <a:pt x="1325" y="145"/>
                  </a:lnTo>
                  <a:lnTo>
                    <a:pt x="1273" y="164"/>
                  </a:lnTo>
                  <a:lnTo>
                    <a:pt x="1218" y="183"/>
                  </a:lnTo>
                  <a:lnTo>
                    <a:pt x="1165" y="206"/>
                  </a:lnTo>
                  <a:lnTo>
                    <a:pt x="1109" y="227"/>
                  </a:lnTo>
                  <a:lnTo>
                    <a:pt x="1054" y="250"/>
                  </a:lnTo>
                  <a:lnTo>
                    <a:pt x="999" y="273"/>
                  </a:lnTo>
                  <a:lnTo>
                    <a:pt x="945" y="298"/>
                  </a:lnTo>
                  <a:lnTo>
                    <a:pt x="892" y="323"/>
                  </a:lnTo>
                  <a:lnTo>
                    <a:pt x="840" y="347"/>
                  </a:lnTo>
                  <a:lnTo>
                    <a:pt x="789" y="374"/>
                  </a:lnTo>
                  <a:lnTo>
                    <a:pt x="741" y="401"/>
                  </a:lnTo>
                  <a:lnTo>
                    <a:pt x="695" y="426"/>
                  </a:lnTo>
                  <a:lnTo>
                    <a:pt x="651" y="454"/>
                  </a:lnTo>
                  <a:lnTo>
                    <a:pt x="611" y="481"/>
                  </a:lnTo>
                  <a:lnTo>
                    <a:pt x="573" y="508"/>
                  </a:lnTo>
                  <a:lnTo>
                    <a:pt x="540" y="536"/>
                  </a:lnTo>
                  <a:lnTo>
                    <a:pt x="510" y="563"/>
                  </a:lnTo>
                  <a:lnTo>
                    <a:pt x="485" y="592"/>
                  </a:lnTo>
                  <a:lnTo>
                    <a:pt x="441" y="643"/>
                  </a:lnTo>
                  <a:lnTo>
                    <a:pt x="399" y="691"/>
                  </a:lnTo>
                  <a:lnTo>
                    <a:pt x="359" y="733"/>
                  </a:lnTo>
                  <a:lnTo>
                    <a:pt x="323" y="769"/>
                  </a:lnTo>
                  <a:lnTo>
                    <a:pt x="288" y="803"/>
                  </a:lnTo>
                  <a:lnTo>
                    <a:pt x="258" y="834"/>
                  </a:lnTo>
                  <a:lnTo>
                    <a:pt x="229" y="863"/>
                  </a:lnTo>
                  <a:lnTo>
                    <a:pt x="203" y="889"/>
                  </a:lnTo>
                  <a:lnTo>
                    <a:pt x="178" y="916"/>
                  </a:lnTo>
                  <a:lnTo>
                    <a:pt x="155" y="941"/>
                  </a:lnTo>
                  <a:lnTo>
                    <a:pt x="134" y="966"/>
                  </a:lnTo>
                  <a:lnTo>
                    <a:pt x="117" y="992"/>
                  </a:lnTo>
                  <a:lnTo>
                    <a:pt x="100" y="1021"/>
                  </a:lnTo>
                  <a:lnTo>
                    <a:pt x="84" y="1050"/>
                  </a:lnTo>
                  <a:lnTo>
                    <a:pt x="73" y="1084"/>
                  </a:lnTo>
                  <a:lnTo>
                    <a:pt x="61" y="1120"/>
                  </a:lnTo>
                  <a:lnTo>
                    <a:pt x="40" y="1210"/>
                  </a:lnTo>
                  <a:lnTo>
                    <a:pt x="23" y="1323"/>
                  </a:lnTo>
                  <a:lnTo>
                    <a:pt x="8" y="1452"/>
                  </a:lnTo>
                  <a:lnTo>
                    <a:pt x="0" y="1592"/>
                  </a:lnTo>
                  <a:lnTo>
                    <a:pt x="0" y="1735"/>
                  </a:lnTo>
                  <a:lnTo>
                    <a:pt x="12" y="1872"/>
                  </a:lnTo>
                  <a:lnTo>
                    <a:pt x="38" y="2002"/>
                  </a:lnTo>
                  <a:lnTo>
                    <a:pt x="80" y="2115"/>
                  </a:lnTo>
                  <a:lnTo>
                    <a:pt x="128" y="2206"/>
                  </a:lnTo>
                  <a:lnTo>
                    <a:pt x="166" y="2279"/>
                  </a:lnTo>
                  <a:lnTo>
                    <a:pt x="197" y="2334"/>
                  </a:lnTo>
                  <a:lnTo>
                    <a:pt x="222" y="2378"/>
                  </a:lnTo>
                  <a:lnTo>
                    <a:pt x="241" y="2410"/>
                  </a:lnTo>
                  <a:lnTo>
                    <a:pt x="258" y="2435"/>
                  </a:lnTo>
                  <a:lnTo>
                    <a:pt x="271" y="2454"/>
                  </a:lnTo>
                  <a:lnTo>
                    <a:pt x="287" y="2471"/>
                  </a:lnTo>
                  <a:lnTo>
                    <a:pt x="302" y="2489"/>
                  </a:lnTo>
                  <a:lnTo>
                    <a:pt x="315" y="2504"/>
                  </a:lnTo>
                  <a:lnTo>
                    <a:pt x="327" y="2519"/>
                  </a:lnTo>
                  <a:lnTo>
                    <a:pt x="338" y="2531"/>
                  </a:lnTo>
                  <a:lnTo>
                    <a:pt x="348" y="2542"/>
                  </a:lnTo>
                  <a:lnTo>
                    <a:pt x="353" y="2550"/>
                  </a:lnTo>
                  <a:lnTo>
                    <a:pt x="357" y="2555"/>
                  </a:lnTo>
                  <a:lnTo>
                    <a:pt x="359" y="2557"/>
                  </a:lnTo>
                  <a:lnTo>
                    <a:pt x="512" y="2286"/>
                  </a:lnTo>
                  <a:lnTo>
                    <a:pt x="519" y="2290"/>
                  </a:lnTo>
                  <a:lnTo>
                    <a:pt x="540" y="2302"/>
                  </a:lnTo>
                  <a:lnTo>
                    <a:pt x="573" y="2315"/>
                  </a:lnTo>
                  <a:lnTo>
                    <a:pt x="611" y="2328"/>
                  </a:lnTo>
                  <a:lnTo>
                    <a:pt x="657" y="2342"/>
                  </a:lnTo>
                  <a:lnTo>
                    <a:pt x="705" y="2347"/>
                  </a:lnTo>
                  <a:lnTo>
                    <a:pt x="752" y="2346"/>
                  </a:lnTo>
                  <a:lnTo>
                    <a:pt x="796" y="2332"/>
                  </a:lnTo>
                  <a:lnTo>
                    <a:pt x="819" y="2321"/>
                  </a:lnTo>
                  <a:lnTo>
                    <a:pt x="842" y="2307"/>
                  </a:lnTo>
                  <a:lnTo>
                    <a:pt x="869" y="2294"/>
                  </a:lnTo>
                  <a:lnTo>
                    <a:pt x="897" y="2277"/>
                  </a:lnTo>
                  <a:lnTo>
                    <a:pt x="926" y="2260"/>
                  </a:lnTo>
                  <a:lnTo>
                    <a:pt x="955" y="2242"/>
                  </a:lnTo>
                  <a:lnTo>
                    <a:pt x="985" y="2223"/>
                  </a:lnTo>
                  <a:lnTo>
                    <a:pt x="1014" y="2204"/>
                  </a:lnTo>
                  <a:lnTo>
                    <a:pt x="1044" y="2185"/>
                  </a:lnTo>
                  <a:lnTo>
                    <a:pt x="1073" y="2166"/>
                  </a:lnTo>
                  <a:lnTo>
                    <a:pt x="1100" y="2147"/>
                  </a:lnTo>
                  <a:lnTo>
                    <a:pt x="1126" y="2130"/>
                  </a:lnTo>
                  <a:lnTo>
                    <a:pt x="1151" y="2111"/>
                  </a:lnTo>
                  <a:lnTo>
                    <a:pt x="1172" y="2096"/>
                  </a:lnTo>
                  <a:lnTo>
                    <a:pt x="1191" y="2080"/>
                  </a:lnTo>
                  <a:lnTo>
                    <a:pt x="1209" y="2067"/>
                  </a:lnTo>
                  <a:lnTo>
                    <a:pt x="1239" y="2042"/>
                  </a:lnTo>
                  <a:lnTo>
                    <a:pt x="1268" y="2017"/>
                  </a:lnTo>
                  <a:lnTo>
                    <a:pt x="1296" y="1992"/>
                  </a:lnTo>
                  <a:lnTo>
                    <a:pt x="1323" y="1970"/>
                  </a:lnTo>
                  <a:lnTo>
                    <a:pt x="1346" y="1950"/>
                  </a:lnTo>
                  <a:lnTo>
                    <a:pt x="1365" y="1935"/>
                  </a:lnTo>
                  <a:lnTo>
                    <a:pt x="1377" y="1926"/>
                  </a:lnTo>
                  <a:lnTo>
                    <a:pt x="1380" y="1922"/>
                  </a:lnTo>
                  <a:lnTo>
                    <a:pt x="1384" y="1926"/>
                  </a:lnTo>
                  <a:lnTo>
                    <a:pt x="1396" y="1931"/>
                  </a:lnTo>
                  <a:lnTo>
                    <a:pt x="1413" y="1941"/>
                  </a:lnTo>
                  <a:lnTo>
                    <a:pt x="1436" y="1949"/>
                  </a:lnTo>
                  <a:lnTo>
                    <a:pt x="1462" y="1952"/>
                  </a:lnTo>
                  <a:lnTo>
                    <a:pt x="1491" y="1949"/>
                  </a:lnTo>
                  <a:lnTo>
                    <a:pt x="1523" y="1937"/>
                  </a:lnTo>
                  <a:lnTo>
                    <a:pt x="1556" y="1914"/>
                  </a:lnTo>
                  <a:lnTo>
                    <a:pt x="1554" y="1920"/>
                  </a:lnTo>
                  <a:lnTo>
                    <a:pt x="1550" y="1935"/>
                  </a:lnTo>
                  <a:lnTo>
                    <a:pt x="1552" y="1954"/>
                  </a:lnTo>
                  <a:lnTo>
                    <a:pt x="1565" y="1975"/>
                  </a:lnTo>
                  <a:lnTo>
                    <a:pt x="1575" y="1985"/>
                  </a:lnTo>
                  <a:lnTo>
                    <a:pt x="1585" y="1991"/>
                  </a:lnTo>
                  <a:lnTo>
                    <a:pt x="1594" y="1994"/>
                  </a:lnTo>
                  <a:lnTo>
                    <a:pt x="1602" y="1998"/>
                  </a:lnTo>
                  <a:lnTo>
                    <a:pt x="1611" y="1998"/>
                  </a:lnTo>
                  <a:lnTo>
                    <a:pt x="1621" y="1998"/>
                  </a:lnTo>
                  <a:lnTo>
                    <a:pt x="1628" y="1996"/>
                  </a:lnTo>
                  <a:lnTo>
                    <a:pt x="1638" y="1994"/>
                  </a:lnTo>
                  <a:lnTo>
                    <a:pt x="1649" y="1994"/>
                  </a:lnTo>
                  <a:lnTo>
                    <a:pt x="1661" y="1998"/>
                  </a:lnTo>
                  <a:lnTo>
                    <a:pt x="1676" y="2006"/>
                  </a:lnTo>
                  <a:lnTo>
                    <a:pt x="1691" y="2015"/>
                  </a:lnTo>
                  <a:lnTo>
                    <a:pt x="1707" y="2025"/>
                  </a:lnTo>
                  <a:lnTo>
                    <a:pt x="1724" y="2033"/>
                  </a:lnTo>
                  <a:lnTo>
                    <a:pt x="1739" y="2038"/>
                  </a:lnTo>
                  <a:lnTo>
                    <a:pt x="1756" y="2040"/>
                  </a:lnTo>
                  <a:lnTo>
                    <a:pt x="1772" y="2040"/>
                  </a:lnTo>
                  <a:lnTo>
                    <a:pt x="1785" y="2038"/>
                  </a:lnTo>
                  <a:lnTo>
                    <a:pt x="1796" y="2036"/>
                  </a:lnTo>
                  <a:lnTo>
                    <a:pt x="1808" y="2034"/>
                  </a:lnTo>
                  <a:lnTo>
                    <a:pt x="1819" y="2031"/>
                  </a:lnTo>
                  <a:lnTo>
                    <a:pt x="1829" y="2025"/>
                  </a:lnTo>
                  <a:lnTo>
                    <a:pt x="1842" y="2017"/>
                  </a:lnTo>
                  <a:lnTo>
                    <a:pt x="1856" y="2008"/>
                  </a:lnTo>
                  <a:lnTo>
                    <a:pt x="1873" y="1996"/>
                  </a:lnTo>
                  <a:lnTo>
                    <a:pt x="1892" y="1987"/>
                  </a:lnTo>
                  <a:lnTo>
                    <a:pt x="1911" y="1975"/>
                  </a:lnTo>
                  <a:lnTo>
                    <a:pt x="1930" y="1964"/>
                  </a:lnTo>
                  <a:lnTo>
                    <a:pt x="1949" y="1954"/>
                  </a:lnTo>
                  <a:lnTo>
                    <a:pt x="1963" y="1947"/>
                  </a:lnTo>
                  <a:lnTo>
                    <a:pt x="1972" y="1943"/>
                  </a:lnTo>
                  <a:lnTo>
                    <a:pt x="1976" y="1941"/>
                  </a:lnTo>
                  <a:lnTo>
                    <a:pt x="1980" y="1941"/>
                  </a:lnTo>
                  <a:lnTo>
                    <a:pt x="1993" y="1939"/>
                  </a:lnTo>
                  <a:lnTo>
                    <a:pt x="2016" y="1937"/>
                  </a:lnTo>
                  <a:lnTo>
                    <a:pt x="2043" y="1933"/>
                  </a:lnTo>
                  <a:lnTo>
                    <a:pt x="2075" y="1929"/>
                  </a:lnTo>
                  <a:lnTo>
                    <a:pt x="2113" y="1922"/>
                  </a:lnTo>
                  <a:lnTo>
                    <a:pt x="2155" y="1912"/>
                  </a:lnTo>
                  <a:lnTo>
                    <a:pt x="2197" y="1901"/>
                  </a:lnTo>
                  <a:lnTo>
                    <a:pt x="2243" y="1886"/>
                  </a:lnTo>
                  <a:lnTo>
                    <a:pt x="2287" y="1868"/>
                  </a:lnTo>
                  <a:lnTo>
                    <a:pt x="2333" y="1845"/>
                  </a:lnTo>
                  <a:lnTo>
                    <a:pt x="2375" y="1821"/>
                  </a:lnTo>
                  <a:lnTo>
                    <a:pt x="2415" y="1792"/>
                  </a:lnTo>
                  <a:lnTo>
                    <a:pt x="2449" y="1758"/>
                  </a:lnTo>
                  <a:lnTo>
                    <a:pt x="2480" y="1720"/>
                  </a:lnTo>
                  <a:lnTo>
                    <a:pt x="2505" y="1676"/>
                  </a:lnTo>
                  <a:lnTo>
                    <a:pt x="2539" y="1601"/>
                  </a:lnTo>
                  <a:lnTo>
                    <a:pt x="2560" y="1555"/>
                  </a:lnTo>
                  <a:lnTo>
                    <a:pt x="2571" y="1534"/>
                  </a:lnTo>
                  <a:lnTo>
                    <a:pt x="2573" y="1531"/>
                  </a:lnTo>
                  <a:lnTo>
                    <a:pt x="2571" y="1540"/>
                  </a:lnTo>
                  <a:lnTo>
                    <a:pt x="2566" y="1553"/>
                  </a:lnTo>
                  <a:lnTo>
                    <a:pt x="2560" y="1565"/>
                  </a:lnTo>
                  <a:lnTo>
                    <a:pt x="2558" y="1571"/>
                  </a:lnTo>
                  <a:lnTo>
                    <a:pt x="2459" y="1597"/>
                  </a:lnTo>
                  <a:lnTo>
                    <a:pt x="2457" y="1599"/>
                  </a:lnTo>
                  <a:lnTo>
                    <a:pt x="2453" y="1603"/>
                  </a:lnTo>
                  <a:lnTo>
                    <a:pt x="2447" y="1609"/>
                  </a:lnTo>
                  <a:lnTo>
                    <a:pt x="2438" y="1615"/>
                  </a:lnTo>
                  <a:lnTo>
                    <a:pt x="2428" y="1622"/>
                  </a:lnTo>
                  <a:lnTo>
                    <a:pt x="2417" y="1630"/>
                  </a:lnTo>
                  <a:lnTo>
                    <a:pt x="2405" y="1637"/>
                  </a:lnTo>
                  <a:lnTo>
                    <a:pt x="2392" y="1643"/>
                  </a:lnTo>
                  <a:lnTo>
                    <a:pt x="2382" y="1647"/>
                  </a:lnTo>
                  <a:lnTo>
                    <a:pt x="2367" y="1649"/>
                  </a:lnTo>
                  <a:lnTo>
                    <a:pt x="2346" y="1655"/>
                  </a:lnTo>
                  <a:lnTo>
                    <a:pt x="2319" y="1658"/>
                  </a:lnTo>
                  <a:lnTo>
                    <a:pt x="2291" y="1662"/>
                  </a:lnTo>
                  <a:lnTo>
                    <a:pt x="2258" y="1666"/>
                  </a:lnTo>
                  <a:lnTo>
                    <a:pt x="2222" y="1668"/>
                  </a:lnTo>
                  <a:lnTo>
                    <a:pt x="2188" y="1670"/>
                  </a:lnTo>
                  <a:lnTo>
                    <a:pt x="2151" y="1672"/>
                  </a:lnTo>
                  <a:lnTo>
                    <a:pt x="2115" y="1672"/>
                  </a:lnTo>
                  <a:lnTo>
                    <a:pt x="2081" y="1670"/>
                  </a:lnTo>
                  <a:lnTo>
                    <a:pt x="2050" y="1666"/>
                  </a:lnTo>
                  <a:lnTo>
                    <a:pt x="2022" y="1658"/>
                  </a:lnTo>
                  <a:lnTo>
                    <a:pt x="1997" y="1651"/>
                  </a:lnTo>
                  <a:lnTo>
                    <a:pt x="1976" y="1639"/>
                  </a:lnTo>
                  <a:lnTo>
                    <a:pt x="1963" y="1624"/>
                  </a:lnTo>
                  <a:lnTo>
                    <a:pt x="2041" y="1206"/>
                  </a:lnTo>
                  <a:lnTo>
                    <a:pt x="2207" y="1013"/>
                  </a:lnTo>
                  <a:lnTo>
                    <a:pt x="1875" y="947"/>
                  </a:lnTo>
                  <a:lnTo>
                    <a:pt x="1749" y="834"/>
                  </a:lnTo>
                  <a:lnTo>
                    <a:pt x="1732" y="519"/>
                  </a:lnTo>
                  <a:lnTo>
                    <a:pt x="1837" y="61"/>
                  </a:lnTo>
                  <a:lnTo>
                    <a:pt x="17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8" name="Freeform 8"/>
            <p:cNvSpPr>
              <a:spLocks/>
            </p:cNvSpPr>
            <p:nvPr/>
          </p:nvSpPr>
          <p:spPr bwMode="auto">
            <a:xfrm>
              <a:off x="5059363" y="2938463"/>
              <a:ext cx="714375" cy="1219200"/>
            </a:xfrm>
            <a:custGeom>
              <a:avLst/>
              <a:gdLst>
                <a:gd name="T0" fmla="*/ 547459970 w 899"/>
                <a:gd name="T1" fmla="*/ 358164241 h 1534"/>
                <a:gd name="T2" fmla="*/ 539882351 w 899"/>
                <a:gd name="T3" fmla="*/ 343635573 h 1534"/>
                <a:gd name="T4" fmla="*/ 531673792 w 899"/>
                <a:gd name="T5" fmla="*/ 326580285 h 1534"/>
                <a:gd name="T6" fmla="*/ 524727906 w 899"/>
                <a:gd name="T7" fmla="*/ 314578238 h 1534"/>
                <a:gd name="T8" fmla="*/ 518413753 w 899"/>
                <a:gd name="T9" fmla="*/ 306366521 h 1534"/>
                <a:gd name="T10" fmla="*/ 511467866 w 899"/>
                <a:gd name="T11" fmla="*/ 293100767 h 1534"/>
                <a:gd name="T12" fmla="*/ 502627575 w 899"/>
                <a:gd name="T13" fmla="*/ 276045478 h 1534"/>
                <a:gd name="T14" fmla="*/ 517150286 w 899"/>
                <a:gd name="T15" fmla="*/ 262780518 h 1534"/>
                <a:gd name="T16" fmla="*/ 518413753 w 899"/>
                <a:gd name="T17" fmla="*/ 220457429 h 1534"/>
                <a:gd name="T18" fmla="*/ 522201768 w 899"/>
                <a:gd name="T19" fmla="*/ 191400094 h 1534"/>
                <a:gd name="T20" fmla="*/ 506416385 w 899"/>
                <a:gd name="T21" fmla="*/ 128863241 h 1534"/>
                <a:gd name="T22" fmla="*/ 478632839 w 899"/>
                <a:gd name="T23" fmla="*/ 95384517 h 1534"/>
                <a:gd name="T24" fmla="*/ 474844029 w 899"/>
                <a:gd name="T25" fmla="*/ 80855055 h 1534"/>
                <a:gd name="T26" fmla="*/ 506416385 w 899"/>
                <a:gd name="T27" fmla="*/ 60010232 h 1534"/>
                <a:gd name="T28" fmla="*/ 542408489 w 899"/>
                <a:gd name="T29" fmla="*/ 51797720 h 1534"/>
                <a:gd name="T30" fmla="*/ 542408489 w 899"/>
                <a:gd name="T31" fmla="*/ 30952102 h 1534"/>
                <a:gd name="T32" fmla="*/ 435063116 w 899"/>
                <a:gd name="T33" fmla="*/ 0 h 1534"/>
                <a:gd name="T34" fmla="*/ 399071012 w 899"/>
                <a:gd name="T35" fmla="*/ 10738338 h 1534"/>
                <a:gd name="T36" fmla="*/ 354238617 w 899"/>
                <a:gd name="T37" fmla="*/ 17687143 h 1534"/>
                <a:gd name="T38" fmla="*/ 308775284 w 899"/>
                <a:gd name="T39" fmla="*/ 22740385 h 1534"/>
                <a:gd name="T40" fmla="*/ 291725640 w 899"/>
                <a:gd name="T41" fmla="*/ 20213764 h 1534"/>
                <a:gd name="T42" fmla="*/ 244999634 w 899"/>
                <a:gd name="T43" fmla="*/ 29057335 h 1534"/>
                <a:gd name="T44" fmla="*/ 237422015 w 899"/>
                <a:gd name="T45" fmla="*/ 34742431 h 1534"/>
                <a:gd name="T46" fmla="*/ 205218721 w 899"/>
                <a:gd name="T47" fmla="*/ 25267006 h 1534"/>
                <a:gd name="T48" fmla="*/ 177435175 w 899"/>
                <a:gd name="T49" fmla="*/ 38532760 h 1534"/>
                <a:gd name="T50" fmla="*/ 165437807 w 899"/>
                <a:gd name="T51" fmla="*/ 46744478 h 1534"/>
                <a:gd name="T52" fmla="*/ 126919565 w 899"/>
                <a:gd name="T53" fmla="*/ 38532760 h 1534"/>
                <a:gd name="T54" fmla="*/ 97873348 w 899"/>
                <a:gd name="T55" fmla="*/ 58746524 h 1534"/>
                <a:gd name="T56" fmla="*/ 94084538 w 899"/>
                <a:gd name="T57" fmla="*/ 83382471 h 1534"/>
                <a:gd name="T58" fmla="*/ 83350637 w 899"/>
                <a:gd name="T59" fmla="*/ 90330480 h 1534"/>
                <a:gd name="T60" fmla="*/ 43569723 w 899"/>
                <a:gd name="T61" fmla="*/ 120651523 h 1534"/>
                <a:gd name="T62" fmla="*/ 38518242 w 899"/>
                <a:gd name="T63" fmla="*/ 150340712 h 1534"/>
                <a:gd name="T64" fmla="*/ 47357738 w 899"/>
                <a:gd name="T65" fmla="*/ 168659709 h 1534"/>
                <a:gd name="T66" fmla="*/ 2526138 w 899"/>
                <a:gd name="T67" fmla="*/ 201506578 h 1534"/>
                <a:gd name="T68" fmla="*/ 10734696 w 899"/>
                <a:gd name="T69" fmla="*/ 249514764 h 1534"/>
                <a:gd name="T70" fmla="*/ 61881244 w 899"/>
                <a:gd name="T71" fmla="*/ 336055710 h 1534"/>
                <a:gd name="T72" fmla="*/ 46095067 w 899"/>
                <a:gd name="T73" fmla="*/ 342371865 h 1534"/>
                <a:gd name="T74" fmla="*/ 31572355 w 899"/>
                <a:gd name="T75" fmla="*/ 360690862 h 1534"/>
                <a:gd name="T76" fmla="*/ 35360371 w 899"/>
                <a:gd name="T77" fmla="*/ 377115092 h 1534"/>
                <a:gd name="T78" fmla="*/ 61881244 w 899"/>
                <a:gd name="T79" fmla="*/ 423227715 h 1534"/>
                <a:gd name="T80" fmla="*/ 63143916 w 899"/>
                <a:gd name="T81" fmla="*/ 443441479 h 1534"/>
                <a:gd name="T82" fmla="*/ 49883877 w 899"/>
                <a:gd name="T83" fmla="*/ 492712578 h 1534"/>
                <a:gd name="T84" fmla="*/ 27783546 w 899"/>
                <a:gd name="T85" fmla="*/ 593150337 h 1534"/>
                <a:gd name="T86" fmla="*/ 13260040 w 899"/>
                <a:gd name="T87" fmla="*/ 708748619 h 1534"/>
                <a:gd name="T88" fmla="*/ 36623837 w 899"/>
                <a:gd name="T89" fmla="*/ 858457477 h 1534"/>
                <a:gd name="T90" fmla="*/ 88402118 w 899"/>
                <a:gd name="T91" fmla="*/ 902675334 h 1534"/>
                <a:gd name="T92" fmla="*/ 193221353 w 899"/>
                <a:gd name="T93" fmla="*/ 944997628 h 1534"/>
                <a:gd name="T94" fmla="*/ 335295363 w 899"/>
                <a:gd name="T95" fmla="*/ 951314578 h 1534"/>
                <a:gd name="T96" fmla="*/ 399071012 w 899"/>
                <a:gd name="T97" fmla="*/ 951314578 h 1534"/>
                <a:gd name="T98" fmla="*/ 482421649 w 899"/>
                <a:gd name="T99" fmla="*/ 967738013 h 1534"/>
                <a:gd name="T100" fmla="*/ 490630207 w 899"/>
                <a:gd name="T101" fmla="*/ 926678632 h 1534"/>
                <a:gd name="T102" fmla="*/ 512730538 w 899"/>
                <a:gd name="T103" fmla="*/ 903938247 h 1534"/>
                <a:gd name="T104" fmla="*/ 519676424 w 899"/>
                <a:gd name="T105" fmla="*/ 877407533 h 1534"/>
                <a:gd name="T106" fmla="*/ 482421649 w 899"/>
                <a:gd name="T107" fmla="*/ 840138480 h 1534"/>
                <a:gd name="T108" fmla="*/ 483684321 w 899"/>
                <a:gd name="T109" fmla="*/ 756756009 h 1534"/>
                <a:gd name="T110" fmla="*/ 482421649 w 899"/>
                <a:gd name="T111" fmla="*/ 690429622 h 1534"/>
                <a:gd name="T112" fmla="*/ 489367535 w 899"/>
                <a:gd name="T113" fmla="*/ 557776052 h 1534"/>
                <a:gd name="T114" fmla="*/ 500101437 w 899"/>
                <a:gd name="T115" fmla="*/ 531877192 h 1534"/>
                <a:gd name="T116" fmla="*/ 534199136 w 899"/>
                <a:gd name="T117" fmla="*/ 533771959 h 1534"/>
                <a:gd name="T118" fmla="*/ 561982681 w 899"/>
                <a:gd name="T119" fmla="*/ 531877192 h 153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9" h="1534">
                  <a:moveTo>
                    <a:pt x="894" y="786"/>
                  </a:moveTo>
                  <a:lnTo>
                    <a:pt x="892" y="763"/>
                  </a:lnTo>
                  <a:lnTo>
                    <a:pt x="890" y="698"/>
                  </a:lnTo>
                  <a:lnTo>
                    <a:pt x="890" y="687"/>
                  </a:lnTo>
                  <a:lnTo>
                    <a:pt x="890" y="658"/>
                  </a:lnTo>
                  <a:lnTo>
                    <a:pt x="884" y="616"/>
                  </a:lnTo>
                  <a:lnTo>
                    <a:pt x="867" y="567"/>
                  </a:lnTo>
                  <a:lnTo>
                    <a:pt x="865" y="565"/>
                  </a:lnTo>
                  <a:lnTo>
                    <a:pt x="865" y="561"/>
                  </a:lnTo>
                  <a:lnTo>
                    <a:pt x="865" y="559"/>
                  </a:lnTo>
                  <a:lnTo>
                    <a:pt x="863" y="557"/>
                  </a:lnTo>
                  <a:lnTo>
                    <a:pt x="861" y="553"/>
                  </a:lnTo>
                  <a:lnTo>
                    <a:pt x="859" y="548"/>
                  </a:lnTo>
                  <a:lnTo>
                    <a:pt x="855" y="544"/>
                  </a:lnTo>
                  <a:lnTo>
                    <a:pt x="854" y="540"/>
                  </a:lnTo>
                  <a:lnTo>
                    <a:pt x="852" y="536"/>
                  </a:lnTo>
                  <a:lnTo>
                    <a:pt x="850" y="530"/>
                  </a:lnTo>
                  <a:lnTo>
                    <a:pt x="846" y="527"/>
                  </a:lnTo>
                  <a:lnTo>
                    <a:pt x="844" y="523"/>
                  </a:lnTo>
                  <a:lnTo>
                    <a:pt x="842" y="519"/>
                  </a:lnTo>
                  <a:lnTo>
                    <a:pt x="842" y="517"/>
                  </a:lnTo>
                  <a:lnTo>
                    <a:pt x="840" y="513"/>
                  </a:lnTo>
                  <a:lnTo>
                    <a:pt x="838" y="511"/>
                  </a:lnTo>
                  <a:lnTo>
                    <a:pt x="836" y="508"/>
                  </a:lnTo>
                  <a:lnTo>
                    <a:pt x="836" y="506"/>
                  </a:lnTo>
                  <a:lnTo>
                    <a:pt x="834" y="502"/>
                  </a:lnTo>
                  <a:lnTo>
                    <a:pt x="833" y="500"/>
                  </a:lnTo>
                  <a:lnTo>
                    <a:pt x="831" y="498"/>
                  </a:lnTo>
                  <a:lnTo>
                    <a:pt x="831" y="496"/>
                  </a:lnTo>
                  <a:lnTo>
                    <a:pt x="829" y="494"/>
                  </a:lnTo>
                  <a:lnTo>
                    <a:pt x="827" y="492"/>
                  </a:lnTo>
                  <a:lnTo>
                    <a:pt x="825" y="490"/>
                  </a:lnTo>
                  <a:lnTo>
                    <a:pt x="825" y="488"/>
                  </a:lnTo>
                  <a:lnTo>
                    <a:pt x="823" y="487"/>
                  </a:lnTo>
                  <a:lnTo>
                    <a:pt x="821" y="485"/>
                  </a:lnTo>
                  <a:lnTo>
                    <a:pt x="819" y="481"/>
                  </a:lnTo>
                  <a:lnTo>
                    <a:pt x="819" y="479"/>
                  </a:lnTo>
                  <a:lnTo>
                    <a:pt x="817" y="475"/>
                  </a:lnTo>
                  <a:lnTo>
                    <a:pt x="815" y="473"/>
                  </a:lnTo>
                  <a:lnTo>
                    <a:pt x="813" y="469"/>
                  </a:lnTo>
                  <a:lnTo>
                    <a:pt x="812" y="466"/>
                  </a:lnTo>
                  <a:lnTo>
                    <a:pt x="810" y="464"/>
                  </a:lnTo>
                  <a:lnTo>
                    <a:pt x="808" y="460"/>
                  </a:lnTo>
                  <a:lnTo>
                    <a:pt x="802" y="450"/>
                  </a:lnTo>
                  <a:lnTo>
                    <a:pt x="796" y="445"/>
                  </a:lnTo>
                  <a:lnTo>
                    <a:pt x="794" y="441"/>
                  </a:lnTo>
                  <a:lnTo>
                    <a:pt x="792" y="439"/>
                  </a:lnTo>
                  <a:lnTo>
                    <a:pt x="794" y="439"/>
                  </a:lnTo>
                  <a:lnTo>
                    <a:pt x="796" y="437"/>
                  </a:lnTo>
                  <a:lnTo>
                    <a:pt x="800" y="437"/>
                  </a:lnTo>
                  <a:lnTo>
                    <a:pt x="804" y="435"/>
                  </a:lnTo>
                  <a:lnTo>
                    <a:pt x="808" y="431"/>
                  </a:lnTo>
                  <a:lnTo>
                    <a:pt x="812" y="429"/>
                  </a:lnTo>
                  <a:lnTo>
                    <a:pt x="813" y="425"/>
                  </a:lnTo>
                  <a:lnTo>
                    <a:pt x="817" y="422"/>
                  </a:lnTo>
                  <a:lnTo>
                    <a:pt x="819" y="416"/>
                  </a:lnTo>
                  <a:lnTo>
                    <a:pt x="823" y="406"/>
                  </a:lnTo>
                  <a:lnTo>
                    <a:pt x="823" y="397"/>
                  </a:lnTo>
                  <a:lnTo>
                    <a:pt x="823" y="385"/>
                  </a:lnTo>
                  <a:lnTo>
                    <a:pt x="821" y="376"/>
                  </a:lnTo>
                  <a:lnTo>
                    <a:pt x="821" y="366"/>
                  </a:lnTo>
                  <a:lnTo>
                    <a:pt x="821" y="357"/>
                  </a:lnTo>
                  <a:lnTo>
                    <a:pt x="821" y="349"/>
                  </a:lnTo>
                  <a:lnTo>
                    <a:pt x="823" y="332"/>
                  </a:lnTo>
                  <a:lnTo>
                    <a:pt x="825" y="319"/>
                  </a:lnTo>
                  <a:lnTo>
                    <a:pt x="827" y="311"/>
                  </a:lnTo>
                  <a:lnTo>
                    <a:pt x="827" y="309"/>
                  </a:lnTo>
                  <a:lnTo>
                    <a:pt x="827" y="307"/>
                  </a:lnTo>
                  <a:lnTo>
                    <a:pt x="827" y="303"/>
                  </a:lnTo>
                  <a:lnTo>
                    <a:pt x="827" y="299"/>
                  </a:lnTo>
                  <a:lnTo>
                    <a:pt x="825" y="288"/>
                  </a:lnTo>
                  <a:lnTo>
                    <a:pt x="821" y="273"/>
                  </a:lnTo>
                  <a:lnTo>
                    <a:pt x="817" y="256"/>
                  </a:lnTo>
                  <a:lnTo>
                    <a:pt x="813" y="237"/>
                  </a:lnTo>
                  <a:lnTo>
                    <a:pt x="808" y="221"/>
                  </a:lnTo>
                  <a:lnTo>
                    <a:pt x="802" y="204"/>
                  </a:lnTo>
                  <a:lnTo>
                    <a:pt x="794" y="191"/>
                  </a:lnTo>
                  <a:lnTo>
                    <a:pt x="787" y="177"/>
                  </a:lnTo>
                  <a:lnTo>
                    <a:pt x="785" y="175"/>
                  </a:lnTo>
                  <a:lnTo>
                    <a:pt x="783" y="172"/>
                  </a:lnTo>
                  <a:lnTo>
                    <a:pt x="781" y="170"/>
                  </a:lnTo>
                  <a:lnTo>
                    <a:pt x="779" y="168"/>
                  </a:lnTo>
                  <a:lnTo>
                    <a:pt x="758" y="151"/>
                  </a:lnTo>
                  <a:lnTo>
                    <a:pt x="747" y="141"/>
                  </a:lnTo>
                  <a:lnTo>
                    <a:pt x="743" y="137"/>
                  </a:lnTo>
                  <a:lnTo>
                    <a:pt x="745" y="135"/>
                  </a:lnTo>
                  <a:lnTo>
                    <a:pt x="749" y="132"/>
                  </a:lnTo>
                  <a:lnTo>
                    <a:pt x="752" y="128"/>
                  </a:lnTo>
                  <a:lnTo>
                    <a:pt x="758" y="122"/>
                  </a:lnTo>
                  <a:lnTo>
                    <a:pt x="766" y="114"/>
                  </a:lnTo>
                  <a:lnTo>
                    <a:pt x="773" y="109"/>
                  </a:lnTo>
                  <a:lnTo>
                    <a:pt x="783" y="103"/>
                  </a:lnTo>
                  <a:lnTo>
                    <a:pt x="789" y="99"/>
                  </a:lnTo>
                  <a:lnTo>
                    <a:pt x="796" y="97"/>
                  </a:lnTo>
                  <a:lnTo>
                    <a:pt x="802" y="95"/>
                  </a:lnTo>
                  <a:lnTo>
                    <a:pt x="810" y="93"/>
                  </a:lnTo>
                  <a:lnTo>
                    <a:pt x="817" y="91"/>
                  </a:lnTo>
                  <a:lnTo>
                    <a:pt x="823" y="91"/>
                  </a:lnTo>
                  <a:lnTo>
                    <a:pt x="831" y="91"/>
                  </a:lnTo>
                  <a:lnTo>
                    <a:pt x="836" y="90"/>
                  </a:lnTo>
                  <a:lnTo>
                    <a:pt x="848" y="86"/>
                  </a:lnTo>
                  <a:lnTo>
                    <a:pt x="859" y="82"/>
                  </a:lnTo>
                  <a:lnTo>
                    <a:pt x="867" y="78"/>
                  </a:lnTo>
                  <a:lnTo>
                    <a:pt x="873" y="74"/>
                  </a:lnTo>
                  <a:lnTo>
                    <a:pt x="875" y="70"/>
                  </a:lnTo>
                  <a:lnTo>
                    <a:pt x="875" y="65"/>
                  </a:lnTo>
                  <a:lnTo>
                    <a:pt x="875" y="61"/>
                  </a:lnTo>
                  <a:lnTo>
                    <a:pt x="871" y="57"/>
                  </a:lnTo>
                  <a:lnTo>
                    <a:pt x="859" y="49"/>
                  </a:lnTo>
                  <a:lnTo>
                    <a:pt x="842" y="40"/>
                  </a:lnTo>
                  <a:lnTo>
                    <a:pt x="819" y="28"/>
                  </a:lnTo>
                  <a:lnTo>
                    <a:pt x="792" y="19"/>
                  </a:lnTo>
                  <a:lnTo>
                    <a:pt x="764" y="9"/>
                  </a:lnTo>
                  <a:lnTo>
                    <a:pt x="737" y="4"/>
                  </a:lnTo>
                  <a:lnTo>
                    <a:pt x="710" y="0"/>
                  </a:lnTo>
                  <a:lnTo>
                    <a:pt x="689" y="0"/>
                  </a:lnTo>
                  <a:lnTo>
                    <a:pt x="682" y="2"/>
                  </a:lnTo>
                  <a:lnTo>
                    <a:pt x="674" y="4"/>
                  </a:lnTo>
                  <a:lnTo>
                    <a:pt x="665" y="6"/>
                  </a:lnTo>
                  <a:lnTo>
                    <a:pt x="657" y="9"/>
                  </a:lnTo>
                  <a:lnTo>
                    <a:pt x="649" y="11"/>
                  </a:lnTo>
                  <a:lnTo>
                    <a:pt x="640" y="15"/>
                  </a:lnTo>
                  <a:lnTo>
                    <a:pt x="632" y="17"/>
                  </a:lnTo>
                  <a:lnTo>
                    <a:pt x="624" y="21"/>
                  </a:lnTo>
                  <a:lnTo>
                    <a:pt x="605" y="28"/>
                  </a:lnTo>
                  <a:lnTo>
                    <a:pt x="590" y="34"/>
                  </a:lnTo>
                  <a:lnTo>
                    <a:pt x="579" y="38"/>
                  </a:lnTo>
                  <a:lnTo>
                    <a:pt x="575" y="40"/>
                  </a:lnTo>
                  <a:lnTo>
                    <a:pt x="571" y="36"/>
                  </a:lnTo>
                  <a:lnTo>
                    <a:pt x="561" y="28"/>
                  </a:lnTo>
                  <a:lnTo>
                    <a:pt x="546" y="21"/>
                  </a:lnTo>
                  <a:lnTo>
                    <a:pt x="523" y="21"/>
                  </a:lnTo>
                  <a:lnTo>
                    <a:pt x="512" y="25"/>
                  </a:lnTo>
                  <a:lnTo>
                    <a:pt x="502" y="27"/>
                  </a:lnTo>
                  <a:lnTo>
                    <a:pt x="497" y="30"/>
                  </a:lnTo>
                  <a:lnTo>
                    <a:pt x="491" y="34"/>
                  </a:lnTo>
                  <a:lnTo>
                    <a:pt x="489" y="36"/>
                  </a:lnTo>
                  <a:lnTo>
                    <a:pt x="487" y="40"/>
                  </a:lnTo>
                  <a:lnTo>
                    <a:pt x="485" y="42"/>
                  </a:lnTo>
                  <a:lnTo>
                    <a:pt x="483" y="40"/>
                  </a:lnTo>
                  <a:lnTo>
                    <a:pt x="479" y="38"/>
                  </a:lnTo>
                  <a:lnTo>
                    <a:pt x="472" y="36"/>
                  </a:lnTo>
                  <a:lnTo>
                    <a:pt x="462" y="32"/>
                  </a:lnTo>
                  <a:lnTo>
                    <a:pt x="453" y="30"/>
                  </a:lnTo>
                  <a:lnTo>
                    <a:pt x="443" y="30"/>
                  </a:lnTo>
                  <a:lnTo>
                    <a:pt x="432" y="30"/>
                  </a:lnTo>
                  <a:lnTo>
                    <a:pt x="420" y="32"/>
                  </a:lnTo>
                  <a:lnTo>
                    <a:pt x="405" y="36"/>
                  </a:lnTo>
                  <a:lnTo>
                    <a:pt x="395" y="40"/>
                  </a:lnTo>
                  <a:lnTo>
                    <a:pt x="388" y="46"/>
                  </a:lnTo>
                  <a:lnTo>
                    <a:pt x="382" y="49"/>
                  </a:lnTo>
                  <a:lnTo>
                    <a:pt x="380" y="51"/>
                  </a:lnTo>
                  <a:lnTo>
                    <a:pt x="378" y="53"/>
                  </a:lnTo>
                  <a:lnTo>
                    <a:pt x="378" y="55"/>
                  </a:lnTo>
                  <a:lnTo>
                    <a:pt x="376" y="55"/>
                  </a:lnTo>
                  <a:lnTo>
                    <a:pt x="374" y="55"/>
                  </a:lnTo>
                  <a:lnTo>
                    <a:pt x="373" y="53"/>
                  </a:lnTo>
                  <a:lnTo>
                    <a:pt x="363" y="49"/>
                  </a:lnTo>
                  <a:lnTo>
                    <a:pt x="353" y="46"/>
                  </a:lnTo>
                  <a:lnTo>
                    <a:pt x="340" y="42"/>
                  </a:lnTo>
                  <a:lnTo>
                    <a:pt x="329" y="40"/>
                  </a:lnTo>
                  <a:lnTo>
                    <a:pt x="325" y="40"/>
                  </a:lnTo>
                  <a:lnTo>
                    <a:pt x="321" y="40"/>
                  </a:lnTo>
                  <a:lnTo>
                    <a:pt x="317" y="40"/>
                  </a:lnTo>
                  <a:lnTo>
                    <a:pt x="313" y="40"/>
                  </a:lnTo>
                  <a:lnTo>
                    <a:pt x="306" y="44"/>
                  </a:lnTo>
                  <a:lnTo>
                    <a:pt x="296" y="49"/>
                  </a:lnTo>
                  <a:lnTo>
                    <a:pt x="289" y="55"/>
                  </a:lnTo>
                  <a:lnTo>
                    <a:pt x="281" y="61"/>
                  </a:lnTo>
                  <a:lnTo>
                    <a:pt x="275" y="67"/>
                  </a:lnTo>
                  <a:lnTo>
                    <a:pt x="271" y="70"/>
                  </a:lnTo>
                  <a:lnTo>
                    <a:pt x="269" y="74"/>
                  </a:lnTo>
                  <a:lnTo>
                    <a:pt x="268" y="76"/>
                  </a:lnTo>
                  <a:lnTo>
                    <a:pt x="266" y="74"/>
                  </a:lnTo>
                  <a:lnTo>
                    <a:pt x="262" y="74"/>
                  </a:lnTo>
                  <a:lnTo>
                    <a:pt x="258" y="72"/>
                  </a:lnTo>
                  <a:lnTo>
                    <a:pt x="250" y="69"/>
                  </a:lnTo>
                  <a:lnTo>
                    <a:pt x="239" y="67"/>
                  </a:lnTo>
                  <a:lnTo>
                    <a:pt x="226" y="63"/>
                  </a:lnTo>
                  <a:lnTo>
                    <a:pt x="212" y="61"/>
                  </a:lnTo>
                  <a:lnTo>
                    <a:pt x="206" y="61"/>
                  </a:lnTo>
                  <a:lnTo>
                    <a:pt x="201" y="61"/>
                  </a:lnTo>
                  <a:lnTo>
                    <a:pt x="195" y="63"/>
                  </a:lnTo>
                  <a:lnTo>
                    <a:pt x="191" y="65"/>
                  </a:lnTo>
                  <a:lnTo>
                    <a:pt x="176" y="69"/>
                  </a:lnTo>
                  <a:lnTo>
                    <a:pt x="166" y="72"/>
                  </a:lnTo>
                  <a:lnTo>
                    <a:pt x="161" y="80"/>
                  </a:lnTo>
                  <a:lnTo>
                    <a:pt x="157" y="91"/>
                  </a:lnTo>
                  <a:lnTo>
                    <a:pt x="155" y="93"/>
                  </a:lnTo>
                  <a:lnTo>
                    <a:pt x="155" y="95"/>
                  </a:lnTo>
                  <a:lnTo>
                    <a:pt x="155" y="97"/>
                  </a:lnTo>
                  <a:lnTo>
                    <a:pt x="155" y="99"/>
                  </a:lnTo>
                  <a:lnTo>
                    <a:pt x="153" y="109"/>
                  </a:lnTo>
                  <a:lnTo>
                    <a:pt x="151" y="118"/>
                  </a:lnTo>
                  <a:lnTo>
                    <a:pt x="149" y="126"/>
                  </a:lnTo>
                  <a:lnTo>
                    <a:pt x="149" y="132"/>
                  </a:lnTo>
                  <a:lnTo>
                    <a:pt x="149" y="135"/>
                  </a:lnTo>
                  <a:lnTo>
                    <a:pt x="149" y="139"/>
                  </a:lnTo>
                  <a:lnTo>
                    <a:pt x="149" y="141"/>
                  </a:lnTo>
                  <a:lnTo>
                    <a:pt x="147" y="141"/>
                  </a:lnTo>
                  <a:lnTo>
                    <a:pt x="142" y="141"/>
                  </a:lnTo>
                  <a:lnTo>
                    <a:pt x="132" y="143"/>
                  </a:lnTo>
                  <a:lnTo>
                    <a:pt x="121" y="147"/>
                  </a:lnTo>
                  <a:lnTo>
                    <a:pt x="111" y="151"/>
                  </a:lnTo>
                  <a:lnTo>
                    <a:pt x="101" y="154"/>
                  </a:lnTo>
                  <a:lnTo>
                    <a:pt x="92" y="160"/>
                  </a:lnTo>
                  <a:lnTo>
                    <a:pt x="82" y="170"/>
                  </a:lnTo>
                  <a:lnTo>
                    <a:pt x="75" y="181"/>
                  </a:lnTo>
                  <a:lnTo>
                    <a:pt x="69" y="191"/>
                  </a:lnTo>
                  <a:lnTo>
                    <a:pt x="65" y="200"/>
                  </a:lnTo>
                  <a:lnTo>
                    <a:pt x="61" y="208"/>
                  </a:lnTo>
                  <a:lnTo>
                    <a:pt x="59" y="216"/>
                  </a:lnTo>
                  <a:lnTo>
                    <a:pt x="59" y="223"/>
                  </a:lnTo>
                  <a:lnTo>
                    <a:pt x="59" y="229"/>
                  </a:lnTo>
                  <a:lnTo>
                    <a:pt x="59" y="235"/>
                  </a:lnTo>
                  <a:lnTo>
                    <a:pt x="61" y="238"/>
                  </a:lnTo>
                  <a:lnTo>
                    <a:pt x="63" y="242"/>
                  </a:lnTo>
                  <a:lnTo>
                    <a:pt x="63" y="246"/>
                  </a:lnTo>
                  <a:lnTo>
                    <a:pt x="65" y="250"/>
                  </a:lnTo>
                  <a:lnTo>
                    <a:pt x="69" y="258"/>
                  </a:lnTo>
                  <a:lnTo>
                    <a:pt x="71" y="261"/>
                  </a:lnTo>
                  <a:lnTo>
                    <a:pt x="75" y="265"/>
                  </a:lnTo>
                  <a:lnTo>
                    <a:pt x="75" y="267"/>
                  </a:lnTo>
                  <a:lnTo>
                    <a:pt x="71" y="269"/>
                  </a:lnTo>
                  <a:lnTo>
                    <a:pt x="59" y="273"/>
                  </a:lnTo>
                  <a:lnTo>
                    <a:pt x="44" y="282"/>
                  </a:lnTo>
                  <a:lnTo>
                    <a:pt x="27" y="292"/>
                  </a:lnTo>
                  <a:lnTo>
                    <a:pt x="17" y="299"/>
                  </a:lnTo>
                  <a:lnTo>
                    <a:pt x="10" y="309"/>
                  </a:lnTo>
                  <a:lnTo>
                    <a:pt x="4" y="319"/>
                  </a:lnTo>
                  <a:lnTo>
                    <a:pt x="0" y="328"/>
                  </a:lnTo>
                  <a:lnTo>
                    <a:pt x="0" y="347"/>
                  </a:lnTo>
                  <a:lnTo>
                    <a:pt x="4" y="366"/>
                  </a:lnTo>
                  <a:lnTo>
                    <a:pt x="10" y="382"/>
                  </a:lnTo>
                  <a:lnTo>
                    <a:pt x="16" y="393"/>
                  </a:lnTo>
                  <a:lnTo>
                    <a:pt x="17" y="395"/>
                  </a:lnTo>
                  <a:lnTo>
                    <a:pt x="19" y="397"/>
                  </a:lnTo>
                  <a:lnTo>
                    <a:pt x="38" y="429"/>
                  </a:lnTo>
                  <a:lnTo>
                    <a:pt x="59" y="467"/>
                  </a:lnTo>
                  <a:lnTo>
                    <a:pt x="82" y="508"/>
                  </a:lnTo>
                  <a:lnTo>
                    <a:pt x="98" y="532"/>
                  </a:lnTo>
                  <a:lnTo>
                    <a:pt x="96" y="534"/>
                  </a:lnTo>
                  <a:lnTo>
                    <a:pt x="92" y="534"/>
                  </a:lnTo>
                  <a:lnTo>
                    <a:pt x="88" y="536"/>
                  </a:lnTo>
                  <a:lnTo>
                    <a:pt x="84" y="536"/>
                  </a:lnTo>
                  <a:lnTo>
                    <a:pt x="80" y="538"/>
                  </a:lnTo>
                  <a:lnTo>
                    <a:pt x="77" y="540"/>
                  </a:lnTo>
                  <a:lnTo>
                    <a:pt x="73" y="542"/>
                  </a:lnTo>
                  <a:lnTo>
                    <a:pt x="69" y="544"/>
                  </a:lnTo>
                  <a:lnTo>
                    <a:pt x="67" y="546"/>
                  </a:lnTo>
                  <a:lnTo>
                    <a:pt x="63" y="550"/>
                  </a:lnTo>
                  <a:lnTo>
                    <a:pt x="59" y="551"/>
                  </a:lnTo>
                  <a:lnTo>
                    <a:pt x="56" y="557"/>
                  </a:lnTo>
                  <a:lnTo>
                    <a:pt x="52" y="563"/>
                  </a:lnTo>
                  <a:lnTo>
                    <a:pt x="50" y="571"/>
                  </a:lnTo>
                  <a:lnTo>
                    <a:pt x="50" y="578"/>
                  </a:lnTo>
                  <a:lnTo>
                    <a:pt x="50" y="582"/>
                  </a:lnTo>
                  <a:lnTo>
                    <a:pt x="52" y="586"/>
                  </a:lnTo>
                  <a:lnTo>
                    <a:pt x="52" y="590"/>
                  </a:lnTo>
                  <a:lnTo>
                    <a:pt x="54" y="593"/>
                  </a:lnTo>
                  <a:lnTo>
                    <a:pt x="54" y="595"/>
                  </a:lnTo>
                  <a:lnTo>
                    <a:pt x="56" y="597"/>
                  </a:lnTo>
                  <a:lnTo>
                    <a:pt x="56" y="599"/>
                  </a:lnTo>
                  <a:lnTo>
                    <a:pt x="56" y="601"/>
                  </a:lnTo>
                  <a:lnTo>
                    <a:pt x="65" y="620"/>
                  </a:lnTo>
                  <a:lnTo>
                    <a:pt x="75" y="637"/>
                  </a:lnTo>
                  <a:lnTo>
                    <a:pt x="84" y="651"/>
                  </a:lnTo>
                  <a:lnTo>
                    <a:pt x="92" y="662"/>
                  </a:lnTo>
                  <a:lnTo>
                    <a:pt x="98" y="670"/>
                  </a:lnTo>
                  <a:lnTo>
                    <a:pt x="103" y="675"/>
                  </a:lnTo>
                  <a:lnTo>
                    <a:pt x="105" y="679"/>
                  </a:lnTo>
                  <a:lnTo>
                    <a:pt x="107" y="681"/>
                  </a:lnTo>
                  <a:lnTo>
                    <a:pt x="107" y="683"/>
                  </a:lnTo>
                  <a:lnTo>
                    <a:pt x="105" y="687"/>
                  </a:lnTo>
                  <a:lnTo>
                    <a:pt x="103" y="693"/>
                  </a:lnTo>
                  <a:lnTo>
                    <a:pt x="100" y="702"/>
                  </a:lnTo>
                  <a:lnTo>
                    <a:pt x="98" y="710"/>
                  </a:lnTo>
                  <a:lnTo>
                    <a:pt x="96" y="719"/>
                  </a:lnTo>
                  <a:lnTo>
                    <a:pt x="92" y="731"/>
                  </a:lnTo>
                  <a:lnTo>
                    <a:pt x="90" y="742"/>
                  </a:lnTo>
                  <a:lnTo>
                    <a:pt x="86" y="754"/>
                  </a:lnTo>
                  <a:lnTo>
                    <a:pt x="82" y="767"/>
                  </a:lnTo>
                  <a:lnTo>
                    <a:pt x="79" y="780"/>
                  </a:lnTo>
                  <a:lnTo>
                    <a:pt x="75" y="794"/>
                  </a:lnTo>
                  <a:lnTo>
                    <a:pt x="69" y="821"/>
                  </a:lnTo>
                  <a:lnTo>
                    <a:pt x="63" y="847"/>
                  </a:lnTo>
                  <a:lnTo>
                    <a:pt x="56" y="878"/>
                  </a:lnTo>
                  <a:lnTo>
                    <a:pt x="50" y="908"/>
                  </a:lnTo>
                  <a:lnTo>
                    <a:pt x="48" y="924"/>
                  </a:lnTo>
                  <a:lnTo>
                    <a:pt x="44" y="939"/>
                  </a:lnTo>
                  <a:lnTo>
                    <a:pt x="42" y="954"/>
                  </a:lnTo>
                  <a:lnTo>
                    <a:pt x="40" y="969"/>
                  </a:lnTo>
                  <a:lnTo>
                    <a:pt x="35" y="1002"/>
                  </a:lnTo>
                  <a:lnTo>
                    <a:pt x="31" y="1034"/>
                  </a:lnTo>
                  <a:lnTo>
                    <a:pt x="27" y="1069"/>
                  </a:lnTo>
                  <a:lnTo>
                    <a:pt x="23" y="1101"/>
                  </a:lnTo>
                  <a:lnTo>
                    <a:pt x="21" y="1122"/>
                  </a:lnTo>
                  <a:lnTo>
                    <a:pt x="21" y="1143"/>
                  </a:lnTo>
                  <a:lnTo>
                    <a:pt x="19" y="1164"/>
                  </a:lnTo>
                  <a:lnTo>
                    <a:pt x="19" y="1185"/>
                  </a:lnTo>
                  <a:lnTo>
                    <a:pt x="23" y="1237"/>
                  </a:lnTo>
                  <a:lnTo>
                    <a:pt x="31" y="1282"/>
                  </a:lnTo>
                  <a:lnTo>
                    <a:pt x="42" y="1324"/>
                  </a:lnTo>
                  <a:lnTo>
                    <a:pt x="58" y="1359"/>
                  </a:lnTo>
                  <a:lnTo>
                    <a:pt x="63" y="1366"/>
                  </a:lnTo>
                  <a:lnTo>
                    <a:pt x="71" y="1376"/>
                  </a:lnTo>
                  <a:lnTo>
                    <a:pt x="77" y="1384"/>
                  </a:lnTo>
                  <a:lnTo>
                    <a:pt x="84" y="1391"/>
                  </a:lnTo>
                  <a:lnTo>
                    <a:pt x="103" y="1406"/>
                  </a:lnTo>
                  <a:lnTo>
                    <a:pt x="121" y="1418"/>
                  </a:lnTo>
                  <a:lnTo>
                    <a:pt x="140" y="1429"/>
                  </a:lnTo>
                  <a:lnTo>
                    <a:pt x="159" y="1441"/>
                  </a:lnTo>
                  <a:lnTo>
                    <a:pt x="176" y="1450"/>
                  </a:lnTo>
                  <a:lnTo>
                    <a:pt x="195" y="1458"/>
                  </a:lnTo>
                  <a:lnTo>
                    <a:pt x="212" y="1466"/>
                  </a:lnTo>
                  <a:lnTo>
                    <a:pt x="229" y="1473"/>
                  </a:lnTo>
                  <a:lnTo>
                    <a:pt x="268" y="1487"/>
                  </a:lnTo>
                  <a:lnTo>
                    <a:pt x="306" y="1496"/>
                  </a:lnTo>
                  <a:lnTo>
                    <a:pt x="342" y="1502"/>
                  </a:lnTo>
                  <a:lnTo>
                    <a:pt x="376" y="1504"/>
                  </a:lnTo>
                  <a:lnTo>
                    <a:pt x="409" y="1506"/>
                  </a:lnTo>
                  <a:lnTo>
                    <a:pt x="441" y="1506"/>
                  </a:lnTo>
                  <a:lnTo>
                    <a:pt x="470" y="1506"/>
                  </a:lnTo>
                  <a:lnTo>
                    <a:pt x="497" y="1506"/>
                  </a:lnTo>
                  <a:lnTo>
                    <a:pt x="531" y="1506"/>
                  </a:lnTo>
                  <a:lnTo>
                    <a:pt x="560" y="1506"/>
                  </a:lnTo>
                  <a:lnTo>
                    <a:pt x="582" y="1506"/>
                  </a:lnTo>
                  <a:lnTo>
                    <a:pt x="602" y="1506"/>
                  </a:lnTo>
                  <a:lnTo>
                    <a:pt x="615" y="1506"/>
                  </a:lnTo>
                  <a:lnTo>
                    <a:pt x="624" y="1506"/>
                  </a:lnTo>
                  <a:lnTo>
                    <a:pt x="630" y="1506"/>
                  </a:lnTo>
                  <a:lnTo>
                    <a:pt x="632" y="1506"/>
                  </a:lnTo>
                  <a:lnTo>
                    <a:pt x="638" y="1508"/>
                  </a:lnTo>
                  <a:lnTo>
                    <a:pt x="653" y="1513"/>
                  </a:lnTo>
                  <a:lnTo>
                    <a:pt x="674" y="1519"/>
                  </a:lnTo>
                  <a:lnTo>
                    <a:pt x="697" y="1527"/>
                  </a:lnTo>
                  <a:lnTo>
                    <a:pt x="724" y="1532"/>
                  </a:lnTo>
                  <a:lnTo>
                    <a:pt x="745" y="1534"/>
                  </a:lnTo>
                  <a:lnTo>
                    <a:pt x="764" y="1532"/>
                  </a:lnTo>
                  <a:lnTo>
                    <a:pt x="773" y="1525"/>
                  </a:lnTo>
                  <a:lnTo>
                    <a:pt x="779" y="1508"/>
                  </a:lnTo>
                  <a:lnTo>
                    <a:pt x="781" y="1494"/>
                  </a:lnTo>
                  <a:lnTo>
                    <a:pt x="779" y="1483"/>
                  </a:lnTo>
                  <a:lnTo>
                    <a:pt x="777" y="1473"/>
                  </a:lnTo>
                  <a:lnTo>
                    <a:pt x="777" y="1469"/>
                  </a:lnTo>
                  <a:lnTo>
                    <a:pt x="777" y="1467"/>
                  </a:lnTo>
                  <a:lnTo>
                    <a:pt x="775" y="1466"/>
                  </a:lnTo>
                  <a:lnTo>
                    <a:pt x="777" y="1464"/>
                  </a:lnTo>
                  <a:lnTo>
                    <a:pt x="785" y="1460"/>
                  </a:lnTo>
                  <a:lnTo>
                    <a:pt x="792" y="1452"/>
                  </a:lnTo>
                  <a:lnTo>
                    <a:pt x="802" y="1443"/>
                  </a:lnTo>
                  <a:lnTo>
                    <a:pt x="812" y="1431"/>
                  </a:lnTo>
                  <a:lnTo>
                    <a:pt x="819" y="1420"/>
                  </a:lnTo>
                  <a:lnTo>
                    <a:pt x="823" y="1405"/>
                  </a:lnTo>
                  <a:lnTo>
                    <a:pt x="823" y="1391"/>
                  </a:lnTo>
                  <a:lnTo>
                    <a:pt x="823" y="1389"/>
                  </a:lnTo>
                  <a:lnTo>
                    <a:pt x="817" y="1374"/>
                  </a:lnTo>
                  <a:lnTo>
                    <a:pt x="808" y="1363"/>
                  </a:lnTo>
                  <a:lnTo>
                    <a:pt x="796" y="1351"/>
                  </a:lnTo>
                  <a:lnTo>
                    <a:pt x="785" y="1342"/>
                  </a:lnTo>
                  <a:lnTo>
                    <a:pt x="775" y="1336"/>
                  </a:lnTo>
                  <a:lnTo>
                    <a:pt x="768" y="1332"/>
                  </a:lnTo>
                  <a:lnTo>
                    <a:pt x="764" y="1330"/>
                  </a:lnTo>
                  <a:lnTo>
                    <a:pt x="762" y="1328"/>
                  </a:lnTo>
                  <a:lnTo>
                    <a:pt x="749" y="1296"/>
                  </a:lnTo>
                  <a:lnTo>
                    <a:pt x="743" y="1282"/>
                  </a:lnTo>
                  <a:lnTo>
                    <a:pt x="747" y="1282"/>
                  </a:lnTo>
                  <a:lnTo>
                    <a:pt x="754" y="1277"/>
                  </a:lnTo>
                  <a:lnTo>
                    <a:pt x="762" y="1252"/>
                  </a:lnTo>
                  <a:lnTo>
                    <a:pt x="766" y="1198"/>
                  </a:lnTo>
                  <a:lnTo>
                    <a:pt x="766" y="1196"/>
                  </a:lnTo>
                  <a:lnTo>
                    <a:pt x="766" y="1195"/>
                  </a:lnTo>
                  <a:lnTo>
                    <a:pt x="766" y="1193"/>
                  </a:lnTo>
                  <a:lnTo>
                    <a:pt x="766" y="1158"/>
                  </a:lnTo>
                  <a:lnTo>
                    <a:pt x="766" y="1126"/>
                  </a:lnTo>
                  <a:lnTo>
                    <a:pt x="764" y="1093"/>
                  </a:lnTo>
                  <a:lnTo>
                    <a:pt x="764" y="1065"/>
                  </a:lnTo>
                  <a:lnTo>
                    <a:pt x="764" y="1038"/>
                  </a:lnTo>
                  <a:lnTo>
                    <a:pt x="764" y="1011"/>
                  </a:lnTo>
                  <a:lnTo>
                    <a:pt x="764" y="988"/>
                  </a:lnTo>
                  <a:lnTo>
                    <a:pt x="766" y="967"/>
                  </a:lnTo>
                  <a:lnTo>
                    <a:pt x="770" y="925"/>
                  </a:lnTo>
                  <a:lnTo>
                    <a:pt x="775" y="883"/>
                  </a:lnTo>
                  <a:lnTo>
                    <a:pt x="781" y="853"/>
                  </a:lnTo>
                  <a:lnTo>
                    <a:pt x="783" y="840"/>
                  </a:lnTo>
                  <a:lnTo>
                    <a:pt x="785" y="840"/>
                  </a:lnTo>
                  <a:lnTo>
                    <a:pt x="787" y="840"/>
                  </a:lnTo>
                  <a:lnTo>
                    <a:pt x="792" y="842"/>
                  </a:lnTo>
                  <a:lnTo>
                    <a:pt x="798" y="842"/>
                  </a:lnTo>
                  <a:lnTo>
                    <a:pt x="806" y="842"/>
                  </a:lnTo>
                  <a:lnTo>
                    <a:pt x="815" y="843"/>
                  </a:lnTo>
                  <a:lnTo>
                    <a:pt x="823" y="845"/>
                  </a:lnTo>
                  <a:lnTo>
                    <a:pt x="831" y="845"/>
                  </a:lnTo>
                  <a:lnTo>
                    <a:pt x="838" y="845"/>
                  </a:lnTo>
                  <a:lnTo>
                    <a:pt x="846" y="845"/>
                  </a:lnTo>
                  <a:lnTo>
                    <a:pt x="854" y="845"/>
                  </a:lnTo>
                  <a:lnTo>
                    <a:pt x="861" y="845"/>
                  </a:lnTo>
                  <a:lnTo>
                    <a:pt x="869" y="845"/>
                  </a:lnTo>
                  <a:lnTo>
                    <a:pt x="875" y="845"/>
                  </a:lnTo>
                  <a:lnTo>
                    <a:pt x="880" y="845"/>
                  </a:lnTo>
                  <a:lnTo>
                    <a:pt x="886" y="843"/>
                  </a:lnTo>
                  <a:lnTo>
                    <a:pt x="890" y="842"/>
                  </a:lnTo>
                  <a:lnTo>
                    <a:pt x="894" y="840"/>
                  </a:lnTo>
                  <a:lnTo>
                    <a:pt x="899" y="826"/>
                  </a:lnTo>
                  <a:lnTo>
                    <a:pt x="899" y="807"/>
                  </a:lnTo>
                  <a:lnTo>
                    <a:pt x="896" y="792"/>
                  </a:lnTo>
                  <a:lnTo>
                    <a:pt x="894" y="786"/>
                  </a:lnTo>
                  <a:close/>
                </a:path>
              </a:pathLst>
            </a:custGeom>
            <a:solidFill>
              <a:srgbClr val="E5A0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9" name="Freeform 9"/>
            <p:cNvSpPr>
              <a:spLocks/>
            </p:cNvSpPr>
            <p:nvPr/>
          </p:nvSpPr>
          <p:spPr bwMode="auto">
            <a:xfrm>
              <a:off x="5183188" y="2987676"/>
              <a:ext cx="44450" cy="23813"/>
            </a:xfrm>
            <a:custGeom>
              <a:avLst/>
              <a:gdLst>
                <a:gd name="T0" fmla="*/ 0 w 55"/>
                <a:gd name="T1" fmla="*/ 18901966 h 30"/>
                <a:gd name="T2" fmla="*/ 8490758 w 55"/>
                <a:gd name="T3" fmla="*/ 14491798 h 30"/>
                <a:gd name="T4" fmla="*/ 17635335 w 55"/>
                <a:gd name="T5" fmla="*/ 9451380 h 30"/>
                <a:gd name="T6" fmla="*/ 27432924 w 55"/>
                <a:gd name="T7" fmla="*/ 5040418 h 30"/>
                <a:gd name="T8" fmla="*/ 35923682 w 55"/>
                <a:gd name="T9" fmla="*/ 0 h 30"/>
                <a:gd name="T10" fmla="*/ 32004808 w 55"/>
                <a:gd name="T11" fmla="*/ 0 h 30"/>
                <a:gd name="T12" fmla="*/ 28738945 w 55"/>
                <a:gd name="T13" fmla="*/ 0 h 30"/>
                <a:gd name="T14" fmla="*/ 24820072 w 55"/>
                <a:gd name="T15" fmla="*/ 1260501 h 30"/>
                <a:gd name="T16" fmla="*/ 22207220 w 55"/>
                <a:gd name="T17" fmla="*/ 2520209 h 30"/>
                <a:gd name="T18" fmla="*/ 12409632 w 55"/>
                <a:gd name="T19" fmla="*/ 5040418 h 30"/>
                <a:gd name="T20" fmla="*/ 5878715 w 55"/>
                <a:gd name="T21" fmla="*/ 6930377 h 30"/>
                <a:gd name="T22" fmla="*/ 2612852 w 55"/>
                <a:gd name="T23" fmla="*/ 11971589 h 30"/>
                <a:gd name="T24" fmla="*/ 0 w 55"/>
                <a:gd name="T25" fmla="*/ 18901966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30">
                  <a:moveTo>
                    <a:pt x="0" y="30"/>
                  </a:moveTo>
                  <a:lnTo>
                    <a:pt x="13" y="23"/>
                  </a:lnTo>
                  <a:lnTo>
                    <a:pt x="27" y="15"/>
                  </a:lnTo>
                  <a:lnTo>
                    <a:pt x="42" y="8"/>
                  </a:lnTo>
                  <a:lnTo>
                    <a:pt x="55" y="0"/>
                  </a:lnTo>
                  <a:lnTo>
                    <a:pt x="49" y="0"/>
                  </a:lnTo>
                  <a:lnTo>
                    <a:pt x="44" y="0"/>
                  </a:lnTo>
                  <a:lnTo>
                    <a:pt x="38" y="2"/>
                  </a:lnTo>
                  <a:lnTo>
                    <a:pt x="34" y="4"/>
                  </a:lnTo>
                  <a:lnTo>
                    <a:pt x="19" y="8"/>
                  </a:lnTo>
                  <a:lnTo>
                    <a:pt x="9" y="11"/>
                  </a:lnTo>
                  <a:lnTo>
                    <a:pt x="4" y="19"/>
                  </a:lnTo>
                  <a:lnTo>
                    <a:pt x="0" y="30"/>
                  </a:lnTo>
                  <a:close/>
                </a:path>
              </a:pathLst>
            </a:custGeom>
            <a:solidFill>
              <a:srgbClr val="E5A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0" name="Freeform 10"/>
            <p:cNvSpPr>
              <a:spLocks/>
            </p:cNvSpPr>
            <p:nvPr/>
          </p:nvSpPr>
          <p:spPr bwMode="auto">
            <a:xfrm>
              <a:off x="5091113" y="3660776"/>
              <a:ext cx="7938" cy="47625"/>
            </a:xfrm>
            <a:custGeom>
              <a:avLst/>
              <a:gdLst>
                <a:gd name="T0" fmla="*/ 0 w 10"/>
                <a:gd name="T1" fmla="*/ 37182633 h 61"/>
                <a:gd name="T2" fmla="*/ 1260554 w 10"/>
                <a:gd name="T3" fmla="*/ 28039414 h 61"/>
                <a:gd name="T4" fmla="*/ 2520315 w 10"/>
                <a:gd name="T5" fmla="*/ 18896195 h 61"/>
                <a:gd name="T6" fmla="*/ 5040630 w 10"/>
                <a:gd name="T7" fmla="*/ 9752975 h 61"/>
                <a:gd name="T8" fmla="*/ 6301184 w 10"/>
                <a:gd name="T9" fmla="*/ 0 h 61"/>
                <a:gd name="T10" fmla="*/ 5040630 w 10"/>
                <a:gd name="T11" fmla="*/ 9752975 h 61"/>
                <a:gd name="T12" fmla="*/ 2520315 w 10"/>
                <a:gd name="T13" fmla="*/ 18896195 h 61"/>
                <a:gd name="T14" fmla="*/ 1260554 w 10"/>
                <a:gd name="T15" fmla="*/ 28039414 h 61"/>
                <a:gd name="T16" fmla="*/ 0 w 10"/>
                <a:gd name="T17" fmla="*/ 37182633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61">
                  <a:moveTo>
                    <a:pt x="0" y="61"/>
                  </a:moveTo>
                  <a:lnTo>
                    <a:pt x="2" y="46"/>
                  </a:lnTo>
                  <a:lnTo>
                    <a:pt x="4" y="31"/>
                  </a:lnTo>
                  <a:lnTo>
                    <a:pt x="8" y="16"/>
                  </a:lnTo>
                  <a:lnTo>
                    <a:pt x="10" y="0"/>
                  </a:lnTo>
                  <a:lnTo>
                    <a:pt x="8" y="16"/>
                  </a:lnTo>
                  <a:lnTo>
                    <a:pt x="4" y="31"/>
                  </a:lnTo>
                  <a:lnTo>
                    <a:pt x="2" y="46"/>
                  </a:lnTo>
                  <a:lnTo>
                    <a:pt x="0" y="61"/>
                  </a:lnTo>
                  <a:close/>
                </a:path>
              </a:pathLst>
            </a:custGeom>
            <a:solidFill>
              <a:srgbClr val="E5A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1" name="Freeform 11"/>
            <p:cNvSpPr>
              <a:spLocks/>
            </p:cNvSpPr>
            <p:nvPr/>
          </p:nvSpPr>
          <p:spPr bwMode="auto">
            <a:xfrm>
              <a:off x="5241926" y="4102101"/>
              <a:ext cx="436563" cy="55563"/>
            </a:xfrm>
            <a:custGeom>
              <a:avLst/>
              <a:gdLst>
                <a:gd name="T0" fmla="*/ 71930872 w 552"/>
                <a:gd name="T1" fmla="*/ 667573 h 68"/>
                <a:gd name="T2" fmla="*/ 63799095 w 552"/>
                <a:gd name="T3" fmla="*/ 2002719 h 68"/>
                <a:gd name="T4" fmla="*/ 55042527 w 552"/>
                <a:gd name="T5" fmla="*/ 3338683 h 68"/>
                <a:gd name="T6" fmla="*/ 46911542 w 552"/>
                <a:gd name="T7" fmla="*/ 4673829 h 68"/>
                <a:gd name="T8" fmla="*/ 37529391 w 552"/>
                <a:gd name="T9" fmla="*/ 4673829 h 68"/>
                <a:gd name="T10" fmla="*/ 27521659 w 552"/>
                <a:gd name="T11" fmla="*/ 4673829 h 68"/>
                <a:gd name="T12" fmla="*/ 19389882 w 552"/>
                <a:gd name="T13" fmla="*/ 4673829 h 68"/>
                <a:gd name="T14" fmla="*/ 10007732 w 552"/>
                <a:gd name="T15" fmla="*/ 4673829 h 68"/>
                <a:gd name="T16" fmla="*/ 0 w 552"/>
                <a:gd name="T17" fmla="*/ 4673829 h 68"/>
                <a:gd name="T18" fmla="*/ 24393749 w 552"/>
                <a:gd name="T19" fmla="*/ 14020669 h 68"/>
                <a:gd name="T20" fmla="*/ 48161915 w 552"/>
                <a:gd name="T21" fmla="*/ 20029644 h 68"/>
                <a:gd name="T22" fmla="*/ 70679708 w 552"/>
                <a:gd name="T23" fmla="*/ 24035900 h 68"/>
                <a:gd name="T24" fmla="*/ 91946337 w 552"/>
                <a:gd name="T25" fmla="*/ 25371046 h 68"/>
                <a:gd name="T26" fmla="*/ 112587383 w 552"/>
                <a:gd name="T27" fmla="*/ 26706193 h 68"/>
                <a:gd name="T28" fmla="*/ 132602848 w 552"/>
                <a:gd name="T29" fmla="*/ 26706193 h 68"/>
                <a:gd name="T30" fmla="*/ 150741566 w 552"/>
                <a:gd name="T31" fmla="*/ 26706193 h 68"/>
                <a:gd name="T32" fmla="*/ 167629911 w 552"/>
                <a:gd name="T33" fmla="*/ 26706193 h 68"/>
                <a:gd name="T34" fmla="*/ 188895749 w 552"/>
                <a:gd name="T35" fmla="*/ 26706193 h 68"/>
                <a:gd name="T36" fmla="*/ 207035258 w 552"/>
                <a:gd name="T37" fmla="*/ 26706193 h 68"/>
                <a:gd name="T38" fmla="*/ 220795692 w 552"/>
                <a:gd name="T39" fmla="*/ 26706193 h 68"/>
                <a:gd name="T40" fmla="*/ 233304962 w 552"/>
                <a:gd name="T41" fmla="*/ 26706193 h 68"/>
                <a:gd name="T42" fmla="*/ 241436738 w 552"/>
                <a:gd name="T43" fmla="*/ 26706193 h 68"/>
                <a:gd name="T44" fmla="*/ 247066187 w 552"/>
                <a:gd name="T45" fmla="*/ 26706193 h 68"/>
                <a:gd name="T46" fmla="*/ 250818888 w 552"/>
                <a:gd name="T47" fmla="*/ 26706193 h 68"/>
                <a:gd name="T48" fmla="*/ 252070053 w 552"/>
                <a:gd name="T49" fmla="*/ 26706193 h 68"/>
                <a:gd name="T50" fmla="*/ 255822755 w 552"/>
                <a:gd name="T51" fmla="*/ 28041339 h 68"/>
                <a:gd name="T52" fmla="*/ 265204905 w 552"/>
                <a:gd name="T53" fmla="*/ 31380021 h 68"/>
                <a:gd name="T54" fmla="*/ 278339757 w 552"/>
                <a:gd name="T55" fmla="*/ 35385460 h 68"/>
                <a:gd name="T56" fmla="*/ 292726564 w 552"/>
                <a:gd name="T57" fmla="*/ 40726862 h 68"/>
                <a:gd name="T58" fmla="*/ 309614118 w 552"/>
                <a:gd name="T59" fmla="*/ 44065545 h 68"/>
                <a:gd name="T60" fmla="*/ 322749761 w 552"/>
                <a:gd name="T61" fmla="*/ 45400691 h 68"/>
                <a:gd name="T62" fmla="*/ 334633448 w 552"/>
                <a:gd name="T63" fmla="*/ 44065545 h 68"/>
                <a:gd name="T64" fmla="*/ 340262897 w 552"/>
                <a:gd name="T65" fmla="*/ 39391716 h 68"/>
                <a:gd name="T66" fmla="*/ 344015598 w 552"/>
                <a:gd name="T67" fmla="*/ 28041339 h 68"/>
                <a:gd name="T68" fmla="*/ 345266763 w 552"/>
                <a:gd name="T69" fmla="*/ 18694498 h 68"/>
                <a:gd name="T70" fmla="*/ 344015598 w 552"/>
                <a:gd name="T71" fmla="*/ 11350377 h 68"/>
                <a:gd name="T72" fmla="*/ 342765225 w 552"/>
                <a:gd name="T73" fmla="*/ 4673829 h 68"/>
                <a:gd name="T74" fmla="*/ 322749761 w 552"/>
                <a:gd name="T75" fmla="*/ 10015231 h 68"/>
                <a:gd name="T76" fmla="*/ 303359087 w 552"/>
                <a:gd name="T77" fmla="*/ 12685523 h 68"/>
                <a:gd name="T78" fmla="*/ 284594787 w 552"/>
                <a:gd name="T79" fmla="*/ 14688242 h 68"/>
                <a:gd name="T80" fmla="*/ 266456069 w 552"/>
                <a:gd name="T81" fmla="*/ 14688242 h 68"/>
                <a:gd name="T82" fmla="*/ 247066187 w 552"/>
                <a:gd name="T83" fmla="*/ 14688242 h 68"/>
                <a:gd name="T84" fmla="*/ 229552260 w 552"/>
                <a:gd name="T85" fmla="*/ 14020669 h 68"/>
                <a:gd name="T86" fmla="*/ 211413542 w 552"/>
                <a:gd name="T87" fmla="*/ 12685523 h 68"/>
                <a:gd name="T88" fmla="*/ 194525197 w 552"/>
                <a:gd name="T89" fmla="*/ 10015231 h 68"/>
                <a:gd name="T90" fmla="*/ 178262434 w 552"/>
                <a:gd name="T91" fmla="*/ 7344121 h 68"/>
                <a:gd name="T92" fmla="*/ 161374880 w 552"/>
                <a:gd name="T93" fmla="*/ 4673829 h 68"/>
                <a:gd name="T94" fmla="*/ 145737700 w 552"/>
                <a:gd name="T95" fmla="*/ 3338683 h 68"/>
                <a:gd name="T96" fmla="*/ 130100519 w 552"/>
                <a:gd name="T97" fmla="*/ 667573 h 68"/>
                <a:gd name="T98" fmla="*/ 115088921 w 552"/>
                <a:gd name="T99" fmla="*/ 0 h 68"/>
                <a:gd name="T100" fmla="*/ 100702905 w 552"/>
                <a:gd name="T101" fmla="*/ 0 h 68"/>
                <a:gd name="T102" fmla="*/ 86316888 w 552"/>
                <a:gd name="T103" fmla="*/ 0 h 68"/>
                <a:gd name="T104" fmla="*/ 71930872 w 552"/>
                <a:gd name="T105" fmla="*/ 667573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2" h="68">
                  <a:moveTo>
                    <a:pt x="115" y="1"/>
                  </a:moveTo>
                  <a:lnTo>
                    <a:pt x="102" y="3"/>
                  </a:lnTo>
                  <a:lnTo>
                    <a:pt x="88" y="5"/>
                  </a:lnTo>
                  <a:lnTo>
                    <a:pt x="75" y="7"/>
                  </a:lnTo>
                  <a:lnTo>
                    <a:pt x="60" y="7"/>
                  </a:lnTo>
                  <a:lnTo>
                    <a:pt x="44" y="7"/>
                  </a:lnTo>
                  <a:lnTo>
                    <a:pt x="31" y="7"/>
                  </a:lnTo>
                  <a:lnTo>
                    <a:pt x="16" y="7"/>
                  </a:lnTo>
                  <a:lnTo>
                    <a:pt x="0" y="7"/>
                  </a:lnTo>
                  <a:lnTo>
                    <a:pt x="39" y="21"/>
                  </a:lnTo>
                  <a:lnTo>
                    <a:pt x="77" y="30"/>
                  </a:lnTo>
                  <a:lnTo>
                    <a:pt x="113" y="36"/>
                  </a:lnTo>
                  <a:lnTo>
                    <a:pt x="147" y="38"/>
                  </a:lnTo>
                  <a:lnTo>
                    <a:pt x="180" y="40"/>
                  </a:lnTo>
                  <a:lnTo>
                    <a:pt x="212" y="40"/>
                  </a:lnTo>
                  <a:lnTo>
                    <a:pt x="241" y="40"/>
                  </a:lnTo>
                  <a:lnTo>
                    <a:pt x="268" y="40"/>
                  </a:lnTo>
                  <a:lnTo>
                    <a:pt x="302" y="40"/>
                  </a:lnTo>
                  <a:lnTo>
                    <a:pt x="331" y="40"/>
                  </a:lnTo>
                  <a:lnTo>
                    <a:pt x="353" y="40"/>
                  </a:lnTo>
                  <a:lnTo>
                    <a:pt x="373" y="40"/>
                  </a:lnTo>
                  <a:lnTo>
                    <a:pt x="386" y="40"/>
                  </a:lnTo>
                  <a:lnTo>
                    <a:pt x="395" y="40"/>
                  </a:lnTo>
                  <a:lnTo>
                    <a:pt x="401" y="40"/>
                  </a:lnTo>
                  <a:lnTo>
                    <a:pt x="403" y="40"/>
                  </a:lnTo>
                  <a:lnTo>
                    <a:pt x="409" y="42"/>
                  </a:lnTo>
                  <a:lnTo>
                    <a:pt x="424" y="47"/>
                  </a:lnTo>
                  <a:lnTo>
                    <a:pt x="445" y="53"/>
                  </a:lnTo>
                  <a:lnTo>
                    <a:pt x="468" y="61"/>
                  </a:lnTo>
                  <a:lnTo>
                    <a:pt x="495" y="66"/>
                  </a:lnTo>
                  <a:lnTo>
                    <a:pt x="516" y="68"/>
                  </a:lnTo>
                  <a:lnTo>
                    <a:pt x="535" y="66"/>
                  </a:lnTo>
                  <a:lnTo>
                    <a:pt x="544" y="59"/>
                  </a:lnTo>
                  <a:lnTo>
                    <a:pt x="550" y="42"/>
                  </a:lnTo>
                  <a:lnTo>
                    <a:pt x="552" y="28"/>
                  </a:lnTo>
                  <a:lnTo>
                    <a:pt x="550" y="17"/>
                  </a:lnTo>
                  <a:lnTo>
                    <a:pt x="548" y="7"/>
                  </a:lnTo>
                  <a:lnTo>
                    <a:pt x="516" y="15"/>
                  </a:lnTo>
                  <a:lnTo>
                    <a:pt x="485" y="19"/>
                  </a:lnTo>
                  <a:lnTo>
                    <a:pt x="455" y="22"/>
                  </a:lnTo>
                  <a:lnTo>
                    <a:pt x="426" y="22"/>
                  </a:lnTo>
                  <a:lnTo>
                    <a:pt x="395" y="22"/>
                  </a:lnTo>
                  <a:lnTo>
                    <a:pt x="367" y="21"/>
                  </a:lnTo>
                  <a:lnTo>
                    <a:pt x="338" y="19"/>
                  </a:lnTo>
                  <a:lnTo>
                    <a:pt x="311" y="15"/>
                  </a:lnTo>
                  <a:lnTo>
                    <a:pt x="285" y="11"/>
                  </a:lnTo>
                  <a:lnTo>
                    <a:pt x="258" y="7"/>
                  </a:lnTo>
                  <a:lnTo>
                    <a:pt x="233" y="5"/>
                  </a:lnTo>
                  <a:lnTo>
                    <a:pt x="208" y="1"/>
                  </a:lnTo>
                  <a:lnTo>
                    <a:pt x="184" y="0"/>
                  </a:lnTo>
                  <a:lnTo>
                    <a:pt x="161" y="0"/>
                  </a:lnTo>
                  <a:lnTo>
                    <a:pt x="138" y="0"/>
                  </a:lnTo>
                  <a:lnTo>
                    <a:pt x="115" y="1"/>
                  </a:lnTo>
                  <a:close/>
                </a:path>
              </a:pathLst>
            </a:custGeom>
            <a:solidFill>
              <a:srgbClr val="E5A0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2" name="Freeform 12"/>
            <p:cNvSpPr>
              <a:spLocks/>
            </p:cNvSpPr>
            <p:nvPr/>
          </p:nvSpPr>
          <p:spPr bwMode="auto">
            <a:xfrm>
              <a:off x="5281613" y="2970213"/>
              <a:ext cx="38100" cy="17463"/>
            </a:xfrm>
            <a:custGeom>
              <a:avLst/>
              <a:gdLst>
                <a:gd name="T0" fmla="*/ 20161250 w 48"/>
                <a:gd name="T1" fmla="*/ 0 h 21"/>
                <a:gd name="T2" fmla="*/ 15751175 w 48"/>
                <a:gd name="T3" fmla="*/ 2765807 h 21"/>
                <a:gd name="T4" fmla="*/ 9450388 w 48"/>
                <a:gd name="T5" fmla="*/ 6223481 h 21"/>
                <a:gd name="T6" fmla="*/ 5040313 w 48"/>
                <a:gd name="T7" fmla="*/ 10373022 h 21"/>
                <a:gd name="T8" fmla="*/ 0 w 48"/>
                <a:gd name="T9" fmla="*/ 14521732 h 21"/>
                <a:gd name="T10" fmla="*/ 6930231 w 48"/>
                <a:gd name="T11" fmla="*/ 10373022 h 21"/>
                <a:gd name="T12" fmla="*/ 14490700 w 48"/>
                <a:gd name="T13" fmla="*/ 6223481 h 21"/>
                <a:gd name="T14" fmla="*/ 21421725 w 48"/>
                <a:gd name="T15" fmla="*/ 4148710 h 21"/>
                <a:gd name="T16" fmla="*/ 30241875 w 48"/>
                <a:gd name="T17" fmla="*/ 0 h 21"/>
                <a:gd name="T18" fmla="*/ 27721719 w 48"/>
                <a:gd name="T19" fmla="*/ 0 h 21"/>
                <a:gd name="T20" fmla="*/ 25201563 w 48"/>
                <a:gd name="T21" fmla="*/ 0 h 21"/>
                <a:gd name="T22" fmla="*/ 22681406 w 48"/>
                <a:gd name="T23" fmla="*/ 0 h 21"/>
                <a:gd name="T24" fmla="*/ 20161250 w 48"/>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21">
                  <a:moveTo>
                    <a:pt x="32" y="0"/>
                  </a:moveTo>
                  <a:lnTo>
                    <a:pt x="25" y="4"/>
                  </a:lnTo>
                  <a:lnTo>
                    <a:pt x="15" y="9"/>
                  </a:lnTo>
                  <a:lnTo>
                    <a:pt x="8" y="15"/>
                  </a:lnTo>
                  <a:lnTo>
                    <a:pt x="0" y="21"/>
                  </a:lnTo>
                  <a:lnTo>
                    <a:pt x="11" y="15"/>
                  </a:lnTo>
                  <a:lnTo>
                    <a:pt x="23" y="9"/>
                  </a:lnTo>
                  <a:lnTo>
                    <a:pt x="34" y="6"/>
                  </a:lnTo>
                  <a:lnTo>
                    <a:pt x="48" y="0"/>
                  </a:lnTo>
                  <a:lnTo>
                    <a:pt x="44" y="0"/>
                  </a:lnTo>
                  <a:lnTo>
                    <a:pt x="40" y="0"/>
                  </a:lnTo>
                  <a:lnTo>
                    <a:pt x="36" y="0"/>
                  </a:lnTo>
                  <a:lnTo>
                    <a:pt x="32" y="0"/>
                  </a:lnTo>
                  <a:close/>
                </a:path>
              </a:pathLst>
            </a:custGeom>
            <a:solidFill>
              <a:srgbClr val="E5A0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3" name="Freeform 13"/>
            <p:cNvSpPr>
              <a:spLocks/>
            </p:cNvSpPr>
            <p:nvPr/>
          </p:nvSpPr>
          <p:spPr bwMode="auto">
            <a:xfrm>
              <a:off x="5108576" y="3055938"/>
              <a:ext cx="46038" cy="47625"/>
            </a:xfrm>
            <a:custGeom>
              <a:avLst/>
              <a:gdLst>
                <a:gd name="T0" fmla="*/ 32970114 w 60"/>
                <a:gd name="T1" fmla="*/ 1218732 h 61"/>
                <a:gd name="T2" fmla="*/ 32970114 w 60"/>
                <a:gd name="T3" fmla="*/ 1218732 h 61"/>
                <a:gd name="T4" fmla="*/ 34147152 w 60"/>
                <a:gd name="T5" fmla="*/ 0 h 61"/>
                <a:gd name="T6" fmla="*/ 34147152 w 60"/>
                <a:gd name="T7" fmla="*/ 0 h 61"/>
                <a:gd name="T8" fmla="*/ 35324957 w 60"/>
                <a:gd name="T9" fmla="*/ 0 h 61"/>
                <a:gd name="T10" fmla="*/ 29437465 w 60"/>
                <a:gd name="T11" fmla="*/ 2438244 h 61"/>
                <a:gd name="T12" fmla="*/ 23549972 w 60"/>
                <a:gd name="T13" fmla="*/ 4266732 h 61"/>
                <a:gd name="T14" fmla="*/ 18250998 w 60"/>
                <a:gd name="T15" fmla="*/ 7924488 h 61"/>
                <a:gd name="T16" fmla="*/ 12363505 w 60"/>
                <a:gd name="T17" fmla="*/ 14019707 h 61"/>
                <a:gd name="T18" fmla="*/ 8242337 w 60"/>
                <a:gd name="T19" fmla="*/ 20724682 h 61"/>
                <a:gd name="T20" fmla="*/ 4709687 w 60"/>
                <a:gd name="T21" fmla="*/ 26819902 h 61"/>
                <a:gd name="T22" fmla="*/ 2354844 w 60"/>
                <a:gd name="T23" fmla="*/ 32306145 h 61"/>
                <a:gd name="T24" fmla="*/ 0 w 60"/>
                <a:gd name="T25" fmla="*/ 37182633 h 61"/>
                <a:gd name="T26" fmla="*/ 8242337 w 60"/>
                <a:gd name="T27" fmla="*/ 25601170 h 61"/>
                <a:gd name="T28" fmla="*/ 14719116 w 60"/>
                <a:gd name="T29" fmla="*/ 15238439 h 61"/>
                <a:gd name="T30" fmla="*/ 22961453 w 60"/>
                <a:gd name="T31" fmla="*/ 6704975 h 61"/>
                <a:gd name="T32" fmla="*/ 32970114 w 60"/>
                <a:gd name="T33" fmla="*/ 1218732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61">
                  <a:moveTo>
                    <a:pt x="56" y="2"/>
                  </a:moveTo>
                  <a:lnTo>
                    <a:pt x="56" y="2"/>
                  </a:lnTo>
                  <a:lnTo>
                    <a:pt x="58" y="0"/>
                  </a:lnTo>
                  <a:lnTo>
                    <a:pt x="60" y="0"/>
                  </a:lnTo>
                  <a:lnTo>
                    <a:pt x="50" y="4"/>
                  </a:lnTo>
                  <a:lnTo>
                    <a:pt x="40" y="7"/>
                  </a:lnTo>
                  <a:lnTo>
                    <a:pt x="31" y="13"/>
                  </a:lnTo>
                  <a:lnTo>
                    <a:pt x="21" y="23"/>
                  </a:lnTo>
                  <a:lnTo>
                    <a:pt x="14" y="34"/>
                  </a:lnTo>
                  <a:lnTo>
                    <a:pt x="8" y="44"/>
                  </a:lnTo>
                  <a:lnTo>
                    <a:pt x="4" y="53"/>
                  </a:lnTo>
                  <a:lnTo>
                    <a:pt x="0" y="61"/>
                  </a:lnTo>
                  <a:lnTo>
                    <a:pt x="14" y="42"/>
                  </a:lnTo>
                  <a:lnTo>
                    <a:pt x="25" y="25"/>
                  </a:lnTo>
                  <a:lnTo>
                    <a:pt x="39" y="11"/>
                  </a:lnTo>
                  <a:lnTo>
                    <a:pt x="56" y="2"/>
                  </a:lnTo>
                  <a:close/>
                </a:path>
              </a:pathLst>
            </a:custGeom>
            <a:solidFill>
              <a:srgbClr val="E5A0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4" name="Freeform 14"/>
            <p:cNvSpPr>
              <a:spLocks/>
            </p:cNvSpPr>
            <p:nvPr/>
          </p:nvSpPr>
          <p:spPr bwMode="auto">
            <a:xfrm>
              <a:off x="5078413" y="3568701"/>
              <a:ext cx="39688" cy="244475"/>
            </a:xfrm>
            <a:custGeom>
              <a:avLst/>
              <a:gdLst>
                <a:gd name="T0" fmla="*/ 15727896 w 52"/>
                <a:gd name="T1" fmla="*/ 72292930 h 307"/>
                <a:gd name="T2" fmla="*/ 14563206 w 52"/>
                <a:gd name="T3" fmla="*/ 82439837 h 307"/>
                <a:gd name="T4" fmla="*/ 12233063 w 52"/>
                <a:gd name="T5" fmla="*/ 91952064 h 307"/>
                <a:gd name="T6" fmla="*/ 11067609 w 52"/>
                <a:gd name="T7" fmla="*/ 101464292 h 307"/>
                <a:gd name="T8" fmla="*/ 9902919 w 52"/>
                <a:gd name="T9" fmla="*/ 110976520 h 307"/>
                <a:gd name="T10" fmla="*/ 6990431 w 52"/>
                <a:gd name="T11" fmla="*/ 131903420 h 307"/>
                <a:gd name="T12" fmla="*/ 4660287 w 52"/>
                <a:gd name="T13" fmla="*/ 152196438 h 307"/>
                <a:gd name="T14" fmla="*/ 2330144 w 52"/>
                <a:gd name="T15" fmla="*/ 174391105 h 307"/>
                <a:gd name="T16" fmla="*/ 0 w 52"/>
                <a:gd name="T17" fmla="*/ 194684123 h 307"/>
                <a:gd name="T18" fmla="*/ 8737466 w 52"/>
                <a:gd name="T19" fmla="*/ 142683414 h 307"/>
                <a:gd name="T20" fmla="*/ 18058040 w 52"/>
                <a:gd name="T21" fmla="*/ 91952064 h 307"/>
                <a:gd name="T22" fmla="*/ 25630816 w 52"/>
                <a:gd name="T23" fmla="*/ 43756247 h 307"/>
                <a:gd name="T24" fmla="*/ 30291103 w 52"/>
                <a:gd name="T25" fmla="*/ 0 h 307"/>
                <a:gd name="T26" fmla="*/ 26796269 w 52"/>
                <a:gd name="T27" fmla="*/ 17122010 h 307"/>
                <a:gd name="T28" fmla="*/ 23300672 w 52"/>
                <a:gd name="T29" fmla="*/ 33610136 h 307"/>
                <a:gd name="T30" fmla="*/ 19223493 w 52"/>
                <a:gd name="T31" fmla="*/ 53268475 h 307"/>
                <a:gd name="T32" fmla="*/ 15727896 w 52"/>
                <a:gd name="T33" fmla="*/ 72292930 h 3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307">
                  <a:moveTo>
                    <a:pt x="27" y="114"/>
                  </a:moveTo>
                  <a:lnTo>
                    <a:pt x="25" y="130"/>
                  </a:lnTo>
                  <a:lnTo>
                    <a:pt x="21" y="145"/>
                  </a:lnTo>
                  <a:lnTo>
                    <a:pt x="19" y="160"/>
                  </a:lnTo>
                  <a:lnTo>
                    <a:pt x="17" y="175"/>
                  </a:lnTo>
                  <a:lnTo>
                    <a:pt x="12" y="208"/>
                  </a:lnTo>
                  <a:lnTo>
                    <a:pt x="8" y="240"/>
                  </a:lnTo>
                  <a:lnTo>
                    <a:pt x="4" y="275"/>
                  </a:lnTo>
                  <a:lnTo>
                    <a:pt x="0" y="307"/>
                  </a:lnTo>
                  <a:lnTo>
                    <a:pt x="15" y="225"/>
                  </a:lnTo>
                  <a:lnTo>
                    <a:pt x="31" y="145"/>
                  </a:lnTo>
                  <a:lnTo>
                    <a:pt x="44" y="69"/>
                  </a:lnTo>
                  <a:lnTo>
                    <a:pt x="52" y="0"/>
                  </a:lnTo>
                  <a:lnTo>
                    <a:pt x="46" y="27"/>
                  </a:lnTo>
                  <a:lnTo>
                    <a:pt x="40" y="53"/>
                  </a:lnTo>
                  <a:lnTo>
                    <a:pt x="33" y="84"/>
                  </a:lnTo>
                  <a:lnTo>
                    <a:pt x="27" y="114"/>
                  </a:lnTo>
                  <a:close/>
                </a:path>
              </a:pathLst>
            </a:custGeom>
            <a:solidFill>
              <a:srgbClr val="E5A0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5" name="Freeform 15"/>
            <p:cNvSpPr>
              <a:spLocks/>
            </p:cNvSpPr>
            <p:nvPr/>
          </p:nvSpPr>
          <p:spPr bwMode="auto">
            <a:xfrm>
              <a:off x="5554663" y="2938463"/>
              <a:ext cx="198438" cy="60325"/>
            </a:xfrm>
            <a:custGeom>
              <a:avLst/>
              <a:gdLst>
                <a:gd name="T0" fmla="*/ 154383183 w 251"/>
                <a:gd name="T1" fmla="*/ 37880024 h 74"/>
                <a:gd name="T2" fmla="*/ 146882859 w 251"/>
                <a:gd name="T3" fmla="*/ 32563272 h 74"/>
                <a:gd name="T4" fmla="*/ 136257334 w 251"/>
                <a:gd name="T5" fmla="*/ 26582130 h 74"/>
                <a:gd name="T6" fmla="*/ 121881252 w 251"/>
                <a:gd name="T7" fmla="*/ 18607817 h 74"/>
                <a:gd name="T8" fmla="*/ 105005326 w 251"/>
                <a:gd name="T9" fmla="*/ 12626675 h 74"/>
                <a:gd name="T10" fmla="*/ 87504833 w 251"/>
                <a:gd name="T11" fmla="*/ 5981142 h 74"/>
                <a:gd name="T12" fmla="*/ 70628907 w 251"/>
                <a:gd name="T13" fmla="*/ 2658376 h 74"/>
                <a:gd name="T14" fmla="*/ 53752980 w 251"/>
                <a:gd name="T15" fmla="*/ 0 h 74"/>
                <a:gd name="T16" fmla="*/ 40626820 w 251"/>
                <a:gd name="T17" fmla="*/ 0 h 74"/>
                <a:gd name="T18" fmla="*/ 36251697 w 251"/>
                <a:gd name="T19" fmla="*/ 1328780 h 74"/>
                <a:gd name="T20" fmla="*/ 31251218 w 251"/>
                <a:gd name="T21" fmla="*/ 2658376 h 74"/>
                <a:gd name="T22" fmla="*/ 25626173 w 251"/>
                <a:gd name="T23" fmla="*/ 3987156 h 74"/>
                <a:gd name="T24" fmla="*/ 20625693 w 251"/>
                <a:gd name="T25" fmla="*/ 5981142 h 74"/>
                <a:gd name="T26" fmla="*/ 15626004 w 251"/>
                <a:gd name="T27" fmla="*/ 7309923 h 74"/>
                <a:gd name="T28" fmla="*/ 10000168 w 251"/>
                <a:gd name="T29" fmla="*/ 9968299 h 74"/>
                <a:gd name="T30" fmla="*/ 5000479 w 251"/>
                <a:gd name="T31" fmla="*/ 11297079 h 74"/>
                <a:gd name="T32" fmla="*/ 0 w 251"/>
                <a:gd name="T33" fmla="*/ 13955455 h 74"/>
                <a:gd name="T34" fmla="*/ 23126328 w 251"/>
                <a:gd name="T35" fmla="*/ 13955455 h 74"/>
                <a:gd name="T36" fmla="*/ 46877222 w 251"/>
                <a:gd name="T37" fmla="*/ 15285051 h 74"/>
                <a:gd name="T38" fmla="*/ 68128272 w 251"/>
                <a:gd name="T39" fmla="*/ 17942611 h 74"/>
                <a:gd name="T40" fmla="*/ 90004678 w 251"/>
                <a:gd name="T41" fmla="*/ 19936597 h 74"/>
                <a:gd name="T42" fmla="*/ 108755883 w 251"/>
                <a:gd name="T43" fmla="*/ 23923754 h 74"/>
                <a:gd name="T44" fmla="*/ 126881732 w 251"/>
                <a:gd name="T45" fmla="*/ 30569286 h 74"/>
                <a:gd name="T46" fmla="*/ 142506945 w 251"/>
                <a:gd name="T47" fmla="*/ 39208804 h 74"/>
                <a:gd name="T48" fmla="*/ 155633105 w 251"/>
                <a:gd name="T49" fmla="*/ 49177103 h 74"/>
                <a:gd name="T50" fmla="*/ 156883027 w 251"/>
                <a:gd name="T51" fmla="*/ 46518727 h 74"/>
                <a:gd name="T52" fmla="*/ 156883027 w 251"/>
                <a:gd name="T53" fmla="*/ 43195961 h 74"/>
                <a:gd name="T54" fmla="*/ 156883027 w 251"/>
                <a:gd name="T55" fmla="*/ 40537585 h 74"/>
                <a:gd name="T56" fmla="*/ 154383183 w 251"/>
                <a:gd name="T57" fmla="*/ 37880024 h 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51" h="74">
                  <a:moveTo>
                    <a:pt x="247" y="57"/>
                  </a:moveTo>
                  <a:lnTo>
                    <a:pt x="235" y="49"/>
                  </a:lnTo>
                  <a:lnTo>
                    <a:pt x="218" y="40"/>
                  </a:lnTo>
                  <a:lnTo>
                    <a:pt x="195" y="28"/>
                  </a:lnTo>
                  <a:lnTo>
                    <a:pt x="168" y="19"/>
                  </a:lnTo>
                  <a:lnTo>
                    <a:pt x="140" y="9"/>
                  </a:lnTo>
                  <a:lnTo>
                    <a:pt x="113" y="4"/>
                  </a:lnTo>
                  <a:lnTo>
                    <a:pt x="86" y="0"/>
                  </a:lnTo>
                  <a:lnTo>
                    <a:pt x="65" y="0"/>
                  </a:lnTo>
                  <a:lnTo>
                    <a:pt x="58" y="2"/>
                  </a:lnTo>
                  <a:lnTo>
                    <a:pt x="50" y="4"/>
                  </a:lnTo>
                  <a:lnTo>
                    <a:pt x="41" y="6"/>
                  </a:lnTo>
                  <a:lnTo>
                    <a:pt x="33" y="9"/>
                  </a:lnTo>
                  <a:lnTo>
                    <a:pt x="25" y="11"/>
                  </a:lnTo>
                  <a:lnTo>
                    <a:pt x="16" y="15"/>
                  </a:lnTo>
                  <a:lnTo>
                    <a:pt x="8" y="17"/>
                  </a:lnTo>
                  <a:lnTo>
                    <a:pt x="0" y="21"/>
                  </a:lnTo>
                  <a:lnTo>
                    <a:pt x="37" y="21"/>
                  </a:lnTo>
                  <a:lnTo>
                    <a:pt x="75" y="23"/>
                  </a:lnTo>
                  <a:lnTo>
                    <a:pt x="109" y="27"/>
                  </a:lnTo>
                  <a:lnTo>
                    <a:pt x="144" y="30"/>
                  </a:lnTo>
                  <a:lnTo>
                    <a:pt x="174" y="36"/>
                  </a:lnTo>
                  <a:lnTo>
                    <a:pt x="203" y="46"/>
                  </a:lnTo>
                  <a:lnTo>
                    <a:pt x="228" y="59"/>
                  </a:lnTo>
                  <a:lnTo>
                    <a:pt x="249" y="74"/>
                  </a:lnTo>
                  <a:lnTo>
                    <a:pt x="251" y="70"/>
                  </a:lnTo>
                  <a:lnTo>
                    <a:pt x="251" y="65"/>
                  </a:lnTo>
                  <a:lnTo>
                    <a:pt x="251" y="61"/>
                  </a:lnTo>
                  <a:lnTo>
                    <a:pt x="247" y="57"/>
                  </a:lnTo>
                  <a:close/>
                </a:path>
              </a:pathLst>
            </a:custGeom>
            <a:solidFill>
              <a:srgbClr val="E5A0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6" name="Freeform 16"/>
            <p:cNvSpPr>
              <a:spLocks/>
            </p:cNvSpPr>
            <p:nvPr/>
          </p:nvSpPr>
          <p:spPr bwMode="auto">
            <a:xfrm>
              <a:off x="5178426" y="2987676"/>
              <a:ext cx="85725" cy="55563"/>
            </a:xfrm>
            <a:custGeom>
              <a:avLst/>
              <a:gdLst>
                <a:gd name="T0" fmla="*/ 3711342 w 109"/>
                <a:gd name="T1" fmla="*/ 23272289 h 71"/>
                <a:gd name="T2" fmla="*/ 2474228 w 109"/>
                <a:gd name="T3" fmla="*/ 29396740 h 71"/>
                <a:gd name="T4" fmla="*/ 1237114 w 109"/>
                <a:gd name="T5" fmla="*/ 34908433 h 71"/>
                <a:gd name="T6" fmla="*/ 0 w 109"/>
                <a:gd name="T7" fmla="*/ 39808150 h 71"/>
                <a:gd name="T8" fmla="*/ 0 w 109"/>
                <a:gd name="T9" fmla="*/ 43482352 h 71"/>
                <a:gd name="T10" fmla="*/ 7422684 w 109"/>
                <a:gd name="T11" fmla="*/ 39808150 h 71"/>
                <a:gd name="T12" fmla="*/ 15463532 w 109"/>
                <a:gd name="T13" fmla="*/ 34908433 h 71"/>
                <a:gd name="T14" fmla="*/ 22267265 w 109"/>
                <a:gd name="T15" fmla="*/ 31233449 h 71"/>
                <a:gd name="T16" fmla="*/ 30926277 w 109"/>
                <a:gd name="T17" fmla="*/ 26946490 h 71"/>
                <a:gd name="T18" fmla="*/ 40204239 w 109"/>
                <a:gd name="T19" fmla="*/ 22047555 h 71"/>
                <a:gd name="T20" fmla="*/ 48245086 w 109"/>
                <a:gd name="T21" fmla="*/ 16535862 h 71"/>
                <a:gd name="T22" fmla="*/ 58141998 w 109"/>
                <a:gd name="T23" fmla="*/ 11636144 h 71"/>
                <a:gd name="T24" fmla="*/ 67419960 w 109"/>
                <a:gd name="T25" fmla="*/ 6736427 h 71"/>
                <a:gd name="T26" fmla="*/ 62471504 w 109"/>
                <a:gd name="T27" fmla="*/ 4899718 h 71"/>
                <a:gd name="T28" fmla="*/ 55667770 w 109"/>
                <a:gd name="T29" fmla="*/ 3674201 h 71"/>
                <a:gd name="T30" fmla="*/ 47626922 w 109"/>
                <a:gd name="T31" fmla="*/ 1224734 h 71"/>
                <a:gd name="T32" fmla="*/ 38967125 w 109"/>
                <a:gd name="T33" fmla="*/ 0 h 71"/>
                <a:gd name="T34" fmla="*/ 30926277 w 109"/>
                <a:gd name="T35" fmla="*/ 4899718 h 71"/>
                <a:gd name="T36" fmla="*/ 21648315 w 109"/>
                <a:gd name="T37" fmla="*/ 9186677 h 71"/>
                <a:gd name="T38" fmla="*/ 12989304 w 109"/>
                <a:gd name="T39" fmla="*/ 14085612 h 71"/>
                <a:gd name="T40" fmla="*/ 4948456 w 109"/>
                <a:gd name="T41" fmla="*/ 18372571 h 71"/>
                <a:gd name="T42" fmla="*/ 3711342 w 109"/>
                <a:gd name="T43" fmla="*/ 19597305 h 71"/>
                <a:gd name="T44" fmla="*/ 3711342 w 109"/>
                <a:gd name="T45" fmla="*/ 20822821 h 71"/>
                <a:gd name="T46" fmla="*/ 3711342 w 109"/>
                <a:gd name="T47" fmla="*/ 22047555 h 71"/>
                <a:gd name="T48" fmla="*/ 3711342 w 109"/>
                <a:gd name="T49" fmla="*/ 23272289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71">
                  <a:moveTo>
                    <a:pt x="6" y="38"/>
                  </a:moveTo>
                  <a:lnTo>
                    <a:pt x="4" y="48"/>
                  </a:lnTo>
                  <a:lnTo>
                    <a:pt x="2" y="57"/>
                  </a:lnTo>
                  <a:lnTo>
                    <a:pt x="0" y="65"/>
                  </a:lnTo>
                  <a:lnTo>
                    <a:pt x="0" y="71"/>
                  </a:lnTo>
                  <a:lnTo>
                    <a:pt x="12" y="65"/>
                  </a:lnTo>
                  <a:lnTo>
                    <a:pt x="25" y="57"/>
                  </a:lnTo>
                  <a:lnTo>
                    <a:pt x="36" y="51"/>
                  </a:lnTo>
                  <a:lnTo>
                    <a:pt x="50" y="44"/>
                  </a:lnTo>
                  <a:lnTo>
                    <a:pt x="65" y="36"/>
                  </a:lnTo>
                  <a:lnTo>
                    <a:pt x="78" y="27"/>
                  </a:lnTo>
                  <a:lnTo>
                    <a:pt x="94" y="19"/>
                  </a:lnTo>
                  <a:lnTo>
                    <a:pt x="109" y="11"/>
                  </a:lnTo>
                  <a:lnTo>
                    <a:pt x="101" y="8"/>
                  </a:lnTo>
                  <a:lnTo>
                    <a:pt x="90" y="6"/>
                  </a:lnTo>
                  <a:lnTo>
                    <a:pt x="77" y="2"/>
                  </a:lnTo>
                  <a:lnTo>
                    <a:pt x="63" y="0"/>
                  </a:lnTo>
                  <a:lnTo>
                    <a:pt x="50" y="8"/>
                  </a:lnTo>
                  <a:lnTo>
                    <a:pt x="35" y="15"/>
                  </a:lnTo>
                  <a:lnTo>
                    <a:pt x="21" y="23"/>
                  </a:lnTo>
                  <a:lnTo>
                    <a:pt x="8" y="30"/>
                  </a:lnTo>
                  <a:lnTo>
                    <a:pt x="6" y="32"/>
                  </a:lnTo>
                  <a:lnTo>
                    <a:pt x="6" y="34"/>
                  </a:lnTo>
                  <a:lnTo>
                    <a:pt x="6" y="36"/>
                  </a:lnTo>
                  <a:lnTo>
                    <a:pt x="6" y="38"/>
                  </a:lnTo>
                  <a:close/>
                </a:path>
              </a:pathLst>
            </a:custGeom>
            <a:solidFill>
              <a:srgbClr val="E5A0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7" name="Freeform 17"/>
            <p:cNvSpPr>
              <a:spLocks/>
            </p:cNvSpPr>
            <p:nvPr/>
          </p:nvSpPr>
          <p:spPr bwMode="auto">
            <a:xfrm>
              <a:off x="5448301" y="2955926"/>
              <a:ext cx="303213" cy="53975"/>
            </a:xfrm>
            <a:custGeom>
              <a:avLst/>
              <a:gdLst>
                <a:gd name="T0" fmla="*/ 217364033 w 382"/>
                <a:gd name="T1" fmla="*/ 42221748 h 69"/>
                <a:gd name="T2" fmla="*/ 224924515 w 382"/>
                <a:gd name="T3" fmla="*/ 39774099 h 69"/>
                <a:gd name="T4" fmla="*/ 231854757 w 382"/>
                <a:gd name="T5" fmla="*/ 37326450 h 69"/>
                <a:gd name="T6" fmla="*/ 236895078 w 382"/>
                <a:gd name="T7" fmla="*/ 34878801 h 69"/>
                <a:gd name="T8" fmla="*/ 240675716 w 382"/>
                <a:gd name="T9" fmla="*/ 32431153 h 69"/>
                <a:gd name="T10" fmla="*/ 227444675 w 382"/>
                <a:gd name="T11" fmla="*/ 23252274 h 69"/>
                <a:gd name="T12" fmla="*/ 211693474 w 382"/>
                <a:gd name="T13" fmla="*/ 15297610 h 69"/>
                <a:gd name="T14" fmla="*/ 193422906 w 382"/>
                <a:gd name="T15" fmla="*/ 9178879 h 69"/>
                <a:gd name="T16" fmla="*/ 174521307 w 382"/>
                <a:gd name="T17" fmla="*/ 5507014 h 69"/>
                <a:gd name="T18" fmla="*/ 152470101 w 382"/>
                <a:gd name="T19" fmla="*/ 3671082 h 69"/>
                <a:gd name="T20" fmla="*/ 131048341 w 382"/>
                <a:gd name="T21" fmla="*/ 1223433 h 69"/>
                <a:gd name="T22" fmla="*/ 107107214 w 382"/>
                <a:gd name="T23" fmla="*/ 0 h 69"/>
                <a:gd name="T24" fmla="*/ 83795532 w 382"/>
                <a:gd name="T25" fmla="*/ 0 h 69"/>
                <a:gd name="T26" fmla="*/ 71824968 w 382"/>
                <a:gd name="T27" fmla="*/ 4283581 h 69"/>
                <a:gd name="T28" fmla="*/ 62373772 w 382"/>
                <a:gd name="T29" fmla="*/ 7954663 h 69"/>
                <a:gd name="T30" fmla="*/ 55443529 w 382"/>
                <a:gd name="T31" fmla="*/ 10402312 h 69"/>
                <a:gd name="T32" fmla="*/ 52923369 w 382"/>
                <a:gd name="T33" fmla="*/ 11626528 h 69"/>
                <a:gd name="T34" fmla="*/ 50403208 w 382"/>
                <a:gd name="T35" fmla="*/ 9178879 h 69"/>
                <a:gd name="T36" fmla="*/ 44103204 w 382"/>
                <a:gd name="T37" fmla="*/ 4283581 h 69"/>
                <a:gd name="T38" fmla="*/ 34652007 w 382"/>
                <a:gd name="T39" fmla="*/ 0 h 69"/>
                <a:gd name="T40" fmla="*/ 20161283 w 382"/>
                <a:gd name="T41" fmla="*/ 0 h 69"/>
                <a:gd name="T42" fmla="*/ 13231041 w 382"/>
                <a:gd name="T43" fmla="*/ 2447649 h 69"/>
                <a:gd name="T44" fmla="*/ 6930243 w 382"/>
                <a:gd name="T45" fmla="*/ 3671082 h 69"/>
                <a:gd name="T46" fmla="*/ 3780637 w 382"/>
                <a:gd name="T47" fmla="*/ 5507014 h 69"/>
                <a:gd name="T48" fmla="*/ 0 w 382"/>
                <a:gd name="T49" fmla="*/ 7954663 h 69"/>
                <a:gd name="T50" fmla="*/ 2520160 w 382"/>
                <a:gd name="T51" fmla="*/ 7954663 h 69"/>
                <a:gd name="T52" fmla="*/ 3780637 w 382"/>
                <a:gd name="T53" fmla="*/ 7954663 h 69"/>
                <a:gd name="T54" fmla="*/ 5670559 w 382"/>
                <a:gd name="T55" fmla="*/ 7954663 h 69"/>
                <a:gd name="T56" fmla="*/ 6930243 w 382"/>
                <a:gd name="T57" fmla="*/ 7954663 h 69"/>
                <a:gd name="T58" fmla="*/ 20161283 w 382"/>
                <a:gd name="T59" fmla="*/ 10402312 h 69"/>
                <a:gd name="T60" fmla="*/ 33392324 w 382"/>
                <a:gd name="T61" fmla="*/ 11626528 h 69"/>
                <a:gd name="T62" fmla="*/ 47883048 w 382"/>
                <a:gd name="T63" fmla="*/ 12849961 h 69"/>
                <a:gd name="T64" fmla="*/ 62373772 w 382"/>
                <a:gd name="T65" fmla="*/ 14074177 h 69"/>
                <a:gd name="T66" fmla="*/ 76865289 w 382"/>
                <a:gd name="T67" fmla="*/ 15297610 h 69"/>
                <a:gd name="T68" fmla="*/ 91356013 w 382"/>
                <a:gd name="T69" fmla="*/ 16521826 h 69"/>
                <a:gd name="T70" fmla="*/ 105846737 w 382"/>
                <a:gd name="T71" fmla="*/ 17133542 h 69"/>
                <a:gd name="T72" fmla="*/ 120338255 w 382"/>
                <a:gd name="T73" fmla="*/ 18356976 h 69"/>
                <a:gd name="T74" fmla="*/ 133568502 w 382"/>
                <a:gd name="T75" fmla="*/ 19581191 h 69"/>
                <a:gd name="T76" fmla="*/ 148060019 w 382"/>
                <a:gd name="T77" fmla="*/ 20804625 h 69"/>
                <a:gd name="T78" fmla="*/ 161290266 w 382"/>
                <a:gd name="T79" fmla="*/ 23252274 h 69"/>
                <a:gd name="T80" fmla="*/ 173261623 w 382"/>
                <a:gd name="T81" fmla="*/ 25699922 h 69"/>
                <a:gd name="T82" fmla="*/ 186491870 w 382"/>
                <a:gd name="T83" fmla="*/ 29371787 h 69"/>
                <a:gd name="T84" fmla="*/ 197202750 w 382"/>
                <a:gd name="T85" fmla="*/ 32431153 h 69"/>
                <a:gd name="T86" fmla="*/ 207913630 w 382"/>
                <a:gd name="T87" fmla="*/ 37326450 h 69"/>
                <a:gd name="T88" fmla="*/ 217364033 w 382"/>
                <a:gd name="T89" fmla="*/ 42221748 h 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82" h="69">
                  <a:moveTo>
                    <a:pt x="345" y="69"/>
                  </a:moveTo>
                  <a:lnTo>
                    <a:pt x="357" y="65"/>
                  </a:lnTo>
                  <a:lnTo>
                    <a:pt x="368" y="61"/>
                  </a:lnTo>
                  <a:lnTo>
                    <a:pt x="376" y="57"/>
                  </a:lnTo>
                  <a:lnTo>
                    <a:pt x="382" y="53"/>
                  </a:lnTo>
                  <a:lnTo>
                    <a:pt x="361" y="38"/>
                  </a:lnTo>
                  <a:lnTo>
                    <a:pt x="336" y="25"/>
                  </a:lnTo>
                  <a:lnTo>
                    <a:pt x="307" y="15"/>
                  </a:lnTo>
                  <a:lnTo>
                    <a:pt x="277" y="9"/>
                  </a:lnTo>
                  <a:lnTo>
                    <a:pt x="242" y="6"/>
                  </a:lnTo>
                  <a:lnTo>
                    <a:pt x="208" y="2"/>
                  </a:lnTo>
                  <a:lnTo>
                    <a:pt x="170" y="0"/>
                  </a:lnTo>
                  <a:lnTo>
                    <a:pt x="133" y="0"/>
                  </a:lnTo>
                  <a:lnTo>
                    <a:pt x="114" y="7"/>
                  </a:lnTo>
                  <a:lnTo>
                    <a:pt x="99" y="13"/>
                  </a:lnTo>
                  <a:lnTo>
                    <a:pt x="88" y="17"/>
                  </a:lnTo>
                  <a:lnTo>
                    <a:pt x="84" y="19"/>
                  </a:lnTo>
                  <a:lnTo>
                    <a:pt x="80" y="15"/>
                  </a:lnTo>
                  <a:lnTo>
                    <a:pt x="70" y="7"/>
                  </a:lnTo>
                  <a:lnTo>
                    <a:pt x="55" y="0"/>
                  </a:lnTo>
                  <a:lnTo>
                    <a:pt x="32" y="0"/>
                  </a:lnTo>
                  <a:lnTo>
                    <a:pt x="21" y="4"/>
                  </a:lnTo>
                  <a:lnTo>
                    <a:pt x="11" y="6"/>
                  </a:lnTo>
                  <a:lnTo>
                    <a:pt x="6" y="9"/>
                  </a:lnTo>
                  <a:lnTo>
                    <a:pt x="0" y="13"/>
                  </a:lnTo>
                  <a:lnTo>
                    <a:pt x="4" y="13"/>
                  </a:lnTo>
                  <a:lnTo>
                    <a:pt x="6" y="13"/>
                  </a:lnTo>
                  <a:lnTo>
                    <a:pt x="9" y="13"/>
                  </a:lnTo>
                  <a:lnTo>
                    <a:pt x="11" y="13"/>
                  </a:lnTo>
                  <a:lnTo>
                    <a:pt x="32" y="17"/>
                  </a:lnTo>
                  <a:lnTo>
                    <a:pt x="53" y="19"/>
                  </a:lnTo>
                  <a:lnTo>
                    <a:pt x="76" y="21"/>
                  </a:lnTo>
                  <a:lnTo>
                    <a:pt x="99" y="23"/>
                  </a:lnTo>
                  <a:lnTo>
                    <a:pt x="122" y="25"/>
                  </a:lnTo>
                  <a:lnTo>
                    <a:pt x="145" y="27"/>
                  </a:lnTo>
                  <a:lnTo>
                    <a:pt x="168" y="28"/>
                  </a:lnTo>
                  <a:lnTo>
                    <a:pt x="191" y="30"/>
                  </a:lnTo>
                  <a:lnTo>
                    <a:pt x="212" y="32"/>
                  </a:lnTo>
                  <a:lnTo>
                    <a:pt x="235" y="34"/>
                  </a:lnTo>
                  <a:lnTo>
                    <a:pt x="256" y="38"/>
                  </a:lnTo>
                  <a:lnTo>
                    <a:pt x="275" y="42"/>
                  </a:lnTo>
                  <a:lnTo>
                    <a:pt x="296" y="48"/>
                  </a:lnTo>
                  <a:lnTo>
                    <a:pt x="313" y="53"/>
                  </a:lnTo>
                  <a:lnTo>
                    <a:pt x="330" y="61"/>
                  </a:lnTo>
                  <a:lnTo>
                    <a:pt x="345" y="69"/>
                  </a:lnTo>
                  <a:close/>
                </a:path>
              </a:pathLst>
            </a:custGeom>
            <a:solidFill>
              <a:srgbClr val="E59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8" name="Freeform 18"/>
            <p:cNvSpPr>
              <a:spLocks/>
            </p:cNvSpPr>
            <p:nvPr/>
          </p:nvSpPr>
          <p:spPr bwMode="auto">
            <a:xfrm>
              <a:off x="5075238" y="3529013"/>
              <a:ext cx="55563" cy="350838"/>
            </a:xfrm>
            <a:custGeom>
              <a:avLst/>
              <a:gdLst>
                <a:gd name="T0" fmla="*/ 34295675 w 71"/>
                <a:gd name="T1" fmla="*/ 32614471 h 443"/>
                <a:gd name="T2" fmla="*/ 29396740 w 71"/>
                <a:gd name="T3" fmla="*/ 75891090 h 443"/>
                <a:gd name="T4" fmla="*/ 21434797 w 71"/>
                <a:gd name="T5" fmla="*/ 123558333 h 443"/>
                <a:gd name="T6" fmla="*/ 11636144 w 71"/>
                <a:gd name="T7" fmla="*/ 173734502 h 443"/>
                <a:gd name="T8" fmla="*/ 2449467 w 71"/>
                <a:gd name="T9" fmla="*/ 225164344 h 443"/>
                <a:gd name="T10" fmla="*/ 1224734 w 71"/>
                <a:gd name="T11" fmla="*/ 238336212 h 443"/>
                <a:gd name="T12" fmla="*/ 1224734 w 71"/>
                <a:gd name="T13" fmla="*/ 251507288 h 443"/>
                <a:gd name="T14" fmla="*/ 0 w 71"/>
                <a:gd name="T15" fmla="*/ 264678364 h 443"/>
                <a:gd name="T16" fmla="*/ 0 w 71"/>
                <a:gd name="T17" fmla="*/ 277849441 h 443"/>
                <a:gd name="T18" fmla="*/ 4899718 w 71"/>
                <a:gd name="T19" fmla="*/ 243353275 h 443"/>
                <a:gd name="T20" fmla="*/ 11023386 w 71"/>
                <a:gd name="T21" fmla="*/ 206348973 h 443"/>
                <a:gd name="T22" fmla="*/ 17760596 w 71"/>
                <a:gd name="T23" fmla="*/ 168716648 h 443"/>
                <a:gd name="T24" fmla="*/ 24497022 w 71"/>
                <a:gd name="T25" fmla="*/ 131711554 h 443"/>
                <a:gd name="T26" fmla="*/ 31846207 w 71"/>
                <a:gd name="T27" fmla="*/ 95961717 h 443"/>
                <a:gd name="T28" fmla="*/ 37357900 w 71"/>
                <a:gd name="T29" fmla="*/ 61465550 h 443"/>
                <a:gd name="T30" fmla="*/ 41032884 w 71"/>
                <a:gd name="T31" fmla="*/ 28851080 h 443"/>
                <a:gd name="T32" fmla="*/ 43482352 w 71"/>
                <a:gd name="T33" fmla="*/ 0 h 443"/>
                <a:gd name="T34" fmla="*/ 41032884 w 71"/>
                <a:gd name="T35" fmla="*/ 7526782 h 443"/>
                <a:gd name="T36" fmla="*/ 38582634 w 71"/>
                <a:gd name="T37" fmla="*/ 15680004 h 443"/>
                <a:gd name="T38" fmla="*/ 36745925 w 71"/>
                <a:gd name="T39" fmla="*/ 23833225 h 443"/>
                <a:gd name="T40" fmla="*/ 34295675 w 71"/>
                <a:gd name="T41" fmla="*/ 32614471 h 4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1" h="443">
                  <a:moveTo>
                    <a:pt x="56" y="52"/>
                  </a:moveTo>
                  <a:lnTo>
                    <a:pt x="48" y="121"/>
                  </a:lnTo>
                  <a:lnTo>
                    <a:pt x="35" y="197"/>
                  </a:lnTo>
                  <a:lnTo>
                    <a:pt x="19" y="277"/>
                  </a:lnTo>
                  <a:lnTo>
                    <a:pt x="4" y="359"/>
                  </a:lnTo>
                  <a:lnTo>
                    <a:pt x="2" y="380"/>
                  </a:lnTo>
                  <a:lnTo>
                    <a:pt x="2" y="401"/>
                  </a:lnTo>
                  <a:lnTo>
                    <a:pt x="0" y="422"/>
                  </a:lnTo>
                  <a:lnTo>
                    <a:pt x="0" y="443"/>
                  </a:lnTo>
                  <a:lnTo>
                    <a:pt x="8" y="388"/>
                  </a:lnTo>
                  <a:lnTo>
                    <a:pt x="18" y="329"/>
                  </a:lnTo>
                  <a:lnTo>
                    <a:pt x="29" y="269"/>
                  </a:lnTo>
                  <a:lnTo>
                    <a:pt x="40" y="210"/>
                  </a:lnTo>
                  <a:lnTo>
                    <a:pt x="52" y="153"/>
                  </a:lnTo>
                  <a:lnTo>
                    <a:pt x="61" y="98"/>
                  </a:lnTo>
                  <a:lnTo>
                    <a:pt x="67" y="46"/>
                  </a:lnTo>
                  <a:lnTo>
                    <a:pt x="71" y="0"/>
                  </a:lnTo>
                  <a:lnTo>
                    <a:pt x="67" y="12"/>
                  </a:lnTo>
                  <a:lnTo>
                    <a:pt x="63" y="25"/>
                  </a:lnTo>
                  <a:lnTo>
                    <a:pt x="60" y="38"/>
                  </a:lnTo>
                  <a:lnTo>
                    <a:pt x="56" y="52"/>
                  </a:lnTo>
                  <a:close/>
                </a:path>
              </a:pathLst>
            </a:custGeom>
            <a:solidFill>
              <a:srgbClr val="E59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49" name="Freeform 19"/>
            <p:cNvSpPr>
              <a:spLocks/>
            </p:cNvSpPr>
            <p:nvPr/>
          </p:nvSpPr>
          <p:spPr bwMode="auto">
            <a:xfrm>
              <a:off x="5106988" y="2970213"/>
              <a:ext cx="247650" cy="166688"/>
            </a:xfrm>
            <a:custGeom>
              <a:avLst/>
              <a:gdLst>
                <a:gd name="T0" fmla="*/ 54739326 w 314"/>
                <a:gd name="T1" fmla="*/ 63634335 h 210"/>
                <a:gd name="T2" fmla="*/ 45409072 w 314"/>
                <a:gd name="T3" fmla="*/ 64894020 h 210"/>
                <a:gd name="T4" fmla="*/ 37322590 w 314"/>
                <a:gd name="T5" fmla="*/ 67414977 h 210"/>
                <a:gd name="T6" fmla="*/ 36078031 w 314"/>
                <a:gd name="T7" fmla="*/ 68674662 h 210"/>
                <a:gd name="T8" fmla="*/ 25503218 w 314"/>
                <a:gd name="T9" fmla="*/ 74345229 h 210"/>
                <a:gd name="T10" fmla="*/ 9952533 w 314"/>
                <a:gd name="T11" fmla="*/ 93876300 h 210"/>
                <a:gd name="T12" fmla="*/ 0 w 314"/>
                <a:gd name="T13" fmla="*/ 110887208 h 210"/>
                <a:gd name="T14" fmla="*/ 0 w 314"/>
                <a:gd name="T15" fmla="*/ 119077938 h 210"/>
                <a:gd name="T16" fmla="*/ 1243771 w 314"/>
                <a:gd name="T17" fmla="*/ 124748505 h 210"/>
                <a:gd name="T18" fmla="*/ 2488330 w 314"/>
                <a:gd name="T19" fmla="*/ 129788833 h 210"/>
                <a:gd name="T20" fmla="*/ 11196304 w 314"/>
                <a:gd name="T21" fmla="*/ 124118266 h 210"/>
                <a:gd name="T22" fmla="*/ 23015676 w 314"/>
                <a:gd name="T23" fmla="*/ 108367044 h 210"/>
                <a:gd name="T24" fmla="*/ 33589700 w 314"/>
                <a:gd name="T25" fmla="*/ 95136779 h 210"/>
                <a:gd name="T26" fmla="*/ 46652843 w 314"/>
                <a:gd name="T27" fmla="*/ 85056124 h 210"/>
                <a:gd name="T28" fmla="*/ 65314138 w 314"/>
                <a:gd name="T29" fmla="*/ 75604914 h 210"/>
                <a:gd name="T30" fmla="*/ 95171737 w 314"/>
                <a:gd name="T31" fmla="*/ 58594007 h 210"/>
                <a:gd name="T32" fmla="*/ 131872048 w 314"/>
                <a:gd name="T33" fmla="*/ 38432697 h 210"/>
                <a:gd name="T34" fmla="*/ 173549019 w 314"/>
                <a:gd name="T35" fmla="*/ 17010907 h 210"/>
                <a:gd name="T36" fmla="*/ 189099704 w 314"/>
                <a:gd name="T37" fmla="*/ 5670567 h 210"/>
                <a:gd name="T38" fmla="*/ 174792790 w 314"/>
                <a:gd name="T39" fmla="*/ 1260479 h 210"/>
                <a:gd name="T40" fmla="*/ 159242105 w 314"/>
                <a:gd name="T41" fmla="*/ 3780643 h 210"/>
                <a:gd name="T42" fmla="*/ 144935191 w 314"/>
                <a:gd name="T43" fmla="*/ 9450416 h 210"/>
                <a:gd name="T44" fmla="*/ 134360378 w 314"/>
                <a:gd name="T45" fmla="*/ 17010907 h 210"/>
                <a:gd name="T46" fmla="*/ 130628277 w 314"/>
                <a:gd name="T47" fmla="*/ 21421789 h 210"/>
                <a:gd name="T48" fmla="*/ 130005997 w 314"/>
                <a:gd name="T49" fmla="*/ 22681474 h 210"/>
                <a:gd name="T50" fmla="*/ 126273896 w 314"/>
                <a:gd name="T51" fmla="*/ 21421789 h 210"/>
                <a:gd name="T52" fmla="*/ 114455312 w 314"/>
                <a:gd name="T53" fmla="*/ 25201638 h 210"/>
                <a:gd name="T54" fmla="*/ 96416297 w 314"/>
                <a:gd name="T55" fmla="*/ 35912533 h 210"/>
                <a:gd name="T56" fmla="*/ 78376493 w 314"/>
                <a:gd name="T57" fmla="*/ 45362949 h 210"/>
                <a:gd name="T58" fmla="*/ 63448088 w 314"/>
                <a:gd name="T59" fmla="*/ 54183919 h 210"/>
                <a:gd name="T60" fmla="*/ 55983096 w 314"/>
                <a:gd name="T61" fmla="*/ 59853692 h 210"/>
                <a:gd name="T62" fmla="*/ 55983096 w 314"/>
                <a:gd name="T63" fmla="*/ 63634335 h 2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14" h="210">
                  <a:moveTo>
                    <a:pt x="90" y="101"/>
                  </a:moveTo>
                  <a:lnTo>
                    <a:pt x="88" y="101"/>
                  </a:lnTo>
                  <a:lnTo>
                    <a:pt x="83" y="101"/>
                  </a:lnTo>
                  <a:lnTo>
                    <a:pt x="73" y="103"/>
                  </a:lnTo>
                  <a:lnTo>
                    <a:pt x="62" y="107"/>
                  </a:lnTo>
                  <a:lnTo>
                    <a:pt x="60" y="107"/>
                  </a:lnTo>
                  <a:lnTo>
                    <a:pt x="58" y="109"/>
                  </a:lnTo>
                  <a:lnTo>
                    <a:pt x="41" y="118"/>
                  </a:lnTo>
                  <a:lnTo>
                    <a:pt x="27" y="132"/>
                  </a:lnTo>
                  <a:lnTo>
                    <a:pt x="16" y="149"/>
                  </a:lnTo>
                  <a:lnTo>
                    <a:pt x="2" y="168"/>
                  </a:lnTo>
                  <a:lnTo>
                    <a:pt x="0" y="176"/>
                  </a:lnTo>
                  <a:lnTo>
                    <a:pt x="0" y="183"/>
                  </a:lnTo>
                  <a:lnTo>
                    <a:pt x="0" y="189"/>
                  </a:lnTo>
                  <a:lnTo>
                    <a:pt x="0" y="195"/>
                  </a:lnTo>
                  <a:lnTo>
                    <a:pt x="2" y="198"/>
                  </a:lnTo>
                  <a:lnTo>
                    <a:pt x="4" y="202"/>
                  </a:lnTo>
                  <a:lnTo>
                    <a:pt x="4" y="206"/>
                  </a:lnTo>
                  <a:lnTo>
                    <a:pt x="6" y="210"/>
                  </a:lnTo>
                  <a:lnTo>
                    <a:pt x="18" y="197"/>
                  </a:lnTo>
                  <a:lnTo>
                    <a:pt x="27" y="183"/>
                  </a:lnTo>
                  <a:lnTo>
                    <a:pt x="37" y="172"/>
                  </a:lnTo>
                  <a:lnTo>
                    <a:pt x="44" y="160"/>
                  </a:lnTo>
                  <a:lnTo>
                    <a:pt x="54" y="151"/>
                  </a:lnTo>
                  <a:lnTo>
                    <a:pt x="63" y="143"/>
                  </a:lnTo>
                  <a:lnTo>
                    <a:pt x="75" y="135"/>
                  </a:lnTo>
                  <a:lnTo>
                    <a:pt x="86" y="130"/>
                  </a:lnTo>
                  <a:lnTo>
                    <a:pt x="105" y="120"/>
                  </a:lnTo>
                  <a:lnTo>
                    <a:pt x="126" y="109"/>
                  </a:lnTo>
                  <a:lnTo>
                    <a:pt x="153" y="93"/>
                  </a:lnTo>
                  <a:lnTo>
                    <a:pt x="182" y="76"/>
                  </a:lnTo>
                  <a:lnTo>
                    <a:pt x="212" y="61"/>
                  </a:lnTo>
                  <a:lnTo>
                    <a:pt x="245" y="44"/>
                  </a:lnTo>
                  <a:lnTo>
                    <a:pt x="279" y="27"/>
                  </a:lnTo>
                  <a:lnTo>
                    <a:pt x="314" y="13"/>
                  </a:lnTo>
                  <a:lnTo>
                    <a:pt x="304" y="9"/>
                  </a:lnTo>
                  <a:lnTo>
                    <a:pt x="294" y="6"/>
                  </a:lnTo>
                  <a:lnTo>
                    <a:pt x="281" y="2"/>
                  </a:lnTo>
                  <a:lnTo>
                    <a:pt x="270" y="0"/>
                  </a:lnTo>
                  <a:lnTo>
                    <a:pt x="256" y="6"/>
                  </a:lnTo>
                  <a:lnTo>
                    <a:pt x="245" y="9"/>
                  </a:lnTo>
                  <a:lnTo>
                    <a:pt x="233" y="15"/>
                  </a:lnTo>
                  <a:lnTo>
                    <a:pt x="222" y="21"/>
                  </a:lnTo>
                  <a:lnTo>
                    <a:pt x="216" y="27"/>
                  </a:lnTo>
                  <a:lnTo>
                    <a:pt x="212" y="30"/>
                  </a:lnTo>
                  <a:lnTo>
                    <a:pt x="210" y="34"/>
                  </a:lnTo>
                  <a:lnTo>
                    <a:pt x="209" y="36"/>
                  </a:lnTo>
                  <a:lnTo>
                    <a:pt x="207" y="34"/>
                  </a:lnTo>
                  <a:lnTo>
                    <a:pt x="203" y="34"/>
                  </a:lnTo>
                  <a:lnTo>
                    <a:pt x="199" y="32"/>
                  </a:lnTo>
                  <a:lnTo>
                    <a:pt x="184" y="40"/>
                  </a:lnTo>
                  <a:lnTo>
                    <a:pt x="168" y="48"/>
                  </a:lnTo>
                  <a:lnTo>
                    <a:pt x="155" y="57"/>
                  </a:lnTo>
                  <a:lnTo>
                    <a:pt x="140" y="65"/>
                  </a:lnTo>
                  <a:lnTo>
                    <a:pt x="126" y="72"/>
                  </a:lnTo>
                  <a:lnTo>
                    <a:pt x="115" y="78"/>
                  </a:lnTo>
                  <a:lnTo>
                    <a:pt x="102" y="86"/>
                  </a:lnTo>
                  <a:lnTo>
                    <a:pt x="90" y="92"/>
                  </a:lnTo>
                  <a:lnTo>
                    <a:pt x="90" y="95"/>
                  </a:lnTo>
                  <a:lnTo>
                    <a:pt x="90" y="99"/>
                  </a:lnTo>
                  <a:lnTo>
                    <a:pt x="90" y="101"/>
                  </a:lnTo>
                  <a:close/>
                </a:path>
              </a:pathLst>
            </a:custGeom>
            <a:solidFill>
              <a:srgbClr val="E59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0" name="Freeform 20"/>
            <p:cNvSpPr>
              <a:spLocks/>
            </p:cNvSpPr>
            <p:nvPr/>
          </p:nvSpPr>
          <p:spPr bwMode="auto">
            <a:xfrm>
              <a:off x="5099051" y="3398838"/>
              <a:ext cx="4763" cy="17463"/>
            </a:xfrm>
            <a:custGeom>
              <a:avLst/>
              <a:gdLst>
                <a:gd name="T0" fmla="*/ 2520421 w 6"/>
                <a:gd name="T1" fmla="*/ 8647222 h 23"/>
                <a:gd name="T2" fmla="*/ 2520421 w 6"/>
                <a:gd name="T3" fmla="*/ 9799780 h 23"/>
                <a:gd name="T4" fmla="*/ 3781028 w 6"/>
                <a:gd name="T5" fmla="*/ 10953097 h 23"/>
                <a:gd name="T6" fmla="*/ 3781028 w 6"/>
                <a:gd name="T7" fmla="*/ 12105655 h 23"/>
                <a:gd name="T8" fmla="*/ 3781028 w 6"/>
                <a:gd name="T9" fmla="*/ 13258973 h 23"/>
                <a:gd name="T10" fmla="*/ 2520421 w 6"/>
                <a:gd name="T11" fmla="*/ 9799780 h 23"/>
                <a:gd name="T12" fmla="*/ 2520421 w 6"/>
                <a:gd name="T13" fmla="*/ 6917626 h 23"/>
                <a:gd name="T14" fmla="*/ 1260607 w 6"/>
                <a:gd name="T15" fmla="*/ 3459193 h 23"/>
                <a:gd name="T16" fmla="*/ 0 w 6"/>
                <a:gd name="T17" fmla="*/ 0 h 23"/>
                <a:gd name="T18" fmla="*/ 0 w 6"/>
                <a:gd name="T19" fmla="*/ 2305875 h 23"/>
                <a:gd name="T20" fmla="*/ 1260607 w 6"/>
                <a:gd name="T21" fmla="*/ 4611751 h 23"/>
                <a:gd name="T22" fmla="*/ 1260607 w 6"/>
                <a:gd name="T23" fmla="*/ 6917626 h 23"/>
                <a:gd name="T24" fmla="*/ 2520421 w 6"/>
                <a:gd name="T25" fmla="*/ 8647222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 h="23">
                  <a:moveTo>
                    <a:pt x="4" y="15"/>
                  </a:moveTo>
                  <a:lnTo>
                    <a:pt x="4" y="17"/>
                  </a:lnTo>
                  <a:lnTo>
                    <a:pt x="6" y="19"/>
                  </a:lnTo>
                  <a:lnTo>
                    <a:pt x="6" y="21"/>
                  </a:lnTo>
                  <a:lnTo>
                    <a:pt x="6" y="23"/>
                  </a:lnTo>
                  <a:lnTo>
                    <a:pt x="4" y="17"/>
                  </a:lnTo>
                  <a:lnTo>
                    <a:pt x="4" y="12"/>
                  </a:lnTo>
                  <a:lnTo>
                    <a:pt x="2" y="6"/>
                  </a:lnTo>
                  <a:lnTo>
                    <a:pt x="0" y="0"/>
                  </a:lnTo>
                  <a:lnTo>
                    <a:pt x="0" y="4"/>
                  </a:lnTo>
                  <a:lnTo>
                    <a:pt x="2" y="8"/>
                  </a:lnTo>
                  <a:lnTo>
                    <a:pt x="2" y="12"/>
                  </a:lnTo>
                  <a:lnTo>
                    <a:pt x="4" y="15"/>
                  </a:lnTo>
                  <a:close/>
                </a:path>
              </a:pathLst>
            </a:custGeom>
            <a:solidFill>
              <a:srgbClr val="E59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1" name="Freeform 21"/>
            <p:cNvSpPr>
              <a:spLocks/>
            </p:cNvSpPr>
            <p:nvPr/>
          </p:nvSpPr>
          <p:spPr bwMode="auto">
            <a:xfrm>
              <a:off x="5362576" y="2963863"/>
              <a:ext cx="63500" cy="14288"/>
            </a:xfrm>
            <a:custGeom>
              <a:avLst/>
              <a:gdLst>
                <a:gd name="T0" fmla="*/ 23941881 w 80"/>
                <a:gd name="T1" fmla="*/ 1131008 h 19"/>
                <a:gd name="T2" fmla="*/ 14490700 w 80"/>
                <a:gd name="T3" fmla="*/ 3393024 h 19"/>
                <a:gd name="T4" fmla="*/ 8190706 w 80"/>
                <a:gd name="T5" fmla="*/ 5655040 h 19"/>
                <a:gd name="T6" fmla="*/ 3780631 w 80"/>
                <a:gd name="T7" fmla="*/ 9048064 h 19"/>
                <a:gd name="T8" fmla="*/ 0 w 80"/>
                <a:gd name="T9" fmla="*/ 10744576 h 19"/>
                <a:gd name="T10" fmla="*/ 6300788 w 80"/>
                <a:gd name="T11" fmla="*/ 9048064 h 19"/>
                <a:gd name="T12" fmla="*/ 13231019 w 80"/>
                <a:gd name="T13" fmla="*/ 7917056 h 19"/>
                <a:gd name="T14" fmla="*/ 19531013 w 80"/>
                <a:gd name="T15" fmla="*/ 5655040 h 19"/>
                <a:gd name="T16" fmla="*/ 25201563 w 80"/>
                <a:gd name="T17" fmla="*/ 4524032 h 19"/>
                <a:gd name="T18" fmla="*/ 31502350 w 80"/>
                <a:gd name="T19" fmla="*/ 3393024 h 19"/>
                <a:gd name="T20" fmla="*/ 38432581 w 80"/>
                <a:gd name="T21" fmla="*/ 2262016 h 19"/>
                <a:gd name="T22" fmla="*/ 44732575 w 80"/>
                <a:gd name="T23" fmla="*/ 1131008 h 19"/>
                <a:gd name="T24" fmla="*/ 50403125 w 80"/>
                <a:gd name="T25" fmla="*/ 1131008 h 19"/>
                <a:gd name="T26" fmla="*/ 44732575 w 80"/>
                <a:gd name="T27" fmla="*/ 0 h 19"/>
                <a:gd name="T28" fmla="*/ 38432581 w 80"/>
                <a:gd name="T29" fmla="*/ 0 h 19"/>
                <a:gd name="T30" fmla="*/ 31502350 w 80"/>
                <a:gd name="T31" fmla="*/ 0 h 19"/>
                <a:gd name="T32" fmla="*/ 23941881 w 80"/>
                <a:gd name="T33" fmla="*/ 1131008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0" h="19">
                  <a:moveTo>
                    <a:pt x="38" y="2"/>
                  </a:moveTo>
                  <a:lnTo>
                    <a:pt x="23" y="6"/>
                  </a:lnTo>
                  <a:lnTo>
                    <a:pt x="13" y="10"/>
                  </a:lnTo>
                  <a:lnTo>
                    <a:pt x="6" y="16"/>
                  </a:lnTo>
                  <a:lnTo>
                    <a:pt x="0" y="19"/>
                  </a:lnTo>
                  <a:lnTo>
                    <a:pt x="10" y="16"/>
                  </a:lnTo>
                  <a:lnTo>
                    <a:pt x="21" y="14"/>
                  </a:lnTo>
                  <a:lnTo>
                    <a:pt x="31" y="10"/>
                  </a:lnTo>
                  <a:lnTo>
                    <a:pt x="40" y="8"/>
                  </a:lnTo>
                  <a:lnTo>
                    <a:pt x="50" y="6"/>
                  </a:lnTo>
                  <a:lnTo>
                    <a:pt x="61" y="4"/>
                  </a:lnTo>
                  <a:lnTo>
                    <a:pt x="71" y="2"/>
                  </a:lnTo>
                  <a:lnTo>
                    <a:pt x="80" y="2"/>
                  </a:lnTo>
                  <a:lnTo>
                    <a:pt x="71" y="0"/>
                  </a:lnTo>
                  <a:lnTo>
                    <a:pt x="61" y="0"/>
                  </a:lnTo>
                  <a:lnTo>
                    <a:pt x="50" y="0"/>
                  </a:lnTo>
                  <a:lnTo>
                    <a:pt x="38" y="2"/>
                  </a:lnTo>
                  <a:close/>
                </a:path>
              </a:pathLst>
            </a:custGeom>
            <a:solidFill>
              <a:srgbClr val="E59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2" name="Freeform 22"/>
            <p:cNvSpPr>
              <a:spLocks/>
            </p:cNvSpPr>
            <p:nvPr/>
          </p:nvSpPr>
          <p:spPr bwMode="auto">
            <a:xfrm>
              <a:off x="5059363" y="3170238"/>
              <a:ext cx="22225" cy="80963"/>
            </a:xfrm>
            <a:custGeom>
              <a:avLst/>
              <a:gdLst>
                <a:gd name="T0" fmla="*/ 18294468 w 27"/>
                <a:gd name="T1" fmla="*/ 0 h 101"/>
                <a:gd name="T2" fmla="*/ 11519135 w 27"/>
                <a:gd name="T3" fmla="*/ 4497855 h 101"/>
                <a:gd name="T4" fmla="*/ 6775332 w 27"/>
                <a:gd name="T5" fmla="*/ 10923592 h 101"/>
                <a:gd name="T6" fmla="*/ 2710627 w 27"/>
                <a:gd name="T7" fmla="*/ 17350130 h 101"/>
                <a:gd name="T8" fmla="*/ 0 w 27"/>
                <a:gd name="T9" fmla="*/ 23132973 h 101"/>
                <a:gd name="T10" fmla="*/ 0 w 27"/>
                <a:gd name="T11" fmla="*/ 35342354 h 101"/>
                <a:gd name="T12" fmla="*/ 2710627 w 27"/>
                <a:gd name="T13" fmla="*/ 47550933 h 101"/>
                <a:gd name="T14" fmla="*/ 6775332 w 27"/>
                <a:gd name="T15" fmla="*/ 57832432 h 101"/>
                <a:gd name="T16" fmla="*/ 10840861 w 27"/>
                <a:gd name="T17" fmla="*/ 64901063 h 101"/>
                <a:gd name="T18" fmla="*/ 10840861 w 27"/>
                <a:gd name="T19" fmla="*/ 44980959 h 101"/>
                <a:gd name="T20" fmla="*/ 10840861 w 27"/>
                <a:gd name="T21" fmla="*/ 26988735 h 101"/>
                <a:gd name="T22" fmla="*/ 12874037 w 27"/>
                <a:gd name="T23" fmla="*/ 12209381 h 101"/>
                <a:gd name="T24" fmla="*/ 18294468 w 27"/>
                <a:gd name="T25" fmla="*/ 0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101">
                  <a:moveTo>
                    <a:pt x="27" y="0"/>
                  </a:moveTo>
                  <a:lnTo>
                    <a:pt x="17" y="7"/>
                  </a:lnTo>
                  <a:lnTo>
                    <a:pt x="10" y="17"/>
                  </a:lnTo>
                  <a:lnTo>
                    <a:pt x="4" y="27"/>
                  </a:lnTo>
                  <a:lnTo>
                    <a:pt x="0" y="36"/>
                  </a:lnTo>
                  <a:lnTo>
                    <a:pt x="0" y="55"/>
                  </a:lnTo>
                  <a:lnTo>
                    <a:pt x="4" y="74"/>
                  </a:lnTo>
                  <a:lnTo>
                    <a:pt x="10" y="90"/>
                  </a:lnTo>
                  <a:lnTo>
                    <a:pt x="16" y="101"/>
                  </a:lnTo>
                  <a:lnTo>
                    <a:pt x="16" y="70"/>
                  </a:lnTo>
                  <a:lnTo>
                    <a:pt x="16" y="42"/>
                  </a:lnTo>
                  <a:lnTo>
                    <a:pt x="19" y="19"/>
                  </a:lnTo>
                  <a:lnTo>
                    <a:pt x="27" y="0"/>
                  </a:lnTo>
                  <a:close/>
                </a:path>
              </a:pathLst>
            </a:custGeom>
            <a:solidFill>
              <a:srgbClr val="E59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3" name="Freeform 23"/>
            <p:cNvSpPr>
              <a:spLocks/>
            </p:cNvSpPr>
            <p:nvPr/>
          </p:nvSpPr>
          <p:spPr bwMode="auto">
            <a:xfrm>
              <a:off x="5105401" y="4017963"/>
              <a:ext cx="606425" cy="103188"/>
            </a:xfrm>
            <a:custGeom>
              <a:avLst/>
              <a:gdLst>
                <a:gd name="T0" fmla="*/ 155841712 w 765"/>
                <a:gd name="T1" fmla="*/ 39030661 h 129"/>
                <a:gd name="T2" fmla="*/ 108711788 w 765"/>
                <a:gd name="T3" fmla="*/ 40310512 h 129"/>
                <a:gd name="T4" fmla="*/ 59697587 w 765"/>
                <a:gd name="T5" fmla="*/ 32632205 h 129"/>
                <a:gd name="T6" fmla="*/ 17595045 w 765"/>
                <a:gd name="T7" fmla="*/ 14716689 h 129"/>
                <a:gd name="T8" fmla="*/ 3142312 w 765"/>
                <a:gd name="T9" fmla="*/ 4478679 h 129"/>
                <a:gd name="T10" fmla="*/ 11939834 w 765"/>
                <a:gd name="T11" fmla="*/ 15996540 h 129"/>
                <a:gd name="T12" fmla="*/ 28277637 w 765"/>
                <a:gd name="T13" fmla="*/ 30073303 h 129"/>
                <a:gd name="T14" fmla="*/ 51527893 w 765"/>
                <a:gd name="T15" fmla="*/ 44789191 h 129"/>
                <a:gd name="T16" fmla="*/ 74150320 w 765"/>
                <a:gd name="T17" fmla="*/ 58226829 h 129"/>
                <a:gd name="T18" fmla="*/ 96772747 w 765"/>
                <a:gd name="T19" fmla="*/ 68464038 h 129"/>
                <a:gd name="T20" fmla="*/ 117509311 w 765"/>
                <a:gd name="T21" fmla="*/ 72942717 h 129"/>
                <a:gd name="T22" fmla="*/ 135104356 w 765"/>
                <a:gd name="T23" fmla="*/ 72942717 h 129"/>
                <a:gd name="T24" fmla="*/ 154584471 w 765"/>
                <a:gd name="T25" fmla="*/ 72942717 h 129"/>
                <a:gd name="T26" fmla="*/ 171550894 w 765"/>
                <a:gd name="T27" fmla="*/ 70383815 h 129"/>
                <a:gd name="T28" fmla="*/ 194173321 w 765"/>
                <a:gd name="T29" fmla="*/ 68464038 h 129"/>
                <a:gd name="T30" fmla="*/ 223079580 w 765"/>
                <a:gd name="T31" fmla="*/ 68464038 h 129"/>
                <a:gd name="T32" fmla="*/ 253870908 w 765"/>
                <a:gd name="T33" fmla="*/ 71663666 h 129"/>
                <a:gd name="T34" fmla="*/ 286547307 w 765"/>
                <a:gd name="T35" fmla="*/ 75502420 h 129"/>
                <a:gd name="T36" fmla="*/ 319852326 w 765"/>
                <a:gd name="T37" fmla="*/ 80621024 h 129"/>
                <a:gd name="T38" fmla="*/ 355670244 w 765"/>
                <a:gd name="T39" fmla="*/ 82540801 h 129"/>
                <a:gd name="T40" fmla="*/ 393374025 w 765"/>
                <a:gd name="T41" fmla="*/ 82540801 h 129"/>
                <a:gd name="T42" fmla="*/ 431705634 w 765"/>
                <a:gd name="T43" fmla="*/ 78062122 h 129"/>
                <a:gd name="T44" fmla="*/ 451814370 w 765"/>
                <a:gd name="T45" fmla="*/ 70383815 h 129"/>
                <a:gd name="T46" fmla="*/ 450557921 w 765"/>
                <a:gd name="T47" fmla="*/ 68464038 h 129"/>
                <a:gd name="T48" fmla="*/ 451814370 w 765"/>
                <a:gd name="T49" fmla="*/ 67184187 h 129"/>
                <a:gd name="T50" fmla="*/ 461240513 w 765"/>
                <a:gd name="T51" fmla="*/ 59505880 h 129"/>
                <a:gd name="T52" fmla="*/ 473808176 w 765"/>
                <a:gd name="T53" fmla="*/ 46069043 h 129"/>
                <a:gd name="T54" fmla="*/ 480720628 w 765"/>
                <a:gd name="T55" fmla="*/ 29433377 h 129"/>
                <a:gd name="T56" fmla="*/ 480720628 w 765"/>
                <a:gd name="T57" fmla="*/ 19195368 h 129"/>
                <a:gd name="T58" fmla="*/ 480720628 w 765"/>
                <a:gd name="T59" fmla="*/ 19195368 h 129"/>
                <a:gd name="T60" fmla="*/ 475693246 w 765"/>
                <a:gd name="T61" fmla="*/ 23034921 h 129"/>
                <a:gd name="T62" fmla="*/ 466267895 w 765"/>
                <a:gd name="T63" fmla="*/ 28153526 h 129"/>
                <a:gd name="T64" fmla="*/ 441131777 w 765"/>
                <a:gd name="T65" fmla="*/ 37751610 h 129"/>
                <a:gd name="T66" fmla="*/ 400286477 w 765"/>
                <a:gd name="T67" fmla="*/ 46069043 h 129"/>
                <a:gd name="T68" fmla="*/ 360697626 w 765"/>
                <a:gd name="T69" fmla="*/ 48628745 h 129"/>
                <a:gd name="T70" fmla="*/ 323622467 w 765"/>
                <a:gd name="T71" fmla="*/ 47348894 h 129"/>
                <a:gd name="T72" fmla="*/ 287803756 w 765"/>
                <a:gd name="T73" fmla="*/ 43510140 h 129"/>
                <a:gd name="T74" fmla="*/ 253870908 w 765"/>
                <a:gd name="T75" fmla="*/ 39030661 h 129"/>
                <a:gd name="T76" fmla="*/ 221822338 w 765"/>
                <a:gd name="T77" fmla="*/ 35191907 h 129"/>
                <a:gd name="T78" fmla="*/ 191659630 w 765"/>
                <a:gd name="T79" fmla="*/ 35191907 h 1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65" h="129">
                  <a:moveTo>
                    <a:pt x="282" y="57"/>
                  </a:moveTo>
                  <a:lnTo>
                    <a:pt x="248" y="61"/>
                  </a:lnTo>
                  <a:lnTo>
                    <a:pt x="211" y="63"/>
                  </a:lnTo>
                  <a:lnTo>
                    <a:pt x="173" y="63"/>
                  </a:lnTo>
                  <a:lnTo>
                    <a:pt x="133" y="59"/>
                  </a:lnTo>
                  <a:lnTo>
                    <a:pt x="95" y="51"/>
                  </a:lnTo>
                  <a:lnTo>
                    <a:pt x="61" y="40"/>
                  </a:lnTo>
                  <a:lnTo>
                    <a:pt x="28" y="23"/>
                  </a:lnTo>
                  <a:lnTo>
                    <a:pt x="0" y="0"/>
                  </a:lnTo>
                  <a:lnTo>
                    <a:pt x="5" y="7"/>
                  </a:lnTo>
                  <a:lnTo>
                    <a:pt x="13" y="17"/>
                  </a:lnTo>
                  <a:lnTo>
                    <a:pt x="19" y="25"/>
                  </a:lnTo>
                  <a:lnTo>
                    <a:pt x="26" y="32"/>
                  </a:lnTo>
                  <a:lnTo>
                    <a:pt x="45" y="47"/>
                  </a:lnTo>
                  <a:lnTo>
                    <a:pt x="63" y="59"/>
                  </a:lnTo>
                  <a:lnTo>
                    <a:pt x="82" y="70"/>
                  </a:lnTo>
                  <a:lnTo>
                    <a:pt x="101" y="82"/>
                  </a:lnTo>
                  <a:lnTo>
                    <a:pt x="118" y="91"/>
                  </a:lnTo>
                  <a:lnTo>
                    <a:pt x="137" y="99"/>
                  </a:lnTo>
                  <a:lnTo>
                    <a:pt x="154" y="107"/>
                  </a:lnTo>
                  <a:lnTo>
                    <a:pt x="171" y="114"/>
                  </a:lnTo>
                  <a:lnTo>
                    <a:pt x="187" y="114"/>
                  </a:lnTo>
                  <a:lnTo>
                    <a:pt x="202" y="114"/>
                  </a:lnTo>
                  <a:lnTo>
                    <a:pt x="215" y="114"/>
                  </a:lnTo>
                  <a:lnTo>
                    <a:pt x="231" y="114"/>
                  </a:lnTo>
                  <a:lnTo>
                    <a:pt x="246" y="114"/>
                  </a:lnTo>
                  <a:lnTo>
                    <a:pt x="259" y="112"/>
                  </a:lnTo>
                  <a:lnTo>
                    <a:pt x="273" y="110"/>
                  </a:lnTo>
                  <a:lnTo>
                    <a:pt x="286" y="108"/>
                  </a:lnTo>
                  <a:lnTo>
                    <a:pt x="309" y="107"/>
                  </a:lnTo>
                  <a:lnTo>
                    <a:pt x="332" y="107"/>
                  </a:lnTo>
                  <a:lnTo>
                    <a:pt x="355" y="107"/>
                  </a:lnTo>
                  <a:lnTo>
                    <a:pt x="379" y="108"/>
                  </a:lnTo>
                  <a:lnTo>
                    <a:pt x="404" y="112"/>
                  </a:lnTo>
                  <a:lnTo>
                    <a:pt x="429" y="114"/>
                  </a:lnTo>
                  <a:lnTo>
                    <a:pt x="456" y="118"/>
                  </a:lnTo>
                  <a:lnTo>
                    <a:pt x="482" y="122"/>
                  </a:lnTo>
                  <a:lnTo>
                    <a:pt x="509" y="126"/>
                  </a:lnTo>
                  <a:lnTo>
                    <a:pt x="538" y="128"/>
                  </a:lnTo>
                  <a:lnTo>
                    <a:pt x="566" y="129"/>
                  </a:lnTo>
                  <a:lnTo>
                    <a:pt x="597" y="129"/>
                  </a:lnTo>
                  <a:lnTo>
                    <a:pt x="626" y="129"/>
                  </a:lnTo>
                  <a:lnTo>
                    <a:pt x="656" y="126"/>
                  </a:lnTo>
                  <a:lnTo>
                    <a:pt x="687" y="122"/>
                  </a:lnTo>
                  <a:lnTo>
                    <a:pt x="719" y="114"/>
                  </a:lnTo>
                  <a:lnTo>
                    <a:pt x="719" y="110"/>
                  </a:lnTo>
                  <a:lnTo>
                    <a:pt x="719" y="108"/>
                  </a:lnTo>
                  <a:lnTo>
                    <a:pt x="717" y="107"/>
                  </a:lnTo>
                  <a:lnTo>
                    <a:pt x="719" y="105"/>
                  </a:lnTo>
                  <a:lnTo>
                    <a:pt x="727" y="101"/>
                  </a:lnTo>
                  <a:lnTo>
                    <a:pt x="734" y="93"/>
                  </a:lnTo>
                  <a:lnTo>
                    <a:pt x="744" y="84"/>
                  </a:lnTo>
                  <a:lnTo>
                    <a:pt x="754" y="72"/>
                  </a:lnTo>
                  <a:lnTo>
                    <a:pt x="761" y="61"/>
                  </a:lnTo>
                  <a:lnTo>
                    <a:pt x="765" y="46"/>
                  </a:lnTo>
                  <a:lnTo>
                    <a:pt x="765" y="32"/>
                  </a:lnTo>
                  <a:lnTo>
                    <a:pt x="765" y="30"/>
                  </a:lnTo>
                  <a:lnTo>
                    <a:pt x="757" y="36"/>
                  </a:lnTo>
                  <a:lnTo>
                    <a:pt x="750" y="40"/>
                  </a:lnTo>
                  <a:lnTo>
                    <a:pt x="742" y="44"/>
                  </a:lnTo>
                  <a:lnTo>
                    <a:pt x="734" y="47"/>
                  </a:lnTo>
                  <a:lnTo>
                    <a:pt x="702" y="59"/>
                  </a:lnTo>
                  <a:lnTo>
                    <a:pt x="668" y="67"/>
                  </a:lnTo>
                  <a:lnTo>
                    <a:pt x="637" y="72"/>
                  </a:lnTo>
                  <a:lnTo>
                    <a:pt x="605" y="76"/>
                  </a:lnTo>
                  <a:lnTo>
                    <a:pt x="574" y="76"/>
                  </a:lnTo>
                  <a:lnTo>
                    <a:pt x="544" y="76"/>
                  </a:lnTo>
                  <a:lnTo>
                    <a:pt x="515" y="74"/>
                  </a:lnTo>
                  <a:lnTo>
                    <a:pt x="486" y="72"/>
                  </a:lnTo>
                  <a:lnTo>
                    <a:pt x="458" y="68"/>
                  </a:lnTo>
                  <a:lnTo>
                    <a:pt x="431" y="65"/>
                  </a:lnTo>
                  <a:lnTo>
                    <a:pt x="404" y="61"/>
                  </a:lnTo>
                  <a:lnTo>
                    <a:pt x="378" y="57"/>
                  </a:lnTo>
                  <a:lnTo>
                    <a:pt x="353" y="55"/>
                  </a:lnTo>
                  <a:lnTo>
                    <a:pt x="328" y="55"/>
                  </a:lnTo>
                  <a:lnTo>
                    <a:pt x="305" y="55"/>
                  </a:lnTo>
                  <a:lnTo>
                    <a:pt x="282" y="57"/>
                  </a:lnTo>
                  <a:close/>
                </a:path>
              </a:pathLst>
            </a:custGeom>
            <a:solidFill>
              <a:srgbClr val="E59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4" name="Freeform 24"/>
            <p:cNvSpPr>
              <a:spLocks/>
            </p:cNvSpPr>
            <p:nvPr/>
          </p:nvSpPr>
          <p:spPr bwMode="auto">
            <a:xfrm>
              <a:off x="5746751" y="3389313"/>
              <a:ext cx="20638" cy="155575"/>
            </a:xfrm>
            <a:custGeom>
              <a:avLst/>
              <a:gdLst>
                <a:gd name="T0" fmla="*/ 2725867 w 25"/>
                <a:gd name="T1" fmla="*/ 50403125 h 196"/>
                <a:gd name="T2" fmla="*/ 5451734 w 25"/>
                <a:gd name="T3" fmla="*/ 64893825 h 196"/>
                <a:gd name="T4" fmla="*/ 8859481 w 25"/>
                <a:gd name="T5" fmla="*/ 81275238 h 196"/>
                <a:gd name="T6" fmla="*/ 12948281 w 25"/>
                <a:gd name="T7" fmla="*/ 100806250 h 196"/>
                <a:gd name="T8" fmla="*/ 17037082 w 25"/>
                <a:gd name="T9" fmla="*/ 123487656 h 196"/>
                <a:gd name="T10" fmla="*/ 15674148 w 25"/>
                <a:gd name="T11" fmla="*/ 82534919 h 196"/>
                <a:gd name="T12" fmla="*/ 15674148 w 25"/>
                <a:gd name="T13" fmla="*/ 75604688 h 196"/>
                <a:gd name="T14" fmla="*/ 15674148 w 25"/>
                <a:gd name="T15" fmla="*/ 57333356 h 196"/>
                <a:gd name="T16" fmla="*/ 11585348 w 25"/>
                <a:gd name="T17" fmla="*/ 30872113 h 196"/>
                <a:gd name="T18" fmla="*/ 0 w 25"/>
                <a:gd name="T19" fmla="*/ 0 h 196"/>
                <a:gd name="T20" fmla="*/ 0 w 25"/>
                <a:gd name="T21" fmla="*/ 14490700 h 196"/>
                <a:gd name="T22" fmla="*/ 0 w 25"/>
                <a:gd name="T23" fmla="*/ 26462038 h 196"/>
                <a:gd name="T24" fmla="*/ 1362934 w 25"/>
                <a:gd name="T25" fmla="*/ 39692263 h 196"/>
                <a:gd name="T26" fmla="*/ 2725867 w 25"/>
                <a:gd name="T27" fmla="*/ 50403125 h 1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 h="196">
                  <a:moveTo>
                    <a:pt x="4" y="80"/>
                  </a:moveTo>
                  <a:lnTo>
                    <a:pt x="8" y="103"/>
                  </a:lnTo>
                  <a:lnTo>
                    <a:pt x="13" y="129"/>
                  </a:lnTo>
                  <a:lnTo>
                    <a:pt x="19" y="160"/>
                  </a:lnTo>
                  <a:lnTo>
                    <a:pt x="25" y="196"/>
                  </a:lnTo>
                  <a:lnTo>
                    <a:pt x="23" y="131"/>
                  </a:lnTo>
                  <a:lnTo>
                    <a:pt x="23" y="120"/>
                  </a:lnTo>
                  <a:lnTo>
                    <a:pt x="23" y="91"/>
                  </a:lnTo>
                  <a:lnTo>
                    <a:pt x="17" y="49"/>
                  </a:lnTo>
                  <a:lnTo>
                    <a:pt x="0" y="0"/>
                  </a:lnTo>
                  <a:lnTo>
                    <a:pt x="0" y="23"/>
                  </a:lnTo>
                  <a:lnTo>
                    <a:pt x="0" y="42"/>
                  </a:lnTo>
                  <a:lnTo>
                    <a:pt x="2" y="63"/>
                  </a:lnTo>
                  <a:lnTo>
                    <a:pt x="4" y="80"/>
                  </a:lnTo>
                  <a:close/>
                </a:path>
              </a:pathLst>
            </a:custGeom>
            <a:solidFill>
              <a:srgbClr val="E599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5" name="Freeform 25"/>
            <p:cNvSpPr>
              <a:spLocks/>
            </p:cNvSpPr>
            <p:nvPr/>
          </p:nvSpPr>
          <p:spPr bwMode="auto">
            <a:xfrm>
              <a:off x="5732463" y="3367088"/>
              <a:ext cx="41275" cy="242888"/>
            </a:xfrm>
            <a:custGeom>
              <a:avLst/>
              <a:gdLst>
                <a:gd name="T0" fmla="*/ 0 w 51"/>
                <a:gd name="T1" fmla="*/ 73564803 h 305"/>
                <a:gd name="T2" fmla="*/ 3930027 w 51"/>
                <a:gd name="T3" fmla="*/ 95760784 h 305"/>
                <a:gd name="T4" fmla="*/ 8514790 w 51"/>
                <a:gd name="T5" fmla="*/ 123665032 h 305"/>
                <a:gd name="T6" fmla="*/ 13755096 w 51"/>
                <a:gd name="T7" fmla="*/ 156008157 h 305"/>
                <a:gd name="T8" fmla="*/ 17684314 w 51"/>
                <a:gd name="T9" fmla="*/ 193424854 h 305"/>
                <a:gd name="T10" fmla="*/ 20959607 w 51"/>
                <a:gd name="T11" fmla="*/ 193424854 h 305"/>
                <a:gd name="T12" fmla="*/ 24889634 w 51"/>
                <a:gd name="T13" fmla="*/ 192156262 h 305"/>
                <a:gd name="T14" fmla="*/ 27509383 w 51"/>
                <a:gd name="T15" fmla="*/ 191522364 h 305"/>
                <a:gd name="T16" fmla="*/ 30129131 w 51"/>
                <a:gd name="T17" fmla="*/ 190253772 h 305"/>
                <a:gd name="T18" fmla="*/ 33404424 w 51"/>
                <a:gd name="T19" fmla="*/ 181375220 h 305"/>
                <a:gd name="T20" fmla="*/ 33404424 w 51"/>
                <a:gd name="T21" fmla="*/ 169326383 h 305"/>
                <a:gd name="T22" fmla="*/ 31439410 w 51"/>
                <a:gd name="T23" fmla="*/ 159813137 h 305"/>
                <a:gd name="T24" fmla="*/ 30129131 w 51"/>
                <a:gd name="T25" fmla="*/ 156008157 h 305"/>
                <a:gd name="T26" fmla="*/ 28819662 w 51"/>
                <a:gd name="T27" fmla="*/ 141422135 h 305"/>
                <a:gd name="T28" fmla="*/ 24889634 w 51"/>
                <a:gd name="T29" fmla="*/ 118591460 h 305"/>
                <a:gd name="T30" fmla="*/ 20959607 w 51"/>
                <a:gd name="T31" fmla="*/ 98931866 h 305"/>
                <a:gd name="T32" fmla="*/ 17684314 w 51"/>
                <a:gd name="T33" fmla="*/ 82443354 h 305"/>
                <a:gd name="T34" fmla="*/ 15064566 w 51"/>
                <a:gd name="T35" fmla="*/ 67857333 h 305"/>
                <a:gd name="T36" fmla="*/ 13755096 w 51"/>
                <a:gd name="T37" fmla="*/ 57076291 h 305"/>
                <a:gd name="T38" fmla="*/ 12444817 w 51"/>
                <a:gd name="T39" fmla="*/ 43758065 h 305"/>
                <a:gd name="T40" fmla="*/ 12444817 w 51"/>
                <a:gd name="T41" fmla="*/ 31709227 h 305"/>
                <a:gd name="T42" fmla="*/ 12444817 w 51"/>
                <a:gd name="T43" fmla="*/ 17123206 h 305"/>
                <a:gd name="T44" fmla="*/ 11134538 w 51"/>
                <a:gd name="T45" fmla="*/ 15854614 h 305"/>
                <a:gd name="T46" fmla="*/ 11134538 w 51"/>
                <a:gd name="T47" fmla="*/ 13317430 h 305"/>
                <a:gd name="T48" fmla="*/ 11134538 w 51"/>
                <a:gd name="T49" fmla="*/ 12049634 h 305"/>
                <a:gd name="T50" fmla="*/ 9825069 w 51"/>
                <a:gd name="T51" fmla="*/ 10781042 h 305"/>
                <a:gd name="T52" fmla="*/ 8514790 w 51"/>
                <a:gd name="T53" fmla="*/ 8244654 h 305"/>
                <a:gd name="T54" fmla="*/ 7204511 w 51"/>
                <a:gd name="T55" fmla="*/ 5073572 h 305"/>
                <a:gd name="T56" fmla="*/ 4584762 w 51"/>
                <a:gd name="T57" fmla="*/ 2536388 h 305"/>
                <a:gd name="T58" fmla="*/ 3930027 w 51"/>
                <a:gd name="T59" fmla="*/ 0 h 305"/>
                <a:gd name="T60" fmla="*/ 1310279 w 51"/>
                <a:gd name="T61" fmla="*/ 21562084 h 305"/>
                <a:gd name="T62" fmla="*/ 0 w 51"/>
                <a:gd name="T63" fmla="*/ 41221677 h 305"/>
                <a:gd name="T64" fmla="*/ 0 w 51"/>
                <a:gd name="T65" fmla="*/ 58978781 h 305"/>
                <a:gd name="T66" fmla="*/ 0 w 51"/>
                <a:gd name="T67" fmla="*/ 73564803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 h="305">
                  <a:moveTo>
                    <a:pt x="0" y="116"/>
                  </a:moveTo>
                  <a:lnTo>
                    <a:pt x="6" y="151"/>
                  </a:lnTo>
                  <a:lnTo>
                    <a:pt x="13" y="195"/>
                  </a:lnTo>
                  <a:lnTo>
                    <a:pt x="21" y="246"/>
                  </a:lnTo>
                  <a:lnTo>
                    <a:pt x="27" y="305"/>
                  </a:lnTo>
                  <a:lnTo>
                    <a:pt x="32" y="305"/>
                  </a:lnTo>
                  <a:lnTo>
                    <a:pt x="38" y="303"/>
                  </a:lnTo>
                  <a:lnTo>
                    <a:pt x="42" y="302"/>
                  </a:lnTo>
                  <a:lnTo>
                    <a:pt x="46" y="300"/>
                  </a:lnTo>
                  <a:lnTo>
                    <a:pt x="51" y="286"/>
                  </a:lnTo>
                  <a:lnTo>
                    <a:pt x="51" y="267"/>
                  </a:lnTo>
                  <a:lnTo>
                    <a:pt x="48" y="252"/>
                  </a:lnTo>
                  <a:lnTo>
                    <a:pt x="46" y="246"/>
                  </a:lnTo>
                  <a:lnTo>
                    <a:pt x="44" y="223"/>
                  </a:lnTo>
                  <a:lnTo>
                    <a:pt x="38" y="187"/>
                  </a:lnTo>
                  <a:lnTo>
                    <a:pt x="32" y="156"/>
                  </a:lnTo>
                  <a:lnTo>
                    <a:pt x="27" y="130"/>
                  </a:lnTo>
                  <a:lnTo>
                    <a:pt x="23" y="107"/>
                  </a:lnTo>
                  <a:lnTo>
                    <a:pt x="21" y="90"/>
                  </a:lnTo>
                  <a:lnTo>
                    <a:pt x="19" y="69"/>
                  </a:lnTo>
                  <a:lnTo>
                    <a:pt x="19" y="50"/>
                  </a:lnTo>
                  <a:lnTo>
                    <a:pt x="19" y="27"/>
                  </a:lnTo>
                  <a:lnTo>
                    <a:pt x="17" y="25"/>
                  </a:lnTo>
                  <a:lnTo>
                    <a:pt x="17" y="21"/>
                  </a:lnTo>
                  <a:lnTo>
                    <a:pt x="17" y="19"/>
                  </a:lnTo>
                  <a:lnTo>
                    <a:pt x="15" y="17"/>
                  </a:lnTo>
                  <a:lnTo>
                    <a:pt x="13" y="13"/>
                  </a:lnTo>
                  <a:lnTo>
                    <a:pt x="11" y="8"/>
                  </a:lnTo>
                  <a:lnTo>
                    <a:pt x="7" y="4"/>
                  </a:lnTo>
                  <a:lnTo>
                    <a:pt x="6" y="0"/>
                  </a:lnTo>
                  <a:lnTo>
                    <a:pt x="2" y="34"/>
                  </a:lnTo>
                  <a:lnTo>
                    <a:pt x="0" y="65"/>
                  </a:lnTo>
                  <a:lnTo>
                    <a:pt x="0" y="93"/>
                  </a:lnTo>
                  <a:lnTo>
                    <a:pt x="0" y="116"/>
                  </a:lnTo>
                  <a:close/>
                </a:path>
              </a:pathLst>
            </a:custGeom>
            <a:solidFill>
              <a:srgbClr val="E593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6" name="Freeform 26"/>
            <p:cNvSpPr>
              <a:spLocks/>
            </p:cNvSpPr>
            <p:nvPr/>
          </p:nvSpPr>
          <p:spPr bwMode="auto">
            <a:xfrm>
              <a:off x="5072063" y="2965451"/>
              <a:ext cx="650875" cy="314325"/>
            </a:xfrm>
            <a:custGeom>
              <a:avLst/>
              <a:gdLst>
                <a:gd name="T0" fmla="*/ 33392269 w 820"/>
                <a:gd name="T1" fmla="*/ 141672691 h 397"/>
                <a:gd name="T2" fmla="*/ 37172106 w 820"/>
                <a:gd name="T3" fmla="*/ 146060573 h 397"/>
                <a:gd name="T4" fmla="*/ 34651950 w 820"/>
                <a:gd name="T5" fmla="*/ 148568047 h 397"/>
                <a:gd name="T6" fmla="*/ 17641094 w 820"/>
                <a:gd name="T7" fmla="*/ 156717536 h 397"/>
                <a:gd name="T8" fmla="*/ 1889919 w 820"/>
                <a:gd name="T9" fmla="*/ 174896131 h 397"/>
                <a:gd name="T10" fmla="*/ 0 w 820"/>
                <a:gd name="T11" fmla="*/ 206867021 h 397"/>
                <a:gd name="T12" fmla="*/ 630238 w 820"/>
                <a:gd name="T13" fmla="*/ 227553090 h 397"/>
                <a:gd name="T14" fmla="*/ 1889919 w 820"/>
                <a:gd name="T15" fmla="*/ 228807223 h 397"/>
                <a:gd name="T16" fmla="*/ 13861256 w 820"/>
                <a:gd name="T17" fmla="*/ 248867017 h 397"/>
                <a:gd name="T18" fmla="*/ 13231019 w 820"/>
                <a:gd name="T19" fmla="*/ 193702583 h 397"/>
                <a:gd name="T20" fmla="*/ 25201563 w 820"/>
                <a:gd name="T21" fmla="*/ 160478352 h 397"/>
                <a:gd name="T22" fmla="*/ 47882969 w 820"/>
                <a:gd name="T23" fmla="*/ 140418558 h 397"/>
                <a:gd name="T24" fmla="*/ 64893825 w 820"/>
                <a:gd name="T25" fmla="*/ 123493304 h 397"/>
                <a:gd name="T26" fmla="*/ 80014763 w 820"/>
                <a:gd name="T27" fmla="*/ 109075526 h 397"/>
                <a:gd name="T28" fmla="*/ 99546569 w 820"/>
                <a:gd name="T29" fmla="*/ 99671903 h 397"/>
                <a:gd name="T30" fmla="*/ 117817106 w 820"/>
                <a:gd name="T31" fmla="*/ 89642006 h 397"/>
                <a:gd name="T32" fmla="*/ 140498513 w 820"/>
                <a:gd name="T33" fmla="*/ 76478360 h 397"/>
                <a:gd name="T34" fmla="*/ 165700075 w 820"/>
                <a:gd name="T35" fmla="*/ 62686856 h 397"/>
                <a:gd name="T36" fmla="*/ 194682269 w 820"/>
                <a:gd name="T37" fmla="*/ 45761603 h 397"/>
                <a:gd name="T38" fmla="*/ 224924144 w 820"/>
                <a:gd name="T39" fmla="*/ 31343824 h 397"/>
                <a:gd name="T40" fmla="*/ 255796256 w 820"/>
                <a:gd name="T41" fmla="*/ 20686860 h 397"/>
                <a:gd name="T42" fmla="*/ 287297813 w 820"/>
                <a:gd name="T43" fmla="*/ 14417779 h 397"/>
                <a:gd name="T44" fmla="*/ 316280006 w 820"/>
                <a:gd name="T45" fmla="*/ 15671912 h 397"/>
                <a:gd name="T46" fmla="*/ 357862188 w 820"/>
                <a:gd name="T47" fmla="*/ 23194335 h 397"/>
                <a:gd name="T48" fmla="*/ 401335081 w 820"/>
                <a:gd name="T49" fmla="*/ 27582217 h 397"/>
                <a:gd name="T50" fmla="*/ 444807975 w 820"/>
                <a:gd name="T51" fmla="*/ 35104639 h 397"/>
                <a:gd name="T52" fmla="*/ 483239763 w 820"/>
                <a:gd name="T53" fmla="*/ 44507470 h 397"/>
                <a:gd name="T54" fmla="*/ 491430469 w 820"/>
                <a:gd name="T55" fmla="*/ 40746654 h 397"/>
                <a:gd name="T56" fmla="*/ 500251413 w 820"/>
                <a:gd name="T57" fmla="*/ 38239180 h 397"/>
                <a:gd name="T58" fmla="*/ 508441325 w 820"/>
                <a:gd name="T59" fmla="*/ 36985047 h 397"/>
                <a:gd name="T60" fmla="*/ 516632031 w 820"/>
                <a:gd name="T61" fmla="*/ 36358772 h 397"/>
                <a:gd name="T62" fmla="*/ 496470781 w 820"/>
                <a:gd name="T63" fmla="*/ 26328875 h 397"/>
                <a:gd name="T64" fmla="*/ 472529694 w 820"/>
                <a:gd name="T65" fmla="*/ 19432727 h 397"/>
                <a:gd name="T66" fmla="*/ 447328131 w 820"/>
                <a:gd name="T67" fmla="*/ 14417779 h 397"/>
                <a:gd name="T68" fmla="*/ 419606413 w 820"/>
                <a:gd name="T69" fmla="*/ 11910305 h 397"/>
                <a:gd name="T70" fmla="*/ 390624219 w 820"/>
                <a:gd name="T71" fmla="*/ 10029897 h 397"/>
                <a:gd name="T72" fmla="*/ 361642819 w 820"/>
                <a:gd name="T73" fmla="*/ 7522423 h 397"/>
                <a:gd name="T74" fmla="*/ 332660625 w 820"/>
                <a:gd name="T75" fmla="*/ 5014948 h 397"/>
                <a:gd name="T76" fmla="*/ 306199381 w 820"/>
                <a:gd name="T77" fmla="*/ 1254133 h 397"/>
                <a:gd name="T78" fmla="*/ 303048988 w 820"/>
                <a:gd name="T79" fmla="*/ 1254133 h 397"/>
                <a:gd name="T80" fmla="*/ 299268356 w 820"/>
                <a:gd name="T81" fmla="*/ 1254133 h 397"/>
                <a:gd name="T82" fmla="*/ 296748200 w 820"/>
                <a:gd name="T83" fmla="*/ 5014948 h 397"/>
                <a:gd name="T84" fmla="*/ 295488519 w 820"/>
                <a:gd name="T85" fmla="*/ 6269081 h 397"/>
                <a:gd name="T86" fmla="*/ 291707888 w 820"/>
                <a:gd name="T87" fmla="*/ 3761607 h 397"/>
                <a:gd name="T88" fmla="*/ 280997819 w 820"/>
                <a:gd name="T89" fmla="*/ 0 h 397"/>
                <a:gd name="T90" fmla="*/ 269026481 w 820"/>
                <a:gd name="T91" fmla="*/ 1254133 h 397"/>
                <a:gd name="T92" fmla="*/ 255796256 w 820"/>
                <a:gd name="T93" fmla="*/ 3761607 h 397"/>
                <a:gd name="T94" fmla="*/ 243824919 w 820"/>
                <a:gd name="T95" fmla="*/ 7522423 h 397"/>
                <a:gd name="T96" fmla="*/ 230594694 w 820"/>
                <a:gd name="T97" fmla="*/ 10656963 h 397"/>
                <a:gd name="T98" fmla="*/ 228074538 w 820"/>
                <a:gd name="T99" fmla="*/ 13164438 h 397"/>
                <a:gd name="T100" fmla="*/ 228074538 w 820"/>
                <a:gd name="T101" fmla="*/ 14417779 h 397"/>
                <a:gd name="T102" fmla="*/ 226814063 w 820"/>
                <a:gd name="T103" fmla="*/ 14417779 h 397"/>
                <a:gd name="T104" fmla="*/ 224924144 w 820"/>
                <a:gd name="T105" fmla="*/ 13164438 h 397"/>
                <a:gd name="T106" fmla="*/ 181451250 w 820"/>
                <a:gd name="T107" fmla="*/ 32597165 h 397"/>
                <a:gd name="T108" fmla="*/ 141758988 w 820"/>
                <a:gd name="T109" fmla="*/ 52656959 h 397"/>
                <a:gd name="T110" fmla="*/ 106476800 w 820"/>
                <a:gd name="T111" fmla="*/ 73343820 h 397"/>
                <a:gd name="T112" fmla="*/ 81275238 w 820"/>
                <a:gd name="T113" fmla="*/ 86508257 h 397"/>
                <a:gd name="T114" fmla="*/ 66784538 w 820"/>
                <a:gd name="T115" fmla="*/ 94656955 h 397"/>
                <a:gd name="T116" fmla="*/ 54813200 w 820"/>
                <a:gd name="T117" fmla="*/ 105313918 h 397"/>
                <a:gd name="T118" fmla="*/ 44103131 w 820"/>
                <a:gd name="T119" fmla="*/ 119731697 h 397"/>
                <a:gd name="T120" fmla="*/ 30872113 w 820"/>
                <a:gd name="T121" fmla="*/ 136657742 h 3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20" h="397">
                  <a:moveTo>
                    <a:pt x="49" y="218"/>
                  </a:moveTo>
                  <a:lnTo>
                    <a:pt x="53" y="226"/>
                  </a:lnTo>
                  <a:lnTo>
                    <a:pt x="55" y="229"/>
                  </a:lnTo>
                  <a:lnTo>
                    <a:pt x="59" y="233"/>
                  </a:lnTo>
                  <a:lnTo>
                    <a:pt x="59" y="235"/>
                  </a:lnTo>
                  <a:lnTo>
                    <a:pt x="55" y="237"/>
                  </a:lnTo>
                  <a:lnTo>
                    <a:pt x="43" y="241"/>
                  </a:lnTo>
                  <a:lnTo>
                    <a:pt x="28" y="250"/>
                  </a:lnTo>
                  <a:lnTo>
                    <a:pt x="11" y="260"/>
                  </a:lnTo>
                  <a:lnTo>
                    <a:pt x="3" y="279"/>
                  </a:lnTo>
                  <a:lnTo>
                    <a:pt x="0" y="302"/>
                  </a:lnTo>
                  <a:lnTo>
                    <a:pt x="0" y="330"/>
                  </a:lnTo>
                  <a:lnTo>
                    <a:pt x="0" y="361"/>
                  </a:lnTo>
                  <a:lnTo>
                    <a:pt x="1" y="363"/>
                  </a:lnTo>
                  <a:lnTo>
                    <a:pt x="3" y="365"/>
                  </a:lnTo>
                  <a:lnTo>
                    <a:pt x="22" y="397"/>
                  </a:lnTo>
                  <a:lnTo>
                    <a:pt x="19" y="350"/>
                  </a:lnTo>
                  <a:lnTo>
                    <a:pt x="21" y="309"/>
                  </a:lnTo>
                  <a:lnTo>
                    <a:pt x="26" y="277"/>
                  </a:lnTo>
                  <a:lnTo>
                    <a:pt x="40" y="256"/>
                  </a:lnTo>
                  <a:lnTo>
                    <a:pt x="59" y="239"/>
                  </a:lnTo>
                  <a:lnTo>
                    <a:pt x="76" y="224"/>
                  </a:lnTo>
                  <a:lnTo>
                    <a:pt x="89" y="210"/>
                  </a:lnTo>
                  <a:lnTo>
                    <a:pt x="103" y="197"/>
                  </a:lnTo>
                  <a:lnTo>
                    <a:pt x="114" y="185"/>
                  </a:lnTo>
                  <a:lnTo>
                    <a:pt x="127" y="174"/>
                  </a:lnTo>
                  <a:lnTo>
                    <a:pt x="143" y="166"/>
                  </a:lnTo>
                  <a:lnTo>
                    <a:pt x="158" y="159"/>
                  </a:lnTo>
                  <a:lnTo>
                    <a:pt x="171" y="153"/>
                  </a:lnTo>
                  <a:lnTo>
                    <a:pt x="187" y="143"/>
                  </a:lnTo>
                  <a:lnTo>
                    <a:pt x="204" y="134"/>
                  </a:lnTo>
                  <a:lnTo>
                    <a:pt x="223" y="122"/>
                  </a:lnTo>
                  <a:lnTo>
                    <a:pt x="242" y="111"/>
                  </a:lnTo>
                  <a:lnTo>
                    <a:pt x="263" y="100"/>
                  </a:lnTo>
                  <a:lnTo>
                    <a:pt x="286" y="86"/>
                  </a:lnTo>
                  <a:lnTo>
                    <a:pt x="309" y="73"/>
                  </a:lnTo>
                  <a:lnTo>
                    <a:pt x="334" y="61"/>
                  </a:lnTo>
                  <a:lnTo>
                    <a:pt x="357" y="50"/>
                  </a:lnTo>
                  <a:lnTo>
                    <a:pt x="381" y="40"/>
                  </a:lnTo>
                  <a:lnTo>
                    <a:pt x="406" y="33"/>
                  </a:lnTo>
                  <a:lnTo>
                    <a:pt x="431" y="27"/>
                  </a:lnTo>
                  <a:lnTo>
                    <a:pt x="456" y="23"/>
                  </a:lnTo>
                  <a:lnTo>
                    <a:pt x="479" y="23"/>
                  </a:lnTo>
                  <a:lnTo>
                    <a:pt x="502" y="25"/>
                  </a:lnTo>
                  <a:lnTo>
                    <a:pt x="534" y="31"/>
                  </a:lnTo>
                  <a:lnTo>
                    <a:pt x="568" y="37"/>
                  </a:lnTo>
                  <a:lnTo>
                    <a:pt x="603" y="40"/>
                  </a:lnTo>
                  <a:lnTo>
                    <a:pt x="637" y="44"/>
                  </a:lnTo>
                  <a:lnTo>
                    <a:pt x="671" y="50"/>
                  </a:lnTo>
                  <a:lnTo>
                    <a:pt x="706" y="56"/>
                  </a:lnTo>
                  <a:lnTo>
                    <a:pt x="736" y="61"/>
                  </a:lnTo>
                  <a:lnTo>
                    <a:pt x="767" y="71"/>
                  </a:lnTo>
                  <a:lnTo>
                    <a:pt x="773" y="67"/>
                  </a:lnTo>
                  <a:lnTo>
                    <a:pt x="780" y="65"/>
                  </a:lnTo>
                  <a:lnTo>
                    <a:pt x="786" y="63"/>
                  </a:lnTo>
                  <a:lnTo>
                    <a:pt x="794" y="61"/>
                  </a:lnTo>
                  <a:lnTo>
                    <a:pt x="801" y="59"/>
                  </a:lnTo>
                  <a:lnTo>
                    <a:pt x="807" y="59"/>
                  </a:lnTo>
                  <a:lnTo>
                    <a:pt x="815" y="59"/>
                  </a:lnTo>
                  <a:lnTo>
                    <a:pt x="820" y="58"/>
                  </a:lnTo>
                  <a:lnTo>
                    <a:pt x="805" y="50"/>
                  </a:lnTo>
                  <a:lnTo>
                    <a:pt x="788" y="42"/>
                  </a:lnTo>
                  <a:lnTo>
                    <a:pt x="771" y="37"/>
                  </a:lnTo>
                  <a:lnTo>
                    <a:pt x="750" y="31"/>
                  </a:lnTo>
                  <a:lnTo>
                    <a:pt x="731" y="27"/>
                  </a:lnTo>
                  <a:lnTo>
                    <a:pt x="710" y="23"/>
                  </a:lnTo>
                  <a:lnTo>
                    <a:pt x="687" y="21"/>
                  </a:lnTo>
                  <a:lnTo>
                    <a:pt x="666" y="19"/>
                  </a:lnTo>
                  <a:lnTo>
                    <a:pt x="643" y="17"/>
                  </a:lnTo>
                  <a:lnTo>
                    <a:pt x="620" y="16"/>
                  </a:lnTo>
                  <a:lnTo>
                    <a:pt x="597" y="14"/>
                  </a:lnTo>
                  <a:lnTo>
                    <a:pt x="574" y="12"/>
                  </a:lnTo>
                  <a:lnTo>
                    <a:pt x="551" y="10"/>
                  </a:lnTo>
                  <a:lnTo>
                    <a:pt x="528" y="8"/>
                  </a:lnTo>
                  <a:lnTo>
                    <a:pt x="507" y="6"/>
                  </a:lnTo>
                  <a:lnTo>
                    <a:pt x="486" y="2"/>
                  </a:lnTo>
                  <a:lnTo>
                    <a:pt x="484" y="2"/>
                  </a:lnTo>
                  <a:lnTo>
                    <a:pt x="481" y="2"/>
                  </a:lnTo>
                  <a:lnTo>
                    <a:pt x="479" y="2"/>
                  </a:lnTo>
                  <a:lnTo>
                    <a:pt x="475" y="2"/>
                  </a:lnTo>
                  <a:lnTo>
                    <a:pt x="473" y="4"/>
                  </a:lnTo>
                  <a:lnTo>
                    <a:pt x="471" y="8"/>
                  </a:lnTo>
                  <a:lnTo>
                    <a:pt x="469" y="10"/>
                  </a:lnTo>
                  <a:lnTo>
                    <a:pt x="467" y="8"/>
                  </a:lnTo>
                  <a:lnTo>
                    <a:pt x="463" y="6"/>
                  </a:lnTo>
                  <a:lnTo>
                    <a:pt x="456" y="4"/>
                  </a:lnTo>
                  <a:lnTo>
                    <a:pt x="446" y="0"/>
                  </a:lnTo>
                  <a:lnTo>
                    <a:pt x="437" y="0"/>
                  </a:lnTo>
                  <a:lnTo>
                    <a:pt x="427" y="2"/>
                  </a:lnTo>
                  <a:lnTo>
                    <a:pt x="416" y="4"/>
                  </a:lnTo>
                  <a:lnTo>
                    <a:pt x="406" y="6"/>
                  </a:lnTo>
                  <a:lnTo>
                    <a:pt x="397" y="8"/>
                  </a:lnTo>
                  <a:lnTo>
                    <a:pt x="387" y="12"/>
                  </a:lnTo>
                  <a:lnTo>
                    <a:pt x="376" y="14"/>
                  </a:lnTo>
                  <a:lnTo>
                    <a:pt x="366" y="17"/>
                  </a:lnTo>
                  <a:lnTo>
                    <a:pt x="364" y="19"/>
                  </a:lnTo>
                  <a:lnTo>
                    <a:pt x="362" y="21"/>
                  </a:lnTo>
                  <a:lnTo>
                    <a:pt x="362" y="23"/>
                  </a:lnTo>
                  <a:lnTo>
                    <a:pt x="360" y="23"/>
                  </a:lnTo>
                  <a:lnTo>
                    <a:pt x="358" y="23"/>
                  </a:lnTo>
                  <a:lnTo>
                    <a:pt x="357" y="21"/>
                  </a:lnTo>
                  <a:lnTo>
                    <a:pt x="322" y="35"/>
                  </a:lnTo>
                  <a:lnTo>
                    <a:pt x="288" y="52"/>
                  </a:lnTo>
                  <a:lnTo>
                    <a:pt x="255" y="69"/>
                  </a:lnTo>
                  <a:lnTo>
                    <a:pt x="225" y="84"/>
                  </a:lnTo>
                  <a:lnTo>
                    <a:pt x="196" y="101"/>
                  </a:lnTo>
                  <a:lnTo>
                    <a:pt x="169" y="117"/>
                  </a:lnTo>
                  <a:lnTo>
                    <a:pt x="148" y="128"/>
                  </a:lnTo>
                  <a:lnTo>
                    <a:pt x="129" y="138"/>
                  </a:lnTo>
                  <a:lnTo>
                    <a:pt x="118" y="143"/>
                  </a:lnTo>
                  <a:lnTo>
                    <a:pt x="106" y="151"/>
                  </a:lnTo>
                  <a:lnTo>
                    <a:pt x="97" y="159"/>
                  </a:lnTo>
                  <a:lnTo>
                    <a:pt x="87" y="168"/>
                  </a:lnTo>
                  <a:lnTo>
                    <a:pt x="80" y="180"/>
                  </a:lnTo>
                  <a:lnTo>
                    <a:pt x="70" y="191"/>
                  </a:lnTo>
                  <a:lnTo>
                    <a:pt x="61" y="205"/>
                  </a:lnTo>
                  <a:lnTo>
                    <a:pt x="49" y="218"/>
                  </a:lnTo>
                  <a:close/>
                </a:path>
              </a:pathLst>
            </a:custGeom>
            <a:solidFill>
              <a:srgbClr val="E593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7" name="Freeform 27"/>
            <p:cNvSpPr>
              <a:spLocks/>
            </p:cNvSpPr>
            <p:nvPr/>
          </p:nvSpPr>
          <p:spPr bwMode="auto">
            <a:xfrm>
              <a:off x="5075238" y="3497263"/>
              <a:ext cx="636588" cy="581025"/>
            </a:xfrm>
            <a:custGeom>
              <a:avLst/>
              <a:gdLst>
                <a:gd name="T0" fmla="*/ 184311229 w 804"/>
                <a:gd name="T1" fmla="*/ 417205279 h 733"/>
                <a:gd name="T2" fmla="*/ 154846864 w 804"/>
                <a:gd name="T3" fmla="*/ 419718826 h 733"/>
                <a:gd name="T4" fmla="*/ 123501239 w 804"/>
                <a:gd name="T5" fmla="*/ 418461656 h 733"/>
                <a:gd name="T6" fmla="*/ 90902233 w 804"/>
                <a:gd name="T7" fmla="*/ 412806769 h 733"/>
                <a:gd name="T8" fmla="*/ 62691250 w 804"/>
                <a:gd name="T9" fmla="*/ 402754164 h 733"/>
                <a:gd name="T10" fmla="*/ 37614908 w 804"/>
                <a:gd name="T11" fmla="*/ 386417295 h 733"/>
                <a:gd name="T12" fmla="*/ 19434145 w 804"/>
                <a:gd name="T13" fmla="*/ 363169954 h 733"/>
                <a:gd name="T14" fmla="*/ 8776838 w 804"/>
                <a:gd name="T15" fmla="*/ 332381970 h 733"/>
                <a:gd name="T16" fmla="*/ 10030220 w 804"/>
                <a:gd name="T17" fmla="*/ 277089475 h 733"/>
                <a:gd name="T18" fmla="*/ 24449255 w 804"/>
                <a:gd name="T19" fmla="*/ 192894751 h 733"/>
                <a:gd name="T20" fmla="*/ 40748758 w 804"/>
                <a:gd name="T21" fmla="*/ 108071443 h 733"/>
                <a:gd name="T22" fmla="*/ 50779770 w 804"/>
                <a:gd name="T23" fmla="*/ 31415776 h 733"/>
                <a:gd name="T24" fmla="*/ 49525596 w 804"/>
                <a:gd name="T25" fmla="*/ 5026302 h 733"/>
                <a:gd name="T26" fmla="*/ 45764660 w 804"/>
                <a:gd name="T27" fmla="*/ 18221039 h 733"/>
                <a:gd name="T28" fmla="*/ 42002931 w 804"/>
                <a:gd name="T29" fmla="*/ 54035325 h 733"/>
                <a:gd name="T30" fmla="*/ 32599006 w 804"/>
                <a:gd name="T31" fmla="*/ 121266180 h 733"/>
                <a:gd name="T32" fmla="*/ 18180763 w 804"/>
                <a:gd name="T33" fmla="*/ 194151129 h 733"/>
                <a:gd name="T34" fmla="*/ 5015110 w 804"/>
                <a:gd name="T35" fmla="*/ 268921833 h 733"/>
                <a:gd name="T36" fmla="*/ 2507555 w 804"/>
                <a:gd name="T37" fmla="*/ 336151895 h 733"/>
                <a:gd name="T38" fmla="*/ 14419035 w 804"/>
                <a:gd name="T39" fmla="*/ 390815805 h 733"/>
                <a:gd name="T40" fmla="*/ 42002931 w 804"/>
                <a:gd name="T41" fmla="*/ 427258676 h 733"/>
                <a:gd name="T42" fmla="*/ 84005863 w 804"/>
                <a:gd name="T43" fmla="*/ 444851130 h 733"/>
                <a:gd name="T44" fmla="*/ 132905164 w 804"/>
                <a:gd name="T45" fmla="*/ 452390980 h 733"/>
                <a:gd name="T46" fmla="*/ 179923205 w 804"/>
                <a:gd name="T47" fmla="*/ 451134602 h 733"/>
                <a:gd name="T48" fmla="*/ 215656853 w 804"/>
                <a:gd name="T49" fmla="*/ 447364677 h 733"/>
                <a:gd name="T50" fmla="*/ 245748305 w 804"/>
                <a:gd name="T51" fmla="*/ 447364677 h 733"/>
                <a:gd name="T52" fmla="*/ 277721016 w 804"/>
                <a:gd name="T53" fmla="*/ 451134602 h 733"/>
                <a:gd name="T54" fmla="*/ 311574196 w 804"/>
                <a:gd name="T55" fmla="*/ 455533112 h 733"/>
                <a:gd name="T56" fmla="*/ 347307844 w 804"/>
                <a:gd name="T57" fmla="*/ 459303037 h 733"/>
                <a:gd name="T58" fmla="*/ 384295666 w 804"/>
                <a:gd name="T59" fmla="*/ 460559414 h 733"/>
                <a:gd name="T60" fmla="*/ 423791042 w 804"/>
                <a:gd name="T61" fmla="*/ 458045867 h 733"/>
                <a:gd name="T62" fmla="*/ 464539800 w 804"/>
                <a:gd name="T63" fmla="*/ 449878225 h 733"/>
                <a:gd name="T64" fmla="*/ 489616141 w 804"/>
                <a:gd name="T65" fmla="*/ 440453413 h 733"/>
                <a:gd name="T66" fmla="*/ 499020066 w 804"/>
                <a:gd name="T67" fmla="*/ 435426318 h 733"/>
                <a:gd name="T68" fmla="*/ 500273448 w 804"/>
                <a:gd name="T69" fmla="*/ 422231581 h 733"/>
                <a:gd name="T70" fmla="*/ 487108586 w 804"/>
                <a:gd name="T71" fmla="*/ 407780467 h 733"/>
                <a:gd name="T72" fmla="*/ 476451280 w 804"/>
                <a:gd name="T73" fmla="*/ 404010542 h 733"/>
                <a:gd name="T74" fmla="*/ 469554910 w 804"/>
                <a:gd name="T75" fmla="*/ 407780467 h 733"/>
                <a:gd name="T76" fmla="*/ 446359828 w 804"/>
                <a:gd name="T77" fmla="*/ 415948901 h 733"/>
                <a:gd name="T78" fmla="*/ 408117834 w 804"/>
                <a:gd name="T79" fmla="*/ 424745128 h 733"/>
                <a:gd name="T80" fmla="*/ 371130012 w 804"/>
                <a:gd name="T81" fmla="*/ 427258676 h 733"/>
                <a:gd name="T82" fmla="*/ 336650538 w 804"/>
                <a:gd name="T83" fmla="*/ 426001506 h 733"/>
                <a:gd name="T84" fmla="*/ 302797358 w 804"/>
                <a:gd name="T85" fmla="*/ 422231581 h 733"/>
                <a:gd name="T86" fmla="*/ 272078820 w 804"/>
                <a:gd name="T87" fmla="*/ 417205279 h 733"/>
                <a:gd name="T88" fmla="*/ 240733195 w 804"/>
                <a:gd name="T89" fmla="*/ 415320316 h 733"/>
                <a:gd name="T90" fmla="*/ 211895125 w 804"/>
                <a:gd name="T91" fmla="*/ 415320316 h 7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04" h="733">
                  <a:moveTo>
                    <a:pt x="317" y="662"/>
                  </a:moveTo>
                  <a:lnTo>
                    <a:pt x="294" y="664"/>
                  </a:lnTo>
                  <a:lnTo>
                    <a:pt x="271" y="666"/>
                  </a:lnTo>
                  <a:lnTo>
                    <a:pt x="247" y="668"/>
                  </a:lnTo>
                  <a:lnTo>
                    <a:pt x="222" y="668"/>
                  </a:lnTo>
                  <a:lnTo>
                    <a:pt x="197" y="666"/>
                  </a:lnTo>
                  <a:lnTo>
                    <a:pt x="170" y="662"/>
                  </a:lnTo>
                  <a:lnTo>
                    <a:pt x="145" y="657"/>
                  </a:lnTo>
                  <a:lnTo>
                    <a:pt x="123" y="651"/>
                  </a:lnTo>
                  <a:lnTo>
                    <a:pt x="100" y="641"/>
                  </a:lnTo>
                  <a:lnTo>
                    <a:pt x="79" y="630"/>
                  </a:lnTo>
                  <a:lnTo>
                    <a:pt x="60" y="615"/>
                  </a:lnTo>
                  <a:lnTo>
                    <a:pt x="44" y="599"/>
                  </a:lnTo>
                  <a:lnTo>
                    <a:pt x="31" y="578"/>
                  </a:lnTo>
                  <a:lnTo>
                    <a:pt x="21" y="556"/>
                  </a:lnTo>
                  <a:lnTo>
                    <a:pt x="14" y="529"/>
                  </a:lnTo>
                  <a:lnTo>
                    <a:pt x="12" y="498"/>
                  </a:lnTo>
                  <a:lnTo>
                    <a:pt x="16" y="441"/>
                  </a:lnTo>
                  <a:lnTo>
                    <a:pt x="25" y="376"/>
                  </a:lnTo>
                  <a:lnTo>
                    <a:pt x="39" y="307"/>
                  </a:lnTo>
                  <a:lnTo>
                    <a:pt x="52" y="239"/>
                  </a:lnTo>
                  <a:lnTo>
                    <a:pt x="65" y="172"/>
                  </a:lnTo>
                  <a:lnTo>
                    <a:pt x="75" y="107"/>
                  </a:lnTo>
                  <a:lnTo>
                    <a:pt x="81" y="50"/>
                  </a:lnTo>
                  <a:lnTo>
                    <a:pt x="81" y="0"/>
                  </a:lnTo>
                  <a:lnTo>
                    <a:pt x="79" y="8"/>
                  </a:lnTo>
                  <a:lnTo>
                    <a:pt x="77" y="17"/>
                  </a:lnTo>
                  <a:lnTo>
                    <a:pt x="73" y="29"/>
                  </a:lnTo>
                  <a:lnTo>
                    <a:pt x="71" y="40"/>
                  </a:lnTo>
                  <a:lnTo>
                    <a:pt x="67" y="86"/>
                  </a:lnTo>
                  <a:lnTo>
                    <a:pt x="61" y="138"/>
                  </a:lnTo>
                  <a:lnTo>
                    <a:pt x="52" y="193"/>
                  </a:lnTo>
                  <a:lnTo>
                    <a:pt x="40" y="250"/>
                  </a:lnTo>
                  <a:lnTo>
                    <a:pt x="29" y="309"/>
                  </a:lnTo>
                  <a:lnTo>
                    <a:pt x="18" y="369"/>
                  </a:lnTo>
                  <a:lnTo>
                    <a:pt x="8" y="428"/>
                  </a:lnTo>
                  <a:lnTo>
                    <a:pt x="0" y="483"/>
                  </a:lnTo>
                  <a:lnTo>
                    <a:pt x="4" y="535"/>
                  </a:lnTo>
                  <a:lnTo>
                    <a:pt x="12" y="580"/>
                  </a:lnTo>
                  <a:lnTo>
                    <a:pt x="23" y="622"/>
                  </a:lnTo>
                  <a:lnTo>
                    <a:pt x="39" y="657"/>
                  </a:lnTo>
                  <a:lnTo>
                    <a:pt x="67" y="680"/>
                  </a:lnTo>
                  <a:lnTo>
                    <a:pt x="100" y="697"/>
                  </a:lnTo>
                  <a:lnTo>
                    <a:pt x="134" y="708"/>
                  </a:lnTo>
                  <a:lnTo>
                    <a:pt x="172" y="716"/>
                  </a:lnTo>
                  <a:lnTo>
                    <a:pt x="212" y="720"/>
                  </a:lnTo>
                  <a:lnTo>
                    <a:pt x="250" y="720"/>
                  </a:lnTo>
                  <a:lnTo>
                    <a:pt x="287" y="718"/>
                  </a:lnTo>
                  <a:lnTo>
                    <a:pt x="321" y="714"/>
                  </a:lnTo>
                  <a:lnTo>
                    <a:pt x="344" y="712"/>
                  </a:lnTo>
                  <a:lnTo>
                    <a:pt x="367" y="712"/>
                  </a:lnTo>
                  <a:lnTo>
                    <a:pt x="392" y="712"/>
                  </a:lnTo>
                  <a:lnTo>
                    <a:pt x="417" y="714"/>
                  </a:lnTo>
                  <a:lnTo>
                    <a:pt x="443" y="718"/>
                  </a:lnTo>
                  <a:lnTo>
                    <a:pt x="470" y="722"/>
                  </a:lnTo>
                  <a:lnTo>
                    <a:pt x="497" y="725"/>
                  </a:lnTo>
                  <a:lnTo>
                    <a:pt x="525" y="729"/>
                  </a:lnTo>
                  <a:lnTo>
                    <a:pt x="554" y="731"/>
                  </a:lnTo>
                  <a:lnTo>
                    <a:pt x="583" y="733"/>
                  </a:lnTo>
                  <a:lnTo>
                    <a:pt x="613" y="733"/>
                  </a:lnTo>
                  <a:lnTo>
                    <a:pt x="644" y="733"/>
                  </a:lnTo>
                  <a:lnTo>
                    <a:pt x="676" y="729"/>
                  </a:lnTo>
                  <a:lnTo>
                    <a:pt x="707" y="724"/>
                  </a:lnTo>
                  <a:lnTo>
                    <a:pt x="741" y="716"/>
                  </a:lnTo>
                  <a:lnTo>
                    <a:pt x="773" y="704"/>
                  </a:lnTo>
                  <a:lnTo>
                    <a:pt x="781" y="701"/>
                  </a:lnTo>
                  <a:lnTo>
                    <a:pt x="789" y="697"/>
                  </a:lnTo>
                  <a:lnTo>
                    <a:pt x="796" y="693"/>
                  </a:lnTo>
                  <a:lnTo>
                    <a:pt x="804" y="687"/>
                  </a:lnTo>
                  <a:lnTo>
                    <a:pt x="798" y="672"/>
                  </a:lnTo>
                  <a:lnTo>
                    <a:pt x="789" y="661"/>
                  </a:lnTo>
                  <a:lnTo>
                    <a:pt x="777" y="649"/>
                  </a:lnTo>
                  <a:lnTo>
                    <a:pt x="766" y="640"/>
                  </a:lnTo>
                  <a:lnTo>
                    <a:pt x="760" y="643"/>
                  </a:lnTo>
                  <a:lnTo>
                    <a:pt x="754" y="647"/>
                  </a:lnTo>
                  <a:lnTo>
                    <a:pt x="749" y="649"/>
                  </a:lnTo>
                  <a:lnTo>
                    <a:pt x="743" y="653"/>
                  </a:lnTo>
                  <a:lnTo>
                    <a:pt x="712" y="662"/>
                  </a:lnTo>
                  <a:lnTo>
                    <a:pt x="682" y="670"/>
                  </a:lnTo>
                  <a:lnTo>
                    <a:pt x="651" y="676"/>
                  </a:lnTo>
                  <a:lnTo>
                    <a:pt x="621" y="678"/>
                  </a:lnTo>
                  <a:lnTo>
                    <a:pt x="592" y="680"/>
                  </a:lnTo>
                  <a:lnTo>
                    <a:pt x="565" y="680"/>
                  </a:lnTo>
                  <a:lnTo>
                    <a:pt x="537" y="678"/>
                  </a:lnTo>
                  <a:lnTo>
                    <a:pt x="510" y="674"/>
                  </a:lnTo>
                  <a:lnTo>
                    <a:pt x="483" y="672"/>
                  </a:lnTo>
                  <a:lnTo>
                    <a:pt x="458" y="668"/>
                  </a:lnTo>
                  <a:lnTo>
                    <a:pt x="434" y="664"/>
                  </a:lnTo>
                  <a:lnTo>
                    <a:pt x="409" y="662"/>
                  </a:lnTo>
                  <a:lnTo>
                    <a:pt x="384" y="661"/>
                  </a:lnTo>
                  <a:lnTo>
                    <a:pt x="361" y="661"/>
                  </a:lnTo>
                  <a:lnTo>
                    <a:pt x="338" y="661"/>
                  </a:lnTo>
                  <a:lnTo>
                    <a:pt x="317" y="662"/>
                  </a:lnTo>
                  <a:close/>
                </a:path>
              </a:pathLst>
            </a:custGeom>
            <a:solidFill>
              <a:srgbClr val="E593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8" name="Freeform 28"/>
            <p:cNvSpPr>
              <a:spLocks/>
            </p:cNvSpPr>
            <p:nvPr/>
          </p:nvSpPr>
          <p:spPr bwMode="auto">
            <a:xfrm>
              <a:off x="5099051" y="3376613"/>
              <a:ext cx="33338" cy="88900"/>
            </a:xfrm>
            <a:custGeom>
              <a:avLst/>
              <a:gdLst>
                <a:gd name="T0" fmla="*/ 0 w 42"/>
                <a:gd name="T1" fmla="*/ 17318681 h 111"/>
                <a:gd name="T2" fmla="*/ 1260494 w 42"/>
                <a:gd name="T3" fmla="*/ 21167811 h 111"/>
                <a:gd name="T4" fmla="*/ 2520194 w 42"/>
                <a:gd name="T5" fmla="*/ 25016140 h 111"/>
                <a:gd name="T6" fmla="*/ 2520194 w 42"/>
                <a:gd name="T7" fmla="*/ 28223748 h 111"/>
                <a:gd name="T8" fmla="*/ 3780688 w 42"/>
                <a:gd name="T9" fmla="*/ 32072077 h 111"/>
                <a:gd name="T10" fmla="*/ 9450529 w 42"/>
                <a:gd name="T11" fmla="*/ 44259386 h 111"/>
                <a:gd name="T12" fmla="*/ 15751411 w 42"/>
                <a:gd name="T13" fmla="*/ 55163651 h 111"/>
                <a:gd name="T14" fmla="*/ 21422046 w 42"/>
                <a:gd name="T15" fmla="*/ 64144153 h 111"/>
                <a:gd name="T16" fmla="*/ 26462434 w 42"/>
                <a:gd name="T17" fmla="*/ 71200090 h 111"/>
                <a:gd name="T18" fmla="*/ 21422046 w 42"/>
                <a:gd name="T19" fmla="*/ 56446695 h 111"/>
                <a:gd name="T20" fmla="*/ 17011905 w 42"/>
                <a:gd name="T21" fmla="*/ 39128014 h 111"/>
                <a:gd name="T22" fmla="*/ 10711023 w 42"/>
                <a:gd name="T23" fmla="*/ 21167811 h 111"/>
                <a:gd name="T24" fmla="*/ 5670635 w 42"/>
                <a:gd name="T25" fmla="*/ 0 h 111"/>
                <a:gd name="T26" fmla="*/ 3780688 w 42"/>
                <a:gd name="T27" fmla="*/ 3848329 h 111"/>
                <a:gd name="T28" fmla="*/ 1260494 w 42"/>
                <a:gd name="T29" fmla="*/ 7697459 h 111"/>
                <a:gd name="T30" fmla="*/ 0 w 42"/>
                <a:gd name="T31" fmla="*/ 12828831 h 111"/>
                <a:gd name="T32" fmla="*/ 0 w 42"/>
                <a:gd name="T33" fmla="*/ 17318681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111">
                  <a:moveTo>
                    <a:pt x="0" y="27"/>
                  </a:moveTo>
                  <a:lnTo>
                    <a:pt x="2" y="33"/>
                  </a:lnTo>
                  <a:lnTo>
                    <a:pt x="4" y="39"/>
                  </a:lnTo>
                  <a:lnTo>
                    <a:pt x="4" y="44"/>
                  </a:lnTo>
                  <a:lnTo>
                    <a:pt x="6" y="50"/>
                  </a:lnTo>
                  <a:lnTo>
                    <a:pt x="15" y="69"/>
                  </a:lnTo>
                  <a:lnTo>
                    <a:pt x="25" y="86"/>
                  </a:lnTo>
                  <a:lnTo>
                    <a:pt x="34" y="100"/>
                  </a:lnTo>
                  <a:lnTo>
                    <a:pt x="42" y="111"/>
                  </a:lnTo>
                  <a:lnTo>
                    <a:pt x="34" y="88"/>
                  </a:lnTo>
                  <a:lnTo>
                    <a:pt x="27" y="61"/>
                  </a:lnTo>
                  <a:lnTo>
                    <a:pt x="17" y="33"/>
                  </a:lnTo>
                  <a:lnTo>
                    <a:pt x="9" y="0"/>
                  </a:lnTo>
                  <a:lnTo>
                    <a:pt x="6" y="6"/>
                  </a:lnTo>
                  <a:lnTo>
                    <a:pt x="2" y="12"/>
                  </a:lnTo>
                  <a:lnTo>
                    <a:pt x="0" y="20"/>
                  </a:lnTo>
                  <a:lnTo>
                    <a:pt x="0" y="27"/>
                  </a:lnTo>
                  <a:close/>
                </a:path>
              </a:pathLst>
            </a:custGeom>
            <a:solidFill>
              <a:srgbClr val="E5938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59" name="Freeform 29"/>
            <p:cNvSpPr>
              <a:spLocks/>
            </p:cNvSpPr>
            <p:nvPr/>
          </p:nvSpPr>
          <p:spPr bwMode="auto">
            <a:xfrm>
              <a:off x="5713413" y="3354388"/>
              <a:ext cx="39688" cy="255588"/>
            </a:xfrm>
            <a:custGeom>
              <a:avLst/>
              <a:gdLst>
                <a:gd name="T0" fmla="*/ 13231185 w 50"/>
                <a:gd name="T1" fmla="*/ 202873372 h 322"/>
                <a:gd name="T2" fmla="*/ 18271561 w 50"/>
                <a:gd name="T3" fmla="*/ 202873372 h 322"/>
                <a:gd name="T4" fmla="*/ 22681692 w 50"/>
                <a:gd name="T5" fmla="*/ 202873372 h 322"/>
                <a:gd name="T6" fmla="*/ 27722068 w 50"/>
                <a:gd name="T7" fmla="*/ 202873372 h 322"/>
                <a:gd name="T8" fmla="*/ 31502747 w 50"/>
                <a:gd name="T9" fmla="*/ 202873372 h 322"/>
                <a:gd name="T10" fmla="*/ 27722068 w 50"/>
                <a:gd name="T11" fmla="*/ 165701193 h 322"/>
                <a:gd name="T12" fmla="*/ 22681692 w 50"/>
                <a:gd name="T13" fmla="*/ 133568543 h 322"/>
                <a:gd name="T14" fmla="*/ 18271561 w 50"/>
                <a:gd name="T15" fmla="*/ 105846770 h 322"/>
                <a:gd name="T16" fmla="*/ 14490883 w 50"/>
                <a:gd name="T17" fmla="*/ 83795558 h 322"/>
                <a:gd name="T18" fmla="*/ 14490883 w 50"/>
                <a:gd name="T19" fmla="*/ 69304829 h 322"/>
                <a:gd name="T20" fmla="*/ 14490883 w 50"/>
                <a:gd name="T21" fmla="*/ 51663701 h 322"/>
                <a:gd name="T22" fmla="*/ 15751373 w 50"/>
                <a:gd name="T23" fmla="*/ 32131857 h 322"/>
                <a:gd name="T24" fmla="*/ 18271561 w 50"/>
                <a:gd name="T25" fmla="*/ 10710883 h 322"/>
                <a:gd name="T26" fmla="*/ 17011864 w 50"/>
                <a:gd name="T27" fmla="*/ 8190722 h 322"/>
                <a:gd name="T28" fmla="*/ 15751373 w 50"/>
                <a:gd name="T29" fmla="*/ 4410084 h 322"/>
                <a:gd name="T30" fmla="*/ 13231185 w 50"/>
                <a:gd name="T31" fmla="*/ 2520161 h 322"/>
                <a:gd name="T32" fmla="*/ 11970695 w 50"/>
                <a:gd name="T33" fmla="*/ 0 h 322"/>
                <a:gd name="T34" fmla="*/ 6930319 w 50"/>
                <a:gd name="T35" fmla="*/ 26462089 h 322"/>
                <a:gd name="T36" fmla="*/ 5040376 w 50"/>
                <a:gd name="T37" fmla="*/ 51663701 h 322"/>
                <a:gd name="T38" fmla="*/ 1260491 w 50"/>
                <a:gd name="T39" fmla="*/ 71824991 h 322"/>
                <a:gd name="T40" fmla="*/ 0 w 50"/>
                <a:gd name="T41" fmla="*/ 88835880 h 322"/>
                <a:gd name="T42" fmla="*/ 3780679 w 50"/>
                <a:gd name="T43" fmla="*/ 108997169 h 322"/>
                <a:gd name="T44" fmla="*/ 6930319 w 50"/>
                <a:gd name="T45" fmla="*/ 135459259 h 322"/>
                <a:gd name="T46" fmla="*/ 9450507 w 50"/>
                <a:gd name="T47" fmla="*/ 168221354 h 322"/>
                <a:gd name="T48" fmla="*/ 13231185 w 50"/>
                <a:gd name="T49" fmla="*/ 202873372 h 3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322">
                  <a:moveTo>
                    <a:pt x="21" y="322"/>
                  </a:moveTo>
                  <a:lnTo>
                    <a:pt x="29" y="322"/>
                  </a:lnTo>
                  <a:lnTo>
                    <a:pt x="36" y="322"/>
                  </a:lnTo>
                  <a:lnTo>
                    <a:pt x="44" y="322"/>
                  </a:lnTo>
                  <a:lnTo>
                    <a:pt x="50" y="322"/>
                  </a:lnTo>
                  <a:lnTo>
                    <a:pt x="44" y="263"/>
                  </a:lnTo>
                  <a:lnTo>
                    <a:pt x="36" y="212"/>
                  </a:lnTo>
                  <a:lnTo>
                    <a:pt x="29" y="168"/>
                  </a:lnTo>
                  <a:lnTo>
                    <a:pt x="23" y="133"/>
                  </a:lnTo>
                  <a:lnTo>
                    <a:pt x="23" y="110"/>
                  </a:lnTo>
                  <a:lnTo>
                    <a:pt x="23" y="82"/>
                  </a:lnTo>
                  <a:lnTo>
                    <a:pt x="25" y="51"/>
                  </a:lnTo>
                  <a:lnTo>
                    <a:pt x="29" y="17"/>
                  </a:lnTo>
                  <a:lnTo>
                    <a:pt x="27" y="13"/>
                  </a:lnTo>
                  <a:lnTo>
                    <a:pt x="25" y="7"/>
                  </a:lnTo>
                  <a:lnTo>
                    <a:pt x="21" y="4"/>
                  </a:lnTo>
                  <a:lnTo>
                    <a:pt x="19" y="0"/>
                  </a:lnTo>
                  <a:lnTo>
                    <a:pt x="11" y="42"/>
                  </a:lnTo>
                  <a:lnTo>
                    <a:pt x="8" y="82"/>
                  </a:lnTo>
                  <a:lnTo>
                    <a:pt x="2" y="114"/>
                  </a:lnTo>
                  <a:lnTo>
                    <a:pt x="0" y="141"/>
                  </a:lnTo>
                  <a:lnTo>
                    <a:pt x="6" y="173"/>
                  </a:lnTo>
                  <a:lnTo>
                    <a:pt x="11" y="215"/>
                  </a:lnTo>
                  <a:lnTo>
                    <a:pt x="15" y="267"/>
                  </a:lnTo>
                  <a:lnTo>
                    <a:pt x="21" y="322"/>
                  </a:lnTo>
                  <a:close/>
                </a:path>
              </a:pathLst>
            </a:custGeom>
            <a:solidFill>
              <a:srgbClr val="E5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0" name="Freeform 30"/>
            <p:cNvSpPr>
              <a:spLocks/>
            </p:cNvSpPr>
            <p:nvPr/>
          </p:nvSpPr>
          <p:spPr bwMode="auto">
            <a:xfrm>
              <a:off x="5086351" y="2982913"/>
              <a:ext cx="593725" cy="327025"/>
            </a:xfrm>
            <a:custGeom>
              <a:avLst/>
              <a:gdLst>
                <a:gd name="T0" fmla="*/ 78124844 w 748"/>
                <a:gd name="T1" fmla="*/ 90095388 h 412"/>
                <a:gd name="T2" fmla="*/ 59853513 w 748"/>
                <a:gd name="T3" fmla="*/ 102066725 h 412"/>
                <a:gd name="T4" fmla="*/ 44103131 w 748"/>
                <a:gd name="T5" fmla="*/ 117817106 h 412"/>
                <a:gd name="T6" fmla="*/ 25201563 w 748"/>
                <a:gd name="T7" fmla="*/ 136088438 h 412"/>
                <a:gd name="T8" fmla="*/ 4410075 w 748"/>
                <a:gd name="T9" fmla="*/ 160030319 h 412"/>
                <a:gd name="T10" fmla="*/ 0 w 748"/>
                <a:gd name="T11" fmla="*/ 206022575 h 412"/>
                <a:gd name="T12" fmla="*/ 15120938 w 748"/>
                <a:gd name="T13" fmla="*/ 259576094 h 412"/>
                <a:gd name="T14" fmla="*/ 10710863 w 748"/>
                <a:gd name="T15" fmla="*/ 191531875 h 412"/>
                <a:gd name="T16" fmla="*/ 26462038 w 748"/>
                <a:gd name="T17" fmla="*/ 150579138 h 412"/>
                <a:gd name="T18" fmla="*/ 49143444 w 748"/>
                <a:gd name="T19" fmla="*/ 133568281 h 412"/>
                <a:gd name="T20" fmla="*/ 68044219 w 748"/>
                <a:gd name="T21" fmla="*/ 119077581 h 412"/>
                <a:gd name="T22" fmla="*/ 85055075 w 748"/>
                <a:gd name="T23" fmla="*/ 108366719 h 412"/>
                <a:gd name="T24" fmla="*/ 105846563 w 748"/>
                <a:gd name="T25" fmla="*/ 98916331 h 412"/>
                <a:gd name="T26" fmla="*/ 123487656 w 748"/>
                <a:gd name="T27" fmla="*/ 88835706 h 412"/>
                <a:gd name="T28" fmla="*/ 145538825 w 748"/>
                <a:gd name="T29" fmla="*/ 75604688 h 412"/>
                <a:gd name="T30" fmla="*/ 170740388 w 748"/>
                <a:gd name="T31" fmla="*/ 60483750 h 412"/>
                <a:gd name="T32" fmla="*/ 197202425 w 748"/>
                <a:gd name="T33" fmla="*/ 44732575 h 412"/>
                <a:gd name="T34" fmla="*/ 226183825 w 748"/>
                <a:gd name="T35" fmla="*/ 30241875 h 412"/>
                <a:gd name="T36" fmla="*/ 255796256 w 748"/>
                <a:gd name="T37" fmla="*/ 19531013 h 412"/>
                <a:gd name="T38" fmla="*/ 284777656 w 748"/>
                <a:gd name="T39" fmla="*/ 14490700 h 412"/>
                <a:gd name="T40" fmla="*/ 312499375 w 748"/>
                <a:gd name="T41" fmla="*/ 17010856 h 412"/>
                <a:gd name="T42" fmla="*/ 347151325 w 748"/>
                <a:gd name="T43" fmla="*/ 23941881 h 412"/>
                <a:gd name="T44" fmla="*/ 383693988 w 748"/>
                <a:gd name="T45" fmla="*/ 30241875 h 412"/>
                <a:gd name="T46" fmla="*/ 418345938 w 748"/>
                <a:gd name="T47" fmla="*/ 35912425 h 412"/>
                <a:gd name="T48" fmla="*/ 451738206 w 748"/>
                <a:gd name="T49" fmla="*/ 45993050 h 412"/>
                <a:gd name="T50" fmla="*/ 460558356 w 748"/>
                <a:gd name="T51" fmla="*/ 37172106 h 412"/>
                <a:gd name="T52" fmla="*/ 471269219 w 748"/>
                <a:gd name="T53" fmla="*/ 30241875 h 412"/>
                <a:gd name="T54" fmla="*/ 432836638 w 748"/>
                <a:gd name="T55" fmla="*/ 20791488 h 412"/>
                <a:gd name="T56" fmla="*/ 389364538 w 748"/>
                <a:gd name="T57" fmla="*/ 13231019 h 412"/>
                <a:gd name="T58" fmla="*/ 345891644 w 748"/>
                <a:gd name="T59" fmla="*/ 8820944 h 412"/>
                <a:gd name="T60" fmla="*/ 304308669 w 748"/>
                <a:gd name="T61" fmla="*/ 1260475 h 412"/>
                <a:gd name="T62" fmla="*/ 275327269 w 748"/>
                <a:gd name="T63" fmla="*/ 0 h 412"/>
                <a:gd name="T64" fmla="*/ 243824919 w 748"/>
                <a:gd name="T65" fmla="*/ 6300788 h 412"/>
                <a:gd name="T66" fmla="*/ 212953600 w 748"/>
                <a:gd name="T67" fmla="*/ 17010856 h 412"/>
                <a:gd name="T68" fmla="*/ 182711725 w 748"/>
                <a:gd name="T69" fmla="*/ 31502350 h 412"/>
                <a:gd name="T70" fmla="*/ 153729531 w 748"/>
                <a:gd name="T71" fmla="*/ 48513206 h 412"/>
                <a:gd name="T72" fmla="*/ 128527969 w 748"/>
                <a:gd name="T73" fmla="*/ 62373669 h 412"/>
                <a:gd name="T74" fmla="*/ 105846563 w 748"/>
                <a:gd name="T75" fmla="*/ 75604688 h 412"/>
                <a:gd name="T76" fmla="*/ 87575231 w 748"/>
                <a:gd name="T77" fmla="*/ 85685313 h 4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48" h="412">
                  <a:moveTo>
                    <a:pt x="139" y="136"/>
                  </a:moveTo>
                  <a:lnTo>
                    <a:pt x="124" y="143"/>
                  </a:lnTo>
                  <a:lnTo>
                    <a:pt x="108" y="151"/>
                  </a:lnTo>
                  <a:lnTo>
                    <a:pt x="95" y="162"/>
                  </a:lnTo>
                  <a:lnTo>
                    <a:pt x="84" y="174"/>
                  </a:lnTo>
                  <a:lnTo>
                    <a:pt x="70" y="187"/>
                  </a:lnTo>
                  <a:lnTo>
                    <a:pt x="57" y="201"/>
                  </a:lnTo>
                  <a:lnTo>
                    <a:pt x="40" y="216"/>
                  </a:lnTo>
                  <a:lnTo>
                    <a:pt x="21" y="233"/>
                  </a:lnTo>
                  <a:lnTo>
                    <a:pt x="7" y="254"/>
                  </a:lnTo>
                  <a:lnTo>
                    <a:pt x="2" y="286"/>
                  </a:lnTo>
                  <a:lnTo>
                    <a:pt x="0" y="327"/>
                  </a:lnTo>
                  <a:lnTo>
                    <a:pt x="3" y="374"/>
                  </a:lnTo>
                  <a:lnTo>
                    <a:pt x="24" y="412"/>
                  </a:lnTo>
                  <a:lnTo>
                    <a:pt x="17" y="355"/>
                  </a:lnTo>
                  <a:lnTo>
                    <a:pt x="17" y="304"/>
                  </a:lnTo>
                  <a:lnTo>
                    <a:pt x="24" y="264"/>
                  </a:lnTo>
                  <a:lnTo>
                    <a:pt x="42" y="239"/>
                  </a:lnTo>
                  <a:lnTo>
                    <a:pt x="61" y="224"/>
                  </a:lnTo>
                  <a:lnTo>
                    <a:pt x="78" y="212"/>
                  </a:lnTo>
                  <a:lnTo>
                    <a:pt x="93" y="201"/>
                  </a:lnTo>
                  <a:lnTo>
                    <a:pt x="108" y="189"/>
                  </a:lnTo>
                  <a:lnTo>
                    <a:pt x="122" y="180"/>
                  </a:lnTo>
                  <a:lnTo>
                    <a:pt x="135" y="172"/>
                  </a:lnTo>
                  <a:lnTo>
                    <a:pt x="150" y="164"/>
                  </a:lnTo>
                  <a:lnTo>
                    <a:pt x="168" y="157"/>
                  </a:lnTo>
                  <a:lnTo>
                    <a:pt x="181" y="151"/>
                  </a:lnTo>
                  <a:lnTo>
                    <a:pt x="196" y="141"/>
                  </a:lnTo>
                  <a:lnTo>
                    <a:pt x="212" y="132"/>
                  </a:lnTo>
                  <a:lnTo>
                    <a:pt x="231" y="120"/>
                  </a:lnTo>
                  <a:lnTo>
                    <a:pt x="250" y="109"/>
                  </a:lnTo>
                  <a:lnTo>
                    <a:pt x="271" y="96"/>
                  </a:lnTo>
                  <a:lnTo>
                    <a:pt x="292" y="84"/>
                  </a:lnTo>
                  <a:lnTo>
                    <a:pt x="313" y="71"/>
                  </a:lnTo>
                  <a:lnTo>
                    <a:pt x="336" y="59"/>
                  </a:lnTo>
                  <a:lnTo>
                    <a:pt x="359" y="48"/>
                  </a:lnTo>
                  <a:lnTo>
                    <a:pt x="381" y="38"/>
                  </a:lnTo>
                  <a:lnTo>
                    <a:pt x="406" y="31"/>
                  </a:lnTo>
                  <a:lnTo>
                    <a:pt x="429" y="27"/>
                  </a:lnTo>
                  <a:lnTo>
                    <a:pt x="452" y="23"/>
                  </a:lnTo>
                  <a:lnTo>
                    <a:pt x="475" y="23"/>
                  </a:lnTo>
                  <a:lnTo>
                    <a:pt x="496" y="27"/>
                  </a:lnTo>
                  <a:lnTo>
                    <a:pt x="523" y="33"/>
                  </a:lnTo>
                  <a:lnTo>
                    <a:pt x="551" y="38"/>
                  </a:lnTo>
                  <a:lnTo>
                    <a:pt x="580" y="42"/>
                  </a:lnTo>
                  <a:lnTo>
                    <a:pt x="609" y="48"/>
                  </a:lnTo>
                  <a:lnTo>
                    <a:pt x="637" y="54"/>
                  </a:lnTo>
                  <a:lnTo>
                    <a:pt x="664" y="57"/>
                  </a:lnTo>
                  <a:lnTo>
                    <a:pt x="693" y="65"/>
                  </a:lnTo>
                  <a:lnTo>
                    <a:pt x="717" y="73"/>
                  </a:lnTo>
                  <a:lnTo>
                    <a:pt x="723" y="67"/>
                  </a:lnTo>
                  <a:lnTo>
                    <a:pt x="731" y="59"/>
                  </a:lnTo>
                  <a:lnTo>
                    <a:pt x="738" y="54"/>
                  </a:lnTo>
                  <a:lnTo>
                    <a:pt x="748" y="48"/>
                  </a:lnTo>
                  <a:lnTo>
                    <a:pt x="717" y="38"/>
                  </a:lnTo>
                  <a:lnTo>
                    <a:pt x="687" y="33"/>
                  </a:lnTo>
                  <a:lnTo>
                    <a:pt x="652" y="27"/>
                  </a:lnTo>
                  <a:lnTo>
                    <a:pt x="618" y="21"/>
                  </a:lnTo>
                  <a:lnTo>
                    <a:pt x="584" y="17"/>
                  </a:lnTo>
                  <a:lnTo>
                    <a:pt x="549" y="14"/>
                  </a:lnTo>
                  <a:lnTo>
                    <a:pt x="515" y="8"/>
                  </a:lnTo>
                  <a:lnTo>
                    <a:pt x="483" y="2"/>
                  </a:lnTo>
                  <a:lnTo>
                    <a:pt x="460" y="0"/>
                  </a:lnTo>
                  <a:lnTo>
                    <a:pt x="437" y="0"/>
                  </a:lnTo>
                  <a:lnTo>
                    <a:pt x="412" y="4"/>
                  </a:lnTo>
                  <a:lnTo>
                    <a:pt x="387" y="10"/>
                  </a:lnTo>
                  <a:lnTo>
                    <a:pt x="362" y="17"/>
                  </a:lnTo>
                  <a:lnTo>
                    <a:pt x="338" y="27"/>
                  </a:lnTo>
                  <a:lnTo>
                    <a:pt x="315" y="38"/>
                  </a:lnTo>
                  <a:lnTo>
                    <a:pt x="290" y="50"/>
                  </a:lnTo>
                  <a:lnTo>
                    <a:pt x="267" y="63"/>
                  </a:lnTo>
                  <a:lnTo>
                    <a:pt x="244" y="77"/>
                  </a:lnTo>
                  <a:lnTo>
                    <a:pt x="223" y="88"/>
                  </a:lnTo>
                  <a:lnTo>
                    <a:pt x="204" y="99"/>
                  </a:lnTo>
                  <a:lnTo>
                    <a:pt x="185" y="111"/>
                  </a:lnTo>
                  <a:lnTo>
                    <a:pt x="168" y="120"/>
                  </a:lnTo>
                  <a:lnTo>
                    <a:pt x="152" y="130"/>
                  </a:lnTo>
                  <a:lnTo>
                    <a:pt x="139" y="136"/>
                  </a:lnTo>
                  <a:close/>
                </a:path>
              </a:pathLst>
            </a:custGeom>
            <a:solidFill>
              <a:srgbClr val="E5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1" name="Freeform 31"/>
            <p:cNvSpPr>
              <a:spLocks/>
            </p:cNvSpPr>
            <p:nvPr/>
          </p:nvSpPr>
          <p:spPr bwMode="auto">
            <a:xfrm>
              <a:off x="5083176" y="3368676"/>
              <a:ext cx="598488" cy="666750"/>
            </a:xfrm>
            <a:custGeom>
              <a:avLst/>
              <a:gdLst>
                <a:gd name="T0" fmla="*/ 163180055 w 754"/>
                <a:gd name="T1" fmla="*/ 489540550 h 840"/>
                <a:gd name="T2" fmla="*/ 103326493 w 754"/>
                <a:gd name="T3" fmla="*/ 487020394 h 840"/>
                <a:gd name="T4" fmla="*/ 49143485 w 754"/>
                <a:gd name="T5" fmla="*/ 466228906 h 840"/>
                <a:gd name="T6" fmla="*/ 14490712 w 754"/>
                <a:gd name="T7" fmla="*/ 422126569 h 840"/>
                <a:gd name="T8" fmla="*/ 11970554 w 754"/>
                <a:gd name="T9" fmla="*/ 349671481 h 840"/>
                <a:gd name="T10" fmla="*/ 27721742 w 754"/>
                <a:gd name="T11" fmla="*/ 262096250 h 840"/>
                <a:gd name="T12" fmla="*/ 44103168 w 754"/>
                <a:gd name="T13" fmla="*/ 173260544 h 840"/>
                <a:gd name="T14" fmla="*/ 51663643 w 754"/>
                <a:gd name="T15" fmla="*/ 98286094 h 840"/>
                <a:gd name="T16" fmla="*/ 42212454 w 754"/>
                <a:gd name="T17" fmla="*/ 56703913 h 840"/>
                <a:gd name="T18" fmla="*/ 30872138 w 754"/>
                <a:gd name="T19" fmla="*/ 20161250 h 840"/>
                <a:gd name="T20" fmla="*/ 23941901 w 754"/>
                <a:gd name="T21" fmla="*/ 1260475 h 840"/>
                <a:gd name="T22" fmla="*/ 20161267 w 754"/>
                <a:gd name="T23" fmla="*/ 5040313 h 840"/>
                <a:gd name="T24" fmla="*/ 22681425 w 754"/>
                <a:gd name="T25" fmla="*/ 26462038 h 840"/>
                <a:gd name="T26" fmla="*/ 33392297 w 754"/>
                <a:gd name="T27" fmla="*/ 61113988 h 840"/>
                <a:gd name="T28" fmla="*/ 42212454 w 754"/>
                <a:gd name="T29" fmla="*/ 80645000 h 840"/>
                <a:gd name="T30" fmla="*/ 46623326 w 754"/>
                <a:gd name="T31" fmla="*/ 86315550 h 840"/>
                <a:gd name="T32" fmla="*/ 47883009 w 754"/>
                <a:gd name="T33" fmla="*/ 88835706 h 840"/>
                <a:gd name="T34" fmla="*/ 45362850 w 754"/>
                <a:gd name="T35" fmla="*/ 95135700 h 840"/>
                <a:gd name="T36" fmla="*/ 43472930 w 754"/>
                <a:gd name="T37" fmla="*/ 132308600 h 840"/>
                <a:gd name="T38" fmla="*/ 33392297 w 754"/>
                <a:gd name="T39" fmla="*/ 209172969 h 840"/>
                <a:gd name="T40" fmla="*/ 17010870 w 754"/>
                <a:gd name="T41" fmla="*/ 294228044 h 840"/>
                <a:gd name="T42" fmla="*/ 2520158 w 754"/>
                <a:gd name="T43" fmla="*/ 378653675 h 840"/>
                <a:gd name="T44" fmla="*/ 1260476 w 754"/>
                <a:gd name="T45" fmla="*/ 434097113 h 840"/>
                <a:gd name="T46" fmla="*/ 11970554 w 754"/>
                <a:gd name="T47" fmla="*/ 464969225 h 840"/>
                <a:gd name="T48" fmla="*/ 30241900 w 754"/>
                <a:gd name="T49" fmla="*/ 488280075 h 840"/>
                <a:gd name="T50" fmla="*/ 55443484 w 754"/>
                <a:gd name="T51" fmla="*/ 504661488 h 840"/>
                <a:gd name="T52" fmla="*/ 83795464 w 754"/>
                <a:gd name="T53" fmla="*/ 514742113 h 840"/>
                <a:gd name="T54" fmla="*/ 116557522 w 754"/>
                <a:gd name="T55" fmla="*/ 520412663 h 840"/>
                <a:gd name="T56" fmla="*/ 148059105 w 754"/>
                <a:gd name="T57" fmla="*/ 521672344 h 840"/>
                <a:gd name="T58" fmla="*/ 177671561 w 754"/>
                <a:gd name="T59" fmla="*/ 519152188 h 840"/>
                <a:gd name="T60" fmla="*/ 205393303 w 754"/>
                <a:gd name="T61" fmla="*/ 517262269 h 840"/>
                <a:gd name="T62" fmla="*/ 234374727 w 754"/>
                <a:gd name="T63" fmla="*/ 517262269 h 840"/>
                <a:gd name="T64" fmla="*/ 265877103 w 754"/>
                <a:gd name="T65" fmla="*/ 519152188 h 840"/>
                <a:gd name="T66" fmla="*/ 296749242 w 754"/>
                <a:gd name="T67" fmla="*/ 524192500 h 840"/>
                <a:gd name="T68" fmla="*/ 330770983 w 754"/>
                <a:gd name="T69" fmla="*/ 527973131 h 840"/>
                <a:gd name="T70" fmla="*/ 365422962 w 754"/>
                <a:gd name="T71" fmla="*/ 529232813 h 840"/>
                <a:gd name="T72" fmla="*/ 402595893 w 754"/>
                <a:gd name="T73" fmla="*/ 526712656 h 840"/>
                <a:gd name="T74" fmla="*/ 441027712 w 754"/>
                <a:gd name="T75" fmla="*/ 517892506 h 840"/>
                <a:gd name="T76" fmla="*/ 464339375 w 754"/>
                <a:gd name="T77" fmla="*/ 509701800 h 840"/>
                <a:gd name="T78" fmla="*/ 471269612 w 754"/>
                <a:gd name="T79" fmla="*/ 505921169 h 840"/>
                <a:gd name="T80" fmla="*/ 468749454 w 754"/>
                <a:gd name="T81" fmla="*/ 500251413 h 840"/>
                <a:gd name="T82" fmla="*/ 461819217 w 754"/>
                <a:gd name="T83" fmla="*/ 496470781 h 840"/>
                <a:gd name="T84" fmla="*/ 452368822 w 754"/>
                <a:gd name="T85" fmla="*/ 475049850 h 840"/>
                <a:gd name="T86" fmla="*/ 447328505 w 754"/>
                <a:gd name="T87" fmla="*/ 477570006 h 840"/>
                <a:gd name="T88" fmla="*/ 441027712 w 754"/>
                <a:gd name="T89" fmla="*/ 479459925 h 840"/>
                <a:gd name="T90" fmla="*/ 405116051 w 754"/>
                <a:gd name="T91" fmla="*/ 490800231 h 840"/>
                <a:gd name="T92" fmla="*/ 370463278 w 754"/>
                <a:gd name="T93" fmla="*/ 493950625 h 840"/>
                <a:gd name="T94" fmla="*/ 336441537 w 754"/>
                <a:gd name="T95" fmla="*/ 495211100 h 840"/>
                <a:gd name="T96" fmla="*/ 304309717 w 754"/>
                <a:gd name="T97" fmla="*/ 492690944 h 840"/>
                <a:gd name="T98" fmla="*/ 272807340 w 754"/>
                <a:gd name="T99" fmla="*/ 489540550 h 840"/>
                <a:gd name="T100" fmla="*/ 243825916 w 754"/>
                <a:gd name="T101" fmla="*/ 487020394 h 840"/>
                <a:gd name="T102" fmla="*/ 216103381 w 754"/>
                <a:gd name="T103" fmla="*/ 485759919 h 840"/>
                <a:gd name="T104" fmla="*/ 189642115 w 754"/>
                <a:gd name="T105" fmla="*/ 487020394 h 8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54" h="840">
                  <a:moveTo>
                    <a:pt x="301" y="773"/>
                  </a:moveTo>
                  <a:lnTo>
                    <a:pt x="259" y="777"/>
                  </a:lnTo>
                  <a:lnTo>
                    <a:pt x="212" y="777"/>
                  </a:lnTo>
                  <a:lnTo>
                    <a:pt x="164" y="773"/>
                  </a:lnTo>
                  <a:lnTo>
                    <a:pt x="118" y="759"/>
                  </a:lnTo>
                  <a:lnTo>
                    <a:pt x="78" y="740"/>
                  </a:lnTo>
                  <a:lnTo>
                    <a:pt x="46" y="712"/>
                  </a:lnTo>
                  <a:lnTo>
                    <a:pt x="23" y="670"/>
                  </a:lnTo>
                  <a:lnTo>
                    <a:pt x="15" y="616"/>
                  </a:lnTo>
                  <a:lnTo>
                    <a:pt x="19" y="555"/>
                  </a:lnTo>
                  <a:lnTo>
                    <a:pt x="30" y="488"/>
                  </a:lnTo>
                  <a:lnTo>
                    <a:pt x="44" y="416"/>
                  </a:lnTo>
                  <a:lnTo>
                    <a:pt x="59" y="345"/>
                  </a:lnTo>
                  <a:lnTo>
                    <a:pt x="70" y="275"/>
                  </a:lnTo>
                  <a:lnTo>
                    <a:pt x="80" y="212"/>
                  </a:lnTo>
                  <a:lnTo>
                    <a:pt x="82" y="156"/>
                  </a:lnTo>
                  <a:lnTo>
                    <a:pt x="74" y="114"/>
                  </a:lnTo>
                  <a:lnTo>
                    <a:pt x="67" y="90"/>
                  </a:lnTo>
                  <a:lnTo>
                    <a:pt x="59" y="63"/>
                  </a:lnTo>
                  <a:lnTo>
                    <a:pt x="49" y="32"/>
                  </a:lnTo>
                  <a:lnTo>
                    <a:pt x="42" y="0"/>
                  </a:lnTo>
                  <a:lnTo>
                    <a:pt x="38" y="2"/>
                  </a:lnTo>
                  <a:lnTo>
                    <a:pt x="36" y="4"/>
                  </a:lnTo>
                  <a:lnTo>
                    <a:pt x="32" y="8"/>
                  </a:lnTo>
                  <a:lnTo>
                    <a:pt x="28" y="9"/>
                  </a:lnTo>
                  <a:lnTo>
                    <a:pt x="36" y="42"/>
                  </a:lnTo>
                  <a:lnTo>
                    <a:pt x="46" y="70"/>
                  </a:lnTo>
                  <a:lnTo>
                    <a:pt x="53" y="97"/>
                  </a:lnTo>
                  <a:lnTo>
                    <a:pt x="61" y="120"/>
                  </a:lnTo>
                  <a:lnTo>
                    <a:pt x="67" y="128"/>
                  </a:lnTo>
                  <a:lnTo>
                    <a:pt x="72" y="133"/>
                  </a:lnTo>
                  <a:lnTo>
                    <a:pt x="74" y="137"/>
                  </a:lnTo>
                  <a:lnTo>
                    <a:pt x="76" y="139"/>
                  </a:lnTo>
                  <a:lnTo>
                    <a:pt x="76" y="141"/>
                  </a:lnTo>
                  <a:lnTo>
                    <a:pt x="74" y="145"/>
                  </a:lnTo>
                  <a:lnTo>
                    <a:pt x="72" y="151"/>
                  </a:lnTo>
                  <a:lnTo>
                    <a:pt x="69" y="160"/>
                  </a:lnTo>
                  <a:lnTo>
                    <a:pt x="69" y="210"/>
                  </a:lnTo>
                  <a:lnTo>
                    <a:pt x="63" y="267"/>
                  </a:lnTo>
                  <a:lnTo>
                    <a:pt x="53" y="332"/>
                  </a:lnTo>
                  <a:lnTo>
                    <a:pt x="40" y="399"/>
                  </a:lnTo>
                  <a:lnTo>
                    <a:pt x="27" y="467"/>
                  </a:lnTo>
                  <a:lnTo>
                    <a:pt x="13" y="536"/>
                  </a:lnTo>
                  <a:lnTo>
                    <a:pt x="4" y="601"/>
                  </a:lnTo>
                  <a:lnTo>
                    <a:pt x="0" y="658"/>
                  </a:lnTo>
                  <a:lnTo>
                    <a:pt x="2" y="689"/>
                  </a:lnTo>
                  <a:lnTo>
                    <a:pt x="9" y="716"/>
                  </a:lnTo>
                  <a:lnTo>
                    <a:pt x="19" y="738"/>
                  </a:lnTo>
                  <a:lnTo>
                    <a:pt x="32" y="759"/>
                  </a:lnTo>
                  <a:lnTo>
                    <a:pt x="48" y="775"/>
                  </a:lnTo>
                  <a:lnTo>
                    <a:pt x="67" y="790"/>
                  </a:lnTo>
                  <a:lnTo>
                    <a:pt x="88" y="801"/>
                  </a:lnTo>
                  <a:lnTo>
                    <a:pt x="111" y="811"/>
                  </a:lnTo>
                  <a:lnTo>
                    <a:pt x="133" y="817"/>
                  </a:lnTo>
                  <a:lnTo>
                    <a:pt x="158" y="822"/>
                  </a:lnTo>
                  <a:lnTo>
                    <a:pt x="185" y="826"/>
                  </a:lnTo>
                  <a:lnTo>
                    <a:pt x="210" y="828"/>
                  </a:lnTo>
                  <a:lnTo>
                    <a:pt x="235" y="828"/>
                  </a:lnTo>
                  <a:lnTo>
                    <a:pt x="259" y="826"/>
                  </a:lnTo>
                  <a:lnTo>
                    <a:pt x="282" y="824"/>
                  </a:lnTo>
                  <a:lnTo>
                    <a:pt x="305" y="822"/>
                  </a:lnTo>
                  <a:lnTo>
                    <a:pt x="326" y="821"/>
                  </a:lnTo>
                  <a:lnTo>
                    <a:pt x="349" y="821"/>
                  </a:lnTo>
                  <a:lnTo>
                    <a:pt x="372" y="821"/>
                  </a:lnTo>
                  <a:lnTo>
                    <a:pt x="397" y="822"/>
                  </a:lnTo>
                  <a:lnTo>
                    <a:pt x="422" y="824"/>
                  </a:lnTo>
                  <a:lnTo>
                    <a:pt x="446" y="828"/>
                  </a:lnTo>
                  <a:lnTo>
                    <a:pt x="471" y="832"/>
                  </a:lnTo>
                  <a:lnTo>
                    <a:pt x="498" y="834"/>
                  </a:lnTo>
                  <a:lnTo>
                    <a:pt x="525" y="838"/>
                  </a:lnTo>
                  <a:lnTo>
                    <a:pt x="553" y="840"/>
                  </a:lnTo>
                  <a:lnTo>
                    <a:pt x="580" y="840"/>
                  </a:lnTo>
                  <a:lnTo>
                    <a:pt x="609" y="838"/>
                  </a:lnTo>
                  <a:lnTo>
                    <a:pt x="639" y="836"/>
                  </a:lnTo>
                  <a:lnTo>
                    <a:pt x="670" y="830"/>
                  </a:lnTo>
                  <a:lnTo>
                    <a:pt x="700" y="822"/>
                  </a:lnTo>
                  <a:lnTo>
                    <a:pt x="731" y="813"/>
                  </a:lnTo>
                  <a:lnTo>
                    <a:pt x="737" y="809"/>
                  </a:lnTo>
                  <a:lnTo>
                    <a:pt x="742" y="807"/>
                  </a:lnTo>
                  <a:lnTo>
                    <a:pt x="748" y="803"/>
                  </a:lnTo>
                  <a:lnTo>
                    <a:pt x="754" y="800"/>
                  </a:lnTo>
                  <a:lnTo>
                    <a:pt x="744" y="794"/>
                  </a:lnTo>
                  <a:lnTo>
                    <a:pt x="737" y="790"/>
                  </a:lnTo>
                  <a:lnTo>
                    <a:pt x="733" y="788"/>
                  </a:lnTo>
                  <a:lnTo>
                    <a:pt x="731" y="786"/>
                  </a:lnTo>
                  <a:lnTo>
                    <a:pt x="718" y="754"/>
                  </a:lnTo>
                  <a:lnTo>
                    <a:pt x="714" y="756"/>
                  </a:lnTo>
                  <a:lnTo>
                    <a:pt x="710" y="758"/>
                  </a:lnTo>
                  <a:lnTo>
                    <a:pt x="704" y="759"/>
                  </a:lnTo>
                  <a:lnTo>
                    <a:pt x="700" y="761"/>
                  </a:lnTo>
                  <a:lnTo>
                    <a:pt x="672" y="771"/>
                  </a:lnTo>
                  <a:lnTo>
                    <a:pt x="643" y="779"/>
                  </a:lnTo>
                  <a:lnTo>
                    <a:pt x="614" y="782"/>
                  </a:lnTo>
                  <a:lnTo>
                    <a:pt x="588" y="784"/>
                  </a:lnTo>
                  <a:lnTo>
                    <a:pt x="559" y="786"/>
                  </a:lnTo>
                  <a:lnTo>
                    <a:pt x="534" y="786"/>
                  </a:lnTo>
                  <a:lnTo>
                    <a:pt x="508" y="784"/>
                  </a:lnTo>
                  <a:lnTo>
                    <a:pt x="483" y="782"/>
                  </a:lnTo>
                  <a:lnTo>
                    <a:pt x="458" y="780"/>
                  </a:lnTo>
                  <a:lnTo>
                    <a:pt x="433" y="777"/>
                  </a:lnTo>
                  <a:lnTo>
                    <a:pt x="410" y="775"/>
                  </a:lnTo>
                  <a:lnTo>
                    <a:pt x="387" y="773"/>
                  </a:lnTo>
                  <a:lnTo>
                    <a:pt x="364" y="771"/>
                  </a:lnTo>
                  <a:lnTo>
                    <a:pt x="343" y="771"/>
                  </a:lnTo>
                  <a:lnTo>
                    <a:pt x="322" y="771"/>
                  </a:lnTo>
                  <a:lnTo>
                    <a:pt x="301" y="773"/>
                  </a:lnTo>
                  <a:close/>
                </a:path>
              </a:pathLst>
            </a:custGeom>
            <a:solidFill>
              <a:srgbClr val="E58C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2" name="Freeform 32"/>
            <p:cNvSpPr>
              <a:spLocks/>
            </p:cNvSpPr>
            <p:nvPr/>
          </p:nvSpPr>
          <p:spPr bwMode="auto">
            <a:xfrm>
              <a:off x="5100638" y="3001963"/>
              <a:ext cx="582613" cy="339725"/>
            </a:xfrm>
            <a:custGeom>
              <a:avLst/>
              <a:gdLst>
                <a:gd name="T0" fmla="*/ 83567314 w 735"/>
                <a:gd name="T1" fmla="*/ 88010897 h 430"/>
                <a:gd name="T2" fmla="*/ 65973986 w 735"/>
                <a:gd name="T3" fmla="*/ 97998022 h 430"/>
                <a:gd name="T4" fmla="*/ 47752864 w 735"/>
                <a:gd name="T5" fmla="*/ 111105876 h 430"/>
                <a:gd name="T6" fmla="*/ 27646770 w 735"/>
                <a:gd name="T7" fmla="*/ 125462813 h 430"/>
                <a:gd name="T8" fmla="*/ 4398530 w 735"/>
                <a:gd name="T9" fmla="*/ 150430230 h 430"/>
                <a:gd name="T10" fmla="*/ 0 w 735"/>
                <a:gd name="T11" fmla="*/ 207231460 h 430"/>
                <a:gd name="T12" fmla="*/ 18849710 w 735"/>
                <a:gd name="T13" fmla="*/ 268402501 h 430"/>
                <a:gd name="T14" fmla="*/ 11938414 w 735"/>
                <a:gd name="T15" fmla="*/ 187257210 h 430"/>
                <a:gd name="T16" fmla="*/ 28903153 w 735"/>
                <a:gd name="T17" fmla="*/ 137946521 h 430"/>
                <a:gd name="T18" fmla="*/ 52779189 w 735"/>
                <a:gd name="T19" fmla="*/ 124214521 h 430"/>
                <a:gd name="T20" fmla="*/ 72886075 w 735"/>
                <a:gd name="T21" fmla="*/ 112979104 h 430"/>
                <a:gd name="T22" fmla="*/ 92364374 w 735"/>
                <a:gd name="T23" fmla="*/ 104864417 h 430"/>
                <a:gd name="T24" fmla="*/ 112470467 w 735"/>
                <a:gd name="T25" fmla="*/ 96749730 h 430"/>
                <a:gd name="T26" fmla="*/ 129435206 w 735"/>
                <a:gd name="T27" fmla="*/ 88010897 h 430"/>
                <a:gd name="T28" fmla="*/ 150798476 w 735"/>
                <a:gd name="T29" fmla="*/ 74903042 h 430"/>
                <a:gd name="T30" fmla="*/ 175303099 w 735"/>
                <a:gd name="T31" fmla="*/ 59922750 h 430"/>
                <a:gd name="T32" fmla="*/ 200436311 w 735"/>
                <a:gd name="T33" fmla="*/ 44317521 h 430"/>
                <a:gd name="T34" fmla="*/ 228082288 w 735"/>
                <a:gd name="T35" fmla="*/ 29961375 h 430"/>
                <a:gd name="T36" fmla="*/ 255100471 w 735"/>
                <a:gd name="T37" fmla="*/ 19350104 h 430"/>
                <a:gd name="T38" fmla="*/ 282747241 w 735"/>
                <a:gd name="T39" fmla="*/ 14356146 h 430"/>
                <a:gd name="T40" fmla="*/ 309136836 w 735"/>
                <a:gd name="T41" fmla="*/ 16853520 h 430"/>
                <a:gd name="T42" fmla="*/ 348721228 w 735"/>
                <a:gd name="T43" fmla="*/ 26215709 h 430"/>
                <a:gd name="T44" fmla="*/ 389562795 w 735"/>
                <a:gd name="T45" fmla="*/ 35578688 h 430"/>
                <a:gd name="T46" fmla="*/ 427890804 w 735"/>
                <a:gd name="T47" fmla="*/ 47438251 h 430"/>
                <a:gd name="T48" fmla="*/ 461820283 w 735"/>
                <a:gd name="T49" fmla="*/ 61795187 h 430"/>
                <a:gd name="T50" fmla="*/ 459306724 w 735"/>
                <a:gd name="T51" fmla="*/ 58673668 h 430"/>
                <a:gd name="T52" fmla="*/ 456793957 w 735"/>
                <a:gd name="T53" fmla="*/ 56177084 h 430"/>
                <a:gd name="T54" fmla="*/ 436687071 w 735"/>
                <a:gd name="T55" fmla="*/ 39324354 h 430"/>
                <a:gd name="T56" fmla="*/ 434173512 w 735"/>
                <a:gd name="T57" fmla="*/ 36826980 h 430"/>
                <a:gd name="T58" fmla="*/ 435430688 w 735"/>
                <a:gd name="T59" fmla="*/ 35578688 h 430"/>
                <a:gd name="T60" fmla="*/ 439829218 w 735"/>
                <a:gd name="T61" fmla="*/ 31209667 h 430"/>
                <a:gd name="T62" fmla="*/ 406527535 w 735"/>
                <a:gd name="T63" fmla="*/ 21222542 h 430"/>
                <a:gd name="T64" fmla="*/ 371969468 w 735"/>
                <a:gd name="T65" fmla="*/ 15604438 h 430"/>
                <a:gd name="T66" fmla="*/ 335526430 w 735"/>
                <a:gd name="T67" fmla="*/ 9362979 h 430"/>
                <a:gd name="T68" fmla="*/ 300968364 w 735"/>
                <a:gd name="T69" fmla="*/ 2496584 h 430"/>
                <a:gd name="T70" fmla="*/ 273322386 w 735"/>
                <a:gd name="T71" fmla="*/ 0 h 430"/>
                <a:gd name="T72" fmla="*/ 244419233 w 735"/>
                <a:gd name="T73" fmla="*/ 4993167 h 430"/>
                <a:gd name="T74" fmla="*/ 214887491 w 735"/>
                <a:gd name="T75" fmla="*/ 15604438 h 430"/>
                <a:gd name="T76" fmla="*/ 185985130 w 735"/>
                <a:gd name="T77" fmla="*/ 29961375 h 430"/>
                <a:gd name="T78" fmla="*/ 159594743 w 735"/>
                <a:gd name="T79" fmla="*/ 45565813 h 430"/>
                <a:gd name="T80" fmla="*/ 134462324 w 735"/>
                <a:gd name="T81" fmla="*/ 60546896 h 430"/>
                <a:gd name="T82" fmla="*/ 112470467 w 735"/>
                <a:gd name="T83" fmla="*/ 73654750 h 430"/>
                <a:gd name="T84" fmla="*/ 94877140 w 735"/>
                <a:gd name="T85" fmla="*/ 83641875 h 43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35" h="430">
                  <a:moveTo>
                    <a:pt x="151" y="134"/>
                  </a:moveTo>
                  <a:lnTo>
                    <a:pt x="133" y="141"/>
                  </a:lnTo>
                  <a:lnTo>
                    <a:pt x="118" y="149"/>
                  </a:lnTo>
                  <a:lnTo>
                    <a:pt x="105" y="157"/>
                  </a:lnTo>
                  <a:lnTo>
                    <a:pt x="91" y="166"/>
                  </a:lnTo>
                  <a:lnTo>
                    <a:pt x="76" y="178"/>
                  </a:lnTo>
                  <a:lnTo>
                    <a:pt x="61" y="189"/>
                  </a:lnTo>
                  <a:lnTo>
                    <a:pt x="44" y="201"/>
                  </a:lnTo>
                  <a:lnTo>
                    <a:pt x="25" y="216"/>
                  </a:lnTo>
                  <a:lnTo>
                    <a:pt x="7" y="241"/>
                  </a:lnTo>
                  <a:lnTo>
                    <a:pt x="0" y="281"/>
                  </a:lnTo>
                  <a:lnTo>
                    <a:pt x="0" y="332"/>
                  </a:lnTo>
                  <a:lnTo>
                    <a:pt x="7" y="389"/>
                  </a:lnTo>
                  <a:lnTo>
                    <a:pt x="30" y="430"/>
                  </a:lnTo>
                  <a:lnTo>
                    <a:pt x="21" y="361"/>
                  </a:lnTo>
                  <a:lnTo>
                    <a:pt x="19" y="300"/>
                  </a:lnTo>
                  <a:lnTo>
                    <a:pt x="25" y="250"/>
                  </a:lnTo>
                  <a:lnTo>
                    <a:pt x="46" y="221"/>
                  </a:lnTo>
                  <a:lnTo>
                    <a:pt x="67" y="210"/>
                  </a:lnTo>
                  <a:lnTo>
                    <a:pt x="84" y="199"/>
                  </a:lnTo>
                  <a:lnTo>
                    <a:pt x="101" y="189"/>
                  </a:lnTo>
                  <a:lnTo>
                    <a:pt x="116" y="181"/>
                  </a:lnTo>
                  <a:lnTo>
                    <a:pt x="132" y="174"/>
                  </a:lnTo>
                  <a:lnTo>
                    <a:pt x="147" y="168"/>
                  </a:lnTo>
                  <a:lnTo>
                    <a:pt x="162" y="160"/>
                  </a:lnTo>
                  <a:lnTo>
                    <a:pt x="179" y="155"/>
                  </a:lnTo>
                  <a:lnTo>
                    <a:pt x="193" y="149"/>
                  </a:lnTo>
                  <a:lnTo>
                    <a:pt x="206" y="141"/>
                  </a:lnTo>
                  <a:lnTo>
                    <a:pt x="223" y="132"/>
                  </a:lnTo>
                  <a:lnTo>
                    <a:pt x="240" y="120"/>
                  </a:lnTo>
                  <a:lnTo>
                    <a:pt x="258" y="107"/>
                  </a:lnTo>
                  <a:lnTo>
                    <a:pt x="279" y="96"/>
                  </a:lnTo>
                  <a:lnTo>
                    <a:pt x="298" y="82"/>
                  </a:lnTo>
                  <a:lnTo>
                    <a:pt x="319" y="71"/>
                  </a:lnTo>
                  <a:lnTo>
                    <a:pt x="342" y="57"/>
                  </a:lnTo>
                  <a:lnTo>
                    <a:pt x="363" y="48"/>
                  </a:lnTo>
                  <a:lnTo>
                    <a:pt x="385" y="38"/>
                  </a:lnTo>
                  <a:lnTo>
                    <a:pt x="406" y="31"/>
                  </a:lnTo>
                  <a:lnTo>
                    <a:pt x="429" y="25"/>
                  </a:lnTo>
                  <a:lnTo>
                    <a:pt x="450" y="23"/>
                  </a:lnTo>
                  <a:lnTo>
                    <a:pt x="471" y="23"/>
                  </a:lnTo>
                  <a:lnTo>
                    <a:pt x="492" y="27"/>
                  </a:lnTo>
                  <a:lnTo>
                    <a:pt x="525" y="34"/>
                  </a:lnTo>
                  <a:lnTo>
                    <a:pt x="555" y="42"/>
                  </a:lnTo>
                  <a:lnTo>
                    <a:pt x="588" y="50"/>
                  </a:lnTo>
                  <a:lnTo>
                    <a:pt x="620" y="57"/>
                  </a:lnTo>
                  <a:lnTo>
                    <a:pt x="651" y="67"/>
                  </a:lnTo>
                  <a:lnTo>
                    <a:pt x="681" y="76"/>
                  </a:lnTo>
                  <a:lnTo>
                    <a:pt x="708" y="86"/>
                  </a:lnTo>
                  <a:lnTo>
                    <a:pt x="735" y="99"/>
                  </a:lnTo>
                  <a:lnTo>
                    <a:pt x="733" y="97"/>
                  </a:lnTo>
                  <a:lnTo>
                    <a:pt x="731" y="94"/>
                  </a:lnTo>
                  <a:lnTo>
                    <a:pt x="729" y="92"/>
                  </a:lnTo>
                  <a:lnTo>
                    <a:pt x="727" y="90"/>
                  </a:lnTo>
                  <a:lnTo>
                    <a:pt x="706" y="73"/>
                  </a:lnTo>
                  <a:lnTo>
                    <a:pt x="695" y="63"/>
                  </a:lnTo>
                  <a:lnTo>
                    <a:pt x="691" y="59"/>
                  </a:lnTo>
                  <a:lnTo>
                    <a:pt x="693" y="57"/>
                  </a:lnTo>
                  <a:lnTo>
                    <a:pt x="697" y="54"/>
                  </a:lnTo>
                  <a:lnTo>
                    <a:pt x="700" y="50"/>
                  </a:lnTo>
                  <a:lnTo>
                    <a:pt x="676" y="42"/>
                  </a:lnTo>
                  <a:lnTo>
                    <a:pt x="647" y="34"/>
                  </a:lnTo>
                  <a:lnTo>
                    <a:pt x="620" y="31"/>
                  </a:lnTo>
                  <a:lnTo>
                    <a:pt x="592" y="25"/>
                  </a:lnTo>
                  <a:lnTo>
                    <a:pt x="563" y="19"/>
                  </a:lnTo>
                  <a:lnTo>
                    <a:pt x="534" y="15"/>
                  </a:lnTo>
                  <a:lnTo>
                    <a:pt x="506" y="10"/>
                  </a:lnTo>
                  <a:lnTo>
                    <a:pt x="479" y="4"/>
                  </a:lnTo>
                  <a:lnTo>
                    <a:pt x="458" y="0"/>
                  </a:lnTo>
                  <a:lnTo>
                    <a:pt x="435" y="0"/>
                  </a:lnTo>
                  <a:lnTo>
                    <a:pt x="412" y="4"/>
                  </a:lnTo>
                  <a:lnTo>
                    <a:pt x="389" y="8"/>
                  </a:lnTo>
                  <a:lnTo>
                    <a:pt x="364" y="15"/>
                  </a:lnTo>
                  <a:lnTo>
                    <a:pt x="342" y="25"/>
                  </a:lnTo>
                  <a:lnTo>
                    <a:pt x="319" y="36"/>
                  </a:lnTo>
                  <a:lnTo>
                    <a:pt x="296" y="48"/>
                  </a:lnTo>
                  <a:lnTo>
                    <a:pt x="275" y="61"/>
                  </a:lnTo>
                  <a:lnTo>
                    <a:pt x="254" y="73"/>
                  </a:lnTo>
                  <a:lnTo>
                    <a:pt x="233" y="86"/>
                  </a:lnTo>
                  <a:lnTo>
                    <a:pt x="214" y="97"/>
                  </a:lnTo>
                  <a:lnTo>
                    <a:pt x="195" y="109"/>
                  </a:lnTo>
                  <a:lnTo>
                    <a:pt x="179" y="118"/>
                  </a:lnTo>
                  <a:lnTo>
                    <a:pt x="164" y="128"/>
                  </a:lnTo>
                  <a:lnTo>
                    <a:pt x="151" y="134"/>
                  </a:lnTo>
                  <a:close/>
                </a:path>
              </a:pathLst>
            </a:custGeom>
            <a:solidFill>
              <a:srgbClr val="E5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3" name="Freeform 33"/>
            <p:cNvSpPr>
              <a:spLocks/>
            </p:cNvSpPr>
            <p:nvPr/>
          </p:nvSpPr>
          <p:spPr bwMode="auto">
            <a:xfrm>
              <a:off x="5095876" y="3365501"/>
              <a:ext cx="571500" cy="628650"/>
            </a:xfrm>
            <a:custGeom>
              <a:avLst/>
              <a:gdLst>
                <a:gd name="T0" fmla="*/ 395664531 w 720"/>
                <a:gd name="T1" fmla="*/ 456778519 h 792"/>
                <a:gd name="T2" fmla="*/ 362272263 w 720"/>
                <a:gd name="T3" fmla="*/ 464338988 h 792"/>
                <a:gd name="T4" fmla="*/ 330770706 w 720"/>
                <a:gd name="T5" fmla="*/ 466859144 h 792"/>
                <a:gd name="T6" fmla="*/ 299268356 w 720"/>
                <a:gd name="T7" fmla="*/ 465598669 h 792"/>
                <a:gd name="T8" fmla="*/ 270917194 w 720"/>
                <a:gd name="T9" fmla="*/ 461818831 h 792"/>
                <a:gd name="T10" fmla="*/ 243195475 w 720"/>
                <a:gd name="T11" fmla="*/ 459298675 h 792"/>
                <a:gd name="T12" fmla="*/ 216733438 w 720"/>
                <a:gd name="T13" fmla="*/ 455518044 h 792"/>
                <a:gd name="T14" fmla="*/ 191531875 w 720"/>
                <a:gd name="T15" fmla="*/ 455518044 h 792"/>
                <a:gd name="T16" fmla="*/ 153729531 w 720"/>
                <a:gd name="T17" fmla="*/ 459298675 h 792"/>
                <a:gd name="T18" fmla="*/ 98916331 w 720"/>
                <a:gd name="T19" fmla="*/ 456778519 h 792"/>
                <a:gd name="T20" fmla="*/ 47882969 w 720"/>
                <a:gd name="T21" fmla="*/ 439137425 h 792"/>
                <a:gd name="T22" fmla="*/ 14490700 w 720"/>
                <a:gd name="T23" fmla="*/ 396925006 h 792"/>
                <a:gd name="T24" fmla="*/ 13231019 w 720"/>
                <a:gd name="T25" fmla="*/ 330770706 h 792"/>
                <a:gd name="T26" fmla="*/ 27721719 w 720"/>
                <a:gd name="T27" fmla="*/ 248865231 h 792"/>
                <a:gd name="T28" fmla="*/ 44732575 w 720"/>
                <a:gd name="T29" fmla="*/ 165070631 h 792"/>
                <a:gd name="T30" fmla="*/ 50403125 w 720"/>
                <a:gd name="T31" fmla="*/ 93876019 h 792"/>
                <a:gd name="T32" fmla="*/ 40952738 w 720"/>
                <a:gd name="T33" fmla="*/ 52923281 h 792"/>
                <a:gd name="T34" fmla="*/ 31502350 w 720"/>
                <a:gd name="T35" fmla="*/ 19531013 h 792"/>
                <a:gd name="T36" fmla="*/ 23941881 w 720"/>
                <a:gd name="T37" fmla="*/ 0 h 792"/>
                <a:gd name="T38" fmla="*/ 19531013 w 720"/>
                <a:gd name="T39" fmla="*/ 2520156 h 792"/>
                <a:gd name="T40" fmla="*/ 21421725 w 720"/>
                <a:gd name="T41" fmla="*/ 23941881 h 792"/>
                <a:gd name="T42" fmla="*/ 32762031 w 720"/>
                <a:gd name="T43" fmla="*/ 60483750 h 792"/>
                <a:gd name="T44" fmla="*/ 42212419 w 720"/>
                <a:gd name="T45" fmla="*/ 102066725 h 792"/>
                <a:gd name="T46" fmla="*/ 34651950 w 720"/>
                <a:gd name="T47" fmla="*/ 177041175 h 792"/>
                <a:gd name="T48" fmla="*/ 18271331 w 720"/>
                <a:gd name="T49" fmla="*/ 265876881 h 792"/>
                <a:gd name="T50" fmla="*/ 2520156 w 720"/>
                <a:gd name="T51" fmla="*/ 353452113 h 792"/>
                <a:gd name="T52" fmla="*/ 5040313 w 720"/>
                <a:gd name="T53" fmla="*/ 425906406 h 792"/>
                <a:gd name="T54" fmla="*/ 39692263 w 720"/>
                <a:gd name="T55" fmla="*/ 470009538 h 792"/>
                <a:gd name="T56" fmla="*/ 93876019 w 720"/>
                <a:gd name="T57" fmla="*/ 490800231 h 792"/>
                <a:gd name="T58" fmla="*/ 153729531 w 720"/>
                <a:gd name="T59" fmla="*/ 493320388 h 792"/>
                <a:gd name="T60" fmla="*/ 193421794 w 720"/>
                <a:gd name="T61" fmla="*/ 489540550 h 792"/>
                <a:gd name="T62" fmla="*/ 219883831 w 720"/>
                <a:gd name="T63" fmla="*/ 489540550 h 792"/>
                <a:gd name="T64" fmla="*/ 248865231 w 720"/>
                <a:gd name="T65" fmla="*/ 492060706 h 792"/>
                <a:gd name="T66" fmla="*/ 279107106 w 720"/>
                <a:gd name="T67" fmla="*/ 495211100 h 792"/>
                <a:gd name="T68" fmla="*/ 310609456 w 720"/>
                <a:gd name="T69" fmla="*/ 497731256 h 792"/>
                <a:gd name="T70" fmla="*/ 342741250 w 720"/>
                <a:gd name="T71" fmla="*/ 498990938 h 792"/>
                <a:gd name="T72" fmla="*/ 377393200 w 720"/>
                <a:gd name="T73" fmla="*/ 496470781 h 792"/>
                <a:gd name="T74" fmla="*/ 413935863 w 720"/>
                <a:gd name="T75" fmla="*/ 489540550 h 792"/>
                <a:gd name="T76" fmla="*/ 434097113 w 720"/>
                <a:gd name="T77" fmla="*/ 481980081 h 792"/>
                <a:gd name="T78" fmla="*/ 440397106 w 720"/>
                <a:gd name="T79" fmla="*/ 480090163 h 792"/>
                <a:gd name="T80" fmla="*/ 439137425 w 720"/>
                <a:gd name="T81" fmla="*/ 470009538 h 792"/>
                <a:gd name="T82" fmla="*/ 446067656 w 720"/>
                <a:gd name="T83" fmla="*/ 466859144 h 792"/>
                <a:gd name="T84" fmla="*/ 453628125 w 720"/>
                <a:gd name="T85" fmla="*/ 417086256 h 792"/>
                <a:gd name="T86" fmla="*/ 453628125 w 720"/>
                <a:gd name="T87" fmla="*/ 415195544 h 792"/>
                <a:gd name="T88" fmla="*/ 453628125 w 720"/>
                <a:gd name="T89" fmla="*/ 413935863 h 792"/>
                <a:gd name="T90" fmla="*/ 444807975 w 720"/>
                <a:gd name="T91" fmla="*/ 425906406 h 792"/>
                <a:gd name="T92" fmla="*/ 435356794 w 720"/>
                <a:gd name="T93" fmla="*/ 436617269 h 792"/>
                <a:gd name="T94" fmla="*/ 424646725 w 720"/>
                <a:gd name="T95" fmla="*/ 444807975 h 792"/>
                <a:gd name="T96" fmla="*/ 412675388 w 720"/>
                <a:gd name="T97" fmla="*/ 451107969 h 7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20" h="792">
                  <a:moveTo>
                    <a:pt x="655" y="716"/>
                  </a:moveTo>
                  <a:lnTo>
                    <a:pt x="628" y="725"/>
                  </a:lnTo>
                  <a:lnTo>
                    <a:pt x="601" y="731"/>
                  </a:lnTo>
                  <a:lnTo>
                    <a:pt x="575" y="737"/>
                  </a:lnTo>
                  <a:lnTo>
                    <a:pt x="550" y="739"/>
                  </a:lnTo>
                  <a:lnTo>
                    <a:pt x="525" y="741"/>
                  </a:lnTo>
                  <a:lnTo>
                    <a:pt x="500" y="739"/>
                  </a:lnTo>
                  <a:lnTo>
                    <a:pt x="475" y="739"/>
                  </a:lnTo>
                  <a:lnTo>
                    <a:pt x="452" y="737"/>
                  </a:lnTo>
                  <a:lnTo>
                    <a:pt x="430" y="733"/>
                  </a:lnTo>
                  <a:lnTo>
                    <a:pt x="407" y="731"/>
                  </a:lnTo>
                  <a:lnTo>
                    <a:pt x="386" y="729"/>
                  </a:lnTo>
                  <a:lnTo>
                    <a:pt x="365" y="725"/>
                  </a:lnTo>
                  <a:lnTo>
                    <a:pt x="344" y="723"/>
                  </a:lnTo>
                  <a:lnTo>
                    <a:pt x="323" y="723"/>
                  </a:lnTo>
                  <a:lnTo>
                    <a:pt x="304" y="723"/>
                  </a:lnTo>
                  <a:lnTo>
                    <a:pt x="285" y="725"/>
                  </a:lnTo>
                  <a:lnTo>
                    <a:pt x="244" y="729"/>
                  </a:lnTo>
                  <a:lnTo>
                    <a:pt x="201" y="731"/>
                  </a:lnTo>
                  <a:lnTo>
                    <a:pt x="157" y="725"/>
                  </a:lnTo>
                  <a:lnTo>
                    <a:pt x="113" y="716"/>
                  </a:lnTo>
                  <a:lnTo>
                    <a:pt x="76" y="697"/>
                  </a:lnTo>
                  <a:lnTo>
                    <a:pt x="44" y="668"/>
                  </a:lnTo>
                  <a:lnTo>
                    <a:pt x="23" y="630"/>
                  </a:lnTo>
                  <a:lnTo>
                    <a:pt x="15" y="580"/>
                  </a:lnTo>
                  <a:lnTo>
                    <a:pt x="21" y="525"/>
                  </a:lnTo>
                  <a:lnTo>
                    <a:pt x="31" y="462"/>
                  </a:lnTo>
                  <a:lnTo>
                    <a:pt x="44" y="395"/>
                  </a:lnTo>
                  <a:lnTo>
                    <a:pt x="57" y="327"/>
                  </a:lnTo>
                  <a:lnTo>
                    <a:pt x="71" y="262"/>
                  </a:lnTo>
                  <a:lnTo>
                    <a:pt x="78" y="201"/>
                  </a:lnTo>
                  <a:lnTo>
                    <a:pt x="80" y="149"/>
                  </a:lnTo>
                  <a:lnTo>
                    <a:pt x="73" y="107"/>
                  </a:lnTo>
                  <a:lnTo>
                    <a:pt x="65" y="84"/>
                  </a:lnTo>
                  <a:lnTo>
                    <a:pt x="57" y="59"/>
                  </a:lnTo>
                  <a:lnTo>
                    <a:pt x="50" y="31"/>
                  </a:lnTo>
                  <a:lnTo>
                    <a:pt x="42" y="0"/>
                  </a:lnTo>
                  <a:lnTo>
                    <a:pt x="38" y="0"/>
                  </a:lnTo>
                  <a:lnTo>
                    <a:pt x="34" y="2"/>
                  </a:lnTo>
                  <a:lnTo>
                    <a:pt x="31" y="4"/>
                  </a:lnTo>
                  <a:lnTo>
                    <a:pt x="27" y="6"/>
                  </a:lnTo>
                  <a:lnTo>
                    <a:pt x="34" y="38"/>
                  </a:lnTo>
                  <a:lnTo>
                    <a:pt x="44" y="69"/>
                  </a:lnTo>
                  <a:lnTo>
                    <a:pt x="52" y="96"/>
                  </a:lnTo>
                  <a:lnTo>
                    <a:pt x="59" y="120"/>
                  </a:lnTo>
                  <a:lnTo>
                    <a:pt x="67" y="162"/>
                  </a:lnTo>
                  <a:lnTo>
                    <a:pt x="65" y="218"/>
                  </a:lnTo>
                  <a:lnTo>
                    <a:pt x="55" y="281"/>
                  </a:lnTo>
                  <a:lnTo>
                    <a:pt x="44" y="351"/>
                  </a:lnTo>
                  <a:lnTo>
                    <a:pt x="29" y="422"/>
                  </a:lnTo>
                  <a:lnTo>
                    <a:pt x="15" y="494"/>
                  </a:lnTo>
                  <a:lnTo>
                    <a:pt x="4" y="561"/>
                  </a:lnTo>
                  <a:lnTo>
                    <a:pt x="0" y="622"/>
                  </a:lnTo>
                  <a:lnTo>
                    <a:pt x="8" y="676"/>
                  </a:lnTo>
                  <a:lnTo>
                    <a:pt x="31" y="718"/>
                  </a:lnTo>
                  <a:lnTo>
                    <a:pt x="63" y="746"/>
                  </a:lnTo>
                  <a:lnTo>
                    <a:pt x="103" y="765"/>
                  </a:lnTo>
                  <a:lnTo>
                    <a:pt x="149" y="779"/>
                  </a:lnTo>
                  <a:lnTo>
                    <a:pt x="197" y="783"/>
                  </a:lnTo>
                  <a:lnTo>
                    <a:pt x="244" y="783"/>
                  </a:lnTo>
                  <a:lnTo>
                    <a:pt x="286" y="779"/>
                  </a:lnTo>
                  <a:lnTo>
                    <a:pt x="307" y="777"/>
                  </a:lnTo>
                  <a:lnTo>
                    <a:pt x="328" y="777"/>
                  </a:lnTo>
                  <a:lnTo>
                    <a:pt x="349" y="777"/>
                  </a:lnTo>
                  <a:lnTo>
                    <a:pt x="372" y="779"/>
                  </a:lnTo>
                  <a:lnTo>
                    <a:pt x="395" y="781"/>
                  </a:lnTo>
                  <a:lnTo>
                    <a:pt x="418" y="783"/>
                  </a:lnTo>
                  <a:lnTo>
                    <a:pt x="443" y="786"/>
                  </a:lnTo>
                  <a:lnTo>
                    <a:pt x="468" y="788"/>
                  </a:lnTo>
                  <a:lnTo>
                    <a:pt x="493" y="790"/>
                  </a:lnTo>
                  <a:lnTo>
                    <a:pt x="519" y="792"/>
                  </a:lnTo>
                  <a:lnTo>
                    <a:pt x="544" y="792"/>
                  </a:lnTo>
                  <a:lnTo>
                    <a:pt x="573" y="790"/>
                  </a:lnTo>
                  <a:lnTo>
                    <a:pt x="599" y="788"/>
                  </a:lnTo>
                  <a:lnTo>
                    <a:pt x="628" y="785"/>
                  </a:lnTo>
                  <a:lnTo>
                    <a:pt x="657" y="777"/>
                  </a:lnTo>
                  <a:lnTo>
                    <a:pt x="685" y="767"/>
                  </a:lnTo>
                  <a:lnTo>
                    <a:pt x="689" y="765"/>
                  </a:lnTo>
                  <a:lnTo>
                    <a:pt x="695" y="764"/>
                  </a:lnTo>
                  <a:lnTo>
                    <a:pt x="699" y="762"/>
                  </a:lnTo>
                  <a:lnTo>
                    <a:pt x="703" y="760"/>
                  </a:lnTo>
                  <a:lnTo>
                    <a:pt x="697" y="746"/>
                  </a:lnTo>
                  <a:lnTo>
                    <a:pt x="701" y="746"/>
                  </a:lnTo>
                  <a:lnTo>
                    <a:pt x="708" y="741"/>
                  </a:lnTo>
                  <a:lnTo>
                    <a:pt x="716" y="716"/>
                  </a:lnTo>
                  <a:lnTo>
                    <a:pt x="720" y="662"/>
                  </a:lnTo>
                  <a:lnTo>
                    <a:pt x="720" y="660"/>
                  </a:lnTo>
                  <a:lnTo>
                    <a:pt x="720" y="659"/>
                  </a:lnTo>
                  <a:lnTo>
                    <a:pt x="720" y="657"/>
                  </a:lnTo>
                  <a:lnTo>
                    <a:pt x="714" y="666"/>
                  </a:lnTo>
                  <a:lnTo>
                    <a:pt x="706" y="676"/>
                  </a:lnTo>
                  <a:lnTo>
                    <a:pt x="699" y="685"/>
                  </a:lnTo>
                  <a:lnTo>
                    <a:pt x="691" y="693"/>
                  </a:lnTo>
                  <a:lnTo>
                    <a:pt x="683" y="701"/>
                  </a:lnTo>
                  <a:lnTo>
                    <a:pt x="674" y="706"/>
                  </a:lnTo>
                  <a:lnTo>
                    <a:pt x="664" y="712"/>
                  </a:lnTo>
                  <a:lnTo>
                    <a:pt x="655" y="716"/>
                  </a:lnTo>
                  <a:close/>
                </a:path>
              </a:pathLst>
            </a:custGeom>
            <a:solidFill>
              <a:srgbClr val="E5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4" name="Freeform 34"/>
            <p:cNvSpPr>
              <a:spLocks/>
            </p:cNvSpPr>
            <p:nvPr/>
          </p:nvSpPr>
          <p:spPr bwMode="auto">
            <a:xfrm>
              <a:off x="5695951" y="3344863"/>
              <a:ext cx="34925" cy="265113"/>
            </a:xfrm>
            <a:custGeom>
              <a:avLst/>
              <a:gdLst>
                <a:gd name="T0" fmla="*/ 8190706 w 44"/>
                <a:gd name="T1" fmla="*/ 209173363 h 334"/>
                <a:gd name="T2" fmla="*/ 13231019 w 44"/>
                <a:gd name="T3" fmla="*/ 210433841 h 334"/>
                <a:gd name="T4" fmla="*/ 18271331 w 44"/>
                <a:gd name="T5" fmla="*/ 210433841 h 334"/>
                <a:gd name="T6" fmla="*/ 22681406 w 44"/>
                <a:gd name="T7" fmla="*/ 210433841 h 334"/>
                <a:gd name="T8" fmla="*/ 27721719 w 44"/>
                <a:gd name="T9" fmla="*/ 210433841 h 334"/>
                <a:gd name="T10" fmla="*/ 23941881 w 44"/>
                <a:gd name="T11" fmla="*/ 175781825 h 334"/>
                <a:gd name="T12" fmla="*/ 21421725 w 44"/>
                <a:gd name="T13" fmla="*/ 143019732 h 334"/>
                <a:gd name="T14" fmla="*/ 18271331 w 44"/>
                <a:gd name="T15" fmla="*/ 116557645 h 334"/>
                <a:gd name="T16" fmla="*/ 14490700 w 44"/>
                <a:gd name="T17" fmla="*/ 96396357 h 334"/>
                <a:gd name="T18" fmla="*/ 15751175 w 44"/>
                <a:gd name="T19" fmla="*/ 79385468 h 334"/>
                <a:gd name="T20" fmla="*/ 19531013 w 44"/>
                <a:gd name="T21" fmla="*/ 59224180 h 334"/>
                <a:gd name="T22" fmla="*/ 21421725 w 44"/>
                <a:gd name="T23" fmla="*/ 34022570 h 334"/>
                <a:gd name="T24" fmla="*/ 26462038 w 44"/>
                <a:gd name="T25" fmla="*/ 7560483 h 334"/>
                <a:gd name="T26" fmla="*/ 25201563 w 44"/>
                <a:gd name="T27" fmla="*/ 5040322 h 334"/>
                <a:gd name="T28" fmla="*/ 25201563 w 44"/>
                <a:gd name="T29" fmla="*/ 3780638 h 334"/>
                <a:gd name="T30" fmla="*/ 23941881 w 44"/>
                <a:gd name="T31" fmla="*/ 1260477 h 334"/>
                <a:gd name="T32" fmla="*/ 22681406 w 44"/>
                <a:gd name="T33" fmla="*/ 0 h 334"/>
                <a:gd name="T34" fmla="*/ 17010856 w 44"/>
                <a:gd name="T35" fmla="*/ 31502409 h 334"/>
                <a:gd name="T36" fmla="*/ 9450388 w 44"/>
                <a:gd name="T37" fmla="*/ 60483864 h 334"/>
                <a:gd name="T38" fmla="*/ 3780631 w 44"/>
                <a:gd name="T39" fmla="*/ 84425790 h 334"/>
                <a:gd name="T40" fmla="*/ 0 w 44"/>
                <a:gd name="T41" fmla="*/ 102696362 h 334"/>
                <a:gd name="T42" fmla="*/ 2520156 w 44"/>
                <a:gd name="T43" fmla="*/ 121597967 h 334"/>
                <a:gd name="T44" fmla="*/ 5040313 w 44"/>
                <a:gd name="T45" fmla="*/ 145539893 h 334"/>
                <a:gd name="T46" fmla="*/ 6930231 w 44"/>
                <a:gd name="T47" fmla="*/ 175781825 h 334"/>
                <a:gd name="T48" fmla="*/ 8190706 w 44"/>
                <a:gd name="T49" fmla="*/ 209173363 h 3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4" h="334">
                  <a:moveTo>
                    <a:pt x="13" y="332"/>
                  </a:moveTo>
                  <a:lnTo>
                    <a:pt x="21" y="334"/>
                  </a:lnTo>
                  <a:lnTo>
                    <a:pt x="29" y="334"/>
                  </a:lnTo>
                  <a:lnTo>
                    <a:pt x="36" y="334"/>
                  </a:lnTo>
                  <a:lnTo>
                    <a:pt x="44" y="334"/>
                  </a:lnTo>
                  <a:lnTo>
                    <a:pt x="38" y="279"/>
                  </a:lnTo>
                  <a:lnTo>
                    <a:pt x="34" y="227"/>
                  </a:lnTo>
                  <a:lnTo>
                    <a:pt x="29" y="185"/>
                  </a:lnTo>
                  <a:lnTo>
                    <a:pt x="23" y="153"/>
                  </a:lnTo>
                  <a:lnTo>
                    <a:pt x="25" y="126"/>
                  </a:lnTo>
                  <a:lnTo>
                    <a:pt x="31" y="94"/>
                  </a:lnTo>
                  <a:lnTo>
                    <a:pt x="34" y="54"/>
                  </a:lnTo>
                  <a:lnTo>
                    <a:pt x="42" y="12"/>
                  </a:lnTo>
                  <a:lnTo>
                    <a:pt x="40" y="8"/>
                  </a:lnTo>
                  <a:lnTo>
                    <a:pt x="40" y="6"/>
                  </a:lnTo>
                  <a:lnTo>
                    <a:pt x="38" y="2"/>
                  </a:lnTo>
                  <a:lnTo>
                    <a:pt x="36" y="0"/>
                  </a:lnTo>
                  <a:lnTo>
                    <a:pt x="27" y="50"/>
                  </a:lnTo>
                  <a:lnTo>
                    <a:pt x="15" y="96"/>
                  </a:lnTo>
                  <a:lnTo>
                    <a:pt x="6" y="134"/>
                  </a:lnTo>
                  <a:lnTo>
                    <a:pt x="0" y="163"/>
                  </a:lnTo>
                  <a:lnTo>
                    <a:pt x="4" y="193"/>
                  </a:lnTo>
                  <a:lnTo>
                    <a:pt x="8" y="231"/>
                  </a:lnTo>
                  <a:lnTo>
                    <a:pt x="11" y="279"/>
                  </a:lnTo>
                  <a:lnTo>
                    <a:pt x="13" y="332"/>
                  </a:lnTo>
                  <a:close/>
                </a:path>
              </a:pathLst>
            </a:custGeom>
            <a:solidFill>
              <a:srgbClr val="E587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5" name="Freeform 35"/>
            <p:cNvSpPr>
              <a:spLocks/>
            </p:cNvSpPr>
            <p:nvPr/>
          </p:nvSpPr>
          <p:spPr bwMode="auto">
            <a:xfrm>
              <a:off x="5108576" y="3019426"/>
              <a:ext cx="596900" cy="933450"/>
            </a:xfrm>
            <a:custGeom>
              <a:avLst/>
              <a:gdLst>
                <a:gd name="T0" fmla="*/ 86945788 w 752"/>
                <a:gd name="T1" fmla="*/ 91355863 h 1176"/>
                <a:gd name="T2" fmla="*/ 57963594 w 752"/>
                <a:gd name="T3" fmla="*/ 104586881 h 1176"/>
                <a:gd name="T4" fmla="*/ 23311644 w 752"/>
                <a:gd name="T5" fmla="*/ 124748131 h 1176"/>
                <a:gd name="T6" fmla="*/ 7560469 w 752"/>
                <a:gd name="T7" fmla="*/ 212953600 h 1176"/>
                <a:gd name="T8" fmla="*/ 23311644 w 752"/>
                <a:gd name="T9" fmla="*/ 271546638 h 1176"/>
                <a:gd name="T10" fmla="*/ 17010856 w 752"/>
                <a:gd name="T11" fmla="*/ 274066794 h 1176"/>
                <a:gd name="T12" fmla="*/ 31502350 w 752"/>
                <a:gd name="T13" fmla="*/ 326990075 h 1176"/>
                <a:gd name="T14" fmla="*/ 39692263 w 752"/>
                <a:gd name="T15" fmla="*/ 400704844 h 1176"/>
                <a:gd name="T16" fmla="*/ 18271331 w 752"/>
                <a:gd name="T17" fmla="*/ 522932819 h 1176"/>
                <a:gd name="T18" fmla="*/ 0 w 752"/>
                <a:gd name="T19" fmla="*/ 639489450 h 1176"/>
                <a:gd name="T20" fmla="*/ 38432581 w 752"/>
                <a:gd name="T21" fmla="*/ 713204219 h 1176"/>
                <a:gd name="T22" fmla="*/ 117187663 w 752"/>
                <a:gd name="T23" fmla="*/ 734625944 h 1176"/>
                <a:gd name="T24" fmla="*/ 182081488 w 752"/>
                <a:gd name="T25" fmla="*/ 729585631 h 1176"/>
                <a:gd name="T26" fmla="*/ 220514069 w 752"/>
                <a:gd name="T27" fmla="*/ 730845313 h 1176"/>
                <a:gd name="T28" fmla="*/ 261466013 w 752"/>
                <a:gd name="T29" fmla="*/ 735885625 h 1176"/>
                <a:gd name="T30" fmla="*/ 305569144 w 752"/>
                <a:gd name="T31" fmla="*/ 739666256 h 1176"/>
                <a:gd name="T32" fmla="*/ 352821875 w 752"/>
                <a:gd name="T33" fmla="*/ 738405781 h 1176"/>
                <a:gd name="T34" fmla="*/ 403225000 w 752"/>
                <a:gd name="T35" fmla="*/ 725174763 h 1176"/>
                <a:gd name="T36" fmla="*/ 420866094 w 752"/>
                <a:gd name="T37" fmla="*/ 715724375 h 1176"/>
                <a:gd name="T38" fmla="*/ 435356794 w 752"/>
                <a:gd name="T39" fmla="*/ 699973200 h 1176"/>
                <a:gd name="T40" fmla="*/ 444177738 w 752"/>
                <a:gd name="T41" fmla="*/ 665951488 h 1176"/>
                <a:gd name="T42" fmla="*/ 442917263 w 752"/>
                <a:gd name="T43" fmla="*/ 607357656 h 1176"/>
                <a:gd name="T44" fmla="*/ 427166881 w 752"/>
                <a:gd name="T45" fmla="*/ 649570075 h 1176"/>
                <a:gd name="T46" fmla="*/ 404485475 w 752"/>
                <a:gd name="T47" fmla="*/ 680442188 h 1176"/>
                <a:gd name="T48" fmla="*/ 367942813 w 752"/>
                <a:gd name="T49" fmla="*/ 697453044 h 1176"/>
                <a:gd name="T50" fmla="*/ 322580000 w 752"/>
                <a:gd name="T51" fmla="*/ 705643750 h 1176"/>
                <a:gd name="T52" fmla="*/ 279107106 w 752"/>
                <a:gd name="T53" fmla="*/ 705643750 h 1176"/>
                <a:gd name="T54" fmla="*/ 238155163 w 752"/>
                <a:gd name="T55" fmla="*/ 702493356 h 1176"/>
                <a:gd name="T56" fmla="*/ 200982263 w 752"/>
                <a:gd name="T57" fmla="*/ 698713519 h 1176"/>
                <a:gd name="T58" fmla="*/ 167590788 w 752"/>
                <a:gd name="T59" fmla="*/ 698713519 h 1176"/>
                <a:gd name="T60" fmla="*/ 92615544 w 752"/>
                <a:gd name="T61" fmla="*/ 698713519 h 1176"/>
                <a:gd name="T62" fmla="*/ 27721719 w 752"/>
                <a:gd name="T63" fmla="*/ 664691013 h 1176"/>
                <a:gd name="T64" fmla="*/ 13231019 w 752"/>
                <a:gd name="T65" fmla="*/ 582156094 h 1176"/>
                <a:gd name="T66" fmla="*/ 35282188 w 752"/>
                <a:gd name="T67" fmla="*/ 466859144 h 1176"/>
                <a:gd name="T68" fmla="*/ 48513206 w 752"/>
                <a:gd name="T69" fmla="*/ 359752106 h 1176"/>
                <a:gd name="T70" fmla="*/ 28982194 w 752"/>
                <a:gd name="T71" fmla="*/ 280367581 h 1176"/>
                <a:gd name="T72" fmla="*/ 17010856 w 752"/>
                <a:gd name="T73" fmla="*/ 186491563 h 1176"/>
                <a:gd name="T74" fmla="*/ 36542663 w 752"/>
                <a:gd name="T75" fmla="*/ 128527969 h 1176"/>
                <a:gd name="T76" fmla="*/ 72454294 w 752"/>
                <a:gd name="T77" fmla="*/ 112776794 h 1176"/>
                <a:gd name="T78" fmla="*/ 103956644 w 752"/>
                <a:gd name="T79" fmla="*/ 103326406 h 1176"/>
                <a:gd name="T80" fmla="*/ 142389225 w 752"/>
                <a:gd name="T81" fmla="*/ 87575231 h 1176"/>
                <a:gd name="T82" fmla="*/ 210433444 w 752"/>
                <a:gd name="T83" fmla="*/ 43472894 h 1176"/>
                <a:gd name="T84" fmla="*/ 288558288 w 752"/>
                <a:gd name="T85" fmla="*/ 13231019 h 1176"/>
                <a:gd name="T86" fmla="*/ 358492425 w 752"/>
                <a:gd name="T87" fmla="*/ 30241875 h 1176"/>
                <a:gd name="T88" fmla="*/ 422126569 w 752"/>
                <a:gd name="T89" fmla="*/ 52923281 h 1176"/>
                <a:gd name="T90" fmla="*/ 473789375 w 752"/>
                <a:gd name="T91" fmla="*/ 85685313 h 1176"/>
                <a:gd name="T92" fmla="*/ 461818831 w 752"/>
                <a:gd name="T93" fmla="*/ 56703913 h 1176"/>
                <a:gd name="T94" fmla="*/ 423386250 w 752"/>
                <a:gd name="T95" fmla="*/ 33392269 h 1176"/>
                <a:gd name="T96" fmla="*/ 364792419 w 752"/>
                <a:gd name="T97" fmla="*/ 17010856 h 1176"/>
                <a:gd name="T98" fmla="*/ 304308669 w 752"/>
                <a:gd name="T99" fmla="*/ 2520156 h 1176"/>
                <a:gd name="T100" fmla="*/ 264616406 w 752"/>
                <a:gd name="T101" fmla="*/ 1260475 h 1176"/>
                <a:gd name="T102" fmla="*/ 223034225 w 752"/>
                <a:gd name="T103" fmla="*/ 15751175 h 1176"/>
                <a:gd name="T104" fmla="*/ 182081488 w 752"/>
                <a:gd name="T105" fmla="*/ 37172106 h 1176"/>
                <a:gd name="T106" fmla="*/ 145538825 w 752"/>
                <a:gd name="T107" fmla="*/ 61113988 h 1176"/>
                <a:gd name="T108" fmla="*/ 115927188 w 752"/>
                <a:gd name="T109" fmla="*/ 79385319 h 117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52" h="1176">
                  <a:moveTo>
                    <a:pt x="170" y="132"/>
                  </a:moveTo>
                  <a:lnTo>
                    <a:pt x="153" y="137"/>
                  </a:lnTo>
                  <a:lnTo>
                    <a:pt x="138" y="145"/>
                  </a:lnTo>
                  <a:lnTo>
                    <a:pt x="123" y="151"/>
                  </a:lnTo>
                  <a:lnTo>
                    <a:pt x="107" y="158"/>
                  </a:lnTo>
                  <a:lnTo>
                    <a:pt x="92" y="166"/>
                  </a:lnTo>
                  <a:lnTo>
                    <a:pt x="75" y="176"/>
                  </a:lnTo>
                  <a:lnTo>
                    <a:pt x="58" y="187"/>
                  </a:lnTo>
                  <a:lnTo>
                    <a:pt x="37" y="198"/>
                  </a:lnTo>
                  <a:lnTo>
                    <a:pt x="16" y="227"/>
                  </a:lnTo>
                  <a:lnTo>
                    <a:pt x="10" y="277"/>
                  </a:lnTo>
                  <a:lnTo>
                    <a:pt x="12" y="338"/>
                  </a:lnTo>
                  <a:lnTo>
                    <a:pt x="21" y="407"/>
                  </a:lnTo>
                  <a:lnTo>
                    <a:pt x="37" y="431"/>
                  </a:lnTo>
                  <a:lnTo>
                    <a:pt x="35" y="433"/>
                  </a:lnTo>
                  <a:lnTo>
                    <a:pt x="31" y="433"/>
                  </a:lnTo>
                  <a:lnTo>
                    <a:pt x="27" y="435"/>
                  </a:lnTo>
                  <a:lnTo>
                    <a:pt x="35" y="466"/>
                  </a:lnTo>
                  <a:lnTo>
                    <a:pt x="42" y="494"/>
                  </a:lnTo>
                  <a:lnTo>
                    <a:pt x="50" y="519"/>
                  </a:lnTo>
                  <a:lnTo>
                    <a:pt x="58" y="542"/>
                  </a:lnTo>
                  <a:lnTo>
                    <a:pt x="65" y="584"/>
                  </a:lnTo>
                  <a:lnTo>
                    <a:pt x="63" y="636"/>
                  </a:lnTo>
                  <a:lnTo>
                    <a:pt x="56" y="697"/>
                  </a:lnTo>
                  <a:lnTo>
                    <a:pt x="42" y="762"/>
                  </a:lnTo>
                  <a:lnTo>
                    <a:pt x="29" y="830"/>
                  </a:lnTo>
                  <a:lnTo>
                    <a:pt x="16" y="897"/>
                  </a:lnTo>
                  <a:lnTo>
                    <a:pt x="6" y="960"/>
                  </a:lnTo>
                  <a:lnTo>
                    <a:pt x="0" y="1015"/>
                  </a:lnTo>
                  <a:lnTo>
                    <a:pt x="8" y="1065"/>
                  </a:lnTo>
                  <a:lnTo>
                    <a:pt x="29" y="1103"/>
                  </a:lnTo>
                  <a:lnTo>
                    <a:pt x="61" y="1132"/>
                  </a:lnTo>
                  <a:lnTo>
                    <a:pt x="98" y="1151"/>
                  </a:lnTo>
                  <a:lnTo>
                    <a:pt x="142" y="1160"/>
                  </a:lnTo>
                  <a:lnTo>
                    <a:pt x="186" y="1166"/>
                  </a:lnTo>
                  <a:lnTo>
                    <a:pt x="229" y="1164"/>
                  </a:lnTo>
                  <a:lnTo>
                    <a:pt x="270" y="1160"/>
                  </a:lnTo>
                  <a:lnTo>
                    <a:pt x="289" y="1158"/>
                  </a:lnTo>
                  <a:lnTo>
                    <a:pt x="308" y="1158"/>
                  </a:lnTo>
                  <a:lnTo>
                    <a:pt x="329" y="1158"/>
                  </a:lnTo>
                  <a:lnTo>
                    <a:pt x="350" y="1160"/>
                  </a:lnTo>
                  <a:lnTo>
                    <a:pt x="371" y="1164"/>
                  </a:lnTo>
                  <a:lnTo>
                    <a:pt x="392" y="1166"/>
                  </a:lnTo>
                  <a:lnTo>
                    <a:pt x="415" y="1168"/>
                  </a:lnTo>
                  <a:lnTo>
                    <a:pt x="437" y="1172"/>
                  </a:lnTo>
                  <a:lnTo>
                    <a:pt x="460" y="1174"/>
                  </a:lnTo>
                  <a:lnTo>
                    <a:pt x="485" y="1174"/>
                  </a:lnTo>
                  <a:lnTo>
                    <a:pt x="510" y="1176"/>
                  </a:lnTo>
                  <a:lnTo>
                    <a:pt x="535" y="1174"/>
                  </a:lnTo>
                  <a:lnTo>
                    <a:pt x="560" y="1172"/>
                  </a:lnTo>
                  <a:lnTo>
                    <a:pt x="586" y="1166"/>
                  </a:lnTo>
                  <a:lnTo>
                    <a:pt x="613" y="1160"/>
                  </a:lnTo>
                  <a:lnTo>
                    <a:pt x="640" y="1151"/>
                  </a:lnTo>
                  <a:lnTo>
                    <a:pt x="649" y="1147"/>
                  </a:lnTo>
                  <a:lnTo>
                    <a:pt x="659" y="1141"/>
                  </a:lnTo>
                  <a:lnTo>
                    <a:pt x="668" y="1136"/>
                  </a:lnTo>
                  <a:lnTo>
                    <a:pt x="676" y="1128"/>
                  </a:lnTo>
                  <a:lnTo>
                    <a:pt x="684" y="1120"/>
                  </a:lnTo>
                  <a:lnTo>
                    <a:pt x="691" y="1111"/>
                  </a:lnTo>
                  <a:lnTo>
                    <a:pt x="699" y="1101"/>
                  </a:lnTo>
                  <a:lnTo>
                    <a:pt x="705" y="1092"/>
                  </a:lnTo>
                  <a:lnTo>
                    <a:pt x="705" y="1057"/>
                  </a:lnTo>
                  <a:lnTo>
                    <a:pt x="705" y="1025"/>
                  </a:lnTo>
                  <a:lnTo>
                    <a:pt x="703" y="992"/>
                  </a:lnTo>
                  <a:lnTo>
                    <a:pt x="703" y="964"/>
                  </a:lnTo>
                  <a:lnTo>
                    <a:pt x="695" y="987"/>
                  </a:lnTo>
                  <a:lnTo>
                    <a:pt x="688" y="1010"/>
                  </a:lnTo>
                  <a:lnTo>
                    <a:pt x="678" y="1031"/>
                  </a:lnTo>
                  <a:lnTo>
                    <a:pt x="668" y="1050"/>
                  </a:lnTo>
                  <a:lnTo>
                    <a:pt x="655" y="1067"/>
                  </a:lnTo>
                  <a:lnTo>
                    <a:pt x="642" y="1080"/>
                  </a:lnTo>
                  <a:lnTo>
                    <a:pt x="626" y="1092"/>
                  </a:lnTo>
                  <a:lnTo>
                    <a:pt x="609" y="1099"/>
                  </a:lnTo>
                  <a:lnTo>
                    <a:pt x="584" y="1107"/>
                  </a:lnTo>
                  <a:lnTo>
                    <a:pt x="560" y="1113"/>
                  </a:lnTo>
                  <a:lnTo>
                    <a:pt x="535" y="1118"/>
                  </a:lnTo>
                  <a:lnTo>
                    <a:pt x="512" y="1120"/>
                  </a:lnTo>
                  <a:lnTo>
                    <a:pt x="487" y="1120"/>
                  </a:lnTo>
                  <a:lnTo>
                    <a:pt x="466" y="1120"/>
                  </a:lnTo>
                  <a:lnTo>
                    <a:pt x="443" y="1120"/>
                  </a:lnTo>
                  <a:lnTo>
                    <a:pt x="420" y="1118"/>
                  </a:lnTo>
                  <a:lnTo>
                    <a:pt x="399" y="1116"/>
                  </a:lnTo>
                  <a:lnTo>
                    <a:pt x="378" y="1115"/>
                  </a:lnTo>
                  <a:lnTo>
                    <a:pt x="359" y="1111"/>
                  </a:lnTo>
                  <a:lnTo>
                    <a:pt x="338" y="1109"/>
                  </a:lnTo>
                  <a:lnTo>
                    <a:pt x="319" y="1109"/>
                  </a:lnTo>
                  <a:lnTo>
                    <a:pt x="302" y="1107"/>
                  </a:lnTo>
                  <a:lnTo>
                    <a:pt x="283" y="1107"/>
                  </a:lnTo>
                  <a:lnTo>
                    <a:pt x="266" y="1109"/>
                  </a:lnTo>
                  <a:lnTo>
                    <a:pt x="228" y="1113"/>
                  </a:lnTo>
                  <a:lnTo>
                    <a:pt x="187" y="1113"/>
                  </a:lnTo>
                  <a:lnTo>
                    <a:pt x="147" y="1109"/>
                  </a:lnTo>
                  <a:lnTo>
                    <a:pt x="107" y="1097"/>
                  </a:lnTo>
                  <a:lnTo>
                    <a:pt x="73" y="1080"/>
                  </a:lnTo>
                  <a:lnTo>
                    <a:pt x="44" y="1055"/>
                  </a:lnTo>
                  <a:lnTo>
                    <a:pt x="25" y="1019"/>
                  </a:lnTo>
                  <a:lnTo>
                    <a:pt x="18" y="973"/>
                  </a:lnTo>
                  <a:lnTo>
                    <a:pt x="21" y="924"/>
                  </a:lnTo>
                  <a:lnTo>
                    <a:pt x="31" y="865"/>
                  </a:lnTo>
                  <a:lnTo>
                    <a:pt x="42" y="803"/>
                  </a:lnTo>
                  <a:lnTo>
                    <a:pt x="56" y="741"/>
                  </a:lnTo>
                  <a:lnTo>
                    <a:pt x="67" y="678"/>
                  </a:lnTo>
                  <a:lnTo>
                    <a:pt x="75" y="620"/>
                  </a:lnTo>
                  <a:lnTo>
                    <a:pt x="77" y="571"/>
                  </a:lnTo>
                  <a:lnTo>
                    <a:pt x="69" y="531"/>
                  </a:lnTo>
                  <a:lnTo>
                    <a:pt x="58" y="492"/>
                  </a:lnTo>
                  <a:lnTo>
                    <a:pt x="46" y="445"/>
                  </a:lnTo>
                  <a:lnTo>
                    <a:pt x="35" y="395"/>
                  </a:lnTo>
                  <a:lnTo>
                    <a:pt x="29" y="344"/>
                  </a:lnTo>
                  <a:lnTo>
                    <a:pt x="27" y="296"/>
                  </a:lnTo>
                  <a:lnTo>
                    <a:pt x="29" y="254"/>
                  </a:lnTo>
                  <a:lnTo>
                    <a:pt x="40" y="221"/>
                  </a:lnTo>
                  <a:lnTo>
                    <a:pt x="58" y="204"/>
                  </a:lnTo>
                  <a:lnTo>
                    <a:pt x="79" y="195"/>
                  </a:lnTo>
                  <a:lnTo>
                    <a:pt x="98" y="187"/>
                  </a:lnTo>
                  <a:lnTo>
                    <a:pt x="115" y="179"/>
                  </a:lnTo>
                  <a:lnTo>
                    <a:pt x="132" y="174"/>
                  </a:lnTo>
                  <a:lnTo>
                    <a:pt x="147" y="170"/>
                  </a:lnTo>
                  <a:lnTo>
                    <a:pt x="165" y="164"/>
                  </a:lnTo>
                  <a:lnTo>
                    <a:pt x="182" y="158"/>
                  </a:lnTo>
                  <a:lnTo>
                    <a:pt x="199" y="153"/>
                  </a:lnTo>
                  <a:lnTo>
                    <a:pt x="226" y="139"/>
                  </a:lnTo>
                  <a:lnTo>
                    <a:pt x="258" y="118"/>
                  </a:lnTo>
                  <a:lnTo>
                    <a:pt x="294" y="94"/>
                  </a:lnTo>
                  <a:lnTo>
                    <a:pt x="334" y="69"/>
                  </a:lnTo>
                  <a:lnTo>
                    <a:pt x="375" y="46"/>
                  </a:lnTo>
                  <a:lnTo>
                    <a:pt x="416" y="29"/>
                  </a:lnTo>
                  <a:lnTo>
                    <a:pt x="458" y="21"/>
                  </a:lnTo>
                  <a:lnTo>
                    <a:pt x="499" y="27"/>
                  </a:lnTo>
                  <a:lnTo>
                    <a:pt x="533" y="38"/>
                  </a:lnTo>
                  <a:lnTo>
                    <a:pt x="569" y="48"/>
                  </a:lnTo>
                  <a:lnTo>
                    <a:pt x="604" y="59"/>
                  </a:lnTo>
                  <a:lnTo>
                    <a:pt x="638" y="71"/>
                  </a:lnTo>
                  <a:lnTo>
                    <a:pt x="670" y="84"/>
                  </a:lnTo>
                  <a:lnTo>
                    <a:pt x="701" y="99"/>
                  </a:lnTo>
                  <a:lnTo>
                    <a:pt x="728" y="116"/>
                  </a:lnTo>
                  <a:lnTo>
                    <a:pt x="752" y="136"/>
                  </a:lnTo>
                  <a:lnTo>
                    <a:pt x="747" y="120"/>
                  </a:lnTo>
                  <a:lnTo>
                    <a:pt x="741" y="103"/>
                  </a:lnTo>
                  <a:lnTo>
                    <a:pt x="733" y="90"/>
                  </a:lnTo>
                  <a:lnTo>
                    <a:pt x="726" y="76"/>
                  </a:lnTo>
                  <a:lnTo>
                    <a:pt x="699" y="63"/>
                  </a:lnTo>
                  <a:lnTo>
                    <a:pt x="672" y="53"/>
                  </a:lnTo>
                  <a:lnTo>
                    <a:pt x="642" y="44"/>
                  </a:lnTo>
                  <a:lnTo>
                    <a:pt x="611" y="34"/>
                  </a:lnTo>
                  <a:lnTo>
                    <a:pt x="579" y="27"/>
                  </a:lnTo>
                  <a:lnTo>
                    <a:pt x="546" y="19"/>
                  </a:lnTo>
                  <a:lnTo>
                    <a:pt x="516" y="11"/>
                  </a:lnTo>
                  <a:lnTo>
                    <a:pt x="483" y="4"/>
                  </a:lnTo>
                  <a:lnTo>
                    <a:pt x="462" y="0"/>
                  </a:lnTo>
                  <a:lnTo>
                    <a:pt x="441" y="0"/>
                  </a:lnTo>
                  <a:lnTo>
                    <a:pt x="420" y="2"/>
                  </a:lnTo>
                  <a:lnTo>
                    <a:pt x="397" y="8"/>
                  </a:lnTo>
                  <a:lnTo>
                    <a:pt x="376" y="15"/>
                  </a:lnTo>
                  <a:lnTo>
                    <a:pt x="354" y="25"/>
                  </a:lnTo>
                  <a:lnTo>
                    <a:pt x="333" y="34"/>
                  </a:lnTo>
                  <a:lnTo>
                    <a:pt x="310" y="48"/>
                  </a:lnTo>
                  <a:lnTo>
                    <a:pt x="289" y="59"/>
                  </a:lnTo>
                  <a:lnTo>
                    <a:pt x="270" y="73"/>
                  </a:lnTo>
                  <a:lnTo>
                    <a:pt x="249" y="84"/>
                  </a:lnTo>
                  <a:lnTo>
                    <a:pt x="231" y="97"/>
                  </a:lnTo>
                  <a:lnTo>
                    <a:pt x="214" y="109"/>
                  </a:lnTo>
                  <a:lnTo>
                    <a:pt x="197" y="118"/>
                  </a:lnTo>
                  <a:lnTo>
                    <a:pt x="184" y="126"/>
                  </a:lnTo>
                  <a:lnTo>
                    <a:pt x="170" y="132"/>
                  </a:lnTo>
                  <a:close/>
                </a:path>
              </a:pathLst>
            </a:custGeom>
            <a:solidFill>
              <a:srgbClr val="E57F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6" name="Freeform 36"/>
            <p:cNvSpPr>
              <a:spLocks/>
            </p:cNvSpPr>
            <p:nvPr/>
          </p:nvSpPr>
          <p:spPr bwMode="auto">
            <a:xfrm>
              <a:off x="5678488" y="3335338"/>
              <a:ext cx="46038" cy="273050"/>
            </a:xfrm>
            <a:custGeom>
              <a:avLst/>
              <a:gdLst>
                <a:gd name="T0" fmla="*/ 4870664 w 59"/>
                <a:gd name="T1" fmla="*/ 215464312 h 343"/>
                <a:gd name="T2" fmla="*/ 7915415 w 59"/>
                <a:gd name="T3" fmla="*/ 216731646 h 343"/>
                <a:gd name="T4" fmla="*/ 11568803 w 59"/>
                <a:gd name="T5" fmla="*/ 216731646 h 343"/>
                <a:gd name="T6" fmla="*/ 16439468 w 59"/>
                <a:gd name="T7" fmla="*/ 216731646 h 343"/>
                <a:gd name="T8" fmla="*/ 21919550 w 59"/>
                <a:gd name="T9" fmla="*/ 217365313 h 343"/>
                <a:gd name="T10" fmla="*/ 20701494 w 59"/>
                <a:gd name="T11" fmla="*/ 183778571 h 343"/>
                <a:gd name="T12" fmla="*/ 18874800 w 59"/>
                <a:gd name="T13" fmla="*/ 153360164 h 343"/>
                <a:gd name="T14" fmla="*/ 16439468 w 59"/>
                <a:gd name="T15" fmla="*/ 129278428 h 343"/>
                <a:gd name="T16" fmla="*/ 14004135 w 59"/>
                <a:gd name="T17" fmla="*/ 110266824 h 343"/>
                <a:gd name="T18" fmla="*/ 17657524 w 59"/>
                <a:gd name="T19" fmla="*/ 91888888 h 343"/>
                <a:gd name="T20" fmla="*/ 23137606 w 59"/>
                <a:gd name="T21" fmla="*/ 67807947 h 343"/>
                <a:gd name="T22" fmla="*/ 30443603 w 59"/>
                <a:gd name="T23" fmla="*/ 38656875 h 343"/>
                <a:gd name="T24" fmla="*/ 35923685 w 59"/>
                <a:gd name="T25" fmla="*/ 6971134 h 343"/>
                <a:gd name="T26" fmla="*/ 34705629 w 59"/>
                <a:gd name="T27" fmla="*/ 5070133 h 343"/>
                <a:gd name="T28" fmla="*/ 34705629 w 59"/>
                <a:gd name="T29" fmla="*/ 3802002 h 343"/>
                <a:gd name="T30" fmla="*/ 33488353 w 59"/>
                <a:gd name="T31" fmla="*/ 1267334 h 343"/>
                <a:gd name="T32" fmla="*/ 32878935 w 59"/>
                <a:gd name="T33" fmla="*/ 0 h 343"/>
                <a:gd name="T34" fmla="*/ 24354882 w 59"/>
                <a:gd name="T35" fmla="*/ 37389541 h 343"/>
                <a:gd name="T36" fmla="*/ 15222192 w 59"/>
                <a:gd name="T37" fmla="*/ 70976283 h 343"/>
                <a:gd name="T38" fmla="*/ 7306777 w 59"/>
                <a:gd name="T39" fmla="*/ 97592687 h 343"/>
                <a:gd name="T40" fmla="*/ 0 w 59"/>
                <a:gd name="T41" fmla="*/ 115970624 h 343"/>
                <a:gd name="T42" fmla="*/ 1218056 w 59"/>
                <a:gd name="T43" fmla="*/ 133080430 h 343"/>
                <a:gd name="T44" fmla="*/ 2435332 w 59"/>
                <a:gd name="T45" fmla="*/ 155894833 h 343"/>
                <a:gd name="T46" fmla="*/ 4870664 w 59"/>
                <a:gd name="T47" fmla="*/ 183778571 h 343"/>
                <a:gd name="T48" fmla="*/ 4870664 w 59"/>
                <a:gd name="T49" fmla="*/ 215464312 h 3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43">
                  <a:moveTo>
                    <a:pt x="8" y="340"/>
                  </a:moveTo>
                  <a:lnTo>
                    <a:pt x="13" y="342"/>
                  </a:lnTo>
                  <a:lnTo>
                    <a:pt x="19" y="342"/>
                  </a:lnTo>
                  <a:lnTo>
                    <a:pt x="27" y="342"/>
                  </a:lnTo>
                  <a:lnTo>
                    <a:pt x="36" y="343"/>
                  </a:lnTo>
                  <a:lnTo>
                    <a:pt x="34" y="290"/>
                  </a:lnTo>
                  <a:lnTo>
                    <a:pt x="31" y="242"/>
                  </a:lnTo>
                  <a:lnTo>
                    <a:pt x="27" y="204"/>
                  </a:lnTo>
                  <a:lnTo>
                    <a:pt x="23" y="174"/>
                  </a:lnTo>
                  <a:lnTo>
                    <a:pt x="29" y="145"/>
                  </a:lnTo>
                  <a:lnTo>
                    <a:pt x="38" y="107"/>
                  </a:lnTo>
                  <a:lnTo>
                    <a:pt x="50" y="61"/>
                  </a:lnTo>
                  <a:lnTo>
                    <a:pt x="59" y="11"/>
                  </a:lnTo>
                  <a:lnTo>
                    <a:pt x="57" y="8"/>
                  </a:lnTo>
                  <a:lnTo>
                    <a:pt x="57" y="6"/>
                  </a:lnTo>
                  <a:lnTo>
                    <a:pt x="55" y="2"/>
                  </a:lnTo>
                  <a:lnTo>
                    <a:pt x="54" y="0"/>
                  </a:lnTo>
                  <a:lnTo>
                    <a:pt x="40" y="59"/>
                  </a:lnTo>
                  <a:lnTo>
                    <a:pt x="25" y="112"/>
                  </a:lnTo>
                  <a:lnTo>
                    <a:pt x="12" y="154"/>
                  </a:lnTo>
                  <a:lnTo>
                    <a:pt x="0" y="183"/>
                  </a:lnTo>
                  <a:lnTo>
                    <a:pt x="2" y="210"/>
                  </a:lnTo>
                  <a:lnTo>
                    <a:pt x="4" y="246"/>
                  </a:lnTo>
                  <a:lnTo>
                    <a:pt x="8" y="290"/>
                  </a:lnTo>
                  <a:lnTo>
                    <a:pt x="8" y="340"/>
                  </a:lnTo>
                  <a:close/>
                </a:path>
              </a:pathLst>
            </a:custGeom>
            <a:solidFill>
              <a:srgbClr val="E57F8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7" name="Freeform 37"/>
            <p:cNvSpPr>
              <a:spLocks/>
            </p:cNvSpPr>
            <p:nvPr/>
          </p:nvSpPr>
          <p:spPr bwMode="auto">
            <a:xfrm>
              <a:off x="5121276" y="3036888"/>
              <a:ext cx="598488" cy="871538"/>
            </a:xfrm>
            <a:custGeom>
              <a:avLst/>
              <a:gdLst>
                <a:gd name="T0" fmla="*/ 92615621 w 754"/>
                <a:gd name="T1" fmla="*/ 89931778 h 1099"/>
                <a:gd name="T2" fmla="*/ 61114039 w 754"/>
                <a:gd name="T3" fmla="*/ 99364848 h 1099"/>
                <a:gd name="T4" fmla="*/ 25201584 w 754"/>
                <a:gd name="T5" fmla="*/ 115087426 h 1099"/>
                <a:gd name="T6" fmla="*/ 5670555 w 754"/>
                <a:gd name="T7" fmla="*/ 172945971 h 1099"/>
                <a:gd name="T8" fmla="*/ 17641108 w 754"/>
                <a:gd name="T9" fmla="*/ 266650977 h 1099"/>
                <a:gd name="T10" fmla="*/ 37172137 w 754"/>
                <a:gd name="T11" fmla="*/ 345891941 h 1099"/>
                <a:gd name="T12" fmla="*/ 23941901 w 754"/>
                <a:gd name="T13" fmla="*/ 452803246 h 1099"/>
                <a:gd name="T14" fmla="*/ 1889920 w 754"/>
                <a:gd name="T15" fmla="*/ 567890671 h 1099"/>
                <a:gd name="T16" fmla="*/ 16381426 w 754"/>
                <a:gd name="T17" fmla="*/ 650275993 h 1099"/>
                <a:gd name="T18" fmla="*/ 81275305 w 754"/>
                <a:gd name="T19" fmla="*/ 684236633 h 1099"/>
                <a:gd name="T20" fmla="*/ 156249818 w 754"/>
                <a:gd name="T21" fmla="*/ 684236633 h 1099"/>
                <a:gd name="T22" fmla="*/ 189642115 w 754"/>
                <a:gd name="T23" fmla="*/ 684236633 h 1099"/>
                <a:gd name="T24" fmla="*/ 226814252 w 754"/>
                <a:gd name="T25" fmla="*/ 688009861 h 1099"/>
                <a:gd name="T26" fmla="*/ 267767024 w 754"/>
                <a:gd name="T27" fmla="*/ 691154218 h 1099"/>
                <a:gd name="T28" fmla="*/ 311239954 w 754"/>
                <a:gd name="T29" fmla="*/ 691154218 h 1099"/>
                <a:gd name="T30" fmla="*/ 356602804 w 754"/>
                <a:gd name="T31" fmla="*/ 682978890 h 1099"/>
                <a:gd name="T32" fmla="*/ 393144703 w 754"/>
                <a:gd name="T33" fmla="*/ 665998570 h 1099"/>
                <a:gd name="T34" fmla="*/ 415826129 w 754"/>
                <a:gd name="T35" fmla="*/ 635182287 h 1099"/>
                <a:gd name="T36" fmla="*/ 431577317 w 754"/>
                <a:gd name="T37" fmla="*/ 593047112 h 1099"/>
                <a:gd name="T38" fmla="*/ 431577317 w 754"/>
                <a:gd name="T39" fmla="*/ 544621638 h 1099"/>
                <a:gd name="T40" fmla="*/ 438507554 w 754"/>
                <a:gd name="T41" fmla="*/ 478587765 h 1099"/>
                <a:gd name="T42" fmla="*/ 443547871 w 754"/>
                <a:gd name="T43" fmla="*/ 451545503 h 1099"/>
                <a:gd name="T44" fmla="*/ 446068029 w 754"/>
                <a:gd name="T45" fmla="*/ 451545503 h 1099"/>
                <a:gd name="T46" fmla="*/ 442288188 w 754"/>
                <a:gd name="T47" fmla="*/ 369789846 h 1099"/>
                <a:gd name="T48" fmla="*/ 456778900 w 754"/>
                <a:gd name="T49" fmla="*/ 308158073 h 1099"/>
                <a:gd name="T50" fmla="*/ 473789771 w 754"/>
                <a:gd name="T51" fmla="*/ 236464358 h 1099"/>
                <a:gd name="T52" fmla="*/ 471269612 w 754"/>
                <a:gd name="T53" fmla="*/ 232690337 h 1099"/>
                <a:gd name="T54" fmla="*/ 456778900 w 754"/>
                <a:gd name="T55" fmla="*/ 294322110 h 1099"/>
                <a:gd name="T56" fmla="*/ 438507554 w 754"/>
                <a:gd name="T57" fmla="*/ 340860177 h 1099"/>
                <a:gd name="T58" fmla="*/ 426537000 w 754"/>
                <a:gd name="T59" fmla="*/ 382996145 h 1099"/>
                <a:gd name="T60" fmla="*/ 422126921 w 754"/>
                <a:gd name="T61" fmla="*/ 507517434 h 1099"/>
                <a:gd name="T62" fmla="*/ 381174150 w 754"/>
                <a:gd name="T63" fmla="*/ 625120345 h 1099"/>
                <a:gd name="T64" fmla="*/ 324470984 w 754"/>
                <a:gd name="T65" fmla="*/ 652791478 h 1099"/>
                <a:gd name="T66" fmla="*/ 283518212 w 754"/>
                <a:gd name="T67" fmla="*/ 657823242 h 1099"/>
                <a:gd name="T68" fmla="*/ 245085599 w 754"/>
                <a:gd name="T69" fmla="*/ 656564707 h 1099"/>
                <a:gd name="T70" fmla="*/ 207913461 w 754"/>
                <a:gd name="T71" fmla="*/ 652791478 h 1099"/>
                <a:gd name="T72" fmla="*/ 173890927 w 754"/>
                <a:gd name="T73" fmla="*/ 650275993 h 1099"/>
                <a:gd name="T74" fmla="*/ 132308711 w 754"/>
                <a:gd name="T75" fmla="*/ 654049221 h 1099"/>
                <a:gd name="T76" fmla="*/ 62373721 w 754"/>
                <a:gd name="T77" fmla="*/ 644616151 h 1099"/>
                <a:gd name="T78" fmla="*/ 13861268 w 754"/>
                <a:gd name="T79" fmla="*/ 598706955 h 1099"/>
                <a:gd name="T80" fmla="*/ 17641108 w 754"/>
                <a:gd name="T81" fmla="*/ 511290662 h 1099"/>
                <a:gd name="T82" fmla="*/ 39692296 w 754"/>
                <a:gd name="T83" fmla="*/ 400605336 h 1099"/>
                <a:gd name="T84" fmla="*/ 39692296 w 754"/>
                <a:gd name="T85" fmla="*/ 311931301 h 1099"/>
                <a:gd name="T86" fmla="*/ 20161267 w 754"/>
                <a:gd name="T87" fmla="*/ 230174851 h 1099"/>
                <a:gd name="T88" fmla="*/ 20161267 w 754"/>
                <a:gd name="T89" fmla="*/ 146532580 h 1099"/>
                <a:gd name="T90" fmla="*/ 51663643 w 754"/>
                <a:gd name="T91" fmla="*/ 112571940 h 1099"/>
                <a:gd name="T92" fmla="*/ 87575304 w 754"/>
                <a:gd name="T93" fmla="*/ 105654355 h 1099"/>
                <a:gd name="T94" fmla="*/ 119707919 w 754"/>
                <a:gd name="T95" fmla="*/ 99364848 h 1099"/>
                <a:gd name="T96" fmla="*/ 168220372 w 754"/>
                <a:gd name="T97" fmla="*/ 74209201 h 1099"/>
                <a:gd name="T98" fmla="*/ 237525123 w 754"/>
                <a:gd name="T99" fmla="*/ 28928876 h 1099"/>
                <a:gd name="T100" fmla="*/ 311239954 w 754"/>
                <a:gd name="T101" fmla="*/ 18238063 h 1099"/>
                <a:gd name="T102" fmla="*/ 377394309 w 754"/>
                <a:gd name="T103" fmla="*/ 44651453 h 1099"/>
                <a:gd name="T104" fmla="*/ 435357951 w 754"/>
                <a:gd name="T105" fmla="*/ 75466943 h 1099"/>
                <a:gd name="T106" fmla="*/ 467489772 w 754"/>
                <a:gd name="T107" fmla="*/ 105654355 h 1099"/>
                <a:gd name="T108" fmla="*/ 471269612 w 754"/>
                <a:gd name="T109" fmla="*/ 111314197 h 1099"/>
                <a:gd name="T110" fmla="*/ 464969613 w 754"/>
                <a:gd name="T111" fmla="*/ 84271935 h 1099"/>
                <a:gd name="T112" fmla="*/ 430317635 w 754"/>
                <a:gd name="T113" fmla="*/ 49053553 h 1099"/>
                <a:gd name="T114" fmla="*/ 369203596 w 754"/>
                <a:gd name="T115" fmla="*/ 23897905 h 1099"/>
                <a:gd name="T116" fmla="*/ 303049241 w 754"/>
                <a:gd name="T117" fmla="*/ 3773228 h 1099"/>
                <a:gd name="T118" fmla="*/ 224924332 w 754"/>
                <a:gd name="T119" fmla="*/ 15722577 h 1099"/>
                <a:gd name="T120" fmla="*/ 151209501 w 754"/>
                <a:gd name="T121" fmla="*/ 61002902 h 10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54" h="1099">
                  <a:moveTo>
                    <a:pt x="181" y="132"/>
                  </a:moveTo>
                  <a:lnTo>
                    <a:pt x="164" y="137"/>
                  </a:lnTo>
                  <a:lnTo>
                    <a:pt x="147" y="143"/>
                  </a:lnTo>
                  <a:lnTo>
                    <a:pt x="129" y="149"/>
                  </a:lnTo>
                  <a:lnTo>
                    <a:pt x="114" y="153"/>
                  </a:lnTo>
                  <a:lnTo>
                    <a:pt x="97" y="158"/>
                  </a:lnTo>
                  <a:lnTo>
                    <a:pt x="80" y="166"/>
                  </a:lnTo>
                  <a:lnTo>
                    <a:pt x="61" y="174"/>
                  </a:lnTo>
                  <a:lnTo>
                    <a:pt x="40" y="183"/>
                  </a:lnTo>
                  <a:lnTo>
                    <a:pt x="22" y="200"/>
                  </a:lnTo>
                  <a:lnTo>
                    <a:pt x="11" y="233"/>
                  </a:lnTo>
                  <a:lnTo>
                    <a:pt x="9" y="275"/>
                  </a:lnTo>
                  <a:lnTo>
                    <a:pt x="11" y="323"/>
                  </a:lnTo>
                  <a:lnTo>
                    <a:pt x="17" y="374"/>
                  </a:lnTo>
                  <a:lnTo>
                    <a:pt x="28" y="424"/>
                  </a:lnTo>
                  <a:lnTo>
                    <a:pt x="40" y="471"/>
                  </a:lnTo>
                  <a:lnTo>
                    <a:pt x="51" y="510"/>
                  </a:lnTo>
                  <a:lnTo>
                    <a:pt x="59" y="550"/>
                  </a:lnTo>
                  <a:lnTo>
                    <a:pt x="57" y="599"/>
                  </a:lnTo>
                  <a:lnTo>
                    <a:pt x="49" y="657"/>
                  </a:lnTo>
                  <a:lnTo>
                    <a:pt x="38" y="720"/>
                  </a:lnTo>
                  <a:lnTo>
                    <a:pt x="24" y="782"/>
                  </a:lnTo>
                  <a:lnTo>
                    <a:pt x="13" y="844"/>
                  </a:lnTo>
                  <a:lnTo>
                    <a:pt x="3" y="903"/>
                  </a:lnTo>
                  <a:lnTo>
                    <a:pt x="0" y="952"/>
                  </a:lnTo>
                  <a:lnTo>
                    <a:pt x="7" y="998"/>
                  </a:lnTo>
                  <a:lnTo>
                    <a:pt x="26" y="1034"/>
                  </a:lnTo>
                  <a:lnTo>
                    <a:pt x="55" y="1059"/>
                  </a:lnTo>
                  <a:lnTo>
                    <a:pt x="89" y="1076"/>
                  </a:lnTo>
                  <a:lnTo>
                    <a:pt x="129" y="1088"/>
                  </a:lnTo>
                  <a:lnTo>
                    <a:pt x="169" y="1092"/>
                  </a:lnTo>
                  <a:lnTo>
                    <a:pt x="210" y="1092"/>
                  </a:lnTo>
                  <a:lnTo>
                    <a:pt x="248" y="1088"/>
                  </a:lnTo>
                  <a:lnTo>
                    <a:pt x="265" y="1086"/>
                  </a:lnTo>
                  <a:lnTo>
                    <a:pt x="284" y="1086"/>
                  </a:lnTo>
                  <a:lnTo>
                    <a:pt x="301" y="1088"/>
                  </a:lnTo>
                  <a:lnTo>
                    <a:pt x="320" y="1088"/>
                  </a:lnTo>
                  <a:lnTo>
                    <a:pt x="341" y="1090"/>
                  </a:lnTo>
                  <a:lnTo>
                    <a:pt x="360" y="1094"/>
                  </a:lnTo>
                  <a:lnTo>
                    <a:pt x="381" y="1095"/>
                  </a:lnTo>
                  <a:lnTo>
                    <a:pt x="402" y="1097"/>
                  </a:lnTo>
                  <a:lnTo>
                    <a:pt x="425" y="1099"/>
                  </a:lnTo>
                  <a:lnTo>
                    <a:pt x="448" y="1099"/>
                  </a:lnTo>
                  <a:lnTo>
                    <a:pt x="469" y="1099"/>
                  </a:lnTo>
                  <a:lnTo>
                    <a:pt x="494" y="1099"/>
                  </a:lnTo>
                  <a:lnTo>
                    <a:pt x="517" y="1097"/>
                  </a:lnTo>
                  <a:lnTo>
                    <a:pt x="542" y="1092"/>
                  </a:lnTo>
                  <a:lnTo>
                    <a:pt x="566" y="1086"/>
                  </a:lnTo>
                  <a:lnTo>
                    <a:pt x="591" y="1078"/>
                  </a:lnTo>
                  <a:lnTo>
                    <a:pt x="608" y="1071"/>
                  </a:lnTo>
                  <a:lnTo>
                    <a:pt x="624" y="1059"/>
                  </a:lnTo>
                  <a:lnTo>
                    <a:pt x="637" y="1046"/>
                  </a:lnTo>
                  <a:lnTo>
                    <a:pt x="650" y="1029"/>
                  </a:lnTo>
                  <a:lnTo>
                    <a:pt x="660" y="1010"/>
                  </a:lnTo>
                  <a:lnTo>
                    <a:pt x="670" y="989"/>
                  </a:lnTo>
                  <a:lnTo>
                    <a:pt x="677" y="966"/>
                  </a:lnTo>
                  <a:lnTo>
                    <a:pt x="685" y="943"/>
                  </a:lnTo>
                  <a:lnTo>
                    <a:pt x="685" y="916"/>
                  </a:lnTo>
                  <a:lnTo>
                    <a:pt x="685" y="889"/>
                  </a:lnTo>
                  <a:lnTo>
                    <a:pt x="685" y="866"/>
                  </a:lnTo>
                  <a:lnTo>
                    <a:pt x="687" y="845"/>
                  </a:lnTo>
                  <a:lnTo>
                    <a:pt x="691" y="803"/>
                  </a:lnTo>
                  <a:lnTo>
                    <a:pt x="696" y="761"/>
                  </a:lnTo>
                  <a:lnTo>
                    <a:pt x="702" y="731"/>
                  </a:lnTo>
                  <a:lnTo>
                    <a:pt x="704" y="718"/>
                  </a:lnTo>
                  <a:lnTo>
                    <a:pt x="706" y="718"/>
                  </a:lnTo>
                  <a:lnTo>
                    <a:pt x="708" y="718"/>
                  </a:lnTo>
                  <a:lnTo>
                    <a:pt x="708" y="668"/>
                  </a:lnTo>
                  <a:lnTo>
                    <a:pt x="704" y="624"/>
                  </a:lnTo>
                  <a:lnTo>
                    <a:pt x="702" y="588"/>
                  </a:lnTo>
                  <a:lnTo>
                    <a:pt x="700" y="561"/>
                  </a:lnTo>
                  <a:lnTo>
                    <a:pt x="712" y="532"/>
                  </a:lnTo>
                  <a:lnTo>
                    <a:pt x="725" y="490"/>
                  </a:lnTo>
                  <a:lnTo>
                    <a:pt x="740" y="437"/>
                  </a:lnTo>
                  <a:lnTo>
                    <a:pt x="754" y="378"/>
                  </a:lnTo>
                  <a:lnTo>
                    <a:pt x="752" y="376"/>
                  </a:lnTo>
                  <a:lnTo>
                    <a:pt x="752" y="374"/>
                  </a:lnTo>
                  <a:lnTo>
                    <a:pt x="750" y="372"/>
                  </a:lnTo>
                  <a:lnTo>
                    <a:pt x="748" y="370"/>
                  </a:lnTo>
                  <a:lnTo>
                    <a:pt x="740" y="405"/>
                  </a:lnTo>
                  <a:lnTo>
                    <a:pt x="733" y="437"/>
                  </a:lnTo>
                  <a:lnTo>
                    <a:pt x="725" y="468"/>
                  </a:lnTo>
                  <a:lnTo>
                    <a:pt x="715" y="496"/>
                  </a:lnTo>
                  <a:lnTo>
                    <a:pt x="706" y="521"/>
                  </a:lnTo>
                  <a:lnTo>
                    <a:pt x="696" y="542"/>
                  </a:lnTo>
                  <a:lnTo>
                    <a:pt x="687" y="559"/>
                  </a:lnTo>
                  <a:lnTo>
                    <a:pt x="677" y="571"/>
                  </a:lnTo>
                  <a:lnTo>
                    <a:pt x="677" y="609"/>
                  </a:lnTo>
                  <a:lnTo>
                    <a:pt x="677" y="666"/>
                  </a:lnTo>
                  <a:lnTo>
                    <a:pt x="675" y="735"/>
                  </a:lnTo>
                  <a:lnTo>
                    <a:pt x="670" y="807"/>
                  </a:lnTo>
                  <a:lnTo>
                    <a:pt x="656" y="880"/>
                  </a:lnTo>
                  <a:lnTo>
                    <a:pt x="635" y="945"/>
                  </a:lnTo>
                  <a:lnTo>
                    <a:pt x="605" y="994"/>
                  </a:lnTo>
                  <a:lnTo>
                    <a:pt x="561" y="1025"/>
                  </a:lnTo>
                  <a:lnTo>
                    <a:pt x="538" y="1033"/>
                  </a:lnTo>
                  <a:lnTo>
                    <a:pt x="515" y="1038"/>
                  </a:lnTo>
                  <a:lnTo>
                    <a:pt x="492" y="1042"/>
                  </a:lnTo>
                  <a:lnTo>
                    <a:pt x="471" y="1044"/>
                  </a:lnTo>
                  <a:lnTo>
                    <a:pt x="450" y="1046"/>
                  </a:lnTo>
                  <a:lnTo>
                    <a:pt x="429" y="1046"/>
                  </a:lnTo>
                  <a:lnTo>
                    <a:pt x="408" y="1044"/>
                  </a:lnTo>
                  <a:lnTo>
                    <a:pt x="389" y="1044"/>
                  </a:lnTo>
                  <a:lnTo>
                    <a:pt x="368" y="1042"/>
                  </a:lnTo>
                  <a:lnTo>
                    <a:pt x="349" y="1040"/>
                  </a:lnTo>
                  <a:lnTo>
                    <a:pt x="330" y="1038"/>
                  </a:lnTo>
                  <a:lnTo>
                    <a:pt x="313" y="1036"/>
                  </a:lnTo>
                  <a:lnTo>
                    <a:pt x="294" y="1034"/>
                  </a:lnTo>
                  <a:lnTo>
                    <a:pt x="276" y="1034"/>
                  </a:lnTo>
                  <a:lnTo>
                    <a:pt x="261" y="1034"/>
                  </a:lnTo>
                  <a:lnTo>
                    <a:pt x="244" y="1036"/>
                  </a:lnTo>
                  <a:lnTo>
                    <a:pt x="210" y="1040"/>
                  </a:lnTo>
                  <a:lnTo>
                    <a:pt x="173" y="1040"/>
                  </a:lnTo>
                  <a:lnTo>
                    <a:pt x="135" y="1034"/>
                  </a:lnTo>
                  <a:lnTo>
                    <a:pt x="99" y="1025"/>
                  </a:lnTo>
                  <a:lnTo>
                    <a:pt x="66" y="1010"/>
                  </a:lnTo>
                  <a:lnTo>
                    <a:pt x="42" y="985"/>
                  </a:lnTo>
                  <a:lnTo>
                    <a:pt x="22" y="952"/>
                  </a:lnTo>
                  <a:lnTo>
                    <a:pt x="15" y="910"/>
                  </a:lnTo>
                  <a:lnTo>
                    <a:pt x="19" y="865"/>
                  </a:lnTo>
                  <a:lnTo>
                    <a:pt x="28" y="813"/>
                  </a:lnTo>
                  <a:lnTo>
                    <a:pt x="40" y="754"/>
                  </a:lnTo>
                  <a:lnTo>
                    <a:pt x="51" y="695"/>
                  </a:lnTo>
                  <a:lnTo>
                    <a:pt x="63" y="637"/>
                  </a:lnTo>
                  <a:lnTo>
                    <a:pt x="68" y="582"/>
                  </a:lnTo>
                  <a:lnTo>
                    <a:pt x="70" y="534"/>
                  </a:lnTo>
                  <a:lnTo>
                    <a:pt x="63" y="496"/>
                  </a:lnTo>
                  <a:lnTo>
                    <a:pt x="51" y="460"/>
                  </a:lnTo>
                  <a:lnTo>
                    <a:pt x="42" y="414"/>
                  </a:lnTo>
                  <a:lnTo>
                    <a:pt x="32" y="366"/>
                  </a:lnTo>
                  <a:lnTo>
                    <a:pt x="28" y="319"/>
                  </a:lnTo>
                  <a:lnTo>
                    <a:pt x="26" y="273"/>
                  </a:lnTo>
                  <a:lnTo>
                    <a:pt x="32" y="233"/>
                  </a:lnTo>
                  <a:lnTo>
                    <a:pt x="42" y="204"/>
                  </a:lnTo>
                  <a:lnTo>
                    <a:pt x="61" y="187"/>
                  </a:lnTo>
                  <a:lnTo>
                    <a:pt x="82" y="179"/>
                  </a:lnTo>
                  <a:lnTo>
                    <a:pt x="103" y="176"/>
                  </a:lnTo>
                  <a:lnTo>
                    <a:pt x="122" y="172"/>
                  </a:lnTo>
                  <a:lnTo>
                    <a:pt x="139" y="168"/>
                  </a:lnTo>
                  <a:lnTo>
                    <a:pt x="156" y="166"/>
                  </a:lnTo>
                  <a:lnTo>
                    <a:pt x="173" y="162"/>
                  </a:lnTo>
                  <a:lnTo>
                    <a:pt x="190" y="158"/>
                  </a:lnTo>
                  <a:lnTo>
                    <a:pt x="210" y="153"/>
                  </a:lnTo>
                  <a:lnTo>
                    <a:pt x="236" y="139"/>
                  </a:lnTo>
                  <a:lnTo>
                    <a:pt x="267" y="118"/>
                  </a:lnTo>
                  <a:lnTo>
                    <a:pt x="301" y="94"/>
                  </a:lnTo>
                  <a:lnTo>
                    <a:pt x="339" y="69"/>
                  </a:lnTo>
                  <a:lnTo>
                    <a:pt x="377" y="46"/>
                  </a:lnTo>
                  <a:lnTo>
                    <a:pt x="418" y="31"/>
                  </a:lnTo>
                  <a:lnTo>
                    <a:pt x="456" y="23"/>
                  </a:lnTo>
                  <a:lnTo>
                    <a:pt x="494" y="29"/>
                  </a:lnTo>
                  <a:lnTo>
                    <a:pt x="530" y="42"/>
                  </a:lnTo>
                  <a:lnTo>
                    <a:pt x="565" y="55"/>
                  </a:lnTo>
                  <a:lnTo>
                    <a:pt x="599" y="71"/>
                  </a:lnTo>
                  <a:lnTo>
                    <a:pt x="631" y="86"/>
                  </a:lnTo>
                  <a:lnTo>
                    <a:pt x="662" y="101"/>
                  </a:lnTo>
                  <a:lnTo>
                    <a:pt x="691" y="120"/>
                  </a:lnTo>
                  <a:lnTo>
                    <a:pt x="717" y="141"/>
                  </a:lnTo>
                  <a:lnTo>
                    <a:pt x="740" y="166"/>
                  </a:lnTo>
                  <a:lnTo>
                    <a:pt x="742" y="168"/>
                  </a:lnTo>
                  <a:lnTo>
                    <a:pt x="744" y="172"/>
                  </a:lnTo>
                  <a:lnTo>
                    <a:pt x="746" y="174"/>
                  </a:lnTo>
                  <a:lnTo>
                    <a:pt x="748" y="177"/>
                  </a:lnTo>
                  <a:lnTo>
                    <a:pt x="746" y="166"/>
                  </a:lnTo>
                  <a:lnTo>
                    <a:pt x="742" y="151"/>
                  </a:lnTo>
                  <a:lnTo>
                    <a:pt x="738" y="134"/>
                  </a:lnTo>
                  <a:lnTo>
                    <a:pt x="734" y="115"/>
                  </a:lnTo>
                  <a:lnTo>
                    <a:pt x="710" y="95"/>
                  </a:lnTo>
                  <a:lnTo>
                    <a:pt x="683" y="78"/>
                  </a:lnTo>
                  <a:lnTo>
                    <a:pt x="652" y="63"/>
                  </a:lnTo>
                  <a:lnTo>
                    <a:pt x="620" y="50"/>
                  </a:lnTo>
                  <a:lnTo>
                    <a:pt x="586" y="38"/>
                  </a:lnTo>
                  <a:lnTo>
                    <a:pt x="551" y="27"/>
                  </a:lnTo>
                  <a:lnTo>
                    <a:pt x="515" y="17"/>
                  </a:lnTo>
                  <a:lnTo>
                    <a:pt x="481" y="6"/>
                  </a:lnTo>
                  <a:lnTo>
                    <a:pt x="440" y="0"/>
                  </a:lnTo>
                  <a:lnTo>
                    <a:pt x="398" y="8"/>
                  </a:lnTo>
                  <a:lnTo>
                    <a:pt x="357" y="25"/>
                  </a:lnTo>
                  <a:lnTo>
                    <a:pt x="316" y="48"/>
                  </a:lnTo>
                  <a:lnTo>
                    <a:pt x="276" y="73"/>
                  </a:lnTo>
                  <a:lnTo>
                    <a:pt x="240" y="97"/>
                  </a:lnTo>
                  <a:lnTo>
                    <a:pt x="208" y="118"/>
                  </a:lnTo>
                  <a:lnTo>
                    <a:pt x="181" y="132"/>
                  </a:lnTo>
                  <a:close/>
                </a:path>
              </a:pathLst>
            </a:custGeom>
            <a:solidFill>
              <a:srgbClr val="E57A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8" name="Freeform 38"/>
            <p:cNvSpPr>
              <a:spLocks/>
            </p:cNvSpPr>
            <p:nvPr/>
          </p:nvSpPr>
          <p:spPr bwMode="auto">
            <a:xfrm>
              <a:off x="5133976" y="3054351"/>
              <a:ext cx="581025" cy="811213"/>
            </a:xfrm>
            <a:custGeom>
              <a:avLst/>
              <a:gdLst>
                <a:gd name="T0" fmla="*/ 253213549 w 733"/>
                <a:gd name="T1" fmla="*/ 5030631 h 1023"/>
                <a:gd name="T2" fmla="*/ 179700014 w 733"/>
                <a:gd name="T3" fmla="*/ 44645262 h 1023"/>
                <a:gd name="T4" fmla="*/ 122522557 w 733"/>
                <a:gd name="T5" fmla="*/ 81745371 h 1023"/>
                <a:gd name="T6" fmla="*/ 88593233 w 733"/>
                <a:gd name="T7" fmla="*/ 89919353 h 1023"/>
                <a:gd name="T8" fmla="*/ 55292495 w 733"/>
                <a:gd name="T9" fmla="*/ 96207641 h 1023"/>
                <a:gd name="T10" fmla="*/ 16964662 w 733"/>
                <a:gd name="T11" fmla="*/ 113814056 h 1023"/>
                <a:gd name="T12" fmla="*/ 8168435 w 733"/>
                <a:gd name="T13" fmla="*/ 186126994 h 1023"/>
                <a:gd name="T14" fmla="*/ 22619549 w 733"/>
                <a:gd name="T15" fmla="*/ 274789483 h 1023"/>
                <a:gd name="T16" fmla="*/ 33300738 w 733"/>
                <a:gd name="T17" fmla="*/ 351504223 h 1023"/>
                <a:gd name="T18" fmla="*/ 15708284 w 733"/>
                <a:gd name="T19" fmla="*/ 459658820 h 1023"/>
                <a:gd name="T20" fmla="*/ 0 w 733"/>
                <a:gd name="T21" fmla="*/ 557752948 h 1023"/>
                <a:gd name="T22" fmla="*/ 32044361 w 733"/>
                <a:gd name="T23" fmla="*/ 620634246 h 1023"/>
                <a:gd name="T24" fmla="*/ 99274423 w 733"/>
                <a:gd name="T25" fmla="*/ 639498319 h 1023"/>
                <a:gd name="T26" fmla="*/ 154566918 w 733"/>
                <a:gd name="T27" fmla="*/ 635725346 h 1023"/>
                <a:gd name="T28" fmla="*/ 187239864 w 733"/>
                <a:gd name="T29" fmla="*/ 636983003 h 1023"/>
                <a:gd name="T30" fmla="*/ 221796980 w 733"/>
                <a:gd name="T31" fmla="*/ 640755976 h 1023"/>
                <a:gd name="T32" fmla="*/ 260124813 w 733"/>
                <a:gd name="T33" fmla="*/ 643271292 h 1023"/>
                <a:gd name="T34" fmla="*/ 299709024 w 733"/>
                <a:gd name="T35" fmla="*/ 640755976 h 1023"/>
                <a:gd name="T36" fmla="*/ 343063159 w 733"/>
                <a:gd name="T37" fmla="*/ 630066679 h 1023"/>
                <a:gd name="T38" fmla="*/ 402754164 w 733"/>
                <a:gd name="T39" fmla="*/ 538888875 h 1023"/>
                <a:gd name="T40" fmla="*/ 415948901 w 733"/>
                <a:gd name="T41" fmla="*/ 404324260 h 1023"/>
                <a:gd name="T42" fmla="*/ 422231581 w 733"/>
                <a:gd name="T43" fmla="*/ 337041160 h 1023"/>
                <a:gd name="T44" fmla="*/ 439824828 w 733"/>
                <a:gd name="T45" fmla="*/ 297426528 h 1023"/>
                <a:gd name="T46" fmla="*/ 455533112 w 733"/>
                <a:gd name="T47" fmla="*/ 240204689 h 1023"/>
                <a:gd name="T48" fmla="*/ 459303037 w 733"/>
                <a:gd name="T49" fmla="*/ 215681157 h 1023"/>
                <a:gd name="T50" fmla="*/ 453019565 w 733"/>
                <a:gd name="T51" fmla="*/ 233917194 h 1023"/>
                <a:gd name="T52" fmla="*/ 436683488 w 733"/>
                <a:gd name="T53" fmla="*/ 293653555 h 1023"/>
                <a:gd name="T54" fmla="*/ 414691731 w 733"/>
                <a:gd name="T55" fmla="*/ 337041160 h 1023"/>
                <a:gd name="T56" fmla="*/ 407780467 w 733"/>
                <a:gd name="T57" fmla="*/ 347731250 h 1023"/>
                <a:gd name="T58" fmla="*/ 405266919 w 733"/>
                <a:gd name="T59" fmla="*/ 354019538 h 1023"/>
                <a:gd name="T60" fmla="*/ 400240617 w 733"/>
                <a:gd name="T61" fmla="*/ 363451178 h 1023"/>
                <a:gd name="T62" fmla="*/ 393329352 w 733"/>
                <a:gd name="T63" fmla="*/ 455886639 h 1023"/>
                <a:gd name="T64" fmla="*/ 364426331 w 733"/>
                <a:gd name="T65" fmla="*/ 559010605 h 1023"/>
                <a:gd name="T66" fmla="*/ 297196269 w 733"/>
                <a:gd name="T67" fmla="*/ 604914318 h 1023"/>
                <a:gd name="T68" fmla="*/ 224310527 w 733"/>
                <a:gd name="T69" fmla="*/ 608686498 h 1023"/>
                <a:gd name="T70" fmla="*/ 160850390 w 733"/>
                <a:gd name="T71" fmla="*/ 603656660 h 1023"/>
                <a:gd name="T72" fmla="*/ 100531593 w 733"/>
                <a:gd name="T73" fmla="*/ 606171183 h 1023"/>
                <a:gd name="T74" fmla="*/ 40840588 w 733"/>
                <a:gd name="T75" fmla="*/ 587935939 h 1023"/>
                <a:gd name="T76" fmla="*/ 9424812 w 733"/>
                <a:gd name="T77" fmla="*/ 531343722 h 1023"/>
                <a:gd name="T78" fmla="*/ 23875926 w 733"/>
                <a:gd name="T79" fmla="*/ 442681234 h 1023"/>
                <a:gd name="T80" fmla="*/ 42097758 w 733"/>
                <a:gd name="T81" fmla="*/ 342071790 h 1023"/>
                <a:gd name="T82" fmla="*/ 30787984 w 733"/>
                <a:gd name="T83" fmla="*/ 267872365 h 1023"/>
                <a:gd name="T84" fmla="*/ 18849624 w 733"/>
                <a:gd name="T85" fmla="*/ 183612472 h 1023"/>
                <a:gd name="T86" fmla="*/ 30159399 w 733"/>
                <a:gd name="T87" fmla="*/ 115071714 h 1023"/>
                <a:gd name="T88" fmla="*/ 69743609 w 733"/>
                <a:gd name="T89" fmla="*/ 101867101 h 1023"/>
                <a:gd name="T90" fmla="*/ 105557895 w 733"/>
                <a:gd name="T91" fmla="*/ 100609443 h 1023"/>
                <a:gd name="T92" fmla="*/ 140115804 w 733"/>
                <a:gd name="T93" fmla="*/ 94949984 h 1023"/>
                <a:gd name="T94" fmla="*/ 196664676 w 733"/>
                <a:gd name="T95" fmla="*/ 57850668 h 1023"/>
                <a:gd name="T96" fmla="*/ 265151908 w 733"/>
                <a:gd name="T97" fmla="*/ 18235244 h 1023"/>
                <a:gd name="T98" fmla="*/ 332381970 w 733"/>
                <a:gd name="T99" fmla="*/ 27667676 h 1023"/>
                <a:gd name="T100" fmla="*/ 388302257 w 733"/>
                <a:gd name="T101" fmla="*/ 57850668 h 1023"/>
                <a:gd name="T102" fmla="*/ 435426318 w 733"/>
                <a:gd name="T103" fmla="*/ 96207641 h 1023"/>
                <a:gd name="T104" fmla="*/ 453019565 w 733"/>
                <a:gd name="T105" fmla="*/ 120102345 h 1023"/>
                <a:gd name="T106" fmla="*/ 458045867 w 733"/>
                <a:gd name="T107" fmla="*/ 117587029 h 1023"/>
                <a:gd name="T108" fmla="*/ 460559414 w 733"/>
                <a:gd name="T109" fmla="*/ 103124759 h 1023"/>
                <a:gd name="T110" fmla="*/ 460559414 w 733"/>
                <a:gd name="T111" fmla="*/ 99351786 h 1023"/>
                <a:gd name="T112" fmla="*/ 458045867 w 733"/>
                <a:gd name="T113" fmla="*/ 93692326 h 1023"/>
                <a:gd name="T114" fmla="*/ 441081205 w 733"/>
                <a:gd name="T115" fmla="*/ 74199425 h 1023"/>
                <a:gd name="T116" fmla="*/ 387045880 w 733"/>
                <a:gd name="T117" fmla="*/ 39614631 h 1023"/>
                <a:gd name="T118" fmla="*/ 323585743 w 733"/>
                <a:gd name="T119" fmla="*/ 11947748 h 102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33" h="1023">
                  <a:moveTo>
                    <a:pt x="479" y="6"/>
                  </a:moveTo>
                  <a:lnTo>
                    <a:pt x="441" y="0"/>
                  </a:lnTo>
                  <a:lnTo>
                    <a:pt x="403" y="8"/>
                  </a:lnTo>
                  <a:lnTo>
                    <a:pt x="362" y="23"/>
                  </a:lnTo>
                  <a:lnTo>
                    <a:pt x="324" y="46"/>
                  </a:lnTo>
                  <a:lnTo>
                    <a:pt x="286" y="71"/>
                  </a:lnTo>
                  <a:lnTo>
                    <a:pt x="252" y="95"/>
                  </a:lnTo>
                  <a:lnTo>
                    <a:pt x="221" y="116"/>
                  </a:lnTo>
                  <a:lnTo>
                    <a:pt x="195" y="130"/>
                  </a:lnTo>
                  <a:lnTo>
                    <a:pt x="175" y="135"/>
                  </a:lnTo>
                  <a:lnTo>
                    <a:pt x="158" y="139"/>
                  </a:lnTo>
                  <a:lnTo>
                    <a:pt x="141" y="143"/>
                  </a:lnTo>
                  <a:lnTo>
                    <a:pt x="124" y="145"/>
                  </a:lnTo>
                  <a:lnTo>
                    <a:pt x="107" y="149"/>
                  </a:lnTo>
                  <a:lnTo>
                    <a:pt x="88" y="153"/>
                  </a:lnTo>
                  <a:lnTo>
                    <a:pt x="67" y="156"/>
                  </a:lnTo>
                  <a:lnTo>
                    <a:pt x="46" y="164"/>
                  </a:lnTo>
                  <a:lnTo>
                    <a:pt x="27" y="181"/>
                  </a:lnTo>
                  <a:lnTo>
                    <a:pt x="17" y="210"/>
                  </a:lnTo>
                  <a:lnTo>
                    <a:pt x="11" y="250"/>
                  </a:lnTo>
                  <a:lnTo>
                    <a:pt x="13" y="296"/>
                  </a:lnTo>
                  <a:lnTo>
                    <a:pt x="17" y="343"/>
                  </a:lnTo>
                  <a:lnTo>
                    <a:pt x="27" y="391"/>
                  </a:lnTo>
                  <a:lnTo>
                    <a:pt x="36" y="437"/>
                  </a:lnTo>
                  <a:lnTo>
                    <a:pt x="48" y="473"/>
                  </a:lnTo>
                  <a:lnTo>
                    <a:pt x="55" y="511"/>
                  </a:lnTo>
                  <a:lnTo>
                    <a:pt x="53" y="559"/>
                  </a:lnTo>
                  <a:lnTo>
                    <a:pt x="48" y="614"/>
                  </a:lnTo>
                  <a:lnTo>
                    <a:pt x="36" y="672"/>
                  </a:lnTo>
                  <a:lnTo>
                    <a:pt x="25" y="731"/>
                  </a:lnTo>
                  <a:lnTo>
                    <a:pt x="13" y="790"/>
                  </a:lnTo>
                  <a:lnTo>
                    <a:pt x="4" y="842"/>
                  </a:lnTo>
                  <a:lnTo>
                    <a:pt x="0" y="887"/>
                  </a:lnTo>
                  <a:lnTo>
                    <a:pt x="7" y="929"/>
                  </a:lnTo>
                  <a:lnTo>
                    <a:pt x="27" y="962"/>
                  </a:lnTo>
                  <a:lnTo>
                    <a:pt x="51" y="987"/>
                  </a:lnTo>
                  <a:lnTo>
                    <a:pt x="84" y="1002"/>
                  </a:lnTo>
                  <a:lnTo>
                    <a:pt x="120" y="1011"/>
                  </a:lnTo>
                  <a:lnTo>
                    <a:pt x="158" y="1017"/>
                  </a:lnTo>
                  <a:lnTo>
                    <a:pt x="195" y="1017"/>
                  </a:lnTo>
                  <a:lnTo>
                    <a:pt x="229" y="1013"/>
                  </a:lnTo>
                  <a:lnTo>
                    <a:pt x="246" y="1011"/>
                  </a:lnTo>
                  <a:lnTo>
                    <a:pt x="261" y="1011"/>
                  </a:lnTo>
                  <a:lnTo>
                    <a:pt x="279" y="1011"/>
                  </a:lnTo>
                  <a:lnTo>
                    <a:pt x="298" y="1013"/>
                  </a:lnTo>
                  <a:lnTo>
                    <a:pt x="315" y="1015"/>
                  </a:lnTo>
                  <a:lnTo>
                    <a:pt x="334" y="1017"/>
                  </a:lnTo>
                  <a:lnTo>
                    <a:pt x="353" y="1019"/>
                  </a:lnTo>
                  <a:lnTo>
                    <a:pt x="374" y="1021"/>
                  </a:lnTo>
                  <a:lnTo>
                    <a:pt x="393" y="1021"/>
                  </a:lnTo>
                  <a:lnTo>
                    <a:pt x="414" y="1023"/>
                  </a:lnTo>
                  <a:lnTo>
                    <a:pt x="435" y="1023"/>
                  </a:lnTo>
                  <a:lnTo>
                    <a:pt x="456" y="1021"/>
                  </a:lnTo>
                  <a:lnTo>
                    <a:pt x="477" y="1019"/>
                  </a:lnTo>
                  <a:lnTo>
                    <a:pt x="500" y="1015"/>
                  </a:lnTo>
                  <a:lnTo>
                    <a:pt x="523" y="1010"/>
                  </a:lnTo>
                  <a:lnTo>
                    <a:pt x="546" y="1002"/>
                  </a:lnTo>
                  <a:lnTo>
                    <a:pt x="590" y="971"/>
                  </a:lnTo>
                  <a:lnTo>
                    <a:pt x="620" y="922"/>
                  </a:lnTo>
                  <a:lnTo>
                    <a:pt x="641" y="857"/>
                  </a:lnTo>
                  <a:lnTo>
                    <a:pt x="655" y="784"/>
                  </a:lnTo>
                  <a:lnTo>
                    <a:pt x="660" y="712"/>
                  </a:lnTo>
                  <a:lnTo>
                    <a:pt x="662" y="643"/>
                  </a:lnTo>
                  <a:lnTo>
                    <a:pt x="662" y="586"/>
                  </a:lnTo>
                  <a:lnTo>
                    <a:pt x="662" y="548"/>
                  </a:lnTo>
                  <a:lnTo>
                    <a:pt x="672" y="536"/>
                  </a:lnTo>
                  <a:lnTo>
                    <a:pt x="681" y="519"/>
                  </a:lnTo>
                  <a:lnTo>
                    <a:pt x="691" y="498"/>
                  </a:lnTo>
                  <a:lnTo>
                    <a:pt x="700" y="473"/>
                  </a:lnTo>
                  <a:lnTo>
                    <a:pt x="710" y="445"/>
                  </a:lnTo>
                  <a:lnTo>
                    <a:pt x="718" y="414"/>
                  </a:lnTo>
                  <a:lnTo>
                    <a:pt x="725" y="382"/>
                  </a:lnTo>
                  <a:lnTo>
                    <a:pt x="733" y="347"/>
                  </a:lnTo>
                  <a:lnTo>
                    <a:pt x="731" y="345"/>
                  </a:lnTo>
                  <a:lnTo>
                    <a:pt x="731" y="343"/>
                  </a:lnTo>
                  <a:lnTo>
                    <a:pt x="729" y="342"/>
                  </a:lnTo>
                  <a:lnTo>
                    <a:pt x="727" y="340"/>
                  </a:lnTo>
                  <a:lnTo>
                    <a:pt x="721" y="372"/>
                  </a:lnTo>
                  <a:lnTo>
                    <a:pt x="714" y="406"/>
                  </a:lnTo>
                  <a:lnTo>
                    <a:pt x="704" y="437"/>
                  </a:lnTo>
                  <a:lnTo>
                    <a:pt x="695" y="467"/>
                  </a:lnTo>
                  <a:lnTo>
                    <a:pt x="685" y="494"/>
                  </a:lnTo>
                  <a:lnTo>
                    <a:pt x="674" y="517"/>
                  </a:lnTo>
                  <a:lnTo>
                    <a:pt x="660" y="536"/>
                  </a:lnTo>
                  <a:lnTo>
                    <a:pt x="649" y="550"/>
                  </a:lnTo>
                  <a:lnTo>
                    <a:pt x="649" y="551"/>
                  </a:lnTo>
                  <a:lnTo>
                    <a:pt x="649" y="553"/>
                  </a:lnTo>
                  <a:lnTo>
                    <a:pt x="647" y="555"/>
                  </a:lnTo>
                  <a:lnTo>
                    <a:pt x="647" y="557"/>
                  </a:lnTo>
                  <a:lnTo>
                    <a:pt x="645" y="563"/>
                  </a:lnTo>
                  <a:lnTo>
                    <a:pt x="643" y="567"/>
                  </a:lnTo>
                  <a:lnTo>
                    <a:pt x="639" y="572"/>
                  </a:lnTo>
                  <a:lnTo>
                    <a:pt x="637" y="578"/>
                  </a:lnTo>
                  <a:lnTo>
                    <a:pt x="635" y="618"/>
                  </a:lnTo>
                  <a:lnTo>
                    <a:pt x="632" y="668"/>
                  </a:lnTo>
                  <a:lnTo>
                    <a:pt x="626" y="725"/>
                  </a:lnTo>
                  <a:lnTo>
                    <a:pt x="616" y="782"/>
                  </a:lnTo>
                  <a:lnTo>
                    <a:pt x="601" y="840"/>
                  </a:lnTo>
                  <a:lnTo>
                    <a:pt x="580" y="889"/>
                  </a:lnTo>
                  <a:lnTo>
                    <a:pt x="553" y="927"/>
                  </a:lnTo>
                  <a:lnTo>
                    <a:pt x="515" y="950"/>
                  </a:lnTo>
                  <a:lnTo>
                    <a:pt x="473" y="962"/>
                  </a:lnTo>
                  <a:lnTo>
                    <a:pt x="433" y="968"/>
                  </a:lnTo>
                  <a:lnTo>
                    <a:pt x="395" y="969"/>
                  </a:lnTo>
                  <a:lnTo>
                    <a:pt x="357" y="968"/>
                  </a:lnTo>
                  <a:lnTo>
                    <a:pt x="322" y="964"/>
                  </a:lnTo>
                  <a:lnTo>
                    <a:pt x="288" y="962"/>
                  </a:lnTo>
                  <a:lnTo>
                    <a:pt x="256" y="960"/>
                  </a:lnTo>
                  <a:lnTo>
                    <a:pt x="225" y="962"/>
                  </a:lnTo>
                  <a:lnTo>
                    <a:pt x="195" y="964"/>
                  </a:lnTo>
                  <a:lnTo>
                    <a:pt x="160" y="964"/>
                  </a:lnTo>
                  <a:lnTo>
                    <a:pt x="126" y="960"/>
                  </a:lnTo>
                  <a:lnTo>
                    <a:pt x="93" y="950"/>
                  </a:lnTo>
                  <a:lnTo>
                    <a:pt x="65" y="935"/>
                  </a:lnTo>
                  <a:lnTo>
                    <a:pt x="40" y="914"/>
                  </a:lnTo>
                  <a:lnTo>
                    <a:pt x="23" y="884"/>
                  </a:lnTo>
                  <a:lnTo>
                    <a:pt x="15" y="845"/>
                  </a:lnTo>
                  <a:lnTo>
                    <a:pt x="19" y="805"/>
                  </a:lnTo>
                  <a:lnTo>
                    <a:pt x="27" y="758"/>
                  </a:lnTo>
                  <a:lnTo>
                    <a:pt x="38" y="704"/>
                  </a:lnTo>
                  <a:lnTo>
                    <a:pt x="49" y="649"/>
                  </a:lnTo>
                  <a:lnTo>
                    <a:pt x="59" y="595"/>
                  </a:lnTo>
                  <a:lnTo>
                    <a:pt x="67" y="544"/>
                  </a:lnTo>
                  <a:lnTo>
                    <a:pt x="67" y="498"/>
                  </a:lnTo>
                  <a:lnTo>
                    <a:pt x="61" y="462"/>
                  </a:lnTo>
                  <a:lnTo>
                    <a:pt x="49" y="426"/>
                  </a:lnTo>
                  <a:lnTo>
                    <a:pt x="40" y="384"/>
                  </a:lnTo>
                  <a:lnTo>
                    <a:pt x="34" y="338"/>
                  </a:lnTo>
                  <a:lnTo>
                    <a:pt x="30" y="292"/>
                  </a:lnTo>
                  <a:lnTo>
                    <a:pt x="30" y="248"/>
                  </a:lnTo>
                  <a:lnTo>
                    <a:pt x="36" y="212"/>
                  </a:lnTo>
                  <a:lnTo>
                    <a:pt x="48" y="183"/>
                  </a:lnTo>
                  <a:lnTo>
                    <a:pt x="67" y="170"/>
                  </a:lnTo>
                  <a:lnTo>
                    <a:pt x="90" y="166"/>
                  </a:lnTo>
                  <a:lnTo>
                    <a:pt x="111" y="162"/>
                  </a:lnTo>
                  <a:lnTo>
                    <a:pt x="130" y="162"/>
                  </a:lnTo>
                  <a:lnTo>
                    <a:pt x="149" y="160"/>
                  </a:lnTo>
                  <a:lnTo>
                    <a:pt x="168" y="160"/>
                  </a:lnTo>
                  <a:lnTo>
                    <a:pt x="185" y="158"/>
                  </a:lnTo>
                  <a:lnTo>
                    <a:pt x="204" y="156"/>
                  </a:lnTo>
                  <a:lnTo>
                    <a:pt x="223" y="151"/>
                  </a:lnTo>
                  <a:lnTo>
                    <a:pt x="250" y="137"/>
                  </a:lnTo>
                  <a:lnTo>
                    <a:pt x="279" y="116"/>
                  </a:lnTo>
                  <a:lnTo>
                    <a:pt x="313" y="92"/>
                  </a:lnTo>
                  <a:lnTo>
                    <a:pt x="347" y="67"/>
                  </a:lnTo>
                  <a:lnTo>
                    <a:pt x="383" y="44"/>
                  </a:lnTo>
                  <a:lnTo>
                    <a:pt x="422" y="29"/>
                  </a:lnTo>
                  <a:lnTo>
                    <a:pt x="458" y="23"/>
                  </a:lnTo>
                  <a:lnTo>
                    <a:pt x="494" y="29"/>
                  </a:lnTo>
                  <a:lnTo>
                    <a:pt x="529" y="44"/>
                  </a:lnTo>
                  <a:lnTo>
                    <a:pt x="559" y="59"/>
                  </a:lnTo>
                  <a:lnTo>
                    <a:pt x="590" y="74"/>
                  </a:lnTo>
                  <a:lnTo>
                    <a:pt x="618" y="92"/>
                  </a:lnTo>
                  <a:lnTo>
                    <a:pt x="645" y="111"/>
                  </a:lnTo>
                  <a:lnTo>
                    <a:pt x="670" y="132"/>
                  </a:lnTo>
                  <a:lnTo>
                    <a:pt x="693" y="153"/>
                  </a:lnTo>
                  <a:lnTo>
                    <a:pt x="714" y="177"/>
                  </a:lnTo>
                  <a:lnTo>
                    <a:pt x="718" y="183"/>
                  </a:lnTo>
                  <a:lnTo>
                    <a:pt x="721" y="191"/>
                  </a:lnTo>
                  <a:lnTo>
                    <a:pt x="725" y="196"/>
                  </a:lnTo>
                  <a:lnTo>
                    <a:pt x="727" y="204"/>
                  </a:lnTo>
                  <a:lnTo>
                    <a:pt x="729" y="187"/>
                  </a:lnTo>
                  <a:lnTo>
                    <a:pt x="731" y="174"/>
                  </a:lnTo>
                  <a:lnTo>
                    <a:pt x="733" y="166"/>
                  </a:lnTo>
                  <a:lnTo>
                    <a:pt x="733" y="164"/>
                  </a:lnTo>
                  <a:lnTo>
                    <a:pt x="733" y="162"/>
                  </a:lnTo>
                  <a:lnTo>
                    <a:pt x="733" y="158"/>
                  </a:lnTo>
                  <a:lnTo>
                    <a:pt x="733" y="154"/>
                  </a:lnTo>
                  <a:lnTo>
                    <a:pt x="731" y="151"/>
                  </a:lnTo>
                  <a:lnTo>
                    <a:pt x="729" y="149"/>
                  </a:lnTo>
                  <a:lnTo>
                    <a:pt x="727" y="145"/>
                  </a:lnTo>
                  <a:lnTo>
                    <a:pt x="725" y="143"/>
                  </a:lnTo>
                  <a:lnTo>
                    <a:pt x="702" y="118"/>
                  </a:lnTo>
                  <a:lnTo>
                    <a:pt x="676" y="97"/>
                  </a:lnTo>
                  <a:lnTo>
                    <a:pt x="647" y="78"/>
                  </a:lnTo>
                  <a:lnTo>
                    <a:pt x="616" y="63"/>
                  </a:lnTo>
                  <a:lnTo>
                    <a:pt x="584" y="48"/>
                  </a:lnTo>
                  <a:lnTo>
                    <a:pt x="550" y="32"/>
                  </a:lnTo>
                  <a:lnTo>
                    <a:pt x="515" y="19"/>
                  </a:lnTo>
                  <a:lnTo>
                    <a:pt x="479" y="6"/>
                  </a:lnTo>
                  <a:close/>
                </a:path>
              </a:pathLst>
            </a:custGeom>
            <a:solidFill>
              <a:srgbClr val="E575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69" name="Freeform 39"/>
            <p:cNvSpPr>
              <a:spLocks/>
            </p:cNvSpPr>
            <p:nvPr/>
          </p:nvSpPr>
          <p:spPr bwMode="auto">
            <a:xfrm>
              <a:off x="5648326" y="3314701"/>
              <a:ext cx="63500" cy="176213"/>
            </a:xfrm>
            <a:custGeom>
              <a:avLst/>
              <a:gdLst>
                <a:gd name="T0" fmla="*/ 2650718 w 78"/>
                <a:gd name="T1" fmla="*/ 133568660 h 222"/>
                <a:gd name="T2" fmla="*/ 2650718 w 78"/>
                <a:gd name="T3" fmla="*/ 134829139 h 222"/>
                <a:gd name="T4" fmla="*/ 1325359 w 78"/>
                <a:gd name="T5" fmla="*/ 137349302 h 222"/>
                <a:gd name="T6" fmla="*/ 1325359 w 78"/>
                <a:gd name="T7" fmla="*/ 138608987 h 222"/>
                <a:gd name="T8" fmla="*/ 0 w 78"/>
                <a:gd name="T9" fmla="*/ 139869466 h 222"/>
                <a:gd name="T10" fmla="*/ 7290288 w 78"/>
                <a:gd name="T11" fmla="*/ 131048497 h 222"/>
                <a:gd name="T12" fmla="*/ 16569429 w 78"/>
                <a:gd name="T13" fmla="*/ 119077919 h 222"/>
                <a:gd name="T14" fmla="*/ 23859718 w 78"/>
                <a:gd name="T15" fmla="*/ 104587178 h 222"/>
                <a:gd name="T16" fmla="*/ 30487327 w 78"/>
                <a:gd name="T17" fmla="*/ 87576273 h 222"/>
                <a:gd name="T18" fmla="*/ 36452256 w 78"/>
                <a:gd name="T19" fmla="*/ 68674651 h 222"/>
                <a:gd name="T20" fmla="*/ 43079865 w 78"/>
                <a:gd name="T21" fmla="*/ 49143583 h 222"/>
                <a:gd name="T22" fmla="*/ 47718622 w 78"/>
                <a:gd name="T23" fmla="*/ 27721797 h 222"/>
                <a:gd name="T24" fmla="*/ 51695513 w 78"/>
                <a:gd name="T25" fmla="*/ 7560490 h 222"/>
                <a:gd name="T26" fmla="*/ 50370154 w 78"/>
                <a:gd name="T27" fmla="*/ 5040327 h 222"/>
                <a:gd name="T28" fmla="*/ 50370154 w 78"/>
                <a:gd name="T29" fmla="*/ 3780642 h 222"/>
                <a:gd name="T30" fmla="*/ 49044795 w 78"/>
                <a:gd name="T31" fmla="*/ 1260479 h 222"/>
                <a:gd name="T32" fmla="*/ 47718622 w 78"/>
                <a:gd name="T33" fmla="*/ 0 h 222"/>
                <a:gd name="T34" fmla="*/ 45730583 w 78"/>
                <a:gd name="T35" fmla="*/ 19531068 h 222"/>
                <a:gd name="T36" fmla="*/ 43079865 w 78"/>
                <a:gd name="T37" fmla="*/ 37172212 h 222"/>
                <a:gd name="T38" fmla="*/ 37777615 w 78"/>
                <a:gd name="T39" fmla="*/ 56704073 h 222"/>
                <a:gd name="T40" fmla="*/ 32475365 w 78"/>
                <a:gd name="T41" fmla="*/ 74345217 h 222"/>
                <a:gd name="T42" fmla="*/ 26510436 w 78"/>
                <a:gd name="T43" fmla="*/ 92616600 h 222"/>
                <a:gd name="T44" fmla="*/ 18557468 w 78"/>
                <a:gd name="T45" fmla="*/ 108367026 h 222"/>
                <a:gd name="T46" fmla="*/ 11267179 w 78"/>
                <a:gd name="T47" fmla="*/ 121598083 h 222"/>
                <a:gd name="T48" fmla="*/ 2650718 w 78"/>
                <a:gd name="T49" fmla="*/ 133568660 h 222"/>
                <a:gd name="T50" fmla="*/ 2650718 w 78"/>
                <a:gd name="T51" fmla="*/ 133568660 h 222"/>
                <a:gd name="T52" fmla="*/ 2650718 w 78"/>
                <a:gd name="T53" fmla="*/ 133568660 h 222"/>
                <a:gd name="T54" fmla="*/ 2650718 w 78"/>
                <a:gd name="T55" fmla="*/ 133568660 h 222"/>
                <a:gd name="T56" fmla="*/ 2650718 w 78"/>
                <a:gd name="T57" fmla="*/ 133568660 h 2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8" h="222">
                  <a:moveTo>
                    <a:pt x="4" y="212"/>
                  </a:moveTo>
                  <a:lnTo>
                    <a:pt x="4" y="214"/>
                  </a:lnTo>
                  <a:lnTo>
                    <a:pt x="2" y="218"/>
                  </a:lnTo>
                  <a:lnTo>
                    <a:pt x="2" y="220"/>
                  </a:lnTo>
                  <a:lnTo>
                    <a:pt x="0" y="222"/>
                  </a:lnTo>
                  <a:lnTo>
                    <a:pt x="11" y="208"/>
                  </a:lnTo>
                  <a:lnTo>
                    <a:pt x="25" y="189"/>
                  </a:lnTo>
                  <a:lnTo>
                    <a:pt x="36" y="166"/>
                  </a:lnTo>
                  <a:lnTo>
                    <a:pt x="46" y="139"/>
                  </a:lnTo>
                  <a:lnTo>
                    <a:pt x="55" y="109"/>
                  </a:lnTo>
                  <a:lnTo>
                    <a:pt x="65" y="78"/>
                  </a:lnTo>
                  <a:lnTo>
                    <a:pt x="72" y="44"/>
                  </a:lnTo>
                  <a:lnTo>
                    <a:pt x="78" y="12"/>
                  </a:lnTo>
                  <a:lnTo>
                    <a:pt x="76" y="8"/>
                  </a:lnTo>
                  <a:lnTo>
                    <a:pt x="76" y="6"/>
                  </a:lnTo>
                  <a:lnTo>
                    <a:pt x="74" y="2"/>
                  </a:lnTo>
                  <a:lnTo>
                    <a:pt x="72" y="0"/>
                  </a:lnTo>
                  <a:lnTo>
                    <a:pt x="69" y="31"/>
                  </a:lnTo>
                  <a:lnTo>
                    <a:pt x="65" y="59"/>
                  </a:lnTo>
                  <a:lnTo>
                    <a:pt x="57" y="90"/>
                  </a:lnTo>
                  <a:lnTo>
                    <a:pt x="49" y="118"/>
                  </a:lnTo>
                  <a:lnTo>
                    <a:pt x="40" y="147"/>
                  </a:lnTo>
                  <a:lnTo>
                    <a:pt x="28" y="172"/>
                  </a:lnTo>
                  <a:lnTo>
                    <a:pt x="17" y="193"/>
                  </a:lnTo>
                  <a:lnTo>
                    <a:pt x="4" y="212"/>
                  </a:lnTo>
                  <a:close/>
                </a:path>
              </a:pathLst>
            </a:custGeom>
            <a:solidFill>
              <a:srgbClr val="E56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0" name="Freeform 40"/>
            <p:cNvSpPr>
              <a:spLocks/>
            </p:cNvSpPr>
            <p:nvPr/>
          </p:nvSpPr>
          <p:spPr bwMode="auto">
            <a:xfrm>
              <a:off x="5146676" y="3071813"/>
              <a:ext cx="565150" cy="752475"/>
            </a:xfrm>
            <a:custGeom>
              <a:avLst/>
              <a:gdLst>
                <a:gd name="T0" fmla="*/ 254991089 w 714"/>
                <a:gd name="T1" fmla="*/ 3796578 h 946"/>
                <a:gd name="T2" fmla="*/ 186701339 w 714"/>
                <a:gd name="T3" fmla="*/ 43657072 h 946"/>
                <a:gd name="T4" fmla="*/ 130315358 w 714"/>
                <a:gd name="T5" fmla="*/ 80986514 h 946"/>
                <a:gd name="T6" fmla="*/ 95857039 w 714"/>
                <a:gd name="T7" fmla="*/ 86680984 h 946"/>
                <a:gd name="T8" fmla="*/ 60145733 w 714"/>
                <a:gd name="T9" fmla="*/ 87946510 h 946"/>
                <a:gd name="T10" fmla="*/ 20674675 w 714"/>
                <a:gd name="T11" fmla="*/ 101232546 h 946"/>
                <a:gd name="T12" fmla="*/ 9397795 w 714"/>
                <a:gd name="T13" fmla="*/ 170197754 h 946"/>
                <a:gd name="T14" fmla="*/ 21301564 w 714"/>
                <a:gd name="T15" fmla="*/ 254980847 h 946"/>
                <a:gd name="T16" fmla="*/ 32578444 w 714"/>
                <a:gd name="T17" fmla="*/ 329639730 h 946"/>
                <a:gd name="T18" fmla="*/ 14409742 w 714"/>
                <a:gd name="T19" fmla="*/ 430873071 h 946"/>
                <a:gd name="T20" fmla="*/ 0 w 714"/>
                <a:gd name="T21" fmla="*/ 520084312 h 946"/>
                <a:gd name="T22" fmla="*/ 31325457 w 714"/>
                <a:gd name="T23" fmla="*/ 577027420 h 946"/>
                <a:gd name="T24" fmla="*/ 90844301 w 714"/>
                <a:gd name="T25" fmla="*/ 595376356 h 946"/>
                <a:gd name="T26" fmla="*/ 150990033 w 714"/>
                <a:gd name="T27" fmla="*/ 592845303 h 946"/>
                <a:gd name="T28" fmla="*/ 214267837 w 714"/>
                <a:gd name="T29" fmla="*/ 597907408 h 946"/>
                <a:gd name="T30" fmla="*/ 286943435 w 714"/>
                <a:gd name="T31" fmla="*/ 594110830 h 946"/>
                <a:gd name="T32" fmla="*/ 353980990 w 714"/>
                <a:gd name="T33" fmla="*/ 547923501 h 946"/>
                <a:gd name="T34" fmla="*/ 382800474 w 714"/>
                <a:gd name="T35" fmla="*/ 444159902 h 946"/>
                <a:gd name="T36" fmla="*/ 389692296 w 714"/>
                <a:gd name="T37" fmla="*/ 351152083 h 946"/>
                <a:gd name="T38" fmla="*/ 376534749 w 714"/>
                <a:gd name="T39" fmla="*/ 373296802 h 946"/>
                <a:gd name="T40" fmla="*/ 363377994 w 714"/>
                <a:gd name="T41" fmla="*/ 427076493 h 946"/>
                <a:gd name="T42" fmla="*/ 340823443 w 714"/>
                <a:gd name="T43" fmla="*/ 505531954 h 946"/>
                <a:gd name="T44" fmla="*/ 294462147 w 714"/>
                <a:gd name="T45" fmla="*/ 554250336 h 946"/>
                <a:gd name="T46" fmla="*/ 226171605 w 714"/>
                <a:gd name="T47" fmla="*/ 565006115 h 946"/>
                <a:gd name="T48" fmla="*/ 165399775 w 714"/>
                <a:gd name="T49" fmla="*/ 561210332 h 946"/>
                <a:gd name="T50" fmla="*/ 112772754 w 714"/>
                <a:gd name="T51" fmla="*/ 562475858 h 946"/>
                <a:gd name="T52" fmla="*/ 55132995 w 714"/>
                <a:gd name="T53" fmla="*/ 554250336 h 946"/>
                <a:gd name="T54" fmla="*/ 15662729 w 714"/>
                <a:gd name="T55" fmla="*/ 515655368 h 946"/>
                <a:gd name="T56" fmla="*/ 18168702 w 714"/>
                <a:gd name="T57" fmla="*/ 444159902 h 946"/>
                <a:gd name="T58" fmla="*/ 35711306 w 714"/>
                <a:gd name="T59" fmla="*/ 349886557 h 946"/>
                <a:gd name="T60" fmla="*/ 35711306 w 714"/>
                <a:gd name="T61" fmla="*/ 270165570 h 946"/>
                <a:gd name="T62" fmla="*/ 21301564 w 714"/>
                <a:gd name="T63" fmla="*/ 194240365 h 946"/>
                <a:gd name="T64" fmla="*/ 26313511 w 714"/>
                <a:gd name="T65" fmla="*/ 119581482 h 946"/>
                <a:gd name="T66" fmla="*/ 60771830 w 714"/>
                <a:gd name="T67" fmla="*/ 95538871 h 946"/>
                <a:gd name="T68" fmla="*/ 99615999 w 714"/>
                <a:gd name="T69" fmla="*/ 96171237 h 946"/>
                <a:gd name="T70" fmla="*/ 136580291 w 714"/>
                <a:gd name="T71" fmla="*/ 96171237 h 946"/>
                <a:gd name="T72" fmla="*/ 182942379 w 714"/>
                <a:gd name="T73" fmla="*/ 72128626 h 946"/>
                <a:gd name="T74" fmla="*/ 244967196 w 714"/>
                <a:gd name="T75" fmla="*/ 27839189 h 946"/>
                <a:gd name="T76" fmla="*/ 308871889 w 714"/>
                <a:gd name="T77" fmla="*/ 17715775 h 946"/>
                <a:gd name="T78" fmla="*/ 362125007 w 714"/>
                <a:gd name="T79" fmla="*/ 50616273 h 946"/>
                <a:gd name="T80" fmla="*/ 405355025 w 714"/>
                <a:gd name="T81" fmla="*/ 90476767 h 946"/>
                <a:gd name="T82" fmla="*/ 436680482 w 714"/>
                <a:gd name="T83" fmla="*/ 126541478 h 946"/>
                <a:gd name="T84" fmla="*/ 443572304 w 714"/>
                <a:gd name="T85" fmla="*/ 160707502 h 946"/>
                <a:gd name="T86" fmla="*/ 447331264 w 714"/>
                <a:gd name="T87" fmla="*/ 144889618 h 946"/>
                <a:gd name="T88" fmla="*/ 446078277 w 714"/>
                <a:gd name="T89" fmla="*/ 125275952 h 946"/>
                <a:gd name="T90" fmla="*/ 444825291 w 714"/>
                <a:gd name="T91" fmla="*/ 109458068 h 946"/>
                <a:gd name="T92" fmla="*/ 437933469 w 714"/>
                <a:gd name="T93" fmla="*/ 97436763 h 946"/>
                <a:gd name="T94" fmla="*/ 394704243 w 714"/>
                <a:gd name="T95" fmla="*/ 55678377 h 946"/>
                <a:gd name="T96" fmla="*/ 340823443 w 714"/>
                <a:gd name="T97" fmla="*/ 22777084 h 9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4" h="946">
                  <a:moveTo>
                    <a:pt x="479" y="6"/>
                  </a:moveTo>
                  <a:lnTo>
                    <a:pt x="443" y="0"/>
                  </a:lnTo>
                  <a:lnTo>
                    <a:pt x="407" y="6"/>
                  </a:lnTo>
                  <a:lnTo>
                    <a:pt x="368" y="21"/>
                  </a:lnTo>
                  <a:lnTo>
                    <a:pt x="332" y="44"/>
                  </a:lnTo>
                  <a:lnTo>
                    <a:pt x="298" y="69"/>
                  </a:lnTo>
                  <a:lnTo>
                    <a:pt x="264" y="93"/>
                  </a:lnTo>
                  <a:lnTo>
                    <a:pt x="235" y="114"/>
                  </a:lnTo>
                  <a:lnTo>
                    <a:pt x="208" y="128"/>
                  </a:lnTo>
                  <a:lnTo>
                    <a:pt x="189" y="133"/>
                  </a:lnTo>
                  <a:lnTo>
                    <a:pt x="170" y="135"/>
                  </a:lnTo>
                  <a:lnTo>
                    <a:pt x="153" y="137"/>
                  </a:lnTo>
                  <a:lnTo>
                    <a:pt x="134" y="137"/>
                  </a:lnTo>
                  <a:lnTo>
                    <a:pt x="115" y="139"/>
                  </a:lnTo>
                  <a:lnTo>
                    <a:pt x="96" y="139"/>
                  </a:lnTo>
                  <a:lnTo>
                    <a:pt x="75" y="143"/>
                  </a:lnTo>
                  <a:lnTo>
                    <a:pt x="52" y="147"/>
                  </a:lnTo>
                  <a:lnTo>
                    <a:pt x="33" y="160"/>
                  </a:lnTo>
                  <a:lnTo>
                    <a:pt x="21" y="189"/>
                  </a:lnTo>
                  <a:lnTo>
                    <a:pt x="15" y="225"/>
                  </a:lnTo>
                  <a:lnTo>
                    <a:pt x="15" y="269"/>
                  </a:lnTo>
                  <a:lnTo>
                    <a:pt x="19" y="315"/>
                  </a:lnTo>
                  <a:lnTo>
                    <a:pt x="25" y="361"/>
                  </a:lnTo>
                  <a:lnTo>
                    <a:pt x="34" y="403"/>
                  </a:lnTo>
                  <a:lnTo>
                    <a:pt x="46" y="439"/>
                  </a:lnTo>
                  <a:lnTo>
                    <a:pt x="52" y="475"/>
                  </a:lnTo>
                  <a:lnTo>
                    <a:pt x="52" y="521"/>
                  </a:lnTo>
                  <a:lnTo>
                    <a:pt x="44" y="572"/>
                  </a:lnTo>
                  <a:lnTo>
                    <a:pt x="34" y="626"/>
                  </a:lnTo>
                  <a:lnTo>
                    <a:pt x="23" y="681"/>
                  </a:lnTo>
                  <a:lnTo>
                    <a:pt x="12" y="735"/>
                  </a:lnTo>
                  <a:lnTo>
                    <a:pt x="4" y="782"/>
                  </a:lnTo>
                  <a:lnTo>
                    <a:pt x="0" y="822"/>
                  </a:lnTo>
                  <a:lnTo>
                    <a:pt x="8" y="861"/>
                  </a:lnTo>
                  <a:lnTo>
                    <a:pt x="25" y="891"/>
                  </a:lnTo>
                  <a:lnTo>
                    <a:pt x="50" y="912"/>
                  </a:lnTo>
                  <a:lnTo>
                    <a:pt x="78" y="927"/>
                  </a:lnTo>
                  <a:lnTo>
                    <a:pt x="111" y="937"/>
                  </a:lnTo>
                  <a:lnTo>
                    <a:pt x="145" y="941"/>
                  </a:lnTo>
                  <a:lnTo>
                    <a:pt x="180" y="941"/>
                  </a:lnTo>
                  <a:lnTo>
                    <a:pt x="210" y="939"/>
                  </a:lnTo>
                  <a:lnTo>
                    <a:pt x="241" y="937"/>
                  </a:lnTo>
                  <a:lnTo>
                    <a:pt x="273" y="939"/>
                  </a:lnTo>
                  <a:lnTo>
                    <a:pt x="307" y="941"/>
                  </a:lnTo>
                  <a:lnTo>
                    <a:pt x="342" y="945"/>
                  </a:lnTo>
                  <a:lnTo>
                    <a:pt x="380" y="946"/>
                  </a:lnTo>
                  <a:lnTo>
                    <a:pt x="418" y="945"/>
                  </a:lnTo>
                  <a:lnTo>
                    <a:pt x="458" y="939"/>
                  </a:lnTo>
                  <a:lnTo>
                    <a:pt x="500" y="927"/>
                  </a:lnTo>
                  <a:lnTo>
                    <a:pt x="538" y="904"/>
                  </a:lnTo>
                  <a:lnTo>
                    <a:pt x="565" y="866"/>
                  </a:lnTo>
                  <a:lnTo>
                    <a:pt x="586" y="817"/>
                  </a:lnTo>
                  <a:lnTo>
                    <a:pt x="601" y="759"/>
                  </a:lnTo>
                  <a:lnTo>
                    <a:pt x="611" y="702"/>
                  </a:lnTo>
                  <a:lnTo>
                    <a:pt x="617" y="645"/>
                  </a:lnTo>
                  <a:lnTo>
                    <a:pt x="620" y="595"/>
                  </a:lnTo>
                  <a:lnTo>
                    <a:pt x="622" y="555"/>
                  </a:lnTo>
                  <a:lnTo>
                    <a:pt x="617" y="569"/>
                  </a:lnTo>
                  <a:lnTo>
                    <a:pt x="609" y="580"/>
                  </a:lnTo>
                  <a:lnTo>
                    <a:pt x="601" y="590"/>
                  </a:lnTo>
                  <a:lnTo>
                    <a:pt x="592" y="599"/>
                  </a:lnTo>
                  <a:lnTo>
                    <a:pt x="586" y="635"/>
                  </a:lnTo>
                  <a:lnTo>
                    <a:pt x="580" y="675"/>
                  </a:lnTo>
                  <a:lnTo>
                    <a:pt x="571" y="719"/>
                  </a:lnTo>
                  <a:lnTo>
                    <a:pt x="559" y="759"/>
                  </a:lnTo>
                  <a:lnTo>
                    <a:pt x="544" y="799"/>
                  </a:lnTo>
                  <a:lnTo>
                    <a:pt x="525" y="834"/>
                  </a:lnTo>
                  <a:lnTo>
                    <a:pt x="500" y="859"/>
                  </a:lnTo>
                  <a:lnTo>
                    <a:pt x="470" y="876"/>
                  </a:lnTo>
                  <a:lnTo>
                    <a:pt x="431" y="885"/>
                  </a:lnTo>
                  <a:lnTo>
                    <a:pt x="395" y="891"/>
                  </a:lnTo>
                  <a:lnTo>
                    <a:pt x="361" y="893"/>
                  </a:lnTo>
                  <a:lnTo>
                    <a:pt x="327" y="891"/>
                  </a:lnTo>
                  <a:lnTo>
                    <a:pt x="294" y="889"/>
                  </a:lnTo>
                  <a:lnTo>
                    <a:pt x="264" y="887"/>
                  </a:lnTo>
                  <a:lnTo>
                    <a:pt x="235" y="885"/>
                  </a:lnTo>
                  <a:lnTo>
                    <a:pt x="208" y="887"/>
                  </a:lnTo>
                  <a:lnTo>
                    <a:pt x="180" y="889"/>
                  </a:lnTo>
                  <a:lnTo>
                    <a:pt x="147" y="889"/>
                  </a:lnTo>
                  <a:lnTo>
                    <a:pt x="117" y="885"/>
                  </a:lnTo>
                  <a:lnTo>
                    <a:pt x="88" y="876"/>
                  </a:lnTo>
                  <a:lnTo>
                    <a:pt x="61" y="862"/>
                  </a:lnTo>
                  <a:lnTo>
                    <a:pt x="40" y="843"/>
                  </a:lnTo>
                  <a:lnTo>
                    <a:pt x="25" y="815"/>
                  </a:lnTo>
                  <a:lnTo>
                    <a:pt x="17" y="780"/>
                  </a:lnTo>
                  <a:lnTo>
                    <a:pt x="21" y="744"/>
                  </a:lnTo>
                  <a:lnTo>
                    <a:pt x="29" y="702"/>
                  </a:lnTo>
                  <a:lnTo>
                    <a:pt x="38" y="654"/>
                  </a:lnTo>
                  <a:lnTo>
                    <a:pt x="50" y="603"/>
                  </a:lnTo>
                  <a:lnTo>
                    <a:pt x="57" y="553"/>
                  </a:lnTo>
                  <a:lnTo>
                    <a:pt x="63" y="506"/>
                  </a:lnTo>
                  <a:lnTo>
                    <a:pt x="63" y="462"/>
                  </a:lnTo>
                  <a:lnTo>
                    <a:pt x="57" y="427"/>
                  </a:lnTo>
                  <a:lnTo>
                    <a:pt x="48" y="393"/>
                  </a:lnTo>
                  <a:lnTo>
                    <a:pt x="38" y="351"/>
                  </a:lnTo>
                  <a:lnTo>
                    <a:pt x="34" y="307"/>
                  </a:lnTo>
                  <a:lnTo>
                    <a:pt x="33" y="263"/>
                  </a:lnTo>
                  <a:lnTo>
                    <a:pt x="34" y="223"/>
                  </a:lnTo>
                  <a:lnTo>
                    <a:pt x="42" y="189"/>
                  </a:lnTo>
                  <a:lnTo>
                    <a:pt x="55" y="164"/>
                  </a:lnTo>
                  <a:lnTo>
                    <a:pt x="75" y="152"/>
                  </a:lnTo>
                  <a:lnTo>
                    <a:pt x="97" y="151"/>
                  </a:lnTo>
                  <a:lnTo>
                    <a:pt x="118" y="151"/>
                  </a:lnTo>
                  <a:lnTo>
                    <a:pt x="139" y="152"/>
                  </a:lnTo>
                  <a:lnTo>
                    <a:pt x="159" y="152"/>
                  </a:lnTo>
                  <a:lnTo>
                    <a:pt x="178" y="154"/>
                  </a:lnTo>
                  <a:lnTo>
                    <a:pt x="197" y="154"/>
                  </a:lnTo>
                  <a:lnTo>
                    <a:pt x="218" y="152"/>
                  </a:lnTo>
                  <a:lnTo>
                    <a:pt x="237" y="149"/>
                  </a:lnTo>
                  <a:lnTo>
                    <a:pt x="262" y="135"/>
                  </a:lnTo>
                  <a:lnTo>
                    <a:pt x="292" y="114"/>
                  </a:lnTo>
                  <a:lnTo>
                    <a:pt x="323" y="90"/>
                  </a:lnTo>
                  <a:lnTo>
                    <a:pt x="357" y="65"/>
                  </a:lnTo>
                  <a:lnTo>
                    <a:pt x="391" y="44"/>
                  </a:lnTo>
                  <a:lnTo>
                    <a:pt x="426" y="27"/>
                  </a:lnTo>
                  <a:lnTo>
                    <a:pt x="460" y="21"/>
                  </a:lnTo>
                  <a:lnTo>
                    <a:pt x="493" y="28"/>
                  </a:lnTo>
                  <a:lnTo>
                    <a:pt x="523" y="46"/>
                  </a:lnTo>
                  <a:lnTo>
                    <a:pt x="552" y="63"/>
                  </a:lnTo>
                  <a:lnTo>
                    <a:pt x="578" y="80"/>
                  </a:lnTo>
                  <a:lnTo>
                    <a:pt x="603" y="99"/>
                  </a:lnTo>
                  <a:lnTo>
                    <a:pt x="626" y="120"/>
                  </a:lnTo>
                  <a:lnTo>
                    <a:pt x="647" y="143"/>
                  </a:lnTo>
                  <a:lnTo>
                    <a:pt x="668" y="166"/>
                  </a:lnTo>
                  <a:lnTo>
                    <a:pt x="689" y="189"/>
                  </a:lnTo>
                  <a:lnTo>
                    <a:pt x="697" y="200"/>
                  </a:lnTo>
                  <a:lnTo>
                    <a:pt x="703" y="215"/>
                  </a:lnTo>
                  <a:lnTo>
                    <a:pt x="706" y="233"/>
                  </a:lnTo>
                  <a:lnTo>
                    <a:pt x="708" y="254"/>
                  </a:lnTo>
                  <a:lnTo>
                    <a:pt x="710" y="248"/>
                  </a:lnTo>
                  <a:lnTo>
                    <a:pt x="714" y="238"/>
                  </a:lnTo>
                  <a:lnTo>
                    <a:pt x="714" y="229"/>
                  </a:lnTo>
                  <a:lnTo>
                    <a:pt x="714" y="217"/>
                  </a:lnTo>
                  <a:lnTo>
                    <a:pt x="712" y="208"/>
                  </a:lnTo>
                  <a:lnTo>
                    <a:pt x="712" y="198"/>
                  </a:lnTo>
                  <a:lnTo>
                    <a:pt x="712" y="189"/>
                  </a:lnTo>
                  <a:lnTo>
                    <a:pt x="712" y="181"/>
                  </a:lnTo>
                  <a:lnTo>
                    <a:pt x="710" y="173"/>
                  </a:lnTo>
                  <a:lnTo>
                    <a:pt x="706" y="168"/>
                  </a:lnTo>
                  <a:lnTo>
                    <a:pt x="703" y="160"/>
                  </a:lnTo>
                  <a:lnTo>
                    <a:pt x="699" y="154"/>
                  </a:lnTo>
                  <a:lnTo>
                    <a:pt x="678" y="130"/>
                  </a:lnTo>
                  <a:lnTo>
                    <a:pt x="655" y="109"/>
                  </a:lnTo>
                  <a:lnTo>
                    <a:pt x="630" y="88"/>
                  </a:lnTo>
                  <a:lnTo>
                    <a:pt x="603" y="69"/>
                  </a:lnTo>
                  <a:lnTo>
                    <a:pt x="575" y="51"/>
                  </a:lnTo>
                  <a:lnTo>
                    <a:pt x="544" y="36"/>
                  </a:lnTo>
                  <a:lnTo>
                    <a:pt x="514" y="21"/>
                  </a:lnTo>
                  <a:lnTo>
                    <a:pt x="479" y="6"/>
                  </a:lnTo>
                  <a:close/>
                </a:path>
              </a:pathLst>
            </a:custGeom>
            <a:solidFill>
              <a:srgbClr val="E56D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1" name="Freeform 41"/>
            <p:cNvSpPr>
              <a:spLocks/>
            </p:cNvSpPr>
            <p:nvPr/>
          </p:nvSpPr>
          <p:spPr bwMode="auto">
            <a:xfrm>
              <a:off x="5651501" y="3303588"/>
              <a:ext cx="55563" cy="179388"/>
            </a:xfrm>
            <a:custGeom>
              <a:avLst/>
              <a:gdLst>
                <a:gd name="T0" fmla="*/ 2002719 w 68"/>
                <a:gd name="T1" fmla="*/ 137937413 h 225"/>
                <a:gd name="T2" fmla="*/ 2002719 w 68"/>
                <a:gd name="T3" fmla="*/ 139208277 h 225"/>
                <a:gd name="T4" fmla="*/ 1335146 w 68"/>
                <a:gd name="T5" fmla="*/ 140479939 h 225"/>
                <a:gd name="T6" fmla="*/ 1335146 w 68"/>
                <a:gd name="T7" fmla="*/ 141750803 h 225"/>
                <a:gd name="T8" fmla="*/ 0 w 68"/>
                <a:gd name="T9" fmla="*/ 143022465 h 225"/>
                <a:gd name="T10" fmla="*/ 8679267 w 68"/>
                <a:gd name="T11" fmla="*/ 130945267 h 225"/>
                <a:gd name="T12" fmla="*/ 16023389 w 68"/>
                <a:gd name="T13" fmla="*/ 117596408 h 225"/>
                <a:gd name="T14" fmla="*/ 24035900 w 68"/>
                <a:gd name="T15" fmla="*/ 101705023 h 225"/>
                <a:gd name="T16" fmla="*/ 30044875 w 68"/>
                <a:gd name="T17" fmla="*/ 83271112 h 225"/>
                <a:gd name="T18" fmla="*/ 35385460 w 68"/>
                <a:gd name="T19" fmla="*/ 65472634 h 225"/>
                <a:gd name="T20" fmla="*/ 40726862 w 68"/>
                <a:gd name="T21" fmla="*/ 45767061 h 225"/>
                <a:gd name="T22" fmla="*/ 43397971 w 68"/>
                <a:gd name="T23" fmla="*/ 27968582 h 225"/>
                <a:gd name="T24" fmla="*/ 45400691 w 68"/>
                <a:gd name="T25" fmla="*/ 8263807 h 225"/>
                <a:gd name="T26" fmla="*/ 44065545 w 68"/>
                <a:gd name="T27" fmla="*/ 5721281 h 225"/>
                <a:gd name="T28" fmla="*/ 43397971 w 68"/>
                <a:gd name="T29" fmla="*/ 3814188 h 225"/>
                <a:gd name="T30" fmla="*/ 42062008 w 68"/>
                <a:gd name="T31" fmla="*/ 2542526 h 225"/>
                <a:gd name="T32" fmla="*/ 40726862 w 68"/>
                <a:gd name="T33" fmla="*/ 0 h 225"/>
                <a:gd name="T34" fmla="*/ 40726862 w 68"/>
                <a:gd name="T35" fmla="*/ 17163047 h 225"/>
                <a:gd name="T36" fmla="*/ 38056569 w 68"/>
                <a:gd name="T37" fmla="*/ 34960728 h 225"/>
                <a:gd name="T38" fmla="*/ 35385460 w 68"/>
                <a:gd name="T39" fmla="*/ 53395436 h 225"/>
                <a:gd name="T40" fmla="*/ 31380021 w 68"/>
                <a:gd name="T41" fmla="*/ 72464779 h 225"/>
                <a:gd name="T42" fmla="*/ 25371046 w 68"/>
                <a:gd name="T43" fmla="*/ 90898690 h 225"/>
                <a:gd name="T44" fmla="*/ 18694498 w 68"/>
                <a:gd name="T45" fmla="*/ 108061737 h 225"/>
                <a:gd name="T46" fmla="*/ 11350377 w 68"/>
                <a:gd name="T47" fmla="*/ 123316892 h 225"/>
                <a:gd name="T48" fmla="*/ 2002719 w 68"/>
                <a:gd name="T49" fmla="*/ 137937413 h 2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225">
                  <a:moveTo>
                    <a:pt x="3" y="217"/>
                  </a:moveTo>
                  <a:lnTo>
                    <a:pt x="3" y="219"/>
                  </a:lnTo>
                  <a:lnTo>
                    <a:pt x="2" y="221"/>
                  </a:lnTo>
                  <a:lnTo>
                    <a:pt x="2" y="223"/>
                  </a:lnTo>
                  <a:lnTo>
                    <a:pt x="0" y="225"/>
                  </a:lnTo>
                  <a:lnTo>
                    <a:pt x="13" y="206"/>
                  </a:lnTo>
                  <a:lnTo>
                    <a:pt x="24" y="185"/>
                  </a:lnTo>
                  <a:lnTo>
                    <a:pt x="36" y="160"/>
                  </a:lnTo>
                  <a:lnTo>
                    <a:pt x="45" y="131"/>
                  </a:lnTo>
                  <a:lnTo>
                    <a:pt x="53" y="103"/>
                  </a:lnTo>
                  <a:lnTo>
                    <a:pt x="61" y="72"/>
                  </a:lnTo>
                  <a:lnTo>
                    <a:pt x="65" y="44"/>
                  </a:lnTo>
                  <a:lnTo>
                    <a:pt x="68" y="13"/>
                  </a:lnTo>
                  <a:lnTo>
                    <a:pt x="66" y="9"/>
                  </a:lnTo>
                  <a:lnTo>
                    <a:pt x="65" y="6"/>
                  </a:lnTo>
                  <a:lnTo>
                    <a:pt x="63" y="4"/>
                  </a:lnTo>
                  <a:lnTo>
                    <a:pt x="61" y="0"/>
                  </a:lnTo>
                  <a:lnTo>
                    <a:pt x="61" y="27"/>
                  </a:lnTo>
                  <a:lnTo>
                    <a:pt x="57" y="55"/>
                  </a:lnTo>
                  <a:lnTo>
                    <a:pt x="53" y="84"/>
                  </a:lnTo>
                  <a:lnTo>
                    <a:pt x="47" y="114"/>
                  </a:lnTo>
                  <a:lnTo>
                    <a:pt x="38" y="143"/>
                  </a:lnTo>
                  <a:lnTo>
                    <a:pt x="28" y="170"/>
                  </a:lnTo>
                  <a:lnTo>
                    <a:pt x="17" y="194"/>
                  </a:lnTo>
                  <a:lnTo>
                    <a:pt x="3" y="217"/>
                  </a:lnTo>
                  <a:close/>
                </a:path>
              </a:pathLst>
            </a:custGeom>
            <a:solidFill>
              <a:srgbClr val="E56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2" name="Freeform 42"/>
            <p:cNvSpPr>
              <a:spLocks/>
            </p:cNvSpPr>
            <p:nvPr/>
          </p:nvSpPr>
          <p:spPr bwMode="auto">
            <a:xfrm>
              <a:off x="5159376" y="3089276"/>
              <a:ext cx="549275" cy="692150"/>
            </a:xfrm>
            <a:custGeom>
              <a:avLst/>
              <a:gdLst>
                <a:gd name="T0" fmla="*/ 258432695 w 691"/>
                <a:gd name="T1" fmla="*/ 3780631 h 872"/>
                <a:gd name="T2" fmla="*/ 193350364 w 691"/>
                <a:gd name="T3" fmla="*/ 43472894 h 872"/>
                <a:gd name="T4" fmla="*/ 139010294 w 691"/>
                <a:gd name="T5" fmla="*/ 80645000 h 872"/>
                <a:gd name="T6" fmla="*/ 101730340 w 691"/>
                <a:gd name="T7" fmla="*/ 83795394 h 872"/>
                <a:gd name="T8" fmla="*/ 63818442 w 691"/>
                <a:gd name="T9" fmla="*/ 81905475 h 872"/>
                <a:gd name="T10" fmla="*/ 24010710 w 691"/>
                <a:gd name="T11" fmla="*/ 90095388 h 872"/>
                <a:gd name="T12" fmla="*/ 10109522 w 691"/>
                <a:gd name="T13" fmla="*/ 152469850 h 872"/>
                <a:gd name="T14" fmla="*/ 19587894 w 691"/>
                <a:gd name="T15" fmla="*/ 234374531 h 872"/>
                <a:gd name="T16" fmla="*/ 29065471 w 691"/>
                <a:gd name="T17" fmla="*/ 305569144 h 872"/>
                <a:gd name="T18" fmla="*/ 13269244 w 691"/>
                <a:gd name="T19" fmla="*/ 398814925 h 872"/>
                <a:gd name="T20" fmla="*/ 0 w 691"/>
                <a:gd name="T21" fmla="*/ 478199450 h 872"/>
                <a:gd name="T22" fmla="*/ 27802377 w 691"/>
                <a:gd name="T23" fmla="*/ 529863050 h 872"/>
                <a:gd name="T24" fmla="*/ 82142447 w 691"/>
                <a:gd name="T25" fmla="*/ 546873906 h 872"/>
                <a:gd name="T26" fmla="*/ 137746405 w 691"/>
                <a:gd name="T27" fmla="*/ 544353750 h 872"/>
                <a:gd name="T28" fmla="*/ 195878142 w 691"/>
                <a:gd name="T29" fmla="*/ 548134381 h 872"/>
                <a:gd name="T30" fmla="*/ 261591623 w 691"/>
                <a:gd name="T31" fmla="*/ 544353750 h 872"/>
                <a:gd name="T32" fmla="*/ 320987248 w 691"/>
                <a:gd name="T33" fmla="*/ 512221956 h 872"/>
                <a:gd name="T34" fmla="*/ 350052719 w 691"/>
                <a:gd name="T35" fmla="*/ 439767663 h 872"/>
                <a:gd name="T36" fmla="*/ 363321963 w 691"/>
                <a:gd name="T37" fmla="*/ 364162975 h 872"/>
                <a:gd name="T38" fmla="*/ 347524941 w 691"/>
                <a:gd name="T39" fmla="*/ 374873044 h 872"/>
                <a:gd name="T40" fmla="*/ 331728714 w 691"/>
                <a:gd name="T41" fmla="*/ 414566100 h 872"/>
                <a:gd name="T42" fmla="*/ 307718004 w 691"/>
                <a:gd name="T43" fmla="*/ 471269219 h 872"/>
                <a:gd name="T44" fmla="*/ 266646383 w 691"/>
                <a:gd name="T45" fmla="*/ 504661488 h 872"/>
                <a:gd name="T46" fmla="*/ 205355719 w 691"/>
                <a:gd name="T47" fmla="*/ 514742113 h 872"/>
                <a:gd name="T48" fmla="*/ 149751761 w 691"/>
                <a:gd name="T49" fmla="*/ 512221956 h 872"/>
                <a:gd name="T50" fmla="*/ 101730340 w 691"/>
                <a:gd name="T51" fmla="*/ 514742113 h 872"/>
                <a:gd name="T52" fmla="*/ 50549198 w 691"/>
                <a:gd name="T53" fmla="*/ 505921169 h 872"/>
                <a:gd name="T54" fmla="*/ 14533133 w 691"/>
                <a:gd name="T55" fmla="*/ 471269219 h 872"/>
                <a:gd name="T56" fmla="*/ 17060116 w 691"/>
                <a:gd name="T57" fmla="*/ 408895550 h 872"/>
                <a:gd name="T58" fmla="*/ 34121027 w 691"/>
                <a:gd name="T59" fmla="*/ 321949763 h 872"/>
                <a:gd name="T60" fmla="*/ 34121027 w 691"/>
                <a:gd name="T61" fmla="*/ 247605550 h 872"/>
                <a:gd name="T62" fmla="*/ 20851783 w 691"/>
                <a:gd name="T63" fmla="*/ 176410938 h 872"/>
                <a:gd name="T64" fmla="*/ 27802377 w 691"/>
                <a:gd name="T65" fmla="*/ 105846563 h 872"/>
                <a:gd name="T66" fmla="*/ 63818442 w 691"/>
                <a:gd name="T67" fmla="*/ 86315550 h 872"/>
                <a:gd name="T68" fmla="*/ 104889268 w 691"/>
                <a:gd name="T69" fmla="*/ 93876019 h 872"/>
                <a:gd name="T70" fmla="*/ 143433111 w 691"/>
                <a:gd name="T71" fmla="*/ 95765938 h 872"/>
                <a:gd name="T72" fmla="*/ 190822586 w 691"/>
                <a:gd name="T73" fmla="*/ 73084531 h 872"/>
                <a:gd name="T74" fmla="*/ 248322379 w 691"/>
                <a:gd name="T75" fmla="*/ 27721719 h 872"/>
                <a:gd name="T76" fmla="*/ 308981098 w 691"/>
                <a:gd name="T77" fmla="*/ 20161250 h 872"/>
                <a:gd name="T78" fmla="*/ 358267202 w 691"/>
                <a:gd name="T79" fmla="*/ 55443438 h 872"/>
                <a:gd name="T80" fmla="*/ 394283267 w 691"/>
                <a:gd name="T81" fmla="*/ 98286094 h 872"/>
                <a:gd name="T82" fmla="*/ 422084849 w 691"/>
                <a:gd name="T83" fmla="*/ 133568281 h 872"/>
                <a:gd name="T84" fmla="*/ 428403499 w 691"/>
                <a:gd name="T85" fmla="*/ 154990006 h 872"/>
                <a:gd name="T86" fmla="*/ 434090204 w 691"/>
                <a:gd name="T87" fmla="*/ 148689219 h 872"/>
                <a:gd name="T88" fmla="*/ 433459055 w 691"/>
                <a:gd name="T89" fmla="*/ 122227975 h 872"/>
                <a:gd name="T90" fmla="*/ 411343383 w 691"/>
                <a:gd name="T91" fmla="*/ 91355863 h 872"/>
                <a:gd name="T92" fmla="*/ 370272557 w 691"/>
                <a:gd name="T93" fmla="*/ 49143444 h 872"/>
                <a:gd name="T94" fmla="*/ 319723359 w 691"/>
                <a:gd name="T95" fmla="*/ 15751175 h 87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91" h="872">
                  <a:moveTo>
                    <a:pt x="476" y="7"/>
                  </a:moveTo>
                  <a:lnTo>
                    <a:pt x="443" y="0"/>
                  </a:lnTo>
                  <a:lnTo>
                    <a:pt x="409" y="6"/>
                  </a:lnTo>
                  <a:lnTo>
                    <a:pt x="374" y="23"/>
                  </a:lnTo>
                  <a:lnTo>
                    <a:pt x="340" y="44"/>
                  </a:lnTo>
                  <a:lnTo>
                    <a:pt x="306" y="69"/>
                  </a:lnTo>
                  <a:lnTo>
                    <a:pt x="275" y="93"/>
                  </a:lnTo>
                  <a:lnTo>
                    <a:pt x="245" y="114"/>
                  </a:lnTo>
                  <a:lnTo>
                    <a:pt x="220" y="128"/>
                  </a:lnTo>
                  <a:lnTo>
                    <a:pt x="201" y="131"/>
                  </a:lnTo>
                  <a:lnTo>
                    <a:pt x="180" y="133"/>
                  </a:lnTo>
                  <a:lnTo>
                    <a:pt x="161" y="133"/>
                  </a:lnTo>
                  <a:lnTo>
                    <a:pt x="142" y="131"/>
                  </a:lnTo>
                  <a:lnTo>
                    <a:pt x="122" y="131"/>
                  </a:lnTo>
                  <a:lnTo>
                    <a:pt x="101" y="130"/>
                  </a:lnTo>
                  <a:lnTo>
                    <a:pt x="80" y="130"/>
                  </a:lnTo>
                  <a:lnTo>
                    <a:pt x="58" y="131"/>
                  </a:lnTo>
                  <a:lnTo>
                    <a:pt x="38" y="143"/>
                  </a:lnTo>
                  <a:lnTo>
                    <a:pt x="25" y="168"/>
                  </a:lnTo>
                  <a:lnTo>
                    <a:pt x="17" y="202"/>
                  </a:lnTo>
                  <a:lnTo>
                    <a:pt x="16" y="242"/>
                  </a:lnTo>
                  <a:lnTo>
                    <a:pt x="17" y="286"/>
                  </a:lnTo>
                  <a:lnTo>
                    <a:pt x="21" y="330"/>
                  </a:lnTo>
                  <a:lnTo>
                    <a:pt x="31" y="372"/>
                  </a:lnTo>
                  <a:lnTo>
                    <a:pt x="40" y="406"/>
                  </a:lnTo>
                  <a:lnTo>
                    <a:pt x="46" y="441"/>
                  </a:lnTo>
                  <a:lnTo>
                    <a:pt x="46" y="485"/>
                  </a:lnTo>
                  <a:lnTo>
                    <a:pt x="40" y="532"/>
                  </a:lnTo>
                  <a:lnTo>
                    <a:pt x="33" y="582"/>
                  </a:lnTo>
                  <a:lnTo>
                    <a:pt x="21" y="633"/>
                  </a:lnTo>
                  <a:lnTo>
                    <a:pt x="12" y="681"/>
                  </a:lnTo>
                  <a:lnTo>
                    <a:pt x="4" y="723"/>
                  </a:lnTo>
                  <a:lnTo>
                    <a:pt x="0" y="759"/>
                  </a:lnTo>
                  <a:lnTo>
                    <a:pt x="8" y="794"/>
                  </a:lnTo>
                  <a:lnTo>
                    <a:pt x="23" y="822"/>
                  </a:lnTo>
                  <a:lnTo>
                    <a:pt x="44" y="841"/>
                  </a:lnTo>
                  <a:lnTo>
                    <a:pt x="71" y="855"/>
                  </a:lnTo>
                  <a:lnTo>
                    <a:pt x="100" y="864"/>
                  </a:lnTo>
                  <a:lnTo>
                    <a:pt x="130" y="868"/>
                  </a:lnTo>
                  <a:lnTo>
                    <a:pt x="163" y="868"/>
                  </a:lnTo>
                  <a:lnTo>
                    <a:pt x="191" y="866"/>
                  </a:lnTo>
                  <a:lnTo>
                    <a:pt x="218" y="864"/>
                  </a:lnTo>
                  <a:lnTo>
                    <a:pt x="247" y="866"/>
                  </a:lnTo>
                  <a:lnTo>
                    <a:pt x="277" y="868"/>
                  </a:lnTo>
                  <a:lnTo>
                    <a:pt x="310" y="870"/>
                  </a:lnTo>
                  <a:lnTo>
                    <a:pt x="344" y="872"/>
                  </a:lnTo>
                  <a:lnTo>
                    <a:pt x="378" y="870"/>
                  </a:lnTo>
                  <a:lnTo>
                    <a:pt x="414" y="864"/>
                  </a:lnTo>
                  <a:lnTo>
                    <a:pt x="453" y="855"/>
                  </a:lnTo>
                  <a:lnTo>
                    <a:pt x="483" y="838"/>
                  </a:lnTo>
                  <a:lnTo>
                    <a:pt x="508" y="813"/>
                  </a:lnTo>
                  <a:lnTo>
                    <a:pt x="527" y="778"/>
                  </a:lnTo>
                  <a:lnTo>
                    <a:pt x="542" y="738"/>
                  </a:lnTo>
                  <a:lnTo>
                    <a:pt x="554" y="698"/>
                  </a:lnTo>
                  <a:lnTo>
                    <a:pt x="563" y="654"/>
                  </a:lnTo>
                  <a:lnTo>
                    <a:pt x="569" y="614"/>
                  </a:lnTo>
                  <a:lnTo>
                    <a:pt x="575" y="578"/>
                  </a:lnTo>
                  <a:lnTo>
                    <a:pt x="567" y="586"/>
                  </a:lnTo>
                  <a:lnTo>
                    <a:pt x="560" y="591"/>
                  </a:lnTo>
                  <a:lnTo>
                    <a:pt x="550" y="595"/>
                  </a:lnTo>
                  <a:lnTo>
                    <a:pt x="540" y="599"/>
                  </a:lnTo>
                  <a:lnTo>
                    <a:pt x="533" y="628"/>
                  </a:lnTo>
                  <a:lnTo>
                    <a:pt x="525" y="658"/>
                  </a:lnTo>
                  <a:lnTo>
                    <a:pt x="514" y="691"/>
                  </a:lnTo>
                  <a:lnTo>
                    <a:pt x="502" y="719"/>
                  </a:lnTo>
                  <a:lnTo>
                    <a:pt x="487" y="748"/>
                  </a:lnTo>
                  <a:lnTo>
                    <a:pt x="468" y="771"/>
                  </a:lnTo>
                  <a:lnTo>
                    <a:pt x="447" y="790"/>
                  </a:lnTo>
                  <a:lnTo>
                    <a:pt x="422" y="801"/>
                  </a:lnTo>
                  <a:lnTo>
                    <a:pt x="388" y="811"/>
                  </a:lnTo>
                  <a:lnTo>
                    <a:pt x="355" y="815"/>
                  </a:lnTo>
                  <a:lnTo>
                    <a:pt x="325" y="817"/>
                  </a:lnTo>
                  <a:lnTo>
                    <a:pt x="294" y="817"/>
                  </a:lnTo>
                  <a:lnTo>
                    <a:pt x="266" y="815"/>
                  </a:lnTo>
                  <a:lnTo>
                    <a:pt x="237" y="813"/>
                  </a:lnTo>
                  <a:lnTo>
                    <a:pt x="212" y="813"/>
                  </a:lnTo>
                  <a:lnTo>
                    <a:pt x="187" y="815"/>
                  </a:lnTo>
                  <a:lnTo>
                    <a:pt x="161" y="817"/>
                  </a:lnTo>
                  <a:lnTo>
                    <a:pt x="134" y="815"/>
                  </a:lnTo>
                  <a:lnTo>
                    <a:pt x="105" y="811"/>
                  </a:lnTo>
                  <a:lnTo>
                    <a:pt x="80" y="803"/>
                  </a:lnTo>
                  <a:lnTo>
                    <a:pt x="56" y="790"/>
                  </a:lnTo>
                  <a:lnTo>
                    <a:pt x="37" y="773"/>
                  </a:lnTo>
                  <a:lnTo>
                    <a:pt x="23" y="748"/>
                  </a:lnTo>
                  <a:lnTo>
                    <a:pt x="16" y="715"/>
                  </a:lnTo>
                  <a:lnTo>
                    <a:pt x="19" y="685"/>
                  </a:lnTo>
                  <a:lnTo>
                    <a:pt x="27" y="649"/>
                  </a:lnTo>
                  <a:lnTo>
                    <a:pt x="35" y="605"/>
                  </a:lnTo>
                  <a:lnTo>
                    <a:pt x="46" y="559"/>
                  </a:lnTo>
                  <a:lnTo>
                    <a:pt x="54" y="511"/>
                  </a:lnTo>
                  <a:lnTo>
                    <a:pt x="59" y="467"/>
                  </a:lnTo>
                  <a:lnTo>
                    <a:pt x="59" y="427"/>
                  </a:lnTo>
                  <a:lnTo>
                    <a:pt x="54" y="393"/>
                  </a:lnTo>
                  <a:lnTo>
                    <a:pt x="44" y="361"/>
                  </a:lnTo>
                  <a:lnTo>
                    <a:pt x="37" y="320"/>
                  </a:lnTo>
                  <a:lnTo>
                    <a:pt x="33" y="280"/>
                  </a:lnTo>
                  <a:lnTo>
                    <a:pt x="33" y="238"/>
                  </a:lnTo>
                  <a:lnTo>
                    <a:pt x="35" y="200"/>
                  </a:lnTo>
                  <a:lnTo>
                    <a:pt x="44" y="168"/>
                  </a:lnTo>
                  <a:lnTo>
                    <a:pt x="58" y="147"/>
                  </a:lnTo>
                  <a:lnTo>
                    <a:pt x="79" y="137"/>
                  </a:lnTo>
                  <a:lnTo>
                    <a:pt x="101" y="137"/>
                  </a:lnTo>
                  <a:lnTo>
                    <a:pt x="122" y="139"/>
                  </a:lnTo>
                  <a:lnTo>
                    <a:pt x="145" y="143"/>
                  </a:lnTo>
                  <a:lnTo>
                    <a:pt x="166" y="149"/>
                  </a:lnTo>
                  <a:lnTo>
                    <a:pt x="187" y="152"/>
                  </a:lnTo>
                  <a:lnTo>
                    <a:pt x="206" y="154"/>
                  </a:lnTo>
                  <a:lnTo>
                    <a:pt x="227" y="152"/>
                  </a:lnTo>
                  <a:lnTo>
                    <a:pt x="248" y="149"/>
                  </a:lnTo>
                  <a:lnTo>
                    <a:pt x="273" y="135"/>
                  </a:lnTo>
                  <a:lnTo>
                    <a:pt x="302" y="116"/>
                  </a:lnTo>
                  <a:lnTo>
                    <a:pt x="330" y="91"/>
                  </a:lnTo>
                  <a:lnTo>
                    <a:pt x="363" y="67"/>
                  </a:lnTo>
                  <a:lnTo>
                    <a:pt x="393" y="44"/>
                  </a:lnTo>
                  <a:lnTo>
                    <a:pt x="426" y="28"/>
                  </a:lnTo>
                  <a:lnTo>
                    <a:pt x="458" y="25"/>
                  </a:lnTo>
                  <a:lnTo>
                    <a:pt x="489" y="32"/>
                  </a:lnTo>
                  <a:lnTo>
                    <a:pt x="518" y="49"/>
                  </a:lnTo>
                  <a:lnTo>
                    <a:pt x="544" y="69"/>
                  </a:lnTo>
                  <a:lnTo>
                    <a:pt x="567" y="88"/>
                  </a:lnTo>
                  <a:lnTo>
                    <a:pt x="588" y="109"/>
                  </a:lnTo>
                  <a:lnTo>
                    <a:pt x="607" y="131"/>
                  </a:lnTo>
                  <a:lnTo>
                    <a:pt x="624" y="156"/>
                  </a:lnTo>
                  <a:lnTo>
                    <a:pt x="644" y="179"/>
                  </a:lnTo>
                  <a:lnTo>
                    <a:pt x="663" y="204"/>
                  </a:lnTo>
                  <a:lnTo>
                    <a:pt x="668" y="212"/>
                  </a:lnTo>
                  <a:lnTo>
                    <a:pt x="672" y="221"/>
                  </a:lnTo>
                  <a:lnTo>
                    <a:pt x="676" y="233"/>
                  </a:lnTo>
                  <a:lnTo>
                    <a:pt x="678" y="246"/>
                  </a:lnTo>
                  <a:lnTo>
                    <a:pt x="682" y="242"/>
                  </a:lnTo>
                  <a:lnTo>
                    <a:pt x="686" y="240"/>
                  </a:lnTo>
                  <a:lnTo>
                    <a:pt x="687" y="236"/>
                  </a:lnTo>
                  <a:lnTo>
                    <a:pt x="691" y="233"/>
                  </a:lnTo>
                  <a:lnTo>
                    <a:pt x="689" y="212"/>
                  </a:lnTo>
                  <a:lnTo>
                    <a:pt x="686" y="194"/>
                  </a:lnTo>
                  <a:lnTo>
                    <a:pt x="680" y="179"/>
                  </a:lnTo>
                  <a:lnTo>
                    <a:pt x="672" y="168"/>
                  </a:lnTo>
                  <a:lnTo>
                    <a:pt x="651" y="145"/>
                  </a:lnTo>
                  <a:lnTo>
                    <a:pt x="630" y="122"/>
                  </a:lnTo>
                  <a:lnTo>
                    <a:pt x="609" y="99"/>
                  </a:lnTo>
                  <a:lnTo>
                    <a:pt x="586" y="78"/>
                  </a:lnTo>
                  <a:lnTo>
                    <a:pt x="561" y="59"/>
                  </a:lnTo>
                  <a:lnTo>
                    <a:pt x="535" y="42"/>
                  </a:lnTo>
                  <a:lnTo>
                    <a:pt x="506" y="25"/>
                  </a:lnTo>
                  <a:lnTo>
                    <a:pt x="476" y="7"/>
                  </a:lnTo>
                  <a:close/>
                </a:path>
              </a:pathLst>
            </a:custGeom>
            <a:solidFill>
              <a:srgbClr val="E568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3" name="Freeform 43"/>
            <p:cNvSpPr>
              <a:spLocks/>
            </p:cNvSpPr>
            <p:nvPr/>
          </p:nvSpPr>
          <p:spPr bwMode="auto">
            <a:xfrm>
              <a:off x="5172076" y="3108326"/>
              <a:ext cx="528638" cy="628650"/>
            </a:xfrm>
            <a:custGeom>
              <a:avLst/>
              <a:gdLst>
                <a:gd name="T0" fmla="*/ 258316657 w 666"/>
                <a:gd name="T1" fmla="*/ 1889919 h 792"/>
                <a:gd name="T2" fmla="*/ 197832850 w 666"/>
                <a:gd name="T3" fmla="*/ 41582975 h 792"/>
                <a:gd name="T4" fmla="*/ 146169201 w 666"/>
                <a:gd name="T5" fmla="*/ 78124844 h 792"/>
                <a:gd name="T6" fmla="*/ 107736583 w 666"/>
                <a:gd name="T7" fmla="*/ 80014763 h 792"/>
                <a:gd name="T8" fmla="*/ 66784601 w 666"/>
                <a:gd name="T9" fmla="*/ 71824850 h 792"/>
                <a:gd name="T10" fmla="*/ 26462063 w 666"/>
                <a:gd name="T11" fmla="*/ 76865163 h 792"/>
                <a:gd name="T12" fmla="*/ 10710873 w 666"/>
                <a:gd name="T13" fmla="*/ 134198519 h 792"/>
                <a:gd name="T14" fmla="*/ 17641110 w 666"/>
                <a:gd name="T15" fmla="*/ 211693125 h 792"/>
                <a:gd name="T16" fmla="*/ 27091507 w 666"/>
                <a:gd name="T17" fmla="*/ 278477663 h 792"/>
                <a:gd name="T18" fmla="*/ 11970555 w 666"/>
                <a:gd name="T19" fmla="*/ 365422656 h 792"/>
                <a:gd name="T20" fmla="*/ 0 w 666"/>
                <a:gd name="T21" fmla="*/ 434727350 h 792"/>
                <a:gd name="T22" fmla="*/ 25201586 w 666"/>
                <a:gd name="T23" fmla="*/ 481980081 h 792"/>
                <a:gd name="T24" fmla="*/ 74345077 w 666"/>
                <a:gd name="T25" fmla="*/ 497731256 h 792"/>
                <a:gd name="T26" fmla="*/ 123487773 w 666"/>
                <a:gd name="T27" fmla="*/ 496470781 h 792"/>
                <a:gd name="T28" fmla="*/ 175151422 w 666"/>
                <a:gd name="T29" fmla="*/ 498990938 h 792"/>
                <a:gd name="T30" fmla="*/ 234374753 w 666"/>
                <a:gd name="T31" fmla="*/ 495211100 h 792"/>
                <a:gd name="T32" fmla="*/ 284777926 w 666"/>
                <a:gd name="T33" fmla="*/ 470009538 h 792"/>
                <a:gd name="T34" fmla="*/ 313760147 w 666"/>
                <a:gd name="T35" fmla="*/ 419606413 h 792"/>
                <a:gd name="T36" fmla="*/ 330140781 w 666"/>
                <a:gd name="T37" fmla="*/ 361642819 h 792"/>
                <a:gd name="T38" fmla="*/ 315019829 w 666"/>
                <a:gd name="T39" fmla="*/ 362902500 h 792"/>
                <a:gd name="T40" fmla="*/ 296749274 w 666"/>
                <a:gd name="T41" fmla="*/ 390624219 h 792"/>
                <a:gd name="T42" fmla="*/ 272807371 w 666"/>
                <a:gd name="T43" fmla="*/ 431576956 h 792"/>
                <a:gd name="T44" fmla="*/ 236894912 w 666"/>
                <a:gd name="T45" fmla="*/ 456778519 h 792"/>
                <a:gd name="T46" fmla="*/ 182711898 w 666"/>
                <a:gd name="T47" fmla="*/ 464969225 h 792"/>
                <a:gd name="T48" fmla="*/ 134198646 w 666"/>
                <a:gd name="T49" fmla="*/ 463708750 h 792"/>
                <a:gd name="T50" fmla="*/ 91355949 w 666"/>
                <a:gd name="T51" fmla="*/ 464969225 h 792"/>
                <a:gd name="T52" fmla="*/ 46623332 w 666"/>
                <a:gd name="T53" fmla="*/ 458038200 h 792"/>
                <a:gd name="T54" fmla="*/ 15120952 w 666"/>
                <a:gd name="T55" fmla="*/ 426536644 h 792"/>
                <a:gd name="T56" fmla="*/ 16381428 w 666"/>
                <a:gd name="T57" fmla="*/ 372352888 h 792"/>
                <a:gd name="T58" fmla="*/ 32131824 w 666"/>
                <a:gd name="T59" fmla="*/ 294228044 h 792"/>
                <a:gd name="T60" fmla="*/ 30872142 w 666"/>
                <a:gd name="T61" fmla="*/ 224924144 h 792"/>
                <a:gd name="T62" fmla="*/ 20161269 w 666"/>
                <a:gd name="T63" fmla="*/ 156249688 h 792"/>
                <a:gd name="T64" fmla="*/ 29611666 w 666"/>
                <a:gd name="T65" fmla="*/ 91355863 h 792"/>
                <a:gd name="T66" fmla="*/ 66784601 w 666"/>
                <a:gd name="T67" fmla="*/ 75604688 h 792"/>
                <a:gd name="T68" fmla="*/ 110256742 w 666"/>
                <a:gd name="T69" fmla="*/ 87575231 h 792"/>
                <a:gd name="T70" fmla="*/ 151209518 w 666"/>
                <a:gd name="T71" fmla="*/ 93245781 h 792"/>
                <a:gd name="T72" fmla="*/ 197202612 w 666"/>
                <a:gd name="T73" fmla="*/ 69304694 h 792"/>
                <a:gd name="T74" fmla="*/ 250756181 w 666"/>
                <a:gd name="T75" fmla="*/ 25201563 h 792"/>
                <a:gd name="T76" fmla="*/ 307459353 w 666"/>
                <a:gd name="T77" fmla="*/ 18901569 h 792"/>
                <a:gd name="T78" fmla="*/ 349672606 w 666"/>
                <a:gd name="T79" fmla="*/ 57333356 h 792"/>
                <a:gd name="T80" fmla="*/ 379914509 w 666"/>
                <a:gd name="T81" fmla="*/ 103326406 h 792"/>
                <a:gd name="T82" fmla="*/ 407636254 w 666"/>
                <a:gd name="T83" fmla="*/ 146169063 h 792"/>
                <a:gd name="T84" fmla="*/ 410785857 w 666"/>
                <a:gd name="T85" fmla="*/ 202872975 h 792"/>
                <a:gd name="T86" fmla="*/ 394405223 w 666"/>
                <a:gd name="T87" fmla="*/ 269026481 h 792"/>
                <a:gd name="T88" fmla="*/ 384324589 w 666"/>
                <a:gd name="T89" fmla="*/ 289817969 h 792"/>
                <a:gd name="T90" fmla="*/ 384324589 w 666"/>
                <a:gd name="T91" fmla="*/ 290448206 h 792"/>
                <a:gd name="T92" fmla="*/ 383064112 w 666"/>
                <a:gd name="T93" fmla="*/ 291707888 h 792"/>
                <a:gd name="T94" fmla="*/ 405116096 w 666"/>
                <a:gd name="T95" fmla="*/ 245085394 h 792"/>
                <a:gd name="T96" fmla="*/ 417086651 w 666"/>
                <a:gd name="T97" fmla="*/ 189641956 h 792"/>
                <a:gd name="T98" fmla="*/ 415826175 w 666"/>
                <a:gd name="T99" fmla="*/ 148689219 h 792"/>
                <a:gd name="T100" fmla="*/ 409526175 w 666"/>
                <a:gd name="T101" fmla="*/ 141758988 h 792"/>
                <a:gd name="T102" fmla="*/ 414566492 w 666"/>
                <a:gd name="T103" fmla="*/ 140498513 h 792"/>
                <a:gd name="T104" fmla="*/ 413306016 w 666"/>
                <a:gd name="T105" fmla="*/ 123487656 h 792"/>
                <a:gd name="T106" fmla="*/ 395664905 w 666"/>
                <a:gd name="T107" fmla="*/ 97026413 h 792"/>
                <a:gd name="T108" fmla="*/ 360382685 w 666"/>
                <a:gd name="T109" fmla="*/ 52923281 h 792"/>
                <a:gd name="T110" fmla="*/ 316280305 w 666"/>
                <a:gd name="T111" fmla="*/ 15120938 h 7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6" h="792">
                  <a:moveTo>
                    <a:pt x="473" y="7"/>
                  </a:moveTo>
                  <a:lnTo>
                    <a:pt x="442" y="0"/>
                  </a:lnTo>
                  <a:lnTo>
                    <a:pt x="410" y="3"/>
                  </a:lnTo>
                  <a:lnTo>
                    <a:pt x="377" y="19"/>
                  </a:lnTo>
                  <a:lnTo>
                    <a:pt x="347" y="42"/>
                  </a:lnTo>
                  <a:lnTo>
                    <a:pt x="314" y="66"/>
                  </a:lnTo>
                  <a:lnTo>
                    <a:pt x="286" y="91"/>
                  </a:lnTo>
                  <a:lnTo>
                    <a:pt x="257" y="110"/>
                  </a:lnTo>
                  <a:lnTo>
                    <a:pt x="232" y="124"/>
                  </a:lnTo>
                  <a:lnTo>
                    <a:pt x="211" y="127"/>
                  </a:lnTo>
                  <a:lnTo>
                    <a:pt x="190" y="129"/>
                  </a:lnTo>
                  <a:lnTo>
                    <a:pt x="171" y="127"/>
                  </a:lnTo>
                  <a:lnTo>
                    <a:pt x="150" y="124"/>
                  </a:lnTo>
                  <a:lnTo>
                    <a:pt x="129" y="118"/>
                  </a:lnTo>
                  <a:lnTo>
                    <a:pt x="106" y="114"/>
                  </a:lnTo>
                  <a:lnTo>
                    <a:pt x="85" y="112"/>
                  </a:lnTo>
                  <a:lnTo>
                    <a:pt x="63" y="112"/>
                  </a:lnTo>
                  <a:lnTo>
                    <a:pt x="42" y="122"/>
                  </a:lnTo>
                  <a:lnTo>
                    <a:pt x="28" y="143"/>
                  </a:lnTo>
                  <a:lnTo>
                    <a:pt x="19" y="175"/>
                  </a:lnTo>
                  <a:lnTo>
                    <a:pt x="17" y="213"/>
                  </a:lnTo>
                  <a:lnTo>
                    <a:pt x="17" y="255"/>
                  </a:lnTo>
                  <a:lnTo>
                    <a:pt x="21" y="295"/>
                  </a:lnTo>
                  <a:lnTo>
                    <a:pt x="28" y="336"/>
                  </a:lnTo>
                  <a:lnTo>
                    <a:pt x="38" y="368"/>
                  </a:lnTo>
                  <a:lnTo>
                    <a:pt x="43" y="402"/>
                  </a:lnTo>
                  <a:lnTo>
                    <a:pt x="43" y="442"/>
                  </a:lnTo>
                  <a:lnTo>
                    <a:pt x="38" y="486"/>
                  </a:lnTo>
                  <a:lnTo>
                    <a:pt x="30" y="534"/>
                  </a:lnTo>
                  <a:lnTo>
                    <a:pt x="19" y="580"/>
                  </a:lnTo>
                  <a:lnTo>
                    <a:pt x="11" y="624"/>
                  </a:lnTo>
                  <a:lnTo>
                    <a:pt x="3" y="660"/>
                  </a:lnTo>
                  <a:lnTo>
                    <a:pt x="0" y="690"/>
                  </a:lnTo>
                  <a:lnTo>
                    <a:pt x="7" y="723"/>
                  </a:lnTo>
                  <a:lnTo>
                    <a:pt x="21" y="748"/>
                  </a:lnTo>
                  <a:lnTo>
                    <a:pt x="40" y="765"/>
                  </a:lnTo>
                  <a:lnTo>
                    <a:pt x="64" y="778"/>
                  </a:lnTo>
                  <a:lnTo>
                    <a:pt x="89" y="786"/>
                  </a:lnTo>
                  <a:lnTo>
                    <a:pt x="118" y="790"/>
                  </a:lnTo>
                  <a:lnTo>
                    <a:pt x="145" y="792"/>
                  </a:lnTo>
                  <a:lnTo>
                    <a:pt x="171" y="790"/>
                  </a:lnTo>
                  <a:lnTo>
                    <a:pt x="196" y="788"/>
                  </a:lnTo>
                  <a:lnTo>
                    <a:pt x="221" y="788"/>
                  </a:lnTo>
                  <a:lnTo>
                    <a:pt x="250" y="790"/>
                  </a:lnTo>
                  <a:lnTo>
                    <a:pt x="278" y="792"/>
                  </a:lnTo>
                  <a:lnTo>
                    <a:pt x="309" y="792"/>
                  </a:lnTo>
                  <a:lnTo>
                    <a:pt x="339" y="790"/>
                  </a:lnTo>
                  <a:lnTo>
                    <a:pt x="372" y="786"/>
                  </a:lnTo>
                  <a:lnTo>
                    <a:pt x="406" y="776"/>
                  </a:lnTo>
                  <a:lnTo>
                    <a:pt x="431" y="765"/>
                  </a:lnTo>
                  <a:lnTo>
                    <a:pt x="452" y="746"/>
                  </a:lnTo>
                  <a:lnTo>
                    <a:pt x="471" y="723"/>
                  </a:lnTo>
                  <a:lnTo>
                    <a:pt x="486" y="694"/>
                  </a:lnTo>
                  <a:lnTo>
                    <a:pt x="498" y="666"/>
                  </a:lnTo>
                  <a:lnTo>
                    <a:pt x="509" y="633"/>
                  </a:lnTo>
                  <a:lnTo>
                    <a:pt x="517" y="603"/>
                  </a:lnTo>
                  <a:lnTo>
                    <a:pt x="524" y="574"/>
                  </a:lnTo>
                  <a:lnTo>
                    <a:pt x="517" y="576"/>
                  </a:lnTo>
                  <a:lnTo>
                    <a:pt x="509" y="576"/>
                  </a:lnTo>
                  <a:lnTo>
                    <a:pt x="500" y="576"/>
                  </a:lnTo>
                  <a:lnTo>
                    <a:pt x="490" y="576"/>
                  </a:lnTo>
                  <a:lnTo>
                    <a:pt x="481" y="597"/>
                  </a:lnTo>
                  <a:lnTo>
                    <a:pt x="471" y="620"/>
                  </a:lnTo>
                  <a:lnTo>
                    <a:pt x="460" y="643"/>
                  </a:lnTo>
                  <a:lnTo>
                    <a:pt x="448" y="664"/>
                  </a:lnTo>
                  <a:lnTo>
                    <a:pt x="433" y="685"/>
                  </a:lnTo>
                  <a:lnTo>
                    <a:pt x="416" y="702"/>
                  </a:lnTo>
                  <a:lnTo>
                    <a:pt x="397" y="715"/>
                  </a:lnTo>
                  <a:lnTo>
                    <a:pt x="376" y="725"/>
                  </a:lnTo>
                  <a:lnTo>
                    <a:pt x="345" y="732"/>
                  </a:lnTo>
                  <a:lnTo>
                    <a:pt x="316" y="736"/>
                  </a:lnTo>
                  <a:lnTo>
                    <a:pt x="290" y="738"/>
                  </a:lnTo>
                  <a:lnTo>
                    <a:pt x="263" y="738"/>
                  </a:lnTo>
                  <a:lnTo>
                    <a:pt x="238" y="738"/>
                  </a:lnTo>
                  <a:lnTo>
                    <a:pt x="213" y="736"/>
                  </a:lnTo>
                  <a:lnTo>
                    <a:pt x="190" y="736"/>
                  </a:lnTo>
                  <a:lnTo>
                    <a:pt x="168" y="738"/>
                  </a:lnTo>
                  <a:lnTo>
                    <a:pt x="145" y="738"/>
                  </a:lnTo>
                  <a:lnTo>
                    <a:pt x="120" y="738"/>
                  </a:lnTo>
                  <a:lnTo>
                    <a:pt x="97" y="734"/>
                  </a:lnTo>
                  <a:lnTo>
                    <a:pt x="74" y="727"/>
                  </a:lnTo>
                  <a:lnTo>
                    <a:pt x="53" y="715"/>
                  </a:lnTo>
                  <a:lnTo>
                    <a:pt x="36" y="698"/>
                  </a:lnTo>
                  <a:lnTo>
                    <a:pt x="24" y="677"/>
                  </a:lnTo>
                  <a:lnTo>
                    <a:pt x="17" y="649"/>
                  </a:lnTo>
                  <a:lnTo>
                    <a:pt x="19" y="624"/>
                  </a:lnTo>
                  <a:lnTo>
                    <a:pt x="26" y="591"/>
                  </a:lnTo>
                  <a:lnTo>
                    <a:pt x="34" y="553"/>
                  </a:lnTo>
                  <a:lnTo>
                    <a:pt x="43" y="511"/>
                  </a:lnTo>
                  <a:lnTo>
                    <a:pt x="51" y="467"/>
                  </a:lnTo>
                  <a:lnTo>
                    <a:pt x="55" y="425"/>
                  </a:lnTo>
                  <a:lnTo>
                    <a:pt x="55" y="389"/>
                  </a:lnTo>
                  <a:lnTo>
                    <a:pt x="49" y="357"/>
                  </a:lnTo>
                  <a:lnTo>
                    <a:pt x="40" y="324"/>
                  </a:lnTo>
                  <a:lnTo>
                    <a:pt x="34" y="288"/>
                  </a:lnTo>
                  <a:lnTo>
                    <a:pt x="32" y="248"/>
                  </a:lnTo>
                  <a:lnTo>
                    <a:pt x="32" y="208"/>
                  </a:lnTo>
                  <a:lnTo>
                    <a:pt x="38" y="173"/>
                  </a:lnTo>
                  <a:lnTo>
                    <a:pt x="47" y="145"/>
                  </a:lnTo>
                  <a:lnTo>
                    <a:pt x="63" y="124"/>
                  </a:lnTo>
                  <a:lnTo>
                    <a:pt x="84" y="118"/>
                  </a:lnTo>
                  <a:lnTo>
                    <a:pt x="106" y="120"/>
                  </a:lnTo>
                  <a:lnTo>
                    <a:pt x="129" y="126"/>
                  </a:lnTo>
                  <a:lnTo>
                    <a:pt x="152" y="131"/>
                  </a:lnTo>
                  <a:lnTo>
                    <a:pt x="175" y="139"/>
                  </a:lnTo>
                  <a:lnTo>
                    <a:pt x="198" y="145"/>
                  </a:lnTo>
                  <a:lnTo>
                    <a:pt x="219" y="148"/>
                  </a:lnTo>
                  <a:lnTo>
                    <a:pt x="240" y="148"/>
                  </a:lnTo>
                  <a:lnTo>
                    <a:pt x="261" y="145"/>
                  </a:lnTo>
                  <a:lnTo>
                    <a:pt x="286" y="131"/>
                  </a:lnTo>
                  <a:lnTo>
                    <a:pt x="313" y="110"/>
                  </a:lnTo>
                  <a:lnTo>
                    <a:pt x="341" y="87"/>
                  </a:lnTo>
                  <a:lnTo>
                    <a:pt x="370" y="61"/>
                  </a:lnTo>
                  <a:lnTo>
                    <a:pt x="398" y="40"/>
                  </a:lnTo>
                  <a:lnTo>
                    <a:pt x="429" y="24"/>
                  </a:lnTo>
                  <a:lnTo>
                    <a:pt x="460" y="21"/>
                  </a:lnTo>
                  <a:lnTo>
                    <a:pt x="488" y="30"/>
                  </a:lnTo>
                  <a:lnTo>
                    <a:pt x="513" y="49"/>
                  </a:lnTo>
                  <a:lnTo>
                    <a:pt x="536" y="68"/>
                  </a:lnTo>
                  <a:lnTo>
                    <a:pt x="555" y="91"/>
                  </a:lnTo>
                  <a:lnTo>
                    <a:pt x="572" y="116"/>
                  </a:lnTo>
                  <a:lnTo>
                    <a:pt x="587" y="139"/>
                  </a:lnTo>
                  <a:lnTo>
                    <a:pt x="603" y="164"/>
                  </a:lnTo>
                  <a:lnTo>
                    <a:pt x="618" y="189"/>
                  </a:lnTo>
                  <a:lnTo>
                    <a:pt x="637" y="213"/>
                  </a:lnTo>
                  <a:lnTo>
                    <a:pt x="647" y="232"/>
                  </a:lnTo>
                  <a:lnTo>
                    <a:pt x="652" y="257"/>
                  </a:lnTo>
                  <a:lnTo>
                    <a:pt x="654" y="288"/>
                  </a:lnTo>
                  <a:lnTo>
                    <a:pt x="652" y="322"/>
                  </a:lnTo>
                  <a:lnTo>
                    <a:pt x="647" y="357"/>
                  </a:lnTo>
                  <a:lnTo>
                    <a:pt x="637" y="393"/>
                  </a:lnTo>
                  <a:lnTo>
                    <a:pt x="626" y="427"/>
                  </a:lnTo>
                  <a:lnTo>
                    <a:pt x="610" y="458"/>
                  </a:lnTo>
                  <a:lnTo>
                    <a:pt x="610" y="460"/>
                  </a:lnTo>
                  <a:lnTo>
                    <a:pt x="610" y="461"/>
                  </a:lnTo>
                  <a:lnTo>
                    <a:pt x="608" y="463"/>
                  </a:lnTo>
                  <a:lnTo>
                    <a:pt x="622" y="440"/>
                  </a:lnTo>
                  <a:lnTo>
                    <a:pt x="633" y="416"/>
                  </a:lnTo>
                  <a:lnTo>
                    <a:pt x="643" y="389"/>
                  </a:lnTo>
                  <a:lnTo>
                    <a:pt x="652" y="360"/>
                  </a:lnTo>
                  <a:lnTo>
                    <a:pt x="658" y="330"/>
                  </a:lnTo>
                  <a:lnTo>
                    <a:pt x="662" y="301"/>
                  </a:lnTo>
                  <a:lnTo>
                    <a:pt x="666" y="273"/>
                  </a:lnTo>
                  <a:lnTo>
                    <a:pt x="666" y="246"/>
                  </a:lnTo>
                  <a:lnTo>
                    <a:pt x="660" y="236"/>
                  </a:lnTo>
                  <a:lnTo>
                    <a:pt x="654" y="231"/>
                  </a:lnTo>
                  <a:lnTo>
                    <a:pt x="652" y="227"/>
                  </a:lnTo>
                  <a:lnTo>
                    <a:pt x="650" y="225"/>
                  </a:lnTo>
                  <a:lnTo>
                    <a:pt x="652" y="225"/>
                  </a:lnTo>
                  <a:lnTo>
                    <a:pt x="654" y="223"/>
                  </a:lnTo>
                  <a:lnTo>
                    <a:pt x="658" y="223"/>
                  </a:lnTo>
                  <a:lnTo>
                    <a:pt x="662" y="221"/>
                  </a:lnTo>
                  <a:lnTo>
                    <a:pt x="660" y="208"/>
                  </a:lnTo>
                  <a:lnTo>
                    <a:pt x="656" y="196"/>
                  </a:lnTo>
                  <a:lnTo>
                    <a:pt x="652" y="187"/>
                  </a:lnTo>
                  <a:lnTo>
                    <a:pt x="647" y="179"/>
                  </a:lnTo>
                  <a:lnTo>
                    <a:pt x="628" y="154"/>
                  </a:lnTo>
                  <a:lnTo>
                    <a:pt x="608" y="131"/>
                  </a:lnTo>
                  <a:lnTo>
                    <a:pt x="591" y="106"/>
                  </a:lnTo>
                  <a:lnTo>
                    <a:pt x="572" y="84"/>
                  </a:lnTo>
                  <a:lnTo>
                    <a:pt x="551" y="63"/>
                  </a:lnTo>
                  <a:lnTo>
                    <a:pt x="528" y="44"/>
                  </a:lnTo>
                  <a:lnTo>
                    <a:pt x="502" y="24"/>
                  </a:lnTo>
                  <a:lnTo>
                    <a:pt x="473" y="7"/>
                  </a:lnTo>
                  <a:close/>
                </a:path>
              </a:pathLst>
            </a:custGeom>
            <a:solidFill>
              <a:srgbClr val="E560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4" name="Freeform 44"/>
            <p:cNvSpPr>
              <a:spLocks/>
            </p:cNvSpPr>
            <p:nvPr/>
          </p:nvSpPr>
          <p:spPr bwMode="auto">
            <a:xfrm>
              <a:off x="5184776" y="3125788"/>
              <a:ext cx="506413" cy="569913"/>
            </a:xfrm>
            <a:custGeom>
              <a:avLst/>
              <a:gdLst>
                <a:gd name="T0" fmla="*/ 175701461 w 637"/>
                <a:gd name="T1" fmla="*/ 418250964 h 717"/>
                <a:gd name="T2" fmla="*/ 131459886 w 637"/>
                <a:gd name="T3" fmla="*/ 419514787 h 717"/>
                <a:gd name="T4" fmla="*/ 92907308 w 637"/>
                <a:gd name="T5" fmla="*/ 419514787 h 717"/>
                <a:gd name="T6" fmla="*/ 54353935 w 637"/>
                <a:gd name="T7" fmla="*/ 416987140 h 717"/>
                <a:gd name="T8" fmla="*/ 21488765 w 637"/>
                <a:gd name="T9" fmla="*/ 397401845 h 717"/>
                <a:gd name="T10" fmla="*/ 14536518 w 637"/>
                <a:gd name="T11" fmla="*/ 339907400 h 717"/>
                <a:gd name="T12" fmla="*/ 27808990 w 637"/>
                <a:gd name="T13" fmla="*/ 204702893 h 717"/>
                <a:gd name="T14" fmla="*/ 18960675 w 637"/>
                <a:gd name="T15" fmla="*/ 139627890 h 717"/>
                <a:gd name="T16" fmla="*/ 32233148 w 637"/>
                <a:gd name="T17" fmla="*/ 78342769 h 717"/>
                <a:gd name="T18" fmla="*/ 63834273 w 637"/>
                <a:gd name="T19" fmla="*/ 66338827 h 717"/>
                <a:gd name="T20" fmla="*/ 86587083 w 637"/>
                <a:gd name="T21" fmla="*/ 73288268 h 717"/>
                <a:gd name="T22" fmla="*/ 92907308 w 637"/>
                <a:gd name="T23" fmla="*/ 74552092 h 717"/>
                <a:gd name="T24" fmla="*/ 103650896 w 637"/>
                <a:gd name="T25" fmla="*/ 78342769 h 717"/>
                <a:gd name="T26" fmla="*/ 119451458 w 637"/>
                <a:gd name="T27" fmla="*/ 85293005 h 717"/>
                <a:gd name="T28" fmla="*/ 142204268 w 637"/>
                <a:gd name="T29" fmla="*/ 92874358 h 717"/>
                <a:gd name="T30" fmla="*/ 164957079 w 637"/>
                <a:gd name="T31" fmla="*/ 92874358 h 717"/>
                <a:gd name="T32" fmla="*/ 203510451 w 637"/>
                <a:gd name="T33" fmla="*/ 69497592 h 717"/>
                <a:gd name="T34" fmla="*/ 255336297 w 637"/>
                <a:gd name="T35" fmla="*/ 25271707 h 717"/>
                <a:gd name="T36" fmla="*/ 306529324 w 637"/>
                <a:gd name="T37" fmla="*/ 20217207 h 717"/>
                <a:gd name="T38" fmla="*/ 342554607 w 637"/>
                <a:gd name="T39" fmla="*/ 62548150 h 717"/>
                <a:gd name="T40" fmla="*/ 366571462 w 637"/>
                <a:gd name="T41" fmla="*/ 111828536 h 717"/>
                <a:gd name="T42" fmla="*/ 394380452 w 637"/>
                <a:gd name="T43" fmla="*/ 167426450 h 717"/>
                <a:gd name="T44" fmla="*/ 374787755 w 637"/>
                <a:gd name="T45" fmla="*/ 276096221 h 717"/>
                <a:gd name="T46" fmla="*/ 398172587 w 637"/>
                <a:gd name="T47" fmla="*/ 212284246 h 717"/>
                <a:gd name="T48" fmla="*/ 401332700 w 637"/>
                <a:gd name="T49" fmla="*/ 149104184 h 717"/>
                <a:gd name="T50" fmla="*/ 379843935 w 637"/>
                <a:gd name="T51" fmla="*/ 106142123 h 717"/>
                <a:gd name="T52" fmla="*/ 350770900 w 637"/>
                <a:gd name="T53" fmla="*/ 60020503 h 717"/>
                <a:gd name="T54" fmla="*/ 313481572 w 637"/>
                <a:gd name="T55" fmla="*/ 17690354 h 717"/>
                <a:gd name="T56" fmla="*/ 260392477 w 637"/>
                <a:gd name="T57" fmla="*/ 1895736 h 717"/>
                <a:gd name="T58" fmla="*/ 204774496 w 637"/>
                <a:gd name="T59" fmla="*/ 41699032 h 717"/>
                <a:gd name="T60" fmla="*/ 154212696 w 637"/>
                <a:gd name="T61" fmla="*/ 78342769 h 717"/>
                <a:gd name="T62" fmla="*/ 114395278 w 637"/>
                <a:gd name="T63" fmla="*/ 78342769 h 717"/>
                <a:gd name="T64" fmla="*/ 70786520 w 637"/>
                <a:gd name="T65" fmla="*/ 66338827 h 717"/>
                <a:gd name="T66" fmla="*/ 29073035 w 637"/>
                <a:gd name="T67" fmla="*/ 65075003 h 717"/>
                <a:gd name="T68" fmla="*/ 9480338 w 637"/>
                <a:gd name="T69" fmla="*/ 118146065 h 717"/>
                <a:gd name="T70" fmla="*/ 14536518 w 637"/>
                <a:gd name="T71" fmla="*/ 191435128 h 717"/>
                <a:gd name="T72" fmla="*/ 24016855 w 637"/>
                <a:gd name="T73" fmla="*/ 255247102 h 717"/>
                <a:gd name="T74" fmla="*/ 10744383 w 637"/>
                <a:gd name="T75" fmla="*/ 336116724 h 717"/>
                <a:gd name="T76" fmla="*/ 0 w 637"/>
                <a:gd name="T77" fmla="*/ 396769933 h 717"/>
                <a:gd name="T78" fmla="*/ 22752810 w 637"/>
                <a:gd name="T79" fmla="*/ 438468170 h 717"/>
                <a:gd name="T80" fmla="*/ 65098318 w 637"/>
                <a:gd name="T81" fmla="*/ 452999760 h 717"/>
                <a:gd name="T82" fmla="*/ 109339098 w 637"/>
                <a:gd name="T83" fmla="*/ 451735936 h 717"/>
                <a:gd name="T84" fmla="*/ 155476741 w 637"/>
                <a:gd name="T85" fmla="*/ 452999760 h 717"/>
                <a:gd name="T86" fmla="*/ 207302586 w 637"/>
                <a:gd name="T87" fmla="*/ 449209083 h 717"/>
                <a:gd name="T88" fmla="*/ 252176184 w 637"/>
                <a:gd name="T89" fmla="*/ 430254905 h 717"/>
                <a:gd name="T90" fmla="*/ 279985174 w 637"/>
                <a:gd name="T91" fmla="*/ 392979257 h 717"/>
                <a:gd name="T92" fmla="*/ 298945849 w 637"/>
                <a:gd name="T93" fmla="*/ 350648313 h 717"/>
                <a:gd name="T94" fmla="*/ 283145287 w 637"/>
                <a:gd name="T95" fmla="*/ 345593812 h 717"/>
                <a:gd name="T96" fmla="*/ 265448657 w 637"/>
                <a:gd name="T97" fmla="*/ 363916078 h 717"/>
                <a:gd name="T98" fmla="*/ 240167756 w 637"/>
                <a:gd name="T99" fmla="*/ 392979257 h 717"/>
                <a:gd name="T100" fmla="*/ 207302586 w 637"/>
                <a:gd name="T101" fmla="*/ 411932639 h 7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7" h="717">
                  <a:moveTo>
                    <a:pt x="328" y="652"/>
                  </a:moveTo>
                  <a:lnTo>
                    <a:pt x="303" y="658"/>
                  </a:lnTo>
                  <a:lnTo>
                    <a:pt x="278" y="662"/>
                  </a:lnTo>
                  <a:lnTo>
                    <a:pt x="254" y="664"/>
                  </a:lnTo>
                  <a:lnTo>
                    <a:pt x="231" y="664"/>
                  </a:lnTo>
                  <a:lnTo>
                    <a:pt x="208" y="664"/>
                  </a:lnTo>
                  <a:lnTo>
                    <a:pt x="187" y="664"/>
                  </a:lnTo>
                  <a:lnTo>
                    <a:pt x="166" y="664"/>
                  </a:lnTo>
                  <a:lnTo>
                    <a:pt x="147" y="664"/>
                  </a:lnTo>
                  <a:lnTo>
                    <a:pt x="128" y="664"/>
                  </a:lnTo>
                  <a:lnTo>
                    <a:pt x="107" y="664"/>
                  </a:lnTo>
                  <a:lnTo>
                    <a:pt x="86" y="660"/>
                  </a:lnTo>
                  <a:lnTo>
                    <a:pt x="67" y="652"/>
                  </a:lnTo>
                  <a:lnTo>
                    <a:pt x="49" y="643"/>
                  </a:lnTo>
                  <a:lnTo>
                    <a:pt x="34" y="629"/>
                  </a:lnTo>
                  <a:lnTo>
                    <a:pt x="23" y="610"/>
                  </a:lnTo>
                  <a:lnTo>
                    <a:pt x="15" y="586"/>
                  </a:lnTo>
                  <a:lnTo>
                    <a:pt x="23" y="538"/>
                  </a:lnTo>
                  <a:lnTo>
                    <a:pt x="40" y="465"/>
                  </a:lnTo>
                  <a:lnTo>
                    <a:pt x="51" y="389"/>
                  </a:lnTo>
                  <a:lnTo>
                    <a:pt x="44" y="324"/>
                  </a:lnTo>
                  <a:lnTo>
                    <a:pt x="36" y="294"/>
                  </a:lnTo>
                  <a:lnTo>
                    <a:pt x="30" y="257"/>
                  </a:lnTo>
                  <a:lnTo>
                    <a:pt x="30" y="221"/>
                  </a:lnTo>
                  <a:lnTo>
                    <a:pt x="32" y="183"/>
                  </a:lnTo>
                  <a:lnTo>
                    <a:pt x="40" y="150"/>
                  </a:lnTo>
                  <a:lnTo>
                    <a:pt x="51" y="124"/>
                  </a:lnTo>
                  <a:lnTo>
                    <a:pt x="67" y="106"/>
                  </a:lnTo>
                  <a:lnTo>
                    <a:pt x="88" y="103"/>
                  </a:lnTo>
                  <a:lnTo>
                    <a:pt x="101" y="105"/>
                  </a:lnTo>
                  <a:lnTo>
                    <a:pt x="112" y="108"/>
                  </a:lnTo>
                  <a:lnTo>
                    <a:pt x="126" y="112"/>
                  </a:lnTo>
                  <a:lnTo>
                    <a:pt x="137" y="116"/>
                  </a:lnTo>
                  <a:lnTo>
                    <a:pt x="141" y="116"/>
                  </a:lnTo>
                  <a:lnTo>
                    <a:pt x="145" y="118"/>
                  </a:lnTo>
                  <a:lnTo>
                    <a:pt x="147" y="118"/>
                  </a:lnTo>
                  <a:lnTo>
                    <a:pt x="151" y="120"/>
                  </a:lnTo>
                  <a:lnTo>
                    <a:pt x="158" y="122"/>
                  </a:lnTo>
                  <a:lnTo>
                    <a:pt x="164" y="124"/>
                  </a:lnTo>
                  <a:lnTo>
                    <a:pt x="170" y="127"/>
                  </a:lnTo>
                  <a:lnTo>
                    <a:pt x="175" y="131"/>
                  </a:lnTo>
                  <a:lnTo>
                    <a:pt x="189" y="135"/>
                  </a:lnTo>
                  <a:lnTo>
                    <a:pt x="200" y="139"/>
                  </a:lnTo>
                  <a:lnTo>
                    <a:pt x="214" y="143"/>
                  </a:lnTo>
                  <a:lnTo>
                    <a:pt x="225" y="147"/>
                  </a:lnTo>
                  <a:lnTo>
                    <a:pt x="238" y="148"/>
                  </a:lnTo>
                  <a:lnTo>
                    <a:pt x="250" y="148"/>
                  </a:lnTo>
                  <a:lnTo>
                    <a:pt x="261" y="147"/>
                  </a:lnTo>
                  <a:lnTo>
                    <a:pt x="273" y="145"/>
                  </a:lnTo>
                  <a:lnTo>
                    <a:pt x="297" y="131"/>
                  </a:lnTo>
                  <a:lnTo>
                    <a:pt x="322" y="110"/>
                  </a:lnTo>
                  <a:lnTo>
                    <a:pt x="349" y="87"/>
                  </a:lnTo>
                  <a:lnTo>
                    <a:pt x="376" y="63"/>
                  </a:lnTo>
                  <a:lnTo>
                    <a:pt x="404" y="40"/>
                  </a:lnTo>
                  <a:lnTo>
                    <a:pt x="431" y="26"/>
                  </a:lnTo>
                  <a:lnTo>
                    <a:pt x="458" y="23"/>
                  </a:lnTo>
                  <a:lnTo>
                    <a:pt x="485" y="32"/>
                  </a:lnTo>
                  <a:lnTo>
                    <a:pt x="507" y="53"/>
                  </a:lnTo>
                  <a:lnTo>
                    <a:pt x="527" y="74"/>
                  </a:lnTo>
                  <a:lnTo>
                    <a:pt x="542" y="99"/>
                  </a:lnTo>
                  <a:lnTo>
                    <a:pt x="555" y="126"/>
                  </a:lnTo>
                  <a:lnTo>
                    <a:pt x="567" y="152"/>
                  </a:lnTo>
                  <a:lnTo>
                    <a:pt x="580" y="177"/>
                  </a:lnTo>
                  <a:lnTo>
                    <a:pt x="593" y="202"/>
                  </a:lnTo>
                  <a:lnTo>
                    <a:pt x="611" y="227"/>
                  </a:lnTo>
                  <a:lnTo>
                    <a:pt x="624" y="265"/>
                  </a:lnTo>
                  <a:lnTo>
                    <a:pt x="626" y="318"/>
                  </a:lnTo>
                  <a:lnTo>
                    <a:pt x="614" y="379"/>
                  </a:lnTo>
                  <a:lnTo>
                    <a:pt x="593" y="437"/>
                  </a:lnTo>
                  <a:lnTo>
                    <a:pt x="609" y="406"/>
                  </a:lnTo>
                  <a:lnTo>
                    <a:pt x="620" y="372"/>
                  </a:lnTo>
                  <a:lnTo>
                    <a:pt x="630" y="336"/>
                  </a:lnTo>
                  <a:lnTo>
                    <a:pt x="635" y="301"/>
                  </a:lnTo>
                  <a:lnTo>
                    <a:pt x="637" y="267"/>
                  </a:lnTo>
                  <a:lnTo>
                    <a:pt x="635" y="236"/>
                  </a:lnTo>
                  <a:lnTo>
                    <a:pt x="630" y="211"/>
                  </a:lnTo>
                  <a:lnTo>
                    <a:pt x="620" y="192"/>
                  </a:lnTo>
                  <a:lnTo>
                    <a:pt x="601" y="168"/>
                  </a:lnTo>
                  <a:lnTo>
                    <a:pt x="586" y="143"/>
                  </a:lnTo>
                  <a:lnTo>
                    <a:pt x="570" y="118"/>
                  </a:lnTo>
                  <a:lnTo>
                    <a:pt x="555" y="95"/>
                  </a:lnTo>
                  <a:lnTo>
                    <a:pt x="538" y="70"/>
                  </a:lnTo>
                  <a:lnTo>
                    <a:pt x="519" y="47"/>
                  </a:lnTo>
                  <a:lnTo>
                    <a:pt x="496" y="28"/>
                  </a:lnTo>
                  <a:lnTo>
                    <a:pt x="471" y="9"/>
                  </a:lnTo>
                  <a:lnTo>
                    <a:pt x="443" y="0"/>
                  </a:lnTo>
                  <a:lnTo>
                    <a:pt x="412" y="3"/>
                  </a:lnTo>
                  <a:lnTo>
                    <a:pt x="381" y="19"/>
                  </a:lnTo>
                  <a:lnTo>
                    <a:pt x="353" y="40"/>
                  </a:lnTo>
                  <a:lnTo>
                    <a:pt x="324" y="66"/>
                  </a:lnTo>
                  <a:lnTo>
                    <a:pt x="296" y="89"/>
                  </a:lnTo>
                  <a:lnTo>
                    <a:pt x="269" y="110"/>
                  </a:lnTo>
                  <a:lnTo>
                    <a:pt x="244" y="124"/>
                  </a:lnTo>
                  <a:lnTo>
                    <a:pt x="223" y="127"/>
                  </a:lnTo>
                  <a:lnTo>
                    <a:pt x="202" y="127"/>
                  </a:lnTo>
                  <a:lnTo>
                    <a:pt x="181" y="124"/>
                  </a:lnTo>
                  <a:lnTo>
                    <a:pt x="158" y="118"/>
                  </a:lnTo>
                  <a:lnTo>
                    <a:pt x="135" y="110"/>
                  </a:lnTo>
                  <a:lnTo>
                    <a:pt x="112" y="105"/>
                  </a:lnTo>
                  <a:lnTo>
                    <a:pt x="89" y="99"/>
                  </a:lnTo>
                  <a:lnTo>
                    <a:pt x="67" y="97"/>
                  </a:lnTo>
                  <a:lnTo>
                    <a:pt x="46" y="103"/>
                  </a:lnTo>
                  <a:lnTo>
                    <a:pt x="30" y="124"/>
                  </a:lnTo>
                  <a:lnTo>
                    <a:pt x="21" y="152"/>
                  </a:lnTo>
                  <a:lnTo>
                    <a:pt x="15" y="187"/>
                  </a:lnTo>
                  <a:lnTo>
                    <a:pt x="15" y="227"/>
                  </a:lnTo>
                  <a:lnTo>
                    <a:pt x="17" y="267"/>
                  </a:lnTo>
                  <a:lnTo>
                    <a:pt x="23" y="303"/>
                  </a:lnTo>
                  <a:lnTo>
                    <a:pt x="32" y="336"/>
                  </a:lnTo>
                  <a:lnTo>
                    <a:pt x="38" y="368"/>
                  </a:lnTo>
                  <a:lnTo>
                    <a:pt x="38" y="404"/>
                  </a:lnTo>
                  <a:lnTo>
                    <a:pt x="34" y="446"/>
                  </a:lnTo>
                  <a:lnTo>
                    <a:pt x="26" y="490"/>
                  </a:lnTo>
                  <a:lnTo>
                    <a:pt x="17" y="532"/>
                  </a:lnTo>
                  <a:lnTo>
                    <a:pt x="9" y="570"/>
                  </a:lnTo>
                  <a:lnTo>
                    <a:pt x="2" y="603"/>
                  </a:lnTo>
                  <a:lnTo>
                    <a:pt x="0" y="628"/>
                  </a:lnTo>
                  <a:lnTo>
                    <a:pt x="7" y="656"/>
                  </a:lnTo>
                  <a:lnTo>
                    <a:pt x="19" y="677"/>
                  </a:lnTo>
                  <a:lnTo>
                    <a:pt x="36" y="694"/>
                  </a:lnTo>
                  <a:lnTo>
                    <a:pt x="57" y="706"/>
                  </a:lnTo>
                  <a:lnTo>
                    <a:pt x="80" y="713"/>
                  </a:lnTo>
                  <a:lnTo>
                    <a:pt x="103" y="717"/>
                  </a:lnTo>
                  <a:lnTo>
                    <a:pt x="128" y="717"/>
                  </a:lnTo>
                  <a:lnTo>
                    <a:pt x="151" y="717"/>
                  </a:lnTo>
                  <a:lnTo>
                    <a:pt x="173" y="715"/>
                  </a:lnTo>
                  <a:lnTo>
                    <a:pt x="196" y="715"/>
                  </a:lnTo>
                  <a:lnTo>
                    <a:pt x="221" y="717"/>
                  </a:lnTo>
                  <a:lnTo>
                    <a:pt x="246" y="717"/>
                  </a:lnTo>
                  <a:lnTo>
                    <a:pt x="273" y="717"/>
                  </a:lnTo>
                  <a:lnTo>
                    <a:pt x="299" y="715"/>
                  </a:lnTo>
                  <a:lnTo>
                    <a:pt x="328" y="711"/>
                  </a:lnTo>
                  <a:lnTo>
                    <a:pt x="359" y="704"/>
                  </a:lnTo>
                  <a:lnTo>
                    <a:pt x="380" y="694"/>
                  </a:lnTo>
                  <a:lnTo>
                    <a:pt x="399" y="681"/>
                  </a:lnTo>
                  <a:lnTo>
                    <a:pt x="416" y="664"/>
                  </a:lnTo>
                  <a:lnTo>
                    <a:pt x="431" y="643"/>
                  </a:lnTo>
                  <a:lnTo>
                    <a:pt x="443" y="622"/>
                  </a:lnTo>
                  <a:lnTo>
                    <a:pt x="454" y="599"/>
                  </a:lnTo>
                  <a:lnTo>
                    <a:pt x="464" y="576"/>
                  </a:lnTo>
                  <a:lnTo>
                    <a:pt x="473" y="555"/>
                  </a:lnTo>
                  <a:lnTo>
                    <a:pt x="465" y="553"/>
                  </a:lnTo>
                  <a:lnTo>
                    <a:pt x="458" y="551"/>
                  </a:lnTo>
                  <a:lnTo>
                    <a:pt x="448" y="547"/>
                  </a:lnTo>
                  <a:lnTo>
                    <a:pt x="441" y="544"/>
                  </a:lnTo>
                  <a:lnTo>
                    <a:pt x="431" y="559"/>
                  </a:lnTo>
                  <a:lnTo>
                    <a:pt x="420" y="576"/>
                  </a:lnTo>
                  <a:lnTo>
                    <a:pt x="408" y="591"/>
                  </a:lnTo>
                  <a:lnTo>
                    <a:pt x="395" y="608"/>
                  </a:lnTo>
                  <a:lnTo>
                    <a:pt x="380" y="622"/>
                  </a:lnTo>
                  <a:lnTo>
                    <a:pt x="364" y="635"/>
                  </a:lnTo>
                  <a:lnTo>
                    <a:pt x="347" y="645"/>
                  </a:lnTo>
                  <a:lnTo>
                    <a:pt x="328" y="652"/>
                  </a:lnTo>
                  <a:close/>
                </a:path>
              </a:pathLst>
            </a:custGeom>
            <a:solidFill>
              <a:srgbClr val="E55B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5" name="Freeform 45"/>
            <p:cNvSpPr>
              <a:spLocks/>
            </p:cNvSpPr>
            <p:nvPr/>
          </p:nvSpPr>
          <p:spPr bwMode="auto">
            <a:xfrm>
              <a:off x="5324476" y="3143251"/>
              <a:ext cx="357188" cy="331788"/>
            </a:xfrm>
            <a:custGeom>
              <a:avLst/>
              <a:gdLst>
                <a:gd name="T0" fmla="*/ 262190248 w 451"/>
                <a:gd name="T1" fmla="*/ 113318730 h 417"/>
                <a:gd name="T2" fmla="*/ 245882358 w 451"/>
                <a:gd name="T3" fmla="*/ 81665200 h 417"/>
                <a:gd name="T4" fmla="*/ 230200934 w 451"/>
                <a:gd name="T5" fmla="*/ 48113238 h 417"/>
                <a:gd name="T6" fmla="*/ 208246940 w 451"/>
                <a:gd name="T7" fmla="*/ 18992277 h 417"/>
                <a:gd name="T8" fmla="*/ 177511348 w 451"/>
                <a:gd name="T9" fmla="*/ 0 h 417"/>
                <a:gd name="T10" fmla="*/ 143640263 w 451"/>
                <a:gd name="T11" fmla="*/ 10762025 h 417"/>
                <a:gd name="T12" fmla="*/ 109141130 w 451"/>
                <a:gd name="T13" fmla="*/ 40516327 h 417"/>
                <a:gd name="T14" fmla="*/ 76524559 w 451"/>
                <a:gd name="T15" fmla="*/ 68371402 h 417"/>
                <a:gd name="T16" fmla="*/ 53943308 w 451"/>
                <a:gd name="T17" fmla="*/ 78500086 h 417"/>
                <a:gd name="T18" fmla="*/ 39516397 w 451"/>
                <a:gd name="T19" fmla="*/ 79133427 h 417"/>
                <a:gd name="T20" fmla="*/ 24463022 w 451"/>
                <a:gd name="T21" fmla="*/ 75968313 h 417"/>
                <a:gd name="T22" fmla="*/ 8781598 w 451"/>
                <a:gd name="T23" fmla="*/ 70903175 h 417"/>
                <a:gd name="T24" fmla="*/ 5018056 w 451"/>
                <a:gd name="T25" fmla="*/ 70903175 h 417"/>
                <a:gd name="T26" fmla="*/ 13172396 w 451"/>
                <a:gd name="T27" fmla="*/ 75968313 h 417"/>
                <a:gd name="T28" fmla="*/ 26344793 w 451"/>
                <a:gd name="T29" fmla="*/ 81665200 h 417"/>
                <a:gd name="T30" fmla="*/ 42025425 w 451"/>
                <a:gd name="T31" fmla="*/ 87996225 h 417"/>
                <a:gd name="T32" fmla="*/ 57706850 w 451"/>
                <a:gd name="T33" fmla="*/ 91794680 h 417"/>
                <a:gd name="T34" fmla="*/ 72133760 w 451"/>
                <a:gd name="T35" fmla="*/ 91794680 h 417"/>
                <a:gd name="T36" fmla="*/ 94715011 w 451"/>
                <a:gd name="T37" fmla="*/ 82931883 h 417"/>
                <a:gd name="T38" fmla="*/ 124822554 w 451"/>
                <a:gd name="T39" fmla="*/ 53810921 h 417"/>
                <a:gd name="T40" fmla="*/ 156812660 w 451"/>
                <a:gd name="T41" fmla="*/ 25322506 h 417"/>
                <a:gd name="T42" fmla="*/ 186920203 w 451"/>
                <a:gd name="T43" fmla="*/ 13294594 h 417"/>
                <a:gd name="T44" fmla="*/ 215774024 w 451"/>
                <a:gd name="T45" fmla="*/ 33552758 h 417"/>
                <a:gd name="T46" fmla="*/ 232709962 w 451"/>
                <a:gd name="T47" fmla="*/ 65838833 h 417"/>
                <a:gd name="T48" fmla="*/ 243373331 w 451"/>
                <a:gd name="T49" fmla="*/ 101290819 h 417"/>
                <a:gd name="T50" fmla="*/ 256544935 w 451"/>
                <a:gd name="T51" fmla="*/ 136109463 h 417"/>
                <a:gd name="T52" fmla="*/ 274108130 w 451"/>
                <a:gd name="T53" fmla="*/ 171560653 h 417"/>
                <a:gd name="T54" fmla="*/ 272226359 w 451"/>
                <a:gd name="T55" fmla="*/ 231702598 h 417"/>
                <a:gd name="T56" fmla="*/ 262190248 w 451"/>
                <a:gd name="T57" fmla="*/ 263355333 h 417"/>
                <a:gd name="T58" fmla="*/ 262190248 w 451"/>
                <a:gd name="T59" fmla="*/ 263355333 h 417"/>
                <a:gd name="T60" fmla="*/ 275362644 w 451"/>
                <a:gd name="T61" fmla="*/ 225371574 h 417"/>
                <a:gd name="T62" fmla="*/ 281635214 w 451"/>
                <a:gd name="T63" fmla="*/ 153201717 h 4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1" h="417">
                  <a:moveTo>
                    <a:pt x="436" y="204"/>
                  </a:moveTo>
                  <a:lnTo>
                    <a:pt x="418" y="179"/>
                  </a:lnTo>
                  <a:lnTo>
                    <a:pt x="405" y="154"/>
                  </a:lnTo>
                  <a:lnTo>
                    <a:pt x="392" y="129"/>
                  </a:lnTo>
                  <a:lnTo>
                    <a:pt x="380" y="103"/>
                  </a:lnTo>
                  <a:lnTo>
                    <a:pt x="367" y="76"/>
                  </a:lnTo>
                  <a:lnTo>
                    <a:pt x="352" y="51"/>
                  </a:lnTo>
                  <a:lnTo>
                    <a:pt x="332" y="30"/>
                  </a:lnTo>
                  <a:lnTo>
                    <a:pt x="310" y="9"/>
                  </a:lnTo>
                  <a:lnTo>
                    <a:pt x="283" y="0"/>
                  </a:lnTo>
                  <a:lnTo>
                    <a:pt x="256" y="3"/>
                  </a:lnTo>
                  <a:lnTo>
                    <a:pt x="229" y="17"/>
                  </a:lnTo>
                  <a:lnTo>
                    <a:pt x="201" y="40"/>
                  </a:lnTo>
                  <a:lnTo>
                    <a:pt x="174" y="64"/>
                  </a:lnTo>
                  <a:lnTo>
                    <a:pt x="147" y="87"/>
                  </a:lnTo>
                  <a:lnTo>
                    <a:pt x="122" y="108"/>
                  </a:lnTo>
                  <a:lnTo>
                    <a:pt x="98" y="122"/>
                  </a:lnTo>
                  <a:lnTo>
                    <a:pt x="86" y="124"/>
                  </a:lnTo>
                  <a:lnTo>
                    <a:pt x="75" y="125"/>
                  </a:lnTo>
                  <a:lnTo>
                    <a:pt x="63" y="125"/>
                  </a:lnTo>
                  <a:lnTo>
                    <a:pt x="50" y="124"/>
                  </a:lnTo>
                  <a:lnTo>
                    <a:pt x="39" y="120"/>
                  </a:lnTo>
                  <a:lnTo>
                    <a:pt x="25" y="116"/>
                  </a:lnTo>
                  <a:lnTo>
                    <a:pt x="14" y="112"/>
                  </a:lnTo>
                  <a:lnTo>
                    <a:pt x="0" y="108"/>
                  </a:lnTo>
                  <a:lnTo>
                    <a:pt x="8" y="112"/>
                  </a:lnTo>
                  <a:lnTo>
                    <a:pt x="16" y="116"/>
                  </a:lnTo>
                  <a:lnTo>
                    <a:pt x="21" y="120"/>
                  </a:lnTo>
                  <a:lnTo>
                    <a:pt x="29" y="124"/>
                  </a:lnTo>
                  <a:lnTo>
                    <a:pt x="42" y="129"/>
                  </a:lnTo>
                  <a:lnTo>
                    <a:pt x="54" y="135"/>
                  </a:lnTo>
                  <a:lnTo>
                    <a:pt x="67" y="139"/>
                  </a:lnTo>
                  <a:lnTo>
                    <a:pt x="79" y="143"/>
                  </a:lnTo>
                  <a:lnTo>
                    <a:pt x="92" y="145"/>
                  </a:lnTo>
                  <a:lnTo>
                    <a:pt x="103" y="146"/>
                  </a:lnTo>
                  <a:lnTo>
                    <a:pt x="115" y="145"/>
                  </a:lnTo>
                  <a:lnTo>
                    <a:pt x="126" y="143"/>
                  </a:lnTo>
                  <a:lnTo>
                    <a:pt x="151" y="131"/>
                  </a:lnTo>
                  <a:lnTo>
                    <a:pt x="174" y="110"/>
                  </a:lnTo>
                  <a:lnTo>
                    <a:pt x="199" y="85"/>
                  </a:lnTo>
                  <a:lnTo>
                    <a:pt x="226" y="61"/>
                  </a:lnTo>
                  <a:lnTo>
                    <a:pt x="250" y="40"/>
                  </a:lnTo>
                  <a:lnTo>
                    <a:pt x="275" y="24"/>
                  </a:lnTo>
                  <a:lnTo>
                    <a:pt x="298" y="21"/>
                  </a:lnTo>
                  <a:lnTo>
                    <a:pt x="323" y="32"/>
                  </a:lnTo>
                  <a:lnTo>
                    <a:pt x="344" y="53"/>
                  </a:lnTo>
                  <a:lnTo>
                    <a:pt x="359" y="78"/>
                  </a:lnTo>
                  <a:lnTo>
                    <a:pt x="371" y="104"/>
                  </a:lnTo>
                  <a:lnTo>
                    <a:pt x="380" y="131"/>
                  </a:lnTo>
                  <a:lnTo>
                    <a:pt x="388" y="160"/>
                  </a:lnTo>
                  <a:lnTo>
                    <a:pt x="397" y="188"/>
                  </a:lnTo>
                  <a:lnTo>
                    <a:pt x="409" y="215"/>
                  </a:lnTo>
                  <a:lnTo>
                    <a:pt x="424" y="238"/>
                  </a:lnTo>
                  <a:lnTo>
                    <a:pt x="437" y="271"/>
                  </a:lnTo>
                  <a:lnTo>
                    <a:pt x="441" y="314"/>
                  </a:lnTo>
                  <a:lnTo>
                    <a:pt x="434" y="366"/>
                  </a:lnTo>
                  <a:lnTo>
                    <a:pt x="418" y="417"/>
                  </a:lnTo>
                  <a:lnTo>
                    <a:pt x="418" y="416"/>
                  </a:lnTo>
                  <a:lnTo>
                    <a:pt x="418" y="414"/>
                  </a:lnTo>
                  <a:lnTo>
                    <a:pt x="439" y="356"/>
                  </a:lnTo>
                  <a:lnTo>
                    <a:pt x="451" y="295"/>
                  </a:lnTo>
                  <a:lnTo>
                    <a:pt x="449" y="242"/>
                  </a:lnTo>
                  <a:lnTo>
                    <a:pt x="436" y="204"/>
                  </a:lnTo>
                  <a:close/>
                </a:path>
              </a:pathLst>
            </a:custGeom>
            <a:solidFill>
              <a:srgbClr val="E554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6" name="Freeform 46"/>
            <p:cNvSpPr>
              <a:spLocks/>
            </p:cNvSpPr>
            <p:nvPr/>
          </p:nvSpPr>
          <p:spPr bwMode="auto">
            <a:xfrm>
              <a:off x="5197476" y="3206751"/>
              <a:ext cx="338138" cy="446088"/>
            </a:xfrm>
            <a:custGeom>
              <a:avLst/>
              <a:gdLst>
                <a:gd name="T0" fmla="*/ 22681440 w 426"/>
                <a:gd name="T1" fmla="*/ 180834215 h 561"/>
                <a:gd name="T2" fmla="*/ 5040320 w 426"/>
                <a:gd name="T3" fmla="*/ 275045456 h 561"/>
                <a:gd name="T4" fmla="*/ 5040320 w 426"/>
                <a:gd name="T5" fmla="*/ 320570287 h 561"/>
                <a:gd name="T6" fmla="*/ 21421757 w 426"/>
                <a:gd name="T7" fmla="*/ 341436232 h 561"/>
                <a:gd name="T8" fmla="*/ 44732641 w 426"/>
                <a:gd name="T9" fmla="*/ 352184488 h 561"/>
                <a:gd name="T10" fmla="*/ 71194718 w 426"/>
                <a:gd name="T11" fmla="*/ 354713910 h 561"/>
                <a:gd name="T12" fmla="*/ 95135841 w 426"/>
                <a:gd name="T13" fmla="*/ 354713910 h 561"/>
                <a:gd name="T14" fmla="*/ 121597917 w 426"/>
                <a:gd name="T15" fmla="*/ 354713910 h 561"/>
                <a:gd name="T16" fmla="*/ 150580154 w 426"/>
                <a:gd name="T17" fmla="*/ 354713910 h 561"/>
                <a:gd name="T18" fmla="*/ 181451518 w 426"/>
                <a:gd name="T19" fmla="*/ 350920175 h 561"/>
                <a:gd name="T20" fmla="*/ 209173278 w 426"/>
                <a:gd name="T21" fmla="*/ 342700546 h 561"/>
                <a:gd name="T22" fmla="*/ 229964796 w 426"/>
                <a:gd name="T23" fmla="*/ 328157759 h 561"/>
                <a:gd name="T24" fmla="*/ 247605916 w 426"/>
                <a:gd name="T25" fmla="*/ 308556923 h 561"/>
                <a:gd name="T26" fmla="*/ 262096638 w 426"/>
                <a:gd name="T27" fmla="*/ 288323929 h 561"/>
                <a:gd name="T28" fmla="*/ 264616798 w 426"/>
                <a:gd name="T29" fmla="*/ 276309770 h 561"/>
                <a:gd name="T30" fmla="*/ 257056318 w 426"/>
                <a:gd name="T31" fmla="*/ 272516034 h 561"/>
                <a:gd name="T32" fmla="*/ 251386553 w 426"/>
                <a:gd name="T33" fmla="*/ 268722298 h 561"/>
                <a:gd name="T34" fmla="*/ 251386553 w 426"/>
                <a:gd name="T35" fmla="*/ 268722298 h 561"/>
                <a:gd name="T36" fmla="*/ 243195835 w 426"/>
                <a:gd name="T37" fmla="*/ 273781143 h 561"/>
                <a:gd name="T38" fmla="*/ 226184953 w 426"/>
                <a:gd name="T39" fmla="*/ 287058821 h 561"/>
                <a:gd name="T40" fmla="*/ 207913595 w 426"/>
                <a:gd name="T41" fmla="*/ 300337294 h 561"/>
                <a:gd name="T42" fmla="*/ 189011998 w 426"/>
                <a:gd name="T43" fmla="*/ 311086345 h 561"/>
                <a:gd name="T44" fmla="*/ 165070875 w 426"/>
                <a:gd name="T45" fmla="*/ 317408708 h 561"/>
                <a:gd name="T46" fmla="*/ 138608799 w 426"/>
                <a:gd name="T47" fmla="*/ 320570287 h 561"/>
                <a:gd name="T48" fmla="*/ 114037437 w 426"/>
                <a:gd name="T49" fmla="*/ 321834601 h 561"/>
                <a:gd name="T50" fmla="*/ 91355998 w 426"/>
                <a:gd name="T51" fmla="*/ 321834601 h 561"/>
                <a:gd name="T52" fmla="*/ 71194718 w 426"/>
                <a:gd name="T53" fmla="*/ 321834601 h 561"/>
                <a:gd name="T54" fmla="*/ 49143516 w 426"/>
                <a:gd name="T55" fmla="*/ 319305974 h 561"/>
                <a:gd name="T56" fmla="*/ 28982237 w 426"/>
                <a:gd name="T57" fmla="*/ 309821236 h 561"/>
                <a:gd name="T58" fmla="*/ 14490721 w 426"/>
                <a:gd name="T59" fmla="*/ 292117665 h 561"/>
                <a:gd name="T60" fmla="*/ 14490721 w 426"/>
                <a:gd name="T61" fmla="*/ 254180306 h 561"/>
                <a:gd name="T62" fmla="*/ 30241920 w 426"/>
                <a:gd name="T63" fmla="*/ 170085959 h 561"/>
                <a:gd name="T64" fmla="*/ 21421757 w 426"/>
                <a:gd name="T65" fmla="*/ 113179921 h 561"/>
                <a:gd name="T66" fmla="*/ 19531041 w 426"/>
                <a:gd name="T67" fmla="*/ 69551560 h 561"/>
                <a:gd name="T68" fmla="*/ 26462077 w 426"/>
                <a:gd name="T69" fmla="*/ 28452622 h 561"/>
                <a:gd name="T70" fmla="*/ 45993118 w 426"/>
                <a:gd name="T71" fmla="*/ 4425893 h 561"/>
                <a:gd name="T72" fmla="*/ 61114078 w 426"/>
                <a:gd name="T73" fmla="*/ 3161579 h 561"/>
                <a:gd name="T74" fmla="*/ 67414081 w 426"/>
                <a:gd name="T75" fmla="*/ 4425893 h 561"/>
                <a:gd name="T76" fmla="*/ 71194718 w 426"/>
                <a:gd name="T77" fmla="*/ 5690206 h 561"/>
                <a:gd name="T78" fmla="*/ 71194718 w 426"/>
                <a:gd name="T79" fmla="*/ 5690206 h 561"/>
                <a:gd name="T80" fmla="*/ 73084639 w 426"/>
                <a:gd name="T81" fmla="*/ 6955315 h 561"/>
                <a:gd name="T82" fmla="*/ 75604799 w 426"/>
                <a:gd name="T83" fmla="*/ 6955315 h 561"/>
                <a:gd name="T84" fmla="*/ 76865276 w 426"/>
                <a:gd name="T85" fmla="*/ 8219629 h 561"/>
                <a:gd name="T86" fmla="*/ 76865276 w 426"/>
                <a:gd name="T87" fmla="*/ 8219629 h 561"/>
                <a:gd name="T88" fmla="*/ 69934241 w 426"/>
                <a:gd name="T89" fmla="*/ 5690206 h 561"/>
                <a:gd name="T90" fmla="*/ 54183836 w 426"/>
                <a:gd name="T91" fmla="*/ 1264314 h 561"/>
                <a:gd name="T92" fmla="*/ 32762080 w 426"/>
                <a:gd name="T93" fmla="*/ 1896470 h 561"/>
                <a:gd name="T94" fmla="*/ 15751198 w 426"/>
                <a:gd name="T95" fmla="*/ 29717731 h 561"/>
                <a:gd name="T96" fmla="*/ 9450401 w 426"/>
                <a:gd name="T97" fmla="*/ 74610405 h 561"/>
                <a:gd name="T98" fmla="*/ 13231038 w 426"/>
                <a:gd name="T99" fmla="*/ 120767392 h 56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26" h="561">
                  <a:moveTo>
                    <a:pt x="29" y="221"/>
                  </a:moveTo>
                  <a:lnTo>
                    <a:pt x="36" y="286"/>
                  </a:lnTo>
                  <a:lnTo>
                    <a:pt x="25" y="362"/>
                  </a:lnTo>
                  <a:lnTo>
                    <a:pt x="8" y="435"/>
                  </a:lnTo>
                  <a:lnTo>
                    <a:pt x="0" y="483"/>
                  </a:lnTo>
                  <a:lnTo>
                    <a:pt x="8" y="507"/>
                  </a:lnTo>
                  <a:lnTo>
                    <a:pt x="19" y="526"/>
                  </a:lnTo>
                  <a:lnTo>
                    <a:pt x="34" y="540"/>
                  </a:lnTo>
                  <a:lnTo>
                    <a:pt x="52" y="549"/>
                  </a:lnTo>
                  <a:lnTo>
                    <a:pt x="71" y="557"/>
                  </a:lnTo>
                  <a:lnTo>
                    <a:pt x="92" y="561"/>
                  </a:lnTo>
                  <a:lnTo>
                    <a:pt x="113" y="561"/>
                  </a:lnTo>
                  <a:lnTo>
                    <a:pt x="132" y="561"/>
                  </a:lnTo>
                  <a:lnTo>
                    <a:pt x="151" y="561"/>
                  </a:lnTo>
                  <a:lnTo>
                    <a:pt x="172" y="561"/>
                  </a:lnTo>
                  <a:lnTo>
                    <a:pt x="193" y="561"/>
                  </a:lnTo>
                  <a:lnTo>
                    <a:pt x="216" y="561"/>
                  </a:lnTo>
                  <a:lnTo>
                    <a:pt x="239" y="561"/>
                  </a:lnTo>
                  <a:lnTo>
                    <a:pt x="263" y="559"/>
                  </a:lnTo>
                  <a:lnTo>
                    <a:pt x="288" y="555"/>
                  </a:lnTo>
                  <a:lnTo>
                    <a:pt x="313" y="549"/>
                  </a:lnTo>
                  <a:lnTo>
                    <a:pt x="332" y="542"/>
                  </a:lnTo>
                  <a:lnTo>
                    <a:pt x="349" y="532"/>
                  </a:lnTo>
                  <a:lnTo>
                    <a:pt x="365" y="519"/>
                  </a:lnTo>
                  <a:lnTo>
                    <a:pt x="380" y="505"/>
                  </a:lnTo>
                  <a:lnTo>
                    <a:pt x="393" y="488"/>
                  </a:lnTo>
                  <a:lnTo>
                    <a:pt x="405" y="473"/>
                  </a:lnTo>
                  <a:lnTo>
                    <a:pt x="416" y="456"/>
                  </a:lnTo>
                  <a:lnTo>
                    <a:pt x="426" y="441"/>
                  </a:lnTo>
                  <a:lnTo>
                    <a:pt x="420" y="437"/>
                  </a:lnTo>
                  <a:lnTo>
                    <a:pt x="414" y="435"/>
                  </a:lnTo>
                  <a:lnTo>
                    <a:pt x="408" y="431"/>
                  </a:lnTo>
                  <a:lnTo>
                    <a:pt x="401" y="427"/>
                  </a:lnTo>
                  <a:lnTo>
                    <a:pt x="399" y="425"/>
                  </a:lnTo>
                  <a:lnTo>
                    <a:pt x="397" y="423"/>
                  </a:lnTo>
                  <a:lnTo>
                    <a:pt x="386" y="433"/>
                  </a:lnTo>
                  <a:lnTo>
                    <a:pt x="372" y="442"/>
                  </a:lnTo>
                  <a:lnTo>
                    <a:pt x="359" y="454"/>
                  </a:lnTo>
                  <a:lnTo>
                    <a:pt x="345" y="465"/>
                  </a:lnTo>
                  <a:lnTo>
                    <a:pt x="330" y="475"/>
                  </a:lnTo>
                  <a:lnTo>
                    <a:pt x="317" y="484"/>
                  </a:lnTo>
                  <a:lnTo>
                    <a:pt x="300" y="492"/>
                  </a:lnTo>
                  <a:lnTo>
                    <a:pt x="282" y="498"/>
                  </a:lnTo>
                  <a:lnTo>
                    <a:pt x="262" y="502"/>
                  </a:lnTo>
                  <a:lnTo>
                    <a:pt x="241" y="505"/>
                  </a:lnTo>
                  <a:lnTo>
                    <a:pt x="220" y="507"/>
                  </a:lnTo>
                  <a:lnTo>
                    <a:pt x="200" y="507"/>
                  </a:lnTo>
                  <a:lnTo>
                    <a:pt x="181" y="509"/>
                  </a:lnTo>
                  <a:lnTo>
                    <a:pt x="162" y="509"/>
                  </a:lnTo>
                  <a:lnTo>
                    <a:pt x="145" y="509"/>
                  </a:lnTo>
                  <a:lnTo>
                    <a:pt x="130" y="509"/>
                  </a:lnTo>
                  <a:lnTo>
                    <a:pt x="113" y="509"/>
                  </a:lnTo>
                  <a:lnTo>
                    <a:pt x="95" y="509"/>
                  </a:lnTo>
                  <a:lnTo>
                    <a:pt x="78" y="505"/>
                  </a:lnTo>
                  <a:lnTo>
                    <a:pt x="61" y="500"/>
                  </a:lnTo>
                  <a:lnTo>
                    <a:pt x="46" y="490"/>
                  </a:lnTo>
                  <a:lnTo>
                    <a:pt x="32" y="477"/>
                  </a:lnTo>
                  <a:lnTo>
                    <a:pt x="23" y="462"/>
                  </a:lnTo>
                  <a:lnTo>
                    <a:pt x="15" y="441"/>
                  </a:lnTo>
                  <a:lnTo>
                    <a:pt x="23" y="402"/>
                  </a:lnTo>
                  <a:lnTo>
                    <a:pt x="38" y="339"/>
                  </a:lnTo>
                  <a:lnTo>
                    <a:pt x="48" y="269"/>
                  </a:lnTo>
                  <a:lnTo>
                    <a:pt x="42" y="208"/>
                  </a:lnTo>
                  <a:lnTo>
                    <a:pt x="34" y="179"/>
                  </a:lnTo>
                  <a:lnTo>
                    <a:pt x="31" y="147"/>
                  </a:lnTo>
                  <a:lnTo>
                    <a:pt x="31" y="110"/>
                  </a:lnTo>
                  <a:lnTo>
                    <a:pt x="34" y="76"/>
                  </a:lnTo>
                  <a:lnTo>
                    <a:pt x="42" y="45"/>
                  </a:lnTo>
                  <a:lnTo>
                    <a:pt x="55" y="21"/>
                  </a:lnTo>
                  <a:lnTo>
                    <a:pt x="73" y="7"/>
                  </a:lnTo>
                  <a:lnTo>
                    <a:pt x="94" y="5"/>
                  </a:lnTo>
                  <a:lnTo>
                    <a:pt x="97" y="5"/>
                  </a:lnTo>
                  <a:lnTo>
                    <a:pt x="103" y="7"/>
                  </a:lnTo>
                  <a:lnTo>
                    <a:pt x="107" y="7"/>
                  </a:lnTo>
                  <a:lnTo>
                    <a:pt x="111" y="9"/>
                  </a:lnTo>
                  <a:lnTo>
                    <a:pt x="113" y="9"/>
                  </a:lnTo>
                  <a:lnTo>
                    <a:pt x="115" y="11"/>
                  </a:lnTo>
                  <a:lnTo>
                    <a:pt x="116" y="11"/>
                  </a:lnTo>
                  <a:lnTo>
                    <a:pt x="118" y="11"/>
                  </a:lnTo>
                  <a:lnTo>
                    <a:pt x="120" y="11"/>
                  </a:lnTo>
                  <a:lnTo>
                    <a:pt x="122" y="13"/>
                  </a:lnTo>
                  <a:lnTo>
                    <a:pt x="111" y="9"/>
                  </a:lnTo>
                  <a:lnTo>
                    <a:pt x="97" y="5"/>
                  </a:lnTo>
                  <a:lnTo>
                    <a:pt x="86" y="2"/>
                  </a:lnTo>
                  <a:lnTo>
                    <a:pt x="73" y="0"/>
                  </a:lnTo>
                  <a:lnTo>
                    <a:pt x="52" y="3"/>
                  </a:lnTo>
                  <a:lnTo>
                    <a:pt x="36" y="21"/>
                  </a:lnTo>
                  <a:lnTo>
                    <a:pt x="25" y="47"/>
                  </a:lnTo>
                  <a:lnTo>
                    <a:pt x="17" y="80"/>
                  </a:lnTo>
                  <a:lnTo>
                    <a:pt x="15" y="118"/>
                  </a:lnTo>
                  <a:lnTo>
                    <a:pt x="15" y="154"/>
                  </a:lnTo>
                  <a:lnTo>
                    <a:pt x="21" y="191"/>
                  </a:lnTo>
                  <a:lnTo>
                    <a:pt x="29" y="221"/>
                  </a:lnTo>
                  <a:close/>
                </a:path>
              </a:pathLst>
            </a:custGeom>
            <a:solidFill>
              <a:srgbClr val="E5546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7" name="Freeform 47"/>
            <p:cNvSpPr>
              <a:spLocks/>
            </p:cNvSpPr>
            <p:nvPr/>
          </p:nvSpPr>
          <p:spPr bwMode="auto">
            <a:xfrm>
              <a:off x="5210176" y="3211513"/>
              <a:ext cx="303213" cy="400050"/>
            </a:xfrm>
            <a:custGeom>
              <a:avLst/>
              <a:gdLst>
                <a:gd name="T0" fmla="*/ 60483850 w 382"/>
                <a:gd name="T1" fmla="*/ 285407894 h 504"/>
                <a:gd name="T2" fmla="*/ 42212488 w 382"/>
                <a:gd name="T3" fmla="*/ 281627263 h 504"/>
                <a:gd name="T4" fmla="*/ 26462081 w 382"/>
                <a:gd name="T5" fmla="*/ 273437350 h 504"/>
                <a:gd name="T6" fmla="*/ 15751201 w 382"/>
                <a:gd name="T7" fmla="*/ 258945856 h 504"/>
                <a:gd name="T8" fmla="*/ 14490724 w 382"/>
                <a:gd name="T9" fmla="*/ 229964456 h 504"/>
                <a:gd name="T10" fmla="*/ 27721764 w 382"/>
                <a:gd name="T11" fmla="*/ 156249688 h 504"/>
                <a:gd name="T12" fmla="*/ 20791522 w 382"/>
                <a:gd name="T13" fmla="*/ 103956644 h 504"/>
                <a:gd name="T14" fmla="*/ 19531045 w 382"/>
                <a:gd name="T15" fmla="*/ 64264381 h 504"/>
                <a:gd name="T16" fmla="*/ 27721764 w 382"/>
                <a:gd name="T17" fmla="*/ 26462038 h 504"/>
                <a:gd name="T18" fmla="*/ 47252809 w 382"/>
                <a:gd name="T19" fmla="*/ 3780631 h 504"/>
                <a:gd name="T20" fmla="*/ 57963689 w 382"/>
                <a:gd name="T21" fmla="*/ 1260475 h 504"/>
                <a:gd name="T22" fmla="*/ 51663685 w 382"/>
                <a:gd name="T23" fmla="*/ 0 h 504"/>
                <a:gd name="T24" fmla="*/ 36542723 w 382"/>
                <a:gd name="T25" fmla="*/ 1260475 h 504"/>
                <a:gd name="T26" fmla="*/ 17010884 w 382"/>
                <a:gd name="T27" fmla="*/ 25201563 h 504"/>
                <a:gd name="T28" fmla="*/ 10080642 w 382"/>
                <a:gd name="T29" fmla="*/ 66154300 h 504"/>
                <a:gd name="T30" fmla="*/ 11970563 w 382"/>
                <a:gd name="T31" fmla="*/ 109627194 h 504"/>
                <a:gd name="T32" fmla="*/ 20791522 w 382"/>
                <a:gd name="T33" fmla="*/ 166330313 h 504"/>
                <a:gd name="T34" fmla="*/ 5040321 w 382"/>
                <a:gd name="T35" fmla="*/ 250125706 h 504"/>
                <a:gd name="T36" fmla="*/ 5040321 w 382"/>
                <a:gd name="T37" fmla="*/ 287928050 h 504"/>
                <a:gd name="T38" fmla="*/ 19531045 w 382"/>
                <a:gd name="T39" fmla="*/ 305569144 h 504"/>
                <a:gd name="T40" fmla="*/ 39692328 w 382"/>
                <a:gd name="T41" fmla="*/ 315019531 h 504"/>
                <a:gd name="T42" fmla="*/ 61744327 w 382"/>
                <a:gd name="T43" fmla="*/ 317539688 h 504"/>
                <a:gd name="T44" fmla="*/ 81905610 w 382"/>
                <a:gd name="T45" fmla="*/ 317539688 h 504"/>
                <a:gd name="T46" fmla="*/ 104587054 w 382"/>
                <a:gd name="T47" fmla="*/ 317539688 h 504"/>
                <a:gd name="T48" fmla="*/ 129158419 w 382"/>
                <a:gd name="T49" fmla="*/ 316280006 h 504"/>
                <a:gd name="T50" fmla="*/ 155620500 w 382"/>
                <a:gd name="T51" fmla="*/ 313129613 h 504"/>
                <a:gd name="T52" fmla="*/ 179561627 w 382"/>
                <a:gd name="T53" fmla="*/ 306828825 h 504"/>
                <a:gd name="T54" fmla="*/ 198463227 w 382"/>
                <a:gd name="T55" fmla="*/ 296118756 h 504"/>
                <a:gd name="T56" fmla="*/ 216733795 w 382"/>
                <a:gd name="T57" fmla="*/ 282887738 h 504"/>
                <a:gd name="T58" fmla="*/ 233745473 w 382"/>
                <a:gd name="T59" fmla="*/ 269656719 h 504"/>
                <a:gd name="T60" fmla="*/ 235635395 w 382"/>
                <a:gd name="T61" fmla="*/ 261466013 h 504"/>
                <a:gd name="T62" fmla="*/ 228705152 w 382"/>
                <a:gd name="T63" fmla="*/ 256425700 h 504"/>
                <a:gd name="T64" fmla="*/ 215474112 w 382"/>
                <a:gd name="T65" fmla="*/ 256425700 h 504"/>
                <a:gd name="T66" fmla="*/ 197202750 w 382"/>
                <a:gd name="T67" fmla="*/ 261466013 h 504"/>
                <a:gd name="T68" fmla="*/ 179561627 w 382"/>
                <a:gd name="T69" fmla="*/ 268397038 h 504"/>
                <a:gd name="T70" fmla="*/ 158770106 w 382"/>
                <a:gd name="T71" fmla="*/ 274697031 h 504"/>
                <a:gd name="T72" fmla="*/ 138608822 w 382"/>
                <a:gd name="T73" fmla="*/ 279107106 h 504"/>
                <a:gd name="T74" fmla="*/ 116557617 w 382"/>
                <a:gd name="T75" fmla="*/ 282887738 h 504"/>
                <a:gd name="T76" fmla="*/ 97656017 w 382"/>
                <a:gd name="T77" fmla="*/ 284147419 h 504"/>
                <a:gd name="T78" fmla="*/ 78124973 w 382"/>
                <a:gd name="T79" fmla="*/ 285407894 h 5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82" h="504">
                  <a:moveTo>
                    <a:pt x="111" y="453"/>
                  </a:moveTo>
                  <a:lnTo>
                    <a:pt x="96" y="453"/>
                  </a:lnTo>
                  <a:lnTo>
                    <a:pt x="82" y="451"/>
                  </a:lnTo>
                  <a:lnTo>
                    <a:pt x="67" y="447"/>
                  </a:lnTo>
                  <a:lnTo>
                    <a:pt x="56" y="443"/>
                  </a:lnTo>
                  <a:lnTo>
                    <a:pt x="42" y="434"/>
                  </a:lnTo>
                  <a:lnTo>
                    <a:pt x="33" y="424"/>
                  </a:lnTo>
                  <a:lnTo>
                    <a:pt x="25" y="411"/>
                  </a:lnTo>
                  <a:lnTo>
                    <a:pt x="17" y="394"/>
                  </a:lnTo>
                  <a:lnTo>
                    <a:pt x="23" y="365"/>
                  </a:lnTo>
                  <a:lnTo>
                    <a:pt x="37" y="311"/>
                  </a:lnTo>
                  <a:lnTo>
                    <a:pt x="44" y="248"/>
                  </a:lnTo>
                  <a:lnTo>
                    <a:pt x="38" y="191"/>
                  </a:lnTo>
                  <a:lnTo>
                    <a:pt x="33" y="165"/>
                  </a:lnTo>
                  <a:lnTo>
                    <a:pt x="29" y="134"/>
                  </a:lnTo>
                  <a:lnTo>
                    <a:pt x="31" y="102"/>
                  </a:lnTo>
                  <a:lnTo>
                    <a:pt x="37" y="69"/>
                  </a:lnTo>
                  <a:lnTo>
                    <a:pt x="44" y="42"/>
                  </a:lnTo>
                  <a:lnTo>
                    <a:pt x="58" y="19"/>
                  </a:lnTo>
                  <a:lnTo>
                    <a:pt x="75" y="6"/>
                  </a:lnTo>
                  <a:lnTo>
                    <a:pt x="96" y="4"/>
                  </a:lnTo>
                  <a:lnTo>
                    <a:pt x="92" y="2"/>
                  </a:lnTo>
                  <a:lnTo>
                    <a:pt x="88" y="2"/>
                  </a:lnTo>
                  <a:lnTo>
                    <a:pt x="82" y="0"/>
                  </a:lnTo>
                  <a:lnTo>
                    <a:pt x="79" y="0"/>
                  </a:lnTo>
                  <a:lnTo>
                    <a:pt x="58" y="2"/>
                  </a:lnTo>
                  <a:lnTo>
                    <a:pt x="40" y="16"/>
                  </a:lnTo>
                  <a:lnTo>
                    <a:pt x="27" y="40"/>
                  </a:lnTo>
                  <a:lnTo>
                    <a:pt x="19" y="71"/>
                  </a:lnTo>
                  <a:lnTo>
                    <a:pt x="16" y="105"/>
                  </a:lnTo>
                  <a:lnTo>
                    <a:pt x="16" y="142"/>
                  </a:lnTo>
                  <a:lnTo>
                    <a:pt x="19" y="174"/>
                  </a:lnTo>
                  <a:lnTo>
                    <a:pt x="27" y="203"/>
                  </a:lnTo>
                  <a:lnTo>
                    <a:pt x="33" y="264"/>
                  </a:lnTo>
                  <a:lnTo>
                    <a:pt x="23" y="334"/>
                  </a:lnTo>
                  <a:lnTo>
                    <a:pt x="8" y="397"/>
                  </a:lnTo>
                  <a:lnTo>
                    <a:pt x="0" y="436"/>
                  </a:lnTo>
                  <a:lnTo>
                    <a:pt x="8" y="457"/>
                  </a:lnTo>
                  <a:lnTo>
                    <a:pt x="17" y="472"/>
                  </a:lnTo>
                  <a:lnTo>
                    <a:pt x="31" y="485"/>
                  </a:lnTo>
                  <a:lnTo>
                    <a:pt x="46" y="495"/>
                  </a:lnTo>
                  <a:lnTo>
                    <a:pt x="63" y="500"/>
                  </a:lnTo>
                  <a:lnTo>
                    <a:pt x="80" y="504"/>
                  </a:lnTo>
                  <a:lnTo>
                    <a:pt x="98" y="504"/>
                  </a:lnTo>
                  <a:lnTo>
                    <a:pt x="115" y="504"/>
                  </a:lnTo>
                  <a:lnTo>
                    <a:pt x="130" y="504"/>
                  </a:lnTo>
                  <a:lnTo>
                    <a:pt x="147" y="504"/>
                  </a:lnTo>
                  <a:lnTo>
                    <a:pt x="166" y="504"/>
                  </a:lnTo>
                  <a:lnTo>
                    <a:pt x="185" y="502"/>
                  </a:lnTo>
                  <a:lnTo>
                    <a:pt x="205" y="502"/>
                  </a:lnTo>
                  <a:lnTo>
                    <a:pt x="226" y="500"/>
                  </a:lnTo>
                  <a:lnTo>
                    <a:pt x="247" y="497"/>
                  </a:lnTo>
                  <a:lnTo>
                    <a:pt x="267" y="493"/>
                  </a:lnTo>
                  <a:lnTo>
                    <a:pt x="285" y="487"/>
                  </a:lnTo>
                  <a:lnTo>
                    <a:pt x="302" y="479"/>
                  </a:lnTo>
                  <a:lnTo>
                    <a:pt x="315" y="470"/>
                  </a:lnTo>
                  <a:lnTo>
                    <a:pt x="330" y="460"/>
                  </a:lnTo>
                  <a:lnTo>
                    <a:pt x="344" y="449"/>
                  </a:lnTo>
                  <a:lnTo>
                    <a:pt x="357" y="437"/>
                  </a:lnTo>
                  <a:lnTo>
                    <a:pt x="371" y="428"/>
                  </a:lnTo>
                  <a:lnTo>
                    <a:pt x="382" y="418"/>
                  </a:lnTo>
                  <a:lnTo>
                    <a:pt x="374" y="415"/>
                  </a:lnTo>
                  <a:lnTo>
                    <a:pt x="369" y="411"/>
                  </a:lnTo>
                  <a:lnTo>
                    <a:pt x="363" y="407"/>
                  </a:lnTo>
                  <a:lnTo>
                    <a:pt x="355" y="403"/>
                  </a:lnTo>
                  <a:lnTo>
                    <a:pt x="342" y="407"/>
                  </a:lnTo>
                  <a:lnTo>
                    <a:pt x="329" y="411"/>
                  </a:lnTo>
                  <a:lnTo>
                    <a:pt x="313" y="415"/>
                  </a:lnTo>
                  <a:lnTo>
                    <a:pt x="300" y="420"/>
                  </a:lnTo>
                  <a:lnTo>
                    <a:pt x="285" y="426"/>
                  </a:lnTo>
                  <a:lnTo>
                    <a:pt x="269" y="432"/>
                  </a:lnTo>
                  <a:lnTo>
                    <a:pt x="252" y="436"/>
                  </a:lnTo>
                  <a:lnTo>
                    <a:pt x="237" y="439"/>
                  </a:lnTo>
                  <a:lnTo>
                    <a:pt x="220" y="443"/>
                  </a:lnTo>
                  <a:lnTo>
                    <a:pt x="203" y="445"/>
                  </a:lnTo>
                  <a:lnTo>
                    <a:pt x="185" y="449"/>
                  </a:lnTo>
                  <a:lnTo>
                    <a:pt x="170" y="449"/>
                  </a:lnTo>
                  <a:lnTo>
                    <a:pt x="155" y="451"/>
                  </a:lnTo>
                  <a:lnTo>
                    <a:pt x="140" y="451"/>
                  </a:lnTo>
                  <a:lnTo>
                    <a:pt x="124" y="453"/>
                  </a:lnTo>
                  <a:lnTo>
                    <a:pt x="111" y="453"/>
                  </a:lnTo>
                  <a:close/>
                </a:path>
              </a:pathLst>
            </a:custGeom>
            <a:solidFill>
              <a:srgbClr val="E54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8" name="Freeform 48"/>
            <p:cNvSpPr>
              <a:spLocks/>
            </p:cNvSpPr>
            <p:nvPr/>
          </p:nvSpPr>
          <p:spPr bwMode="auto">
            <a:xfrm>
              <a:off x="5346701" y="3160713"/>
              <a:ext cx="328613" cy="322263"/>
            </a:xfrm>
            <a:custGeom>
              <a:avLst/>
              <a:gdLst>
                <a:gd name="T0" fmla="*/ 241745908 w 412"/>
                <a:gd name="T1" fmla="*/ 122228165 h 406"/>
                <a:gd name="T2" fmla="*/ 228386035 w 412"/>
                <a:gd name="T3" fmla="*/ 87575367 h 406"/>
                <a:gd name="T4" fmla="*/ 217571317 w 412"/>
                <a:gd name="T5" fmla="*/ 52293125 h 406"/>
                <a:gd name="T6" fmla="*/ 200394110 w 412"/>
                <a:gd name="T7" fmla="*/ 20161281 h 406"/>
                <a:gd name="T8" fmla="*/ 171130803 w 412"/>
                <a:gd name="T9" fmla="*/ 0 h 406"/>
                <a:gd name="T10" fmla="*/ 140594520 w 412"/>
                <a:gd name="T11" fmla="*/ 11970562 h 406"/>
                <a:gd name="T12" fmla="*/ 108149569 w 412"/>
                <a:gd name="T13" fmla="*/ 40322563 h 406"/>
                <a:gd name="T14" fmla="*/ 77613286 w 412"/>
                <a:gd name="T15" fmla="*/ 69304801 h 406"/>
                <a:gd name="T16" fmla="*/ 54710874 w 412"/>
                <a:gd name="T17" fmla="*/ 78124965 h 406"/>
                <a:gd name="T18" fmla="*/ 40078822 w 412"/>
                <a:gd name="T19" fmla="*/ 78124965 h 406"/>
                <a:gd name="T20" fmla="*/ 24174591 w 412"/>
                <a:gd name="T21" fmla="*/ 74345122 h 406"/>
                <a:gd name="T22" fmla="*/ 8270360 w 412"/>
                <a:gd name="T23" fmla="*/ 68044324 h 406"/>
                <a:gd name="T24" fmla="*/ 3817335 w 412"/>
                <a:gd name="T25" fmla="*/ 66784641 h 406"/>
                <a:gd name="T26" fmla="*/ 10814718 w 412"/>
                <a:gd name="T27" fmla="*/ 71824961 h 406"/>
                <a:gd name="T28" fmla="*/ 22902412 w 412"/>
                <a:gd name="T29" fmla="*/ 78755203 h 406"/>
                <a:gd name="T30" fmla="*/ 40078822 w 412"/>
                <a:gd name="T31" fmla="*/ 86315684 h 406"/>
                <a:gd name="T32" fmla="*/ 57255232 w 412"/>
                <a:gd name="T33" fmla="*/ 91356004 h 406"/>
                <a:gd name="T34" fmla="*/ 72523772 w 412"/>
                <a:gd name="T35" fmla="*/ 91356004 h 406"/>
                <a:gd name="T36" fmla="*/ 94789696 w 412"/>
                <a:gd name="T37" fmla="*/ 81275364 h 406"/>
                <a:gd name="T38" fmla="*/ 125325979 w 412"/>
                <a:gd name="T39" fmla="*/ 53553602 h 406"/>
                <a:gd name="T40" fmla="*/ 153953595 w 412"/>
                <a:gd name="T41" fmla="*/ 25201602 h 406"/>
                <a:gd name="T42" fmla="*/ 181945521 w 412"/>
                <a:gd name="T43" fmla="*/ 13861278 h 406"/>
                <a:gd name="T44" fmla="*/ 202939265 w 412"/>
                <a:gd name="T45" fmla="*/ 27091523 h 406"/>
                <a:gd name="T46" fmla="*/ 211209625 w 412"/>
                <a:gd name="T47" fmla="*/ 41583040 h 406"/>
                <a:gd name="T48" fmla="*/ 218843496 w 412"/>
                <a:gd name="T49" fmla="*/ 57333445 h 406"/>
                <a:gd name="T50" fmla="*/ 222024343 w 412"/>
                <a:gd name="T51" fmla="*/ 74345122 h 406"/>
                <a:gd name="T52" fmla="*/ 225841677 w 412"/>
                <a:gd name="T53" fmla="*/ 103326567 h 406"/>
                <a:gd name="T54" fmla="*/ 235384216 w 412"/>
                <a:gd name="T55" fmla="*/ 143019684 h 406"/>
                <a:gd name="T56" fmla="*/ 252560626 w 412"/>
                <a:gd name="T57" fmla="*/ 176411211 h 406"/>
                <a:gd name="T58" fmla="*/ 252560626 w 412"/>
                <a:gd name="T59" fmla="*/ 228074891 h 406"/>
                <a:gd name="T60" fmla="*/ 244290266 w 412"/>
                <a:gd name="T61" fmla="*/ 255796653 h 406"/>
                <a:gd name="T62" fmla="*/ 244290266 w 412"/>
                <a:gd name="T63" fmla="*/ 255796653 h 406"/>
                <a:gd name="T64" fmla="*/ 245562445 w 412"/>
                <a:gd name="T65" fmla="*/ 254536176 h 406"/>
                <a:gd name="T66" fmla="*/ 246198933 w 412"/>
                <a:gd name="T67" fmla="*/ 252016016 h 406"/>
                <a:gd name="T68" fmla="*/ 247471112 w 412"/>
                <a:gd name="T69" fmla="*/ 249495856 h 406"/>
                <a:gd name="T70" fmla="*/ 247471112 w 412"/>
                <a:gd name="T71" fmla="*/ 249495856 h 406"/>
                <a:gd name="T72" fmla="*/ 257650139 w 412"/>
                <a:gd name="T73" fmla="*/ 217364012 h 406"/>
                <a:gd name="T74" fmla="*/ 259558807 w 412"/>
                <a:gd name="T75" fmla="*/ 157510407 h 4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12" h="406">
                  <a:moveTo>
                    <a:pt x="395" y="217"/>
                  </a:moveTo>
                  <a:lnTo>
                    <a:pt x="380" y="194"/>
                  </a:lnTo>
                  <a:lnTo>
                    <a:pt x="368" y="167"/>
                  </a:lnTo>
                  <a:lnTo>
                    <a:pt x="359" y="139"/>
                  </a:lnTo>
                  <a:lnTo>
                    <a:pt x="351" y="110"/>
                  </a:lnTo>
                  <a:lnTo>
                    <a:pt x="342" y="83"/>
                  </a:lnTo>
                  <a:lnTo>
                    <a:pt x="330" y="57"/>
                  </a:lnTo>
                  <a:lnTo>
                    <a:pt x="315" y="32"/>
                  </a:lnTo>
                  <a:lnTo>
                    <a:pt x="294" y="11"/>
                  </a:lnTo>
                  <a:lnTo>
                    <a:pt x="269" y="0"/>
                  </a:lnTo>
                  <a:lnTo>
                    <a:pt x="246" y="3"/>
                  </a:lnTo>
                  <a:lnTo>
                    <a:pt x="221" y="19"/>
                  </a:lnTo>
                  <a:lnTo>
                    <a:pt x="197" y="40"/>
                  </a:lnTo>
                  <a:lnTo>
                    <a:pt x="170" y="64"/>
                  </a:lnTo>
                  <a:lnTo>
                    <a:pt x="145" y="89"/>
                  </a:lnTo>
                  <a:lnTo>
                    <a:pt x="122" y="110"/>
                  </a:lnTo>
                  <a:lnTo>
                    <a:pt x="97" y="122"/>
                  </a:lnTo>
                  <a:lnTo>
                    <a:pt x="86" y="124"/>
                  </a:lnTo>
                  <a:lnTo>
                    <a:pt x="74" y="125"/>
                  </a:lnTo>
                  <a:lnTo>
                    <a:pt x="63" y="124"/>
                  </a:lnTo>
                  <a:lnTo>
                    <a:pt x="50" y="122"/>
                  </a:lnTo>
                  <a:lnTo>
                    <a:pt x="38" y="118"/>
                  </a:lnTo>
                  <a:lnTo>
                    <a:pt x="25" y="114"/>
                  </a:lnTo>
                  <a:lnTo>
                    <a:pt x="13" y="108"/>
                  </a:lnTo>
                  <a:lnTo>
                    <a:pt x="0" y="103"/>
                  </a:lnTo>
                  <a:lnTo>
                    <a:pt x="6" y="106"/>
                  </a:lnTo>
                  <a:lnTo>
                    <a:pt x="11" y="110"/>
                  </a:lnTo>
                  <a:lnTo>
                    <a:pt x="17" y="114"/>
                  </a:lnTo>
                  <a:lnTo>
                    <a:pt x="23" y="118"/>
                  </a:lnTo>
                  <a:lnTo>
                    <a:pt x="36" y="125"/>
                  </a:lnTo>
                  <a:lnTo>
                    <a:pt x="50" y="131"/>
                  </a:lnTo>
                  <a:lnTo>
                    <a:pt x="63" y="137"/>
                  </a:lnTo>
                  <a:lnTo>
                    <a:pt x="76" y="141"/>
                  </a:lnTo>
                  <a:lnTo>
                    <a:pt x="90" y="145"/>
                  </a:lnTo>
                  <a:lnTo>
                    <a:pt x="101" y="145"/>
                  </a:lnTo>
                  <a:lnTo>
                    <a:pt x="114" y="145"/>
                  </a:lnTo>
                  <a:lnTo>
                    <a:pt x="126" y="143"/>
                  </a:lnTo>
                  <a:lnTo>
                    <a:pt x="149" y="129"/>
                  </a:lnTo>
                  <a:lnTo>
                    <a:pt x="174" y="110"/>
                  </a:lnTo>
                  <a:lnTo>
                    <a:pt x="197" y="85"/>
                  </a:lnTo>
                  <a:lnTo>
                    <a:pt x="219" y="61"/>
                  </a:lnTo>
                  <a:lnTo>
                    <a:pt x="242" y="40"/>
                  </a:lnTo>
                  <a:lnTo>
                    <a:pt x="265" y="24"/>
                  </a:lnTo>
                  <a:lnTo>
                    <a:pt x="286" y="22"/>
                  </a:lnTo>
                  <a:lnTo>
                    <a:pt x="309" y="34"/>
                  </a:lnTo>
                  <a:lnTo>
                    <a:pt x="319" y="43"/>
                  </a:lnTo>
                  <a:lnTo>
                    <a:pt x="326" y="55"/>
                  </a:lnTo>
                  <a:lnTo>
                    <a:pt x="332" y="66"/>
                  </a:lnTo>
                  <a:lnTo>
                    <a:pt x="338" y="80"/>
                  </a:lnTo>
                  <a:lnTo>
                    <a:pt x="344" y="91"/>
                  </a:lnTo>
                  <a:lnTo>
                    <a:pt x="347" y="104"/>
                  </a:lnTo>
                  <a:lnTo>
                    <a:pt x="349" y="118"/>
                  </a:lnTo>
                  <a:lnTo>
                    <a:pt x="351" y="131"/>
                  </a:lnTo>
                  <a:lnTo>
                    <a:pt x="355" y="164"/>
                  </a:lnTo>
                  <a:lnTo>
                    <a:pt x="361" y="196"/>
                  </a:lnTo>
                  <a:lnTo>
                    <a:pt x="370" y="227"/>
                  </a:lnTo>
                  <a:lnTo>
                    <a:pt x="386" y="251"/>
                  </a:lnTo>
                  <a:lnTo>
                    <a:pt x="397" y="280"/>
                  </a:lnTo>
                  <a:lnTo>
                    <a:pt x="401" y="318"/>
                  </a:lnTo>
                  <a:lnTo>
                    <a:pt x="397" y="362"/>
                  </a:lnTo>
                  <a:lnTo>
                    <a:pt x="384" y="406"/>
                  </a:lnTo>
                  <a:lnTo>
                    <a:pt x="386" y="404"/>
                  </a:lnTo>
                  <a:lnTo>
                    <a:pt x="386" y="402"/>
                  </a:lnTo>
                  <a:lnTo>
                    <a:pt x="387" y="400"/>
                  </a:lnTo>
                  <a:lnTo>
                    <a:pt x="387" y="398"/>
                  </a:lnTo>
                  <a:lnTo>
                    <a:pt x="389" y="396"/>
                  </a:lnTo>
                  <a:lnTo>
                    <a:pt x="405" y="345"/>
                  </a:lnTo>
                  <a:lnTo>
                    <a:pt x="412" y="293"/>
                  </a:lnTo>
                  <a:lnTo>
                    <a:pt x="408" y="250"/>
                  </a:lnTo>
                  <a:lnTo>
                    <a:pt x="395" y="217"/>
                  </a:lnTo>
                  <a:close/>
                </a:path>
              </a:pathLst>
            </a:custGeom>
            <a:solidFill>
              <a:srgbClr val="E54F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79" name="Freeform 49"/>
            <p:cNvSpPr>
              <a:spLocks/>
            </p:cNvSpPr>
            <p:nvPr/>
          </p:nvSpPr>
          <p:spPr bwMode="auto">
            <a:xfrm>
              <a:off x="5222876" y="3214688"/>
              <a:ext cx="268288" cy="355600"/>
            </a:xfrm>
            <a:custGeom>
              <a:avLst/>
              <a:gdLst>
                <a:gd name="T0" fmla="*/ 36542731 w 338"/>
                <a:gd name="T1" fmla="*/ 1254500 h 449"/>
                <a:gd name="T2" fmla="*/ 17010888 w 338"/>
                <a:gd name="T3" fmla="*/ 23834704 h 449"/>
                <a:gd name="T4" fmla="*/ 8820960 w 338"/>
                <a:gd name="T5" fmla="*/ 61468905 h 449"/>
                <a:gd name="T6" fmla="*/ 10080644 w 338"/>
                <a:gd name="T7" fmla="*/ 100984856 h 449"/>
                <a:gd name="T8" fmla="*/ 17010888 w 338"/>
                <a:gd name="T9" fmla="*/ 153045805 h 449"/>
                <a:gd name="T10" fmla="*/ 3780638 w 338"/>
                <a:gd name="T11" fmla="*/ 226432458 h 449"/>
                <a:gd name="T12" fmla="*/ 5040322 w 338"/>
                <a:gd name="T13" fmla="*/ 255285161 h 449"/>
                <a:gd name="T14" fmla="*/ 15751204 w 338"/>
                <a:gd name="T15" fmla="*/ 269711116 h 449"/>
                <a:gd name="T16" fmla="*/ 31502409 w 338"/>
                <a:gd name="T17" fmla="*/ 277865365 h 449"/>
                <a:gd name="T18" fmla="*/ 49772980 w 338"/>
                <a:gd name="T19" fmla="*/ 281628864 h 449"/>
                <a:gd name="T20" fmla="*/ 67414107 w 338"/>
                <a:gd name="T21" fmla="*/ 281628864 h 449"/>
                <a:gd name="T22" fmla="*/ 86945950 w 338"/>
                <a:gd name="T23" fmla="*/ 280374364 h 449"/>
                <a:gd name="T24" fmla="*/ 105846760 w 338"/>
                <a:gd name="T25" fmla="*/ 279119865 h 449"/>
                <a:gd name="T26" fmla="*/ 127898763 w 338"/>
                <a:gd name="T27" fmla="*/ 275356365 h 449"/>
                <a:gd name="T28" fmla="*/ 148060051 w 338"/>
                <a:gd name="T29" fmla="*/ 270965616 h 449"/>
                <a:gd name="T30" fmla="*/ 168850783 w 338"/>
                <a:gd name="T31" fmla="*/ 264693117 h 449"/>
                <a:gd name="T32" fmla="*/ 186491910 w 338"/>
                <a:gd name="T33" fmla="*/ 257794160 h 449"/>
                <a:gd name="T34" fmla="*/ 204763275 w 338"/>
                <a:gd name="T35" fmla="*/ 252776161 h 449"/>
                <a:gd name="T36" fmla="*/ 196572554 w 338"/>
                <a:gd name="T37" fmla="*/ 244621913 h 449"/>
                <a:gd name="T38" fmla="*/ 165070939 w 338"/>
                <a:gd name="T39" fmla="*/ 238349414 h 449"/>
                <a:gd name="T40" fmla="*/ 133568530 w 338"/>
                <a:gd name="T41" fmla="*/ 238349414 h 449"/>
                <a:gd name="T42" fmla="*/ 103956837 w 338"/>
                <a:gd name="T43" fmla="*/ 243367413 h 449"/>
                <a:gd name="T44" fmla="*/ 77494751 w 338"/>
                <a:gd name="T45" fmla="*/ 247758162 h 449"/>
                <a:gd name="T46" fmla="*/ 52923380 w 338"/>
                <a:gd name="T47" fmla="*/ 249012662 h 449"/>
                <a:gd name="T48" fmla="*/ 32762092 w 338"/>
                <a:gd name="T49" fmla="*/ 244621913 h 449"/>
                <a:gd name="T50" fmla="*/ 15751204 w 338"/>
                <a:gd name="T51" fmla="*/ 230195165 h 449"/>
                <a:gd name="T52" fmla="*/ 13231043 w 338"/>
                <a:gd name="T53" fmla="*/ 205733212 h 449"/>
                <a:gd name="T54" fmla="*/ 25831848 w 338"/>
                <a:gd name="T55" fmla="*/ 143637057 h 449"/>
                <a:gd name="T56" fmla="*/ 17010888 w 338"/>
                <a:gd name="T57" fmla="*/ 94712357 h 449"/>
                <a:gd name="T58" fmla="*/ 17010888 w 338"/>
                <a:gd name="T59" fmla="*/ 60214405 h 449"/>
                <a:gd name="T60" fmla="*/ 26462087 w 338"/>
                <a:gd name="T61" fmla="*/ 26343703 h 449"/>
                <a:gd name="T62" fmla="*/ 44732658 w 338"/>
                <a:gd name="T63" fmla="*/ 5017999 h 449"/>
                <a:gd name="T64" fmla="*/ 55443541 w 338"/>
                <a:gd name="T65" fmla="*/ 1254500 h 449"/>
                <a:gd name="T66" fmla="*/ 52923380 w 338"/>
                <a:gd name="T67" fmla="*/ 1254500 h 449"/>
                <a:gd name="T68" fmla="*/ 51033458 w 338"/>
                <a:gd name="T69" fmla="*/ 0 h 449"/>
                <a:gd name="T70" fmla="*/ 51033458 w 338"/>
                <a:gd name="T71" fmla="*/ 0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38" h="449">
                  <a:moveTo>
                    <a:pt x="79" y="0"/>
                  </a:moveTo>
                  <a:lnTo>
                    <a:pt x="58" y="2"/>
                  </a:lnTo>
                  <a:lnTo>
                    <a:pt x="41" y="15"/>
                  </a:lnTo>
                  <a:lnTo>
                    <a:pt x="27" y="38"/>
                  </a:lnTo>
                  <a:lnTo>
                    <a:pt x="20" y="65"/>
                  </a:lnTo>
                  <a:lnTo>
                    <a:pt x="14" y="98"/>
                  </a:lnTo>
                  <a:lnTo>
                    <a:pt x="12" y="130"/>
                  </a:lnTo>
                  <a:lnTo>
                    <a:pt x="16" y="161"/>
                  </a:lnTo>
                  <a:lnTo>
                    <a:pt x="21" y="187"/>
                  </a:lnTo>
                  <a:lnTo>
                    <a:pt x="27" y="244"/>
                  </a:lnTo>
                  <a:lnTo>
                    <a:pt x="20" y="307"/>
                  </a:lnTo>
                  <a:lnTo>
                    <a:pt x="6" y="361"/>
                  </a:lnTo>
                  <a:lnTo>
                    <a:pt x="0" y="390"/>
                  </a:lnTo>
                  <a:lnTo>
                    <a:pt x="8" y="407"/>
                  </a:lnTo>
                  <a:lnTo>
                    <a:pt x="16" y="420"/>
                  </a:lnTo>
                  <a:lnTo>
                    <a:pt x="25" y="430"/>
                  </a:lnTo>
                  <a:lnTo>
                    <a:pt x="39" y="439"/>
                  </a:lnTo>
                  <a:lnTo>
                    <a:pt x="50" y="443"/>
                  </a:lnTo>
                  <a:lnTo>
                    <a:pt x="65" y="447"/>
                  </a:lnTo>
                  <a:lnTo>
                    <a:pt x="79" y="449"/>
                  </a:lnTo>
                  <a:lnTo>
                    <a:pt x="94" y="449"/>
                  </a:lnTo>
                  <a:lnTo>
                    <a:pt x="107" y="449"/>
                  </a:lnTo>
                  <a:lnTo>
                    <a:pt x="123" y="447"/>
                  </a:lnTo>
                  <a:lnTo>
                    <a:pt x="138" y="447"/>
                  </a:lnTo>
                  <a:lnTo>
                    <a:pt x="153" y="445"/>
                  </a:lnTo>
                  <a:lnTo>
                    <a:pt x="168" y="445"/>
                  </a:lnTo>
                  <a:lnTo>
                    <a:pt x="186" y="441"/>
                  </a:lnTo>
                  <a:lnTo>
                    <a:pt x="203" y="439"/>
                  </a:lnTo>
                  <a:lnTo>
                    <a:pt x="220" y="435"/>
                  </a:lnTo>
                  <a:lnTo>
                    <a:pt x="235" y="432"/>
                  </a:lnTo>
                  <a:lnTo>
                    <a:pt x="252" y="428"/>
                  </a:lnTo>
                  <a:lnTo>
                    <a:pt x="268" y="422"/>
                  </a:lnTo>
                  <a:lnTo>
                    <a:pt x="283" y="416"/>
                  </a:lnTo>
                  <a:lnTo>
                    <a:pt x="296" y="411"/>
                  </a:lnTo>
                  <a:lnTo>
                    <a:pt x="312" y="407"/>
                  </a:lnTo>
                  <a:lnTo>
                    <a:pt x="325" y="403"/>
                  </a:lnTo>
                  <a:lnTo>
                    <a:pt x="338" y="399"/>
                  </a:lnTo>
                  <a:lnTo>
                    <a:pt x="312" y="390"/>
                  </a:lnTo>
                  <a:lnTo>
                    <a:pt x="287" y="382"/>
                  </a:lnTo>
                  <a:lnTo>
                    <a:pt x="262" y="380"/>
                  </a:lnTo>
                  <a:lnTo>
                    <a:pt x="235" y="378"/>
                  </a:lnTo>
                  <a:lnTo>
                    <a:pt x="212" y="380"/>
                  </a:lnTo>
                  <a:lnTo>
                    <a:pt x="188" y="384"/>
                  </a:lnTo>
                  <a:lnTo>
                    <a:pt x="165" y="388"/>
                  </a:lnTo>
                  <a:lnTo>
                    <a:pt x="144" y="391"/>
                  </a:lnTo>
                  <a:lnTo>
                    <a:pt x="123" y="395"/>
                  </a:lnTo>
                  <a:lnTo>
                    <a:pt x="104" y="397"/>
                  </a:lnTo>
                  <a:lnTo>
                    <a:pt x="84" y="397"/>
                  </a:lnTo>
                  <a:lnTo>
                    <a:pt x="67" y="395"/>
                  </a:lnTo>
                  <a:lnTo>
                    <a:pt x="52" y="390"/>
                  </a:lnTo>
                  <a:lnTo>
                    <a:pt x="39" y="380"/>
                  </a:lnTo>
                  <a:lnTo>
                    <a:pt x="25" y="367"/>
                  </a:lnTo>
                  <a:lnTo>
                    <a:pt x="16" y="348"/>
                  </a:lnTo>
                  <a:lnTo>
                    <a:pt x="21" y="328"/>
                  </a:lnTo>
                  <a:lnTo>
                    <a:pt x="33" y="285"/>
                  </a:lnTo>
                  <a:lnTo>
                    <a:pt x="41" y="229"/>
                  </a:lnTo>
                  <a:lnTo>
                    <a:pt x="33" y="176"/>
                  </a:lnTo>
                  <a:lnTo>
                    <a:pt x="27" y="151"/>
                  </a:lnTo>
                  <a:lnTo>
                    <a:pt x="25" y="124"/>
                  </a:lnTo>
                  <a:lnTo>
                    <a:pt x="27" y="96"/>
                  </a:lnTo>
                  <a:lnTo>
                    <a:pt x="33" y="67"/>
                  </a:lnTo>
                  <a:lnTo>
                    <a:pt x="42" y="42"/>
                  </a:lnTo>
                  <a:lnTo>
                    <a:pt x="56" y="21"/>
                  </a:lnTo>
                  <a:lnTo>
                    <a:pt x="71" y="8"/>
                  </a:lnTo>
                  <a:lnTo>
                    <a:pt x="90" y="4"/>
                  </a:lnTo>
                  <a:lnTo>
                    <a:pt x="88" y="2"/>
                  </a:lnTo>
                  <a:lnTo>
                    <a:pt x="86" y="2"/>
                  </a:lnTo>
                  <a:lnTo>
                    <a:pt x="84" y="2"/>
                  </a:lnTo>
                  <a:lnTo>
                    <a:pt x="83" y="2"/>
                  </a:lnTo>
                  <a:lnTo>
                    <a:pt x="81" y="0"/>
                  </a:lnTo>
                  <a:lnTo>
                    <a:pt x="79" y="0"/>
                  </a:lnTo>
                  <a:close/>
                </a:path>
              </a:pathLst>
            </a:custGeom>
            <a:solidFill>
              <a:srgbClr val="E54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0" name="Freeform 50"/>
            <p:cNvSpPr>
              <a:spLocks/>
            </p:cNvSpPr>
            <p:nvPr/>
          </p:nvSpPr>
          <p:spPr bwMode="auto">
            <a:xfrm>
              <a:off x="5626101" y="3265488"/>
              <a:ext cx="39688" cy="231775"/>
            </a:xfrm>
            <a:custGeom>
              <a:avLst/>
              <a:gdLst>
                <a:gd name="T0" fmla="*/ 22052240 w 50"/>
                <a:gd name="T1" fmla="*/ 75604688 h 292"/>
                <a:gd name="T2" fmla="*/ 11970695 w 50"/>
                <a:gd name="T3" fmla="*/ 60483750 h 292"/>
                <a:gd name="T4" fmla="*/ 6300867 w 50"/>
                <a:gd name="T5" fmla="*/ 40952738 h 292"/>
                <a:gd name="T6" fmla="*/ 2520188 w 50"/>
                <a:gd name="T7" fmla="*/ 20791488 h 292"/>
                <a:gd name="T8" fmla="*/ 0 w 50"/>
                <a:gd name="T9" fmla="*/ 0 h 292"/>
                <a:gd name="T10" fmla="*/ 1260491 w 50"/>
                <a:gd name="T11" fmla="*/ 26462038 h 292"/>
                <a:gd name="T12" fmla="*/ 2520188 w 50"/>
                <a:gd name="T13" fmla="*/ 52923281 h 292"/>
                <a:gd name="T14" fmla="*/ 6300867 w 50"/>
                <a:gd name="T15" fmla="*/ 78124844 h 292"/>
                <a:gd name="T16" fmla="*/ 15751373 w 50"/>
                <a:gd name="T17" fmla="*/ 98916331 h 292"/>
                <a:gd name="T18" fmla="*/ 22681692 w 50"/>
                <a:gd name="T19" fmla="*/ 114037269 h 292"/>
                <a:gd name="T20" fmla="*/ 25201880 w 50"/>
                <a:gd name="T21" fmla="*/ 134828756 h 292"/>
                <a:gd name="T22" fmla="*/ 22681692 w 50"/>
                <a:gd name="T23" fmla="*/ 158769844 h 292"/>
                <a:gd name="T24" fmla="*/ 17011864 w 50"/>
                <a:gd name="T25" fmla="*/ 183971406 h 292"/>
                <a:gd name="T26" fmla="*/ 17011864 w 50"/>
                <a:gd name="T27" fmla="*/ 182711725 h 292"/>
                <a:gd name="T28" fmla="*/ 18271561 w 50"/>
                <a:gd name="T29" fmla="*/ 181451250 h 292"/>
                <a:gd name="T30" fmla="*/ 18271561 w 50"/>
                <a:gd name="T31" fmla="*/ 180191569 h 292"/>
                <a:gd name="T32" fmla="*/ 18271561 w 50"/>
                <a:gd name="T33" fmla="*/ 179561331 h 292"/>
                <a:gd name="T34" fmla="*/ 19532052 w 50"/>
                <a:gd name="T35" fmla="*/ 178300856 h 292"/>
                <a:gd name="T36" fmla="*/ 19532052 w 50"/>
                <a:gd name="T37" fmla="*/ 177041175 h 292"/>
                <a:gd name="T38" fmla="*/ 20791749 w 50"/>
                <a:gd name="T39" fmla="*/ 174521019 h 292"/>
                <a:gd name="T40" fmla="*/ 20791749 w 50"/>
                <a:gd name="T41" fmla="*/ 173260544 h 292"/>
                <a:gd name="T42" fmla="*/ 28982559 w 50"/>
                <a:gd name="T43" fmla="*/ 145538825 h 292"/>
                <a:gd name="T44" fmla="*/ 31502747 w 50"/>
                <a:gd name="T45" fmla="*/ 117817106 h 292"/>
                <a:gd name="T46" fmla="*/ 28982559 w 50"/>
                <a:gd name="T47" fmla="*/ 93876019 h 292"/>
                <a:gd name="T48" fmla="*/ 22052240 w 50"/>
                <a:gd name="T49" fmla="*/ 75604688 h 2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 h="292">
                  <a:moveTo>
                    <a:pt x="35" y="120"/>
                  </a:moveTo>
                  <a:lnTo>
                    <a:pt x="19" y="96"/>
                  </a:lnTo>
                  <a:lnTo>
                    <a:pt x="10" y="65"/>
                  </a:lnTo>
                  <a:lnTo>
                    <a:pt x="4" y="33"/>
                  </a:lnTo>
                  <a:lnTo>
                    <a:pt x="0" y="0"/>
                  </a:lnTo>
                  <a:lnTo>
                    <a:pt x="2" y="42"/>
                  </a:lnTo>
                  <a:lnTo>
                    <a:pt x="4" y="84"/>
                  </a:lnTo>
                  <a:lnTo>
                    <a:pt x="10" y="124"/>
                  </a:lnTo>
                  <a:lnTo>
                    <a:pt x="25" y="157"/>
                  </a:lnTo>
                  <a:lnTo>
                    <a:pt x="36" y="181"/>
                  </a:lnTo>
                  <a:lnTo>
                    <a:pt x="40" y="214"/>
                  </a:lnTo>
                  <a:lnTo>
                    <a:pt x="36" y="252"/>
                  </a:lnTo>
                  <a:lnTo>
                    <a:pt x="27" y="292"/>
                  </a:lnTo>
                  <a:lnTo>
                    <a:pt x="27" y="290"/>
                  </a:lnTo>
                  <a:lnTo>
                    <a:pt x="29" y="288"/>
                  </a:lnTo>
                  <a:lnTo>
                    <a:pt x="29" y="286"/>
                  </a:lnTo>
                  <a:lnTo>
                    <a:pt x="29" y="285"/>
                  </a:lnTo>
                  <a:lnTo>
                    <a:pt x="31" y="283"/>
                  </a:lnTo>
                  <a:lnTo>
                    <a:pt x="31" y="281"/>
                  </a:lnTo>
                  <a:lnTo>
                    <a:pt x="33" y="277"/>
                  </a:lnTo>
                  <a:lnTo>
                    <a:pt x="33" y="275"/>
                  </a:lnTo>
                  <a:lnTo>
                    <a:pt x="46" y="231"/>
                  </a:lnTo>
                  <a:lnTo>
                    <a:pt x="50" y="187"/>
                  </a:lnTo>
                  <a:lnTo>
                    <a:pt x="46" y="149"/>
                  </a:lnTo>
                  <a:lnTo>
                    <a:pt x="35" y="120"/>
                  </a:lnTo>
                  <a:close/>
                </a:path>
              </a:pathLst>
            </a:custGeom>
            <a:solidFill>
              <a:srgbClr val="E54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1" name="Freeform 51"/>
            <p:cNvSpPr>
              <a:spLocks/>
            </p:cNvSpPr>
            <p:nvPr/>
          </p:nvSpPr>
          <p:spPr bwMode="auto">
            <a:xfrm>
              <a:off x="5365751" y="3178176"/>
              <a:ext cx="249238" cy="114300"/>
            </a:xfrm>
            <a:custGeom>
              <a:avLst/>
              <a:gdLst>
                <a:gd name="T0" fmla="*/ 64483014 w 315"/>
                <a:gd name="T1" fmla="*/ 76234925 h 144"/>
                <a:gd name="T2" fmla="*/ 56970268 w 315"/>
                <a:gd name="T3" fmla="*/ 77494606 h 144"/>
                <a:gd name="T4" fmla="*/ 48831658 w 315"/>
                <a:gd name="T5" fmla="*/ 77494606 h 144"/>
                <a:gd name="T6" fmla="*/ 41945569 w 315"/>
                <a:gd name="T7" fmla="*/ 77494606 h 144"/>
                <a:gd name="T8" fmla="*/ 33180303 w 315"/>
                <a:gd name="T9" fmla="*/ 74974450 h 144"/>
                <a:gd name="T10" fmla="*/ 25041694 w 315"/>
                <a:gd name="T11" fmla="*/ 72454294 h 144"/>
                <a:gd name="T12" fmla="*/ 16903084 w 315"/>
                <a:gd name="T13" fmla="*/ 68674456 h 144"/>
                <a:gd name="T14" fmla="*/ 8138610 w 315"/>
                <a:gd name="T15" fmla="*/ 64893825 h 144"/>
                <a:gd name="T16" fmla="*/ 0 w 315"/>
                <a:gd name="T17" fmla="*/ 60483750 h 144"/>
                <a:gd name="T18" fmla="*/ 10642858 w 315"/>
                <a:gd name="T19" fmla="*/ 67413981 h 144"/>
                <a:gd name="T20" fmla="*/ 21285716 w 315"/>
                <a:gd name="T21" fmla="*/ 73714769 h 144"/>
                <a:gd name="T22" fmla="*/ 31928575 w 315"/>
                <a:gd name="T23" fmla="*/ 79385319 h 144"/>
                <a:gd name="T24" fmla="*/ 43197297 w 315"/>
                <a:gd name="T25" fmla="*/ 84425631 h 144"/>
                <a:gd name="T26" fmla="*/ 53840155 w 315"/>
                <a:gd name="T27" fmla="*/ 88205469 h 144"/>
                <a:gd name="T28" fmla="*/ 63230494 w 315"/>
                <a:gd name="T29" fmla="*/ 90725625 h 144"/>
                <a:gd name="T30" fmla="*/ 72621623 w 315"/>
                <a:gd name="T31" fmla="*/ 90725625 h 144"/>
                <a:gd name="T32" fmla="*/ 82638617 w 315"/>
                <a:gd name="T33" fmla="*/ 89465944 h 144"/>
                <a:gd name="T34" fmla="*/ 96411588 w 315"/>
                <a:gd name="T35" fmla="*/ 81905475 h 144"/>
                <a:gd name="T36" fmla="*/ 110810424 w 315"/>
                <a:gd name="T37" fmla="*/ 68674456 h 144"/>
                <a:gd name="T38" fmla="*/ 123957530 w 315"/>
                <a:gd name="T39" fmla="*/ 52923281 h 144"/>
                <a:gd name="T40" fmla="*/ 137104637 w 315"/>
                <a:gd name="T41" fmla="*/ 37802344 h 144"/>
                <a:gd name="T42" fmla="*/ 150251744 w 315"/>
                <a:gd name="T43" fmla="*/ 24571325 h 144"/>
                <a:gd name="T44" fmla="*/ 162146330 w 315"/>
                <a:gd name="T45" fmla="*/ 15751175 h 144"/>
                <a:gd name="T46" fmla="*/ 175293437 w 315"/>
                <a:gd name="T47" fmla="*/ 13231019 h 144"/>
                <a:gd name="T48" fmla="*/ 187814680 w 315"/>
                <a:gd name="T49" fmla="*/ 22051169 h 144"/>
                <a:gd name="T50" fmla="*/ 190944792 w 315"/>
                <a:gd name="T51" fmla="*/ 25201563 h 144"/>
                <a:gd name="T52" fmla="*/ 193449041 w 315"/>
                <a:gd name="T53" fmla="*/ 28982194 h 144"/>
                <a:gd name="T54" fmla="*/ 194700769 w 315"/>
                <a:gd name="T55" fmla="*/ 32762031 h 144"/>
                <a:gd name="T56" fmla="*/ 197205018 w 315"/>
                <a:gd name="T57" fmla="*/ 36542663 h 144"/>
                <a:gd name="T58" fmla="*/ 193449041 w 315"/>
                <a:gd name="T59" fmla="*/ 27721719 h 144"/>
                <a:gd name="T60" fmla="*/ 189692272 w 315"/>
                <a:gd name="T61" fmla="*/ 20791488 h 144"/>
                <a:gd name="T62" fmla="*/ 185310431 w 315"/>
                <a:gd name="T63" fmla="*/ 13231019 h 144"/>
                <a:gd name="T64" fmla="*/ 179049414 w 315"/>
                <a:gd name="T65" fmla="*/ 7560469 h 144"/>
                <a:gd name="T66" fmla="*/ 164650579 w 315"/>
                <a:gd name="T67" fmla="*/ 0 h 144"/>
                <a:gd name="T68" fmla="*/ 151503472 w 315"/>
                <a:gd name="T69" fmla="*/ 1260475 h 144"/>
                <a:gd name="T70" fmla="*/ 137104637 w 315"/>
                <a:gd name="T71" fmla="*/ 11341100 h 144"/>
                <a:gd name="T72" fmla="*/ 122705010 w 315"/>
                <a:gd name="T73" fmla="*/ 24571325 h 144"/>
                <a:gd name="T74" fmla="*/ 108932039 w 315"/>
                <a:gd name="T75" fmla="*/ 39692263 h 144"/>
                <a:gd name="T76" fmla="*/ 94533204 w 315"/>
                <a:gd name="T77" fmla="*/ 55443438 h 144"/>
                <a:gd name="T78" fmla="*/ 78881849 w 315"/>
                <a:gd name="T79" fmla="*/ 67413981 h 144"/>
                <a:gd name="T80" fmla="*/ 64483014 w 315"/>
                <a:gd name="T81" fmla="*/ 76234925 h 1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15" h="144">
                  <a:moveTo>
                    <a:pt x="103" y="121"/>
                  </a:moveTo>
                  <a:lnTo>
                    <a:pt x="91" y="123"/>
                  </a:lnTo>
                  <a:lnTo>
                    <a:pt x="78" y="123"/>
                  </a:lnTo>
                  <a:lnTo>
                    <a:pt x="67" y="123"/>
                  </a:lnTo>
                  <a:lnTo>
                    <a:pt x="53" y="119"/>
                  </a:lnTo>
                  <a:lnTo>
                    <a:pt x="40" y="115"/>
                  </a:lnTo>
                  <a:lnTo>
                    <a:pt x="27" y="109"/>
                  </a:lnTo>
                  <a:lnTo>
                    <a:pt x="13" y="103"/>
                  </a:lnTo>
                  <a:lnTo>
                    <a:pt x="0" y="96"/>
                  </a:lnTo>
                  <a:lnTo>
                    <a:pt x="17" y="107"/>
                  </a:lnTo>
                  <a:lnTo>
                    <a:pt x="34" y="117"/>
                  </a:lnTo>
                  <a:lnTo>
                    <a:pt x="51" y="126"/>
                  </a:lnTo>
                  <a:lnTo>
                    <a:pt x="69" y="134"/>
                  </a:lnTo>
                  <a:lnTo>
                    <a:pt x="86" y="140"/>
                  </a:lnTo>
                  <a:lnTo>
                    <a:pt x="101" y="144"/>
                  </a:lnTo>
                  <a:lnTo>
                    <a:pt x="116" y="144"/>
                  </a:lnTo>
                  <a:lnTo>
                    <a:pt x="132" y="142"/>
                  </a:lnTo>
                  <a:lnTo>
                    <a:pt x="154" y="130"/>
                  </a:lnTo>
                  <a:lnTo>
                    <a:pt x="177" y="109"/>
                  </a:lnTo>
                  <a:lnTo>
                    <a:pt x="198" y="84"/>
                  </a:lnTo>
                  <a:lnTo>
                    <a:pt x="219" y="60"/>
                  </a:lnTo>
                  <a:lnTo>
                    <a:pt x="240" y="39"/>
                  </a:lnTo>
                  <a:lnTo>
                    <a:pt x="259" y="25"/>
                  </a:lnTo>
                  <a:lnTo>
                    <a:pt x="280" y="21"/>
                  </a:lnTo>
                  <a:lnTo>
                    <a:pt x="300" y="35"/>
                  </a:lnTo>
                  <a:lnTo>
                    <a:pt x="305" y="40"/>
                  </a:lnTo>
                  <a:lnTo>
                    <a:pt x="309" y="46"/>
                  </a:lnTo>
                  <a:lnTo>
                    <a:pt x="311" y="52"/>
                  </a:lnTo>
                  <a:lnTo>
                    <a:pt x="315" y="58"/>
                  </a:lnTo>
                  <a:lnTo>
                    <a:pt x="309" y="44"/>
                  </a:lnTo>
                  <a:lnTo>
                    <a:pt x="303" y="33"/>
                  </a:lnTo>
                  <a:lnTo>
                    <a:pt x="296" y="21"/>
                  </a:lnTo>
                  <a:lnTo>
                    <a:pt x="286" y="12"/>
                  </a:lnTo>
                  <a:lnTo>
                    <a:pt x="263" y="0"/>
                  </a:lnTo>
                  <a:lnTo>
                    <a:pt x="242" y="2"/>
                  </a:lnTo>
                  <a:lnTo>
                    <a:pt x="219" y="18"/>
                  </a:lnTo>
                  <a:lnTo>
                    <a:pt x="196" y="39"/>
                  </a:lnTo>
                  <a:lnTo>
                    <a:pt x="174" y="63"/>
                  </a:lnTo>
                  <a:lnTo>
                    <a:pt x="151" y="88"/>
                  </a:lnTo>
                  <a:lnTo>
                    <a:pt x="126" y="107"/>
                  </a:lnTo>
                  <a:lnTo>
                    <a:pt x="103" y="121"/>
                  </a:lnTo>
                  <a:close/>
                </a:path>
              </a:pathLst>
            </a:custGeom>
            <a:solidFill>
              <a:srgbClr val="E54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2" name="Freeform 52"/>
            <p:cNvSpPr>
              <a:spLocks/>
            </p:cNvSpPr>
            <p:nvPr/>
          </p:nvSpPr>
          <p:spPr bwMode="auto">
            <a:xfrm>
              <a:off x="5235576" y="3209286"/>
              <a:ext cx="422275" cy="369888"/>
            </a:xfrm>
            <a:custGeom>
              <a:avLst/>
              <a:gdLst>
                <a:gd name="T0" fmla="*/ 316280006 w 532"/>
                <a:gd name="T1" fmla="*/ 132429388 h 468"/>
                <a:gd name="T2" fmla="*/ 311239694 w 532"/>
                <a:gd name="T3" fmla="*/ 81207014 h 468"/>
                <a:gd name="T4" fmla="*/ 308719538 w 532"/>
                <a:gd name="T5" fmla="*/ 46850109 h 468"/>
                <a:gd name="T6" fmla="*/ 305569144 w 532"/>
                <a:gd name="T7" fmla="*/ 29983848 h 468"/>
                <a:gd name="T8" fmla="*/ 299268356 w 532"/>
                <a:gd name="T9" fmla="*/ 19364585 h 468"/>
                <a:gd name="T10" fmla="*/ 295488519 w 532"/>
                <a:gd name="T11" fmla="*/ 11868821 h 468"/>
                <a:gd name="T12" fmla="*/ 279737344 w 532"/>
                <a:gd name="T13" fmla="*/ 0 h 468"/>
                <a:gd name="T14" fmla="*/ 254535781 w 532"/>
                <a:gd name="T15" fmla="*/ 11243647 h 468"/>
                <a:gd name="T16" fmla="*/ 228074538 w 532"/>
                <a:gd name="T17" fmla="*/ 39354344 h 468"/>
                <a:gd name="T18" fmla="*/ 200352819 w 532"/>
                <a:gd name="T19" fmla="*/ 68088635 h 468"/>
                <a:gd name="T20" fmla="*/ 176410938 w 532"/>
                <a:gd name="T21" fmla="*/ 76833957 h 468"/>
                <a:gd name="T22" fmla="*/ 157510163 w 532"/>
                <a:gd name="T23" fmla="*/ 74335633 h 468"/>
                <a:gd name="T24" fmla="*/ 135458200 w 532"/>
                <a:gd name="T25" fmla="*/ 65590311 h 468"/>
                <a:gd name="T26" fmla="*/ 114037269 w 532"/>
                <a:gd name="T27" fmla="*/ 53721490 h 468"/>
                <a:gd name="T28" fmla="*/ 99546569 w 532"/>
                <a:gd name="T29" fmla="*/ 44350994 h 468"/>
                <a:gd name="T30" fmla="*/ 92615544 w 532"/>
                <a:gd name="T31" fmla="*/ 39354344 h 468"/>
                <a:gd name="T32" fmla="*/ 83795394 w 532"/>
                <a:gd name="T33" fmla="*/ 34981288 h 468"/>
                <a:gd name="T34" fmla="*/ 75604688 w 532"/>
                <a:gd name="T35" fmla="*/ 29983848 h 468"/>
                <a:gd name="T36" fmla="*/ 67413981 w 532"/>
                <a:gd name="T37" fmla="*/ 24986409 h 468"/>
                <a:gd name="T38" fmla="*/ 59853513 w 532"/>
                <a:gd name="T39" fmla="*/ 21863700 h 468"/>
                <a:gd name="T40" fmla="*/ 52923281 w 532"/>
                <a:gd name="T41" fmla="*/ 19364585 h 468"/>
                <a:gd name="T42" fmla="*/ 49143444 w 532"/>
                <a:gd name="T43" fmla="*/ 18115028 h 468"/>
                <a:gd name="T44" fmla="*/ 46623288 w 532"/>
                <a:gd name="T45" fmla="*/ 18115028 h 468"/>
                <a:gd name="T46" fmla="*/ 46623288 w 532"/>
                <a:gd name="T47" fmla="*/ 18115028 h 468"/>
                <a:gd name="T48" fmla="*/ 34651950 w 532"/>
                <a:gd name="T49" fmla="*/ 20614143 h 468"/>
                <a:gd name="T50" fmla="*/ 16381413 w 532"/>
                <a:gd name="T51" fmla="*/ 41852669 h 468"/>
                <a:gd name="T52" fmla="*/ 6930231 w 532"/>
                <a:gd name="T53" fmla="*/ 75584400 h 468"/>
                <a:gd name="T54" fmla="*/ 6930231 w 532"/>
                <a:gd name="T55" fmla="*/ 109941304 h 468"/>
                <a:gd name="T56" fmla="*/ 15751175 w 532"/>
                <a:gd name="T57" fmla="*/ 158665354 h 468"/>
                <a:gd name="T58" fmla="*/ 3150394 w 532"/>
                <a:gd name="T59" fmla="*/ 220507783 h 468"/>
                <a:gd name="T60" fmla="*/ 5670550 w 532"/>
                <a:gd name="T61" fmla="*/ 244869808 h 468"/>
                <a:gd name="T62" fmla="*/ 22681406 w 532"/>
                <a:gd name="T63" fmla="*/ 259236953 h 468"/>
                <a:gd name="T64" fmla="*/ 42842656 w 532"/>
                <a:gd name="T65" fmla="*/ 263609219 h 468"/>
                <a:gd name="T66" fmla="*/ 67413981 w 532"/>
                <a:gd name="T67" fmla="*/ 262360452 h 468"/>
                <a:gd name="T68" fmla="*/ 93876019 w 532"/>
                <a:gd name="T69" fmla="*/ 257987396 h 468"/>
                <a:gd name="T70" fmla="*/ 123487656 w 532"/>
                <a:gd name="T71" fmla="*/ 252989956 h 468"/>
                <a:gd name="T72" fmla="*/ 154990006 w 532"/>
                <a:gd name="T73" fmla="*/ 252989956 h 468"/>
                <a:gd name="T74" fmla="*/ 186491563 w 532"/>
                <a:gd name="T75" fmla="*/ 259236953 h 468"/>
                <a:gd name="T76" fmla="*/ 207913288 w 532"/>
                <a:gd name="T77" fmla="*/ 267357892 h 468"/>
                <a:gd name="T78" fmla="*/ 214843519 w 532"/>
                <a:gd name="T79" fmla="*/ 272355331 h 468"/>
                <a:gd name="T80" fmla="*/ 221143513 w 532"/>
                <a:gd name="T81" fmla="*/ 275478040 h 468"/>
                <a:gd name="T82" fmla="*/ 221143513 w 532"/>
                <a:gd name="T83" fmla="*/ 275478040 h 468"/>
                <a:gd name="T84" fmla="*/ 226814063 w 532"/>
                <a:gd name="T85" fmla="*/ 279225922 h 468"/>
                <a:gd name="T86" fmla="*/ 234374531 w 532"/>
                <a:gd name="T87" fmla="*/ 282974595 h 468"/>
                <a:gd name="T88" fmla="*/ 242565238 w 532"/>
                <a:gd name="T89" fmla="*/ 287346861 h 468"/>
                <a:gd name="T90" fmla="*/ 253276100 w 532"/>
                <a:gd name="T91" fmla="*/ 291094743 h 468"/>
                <a:gd name="T92" fmla="*/ 264616406 w 532"/>
                <a:gd name="T93" fmla="*/ 292344300 h 468"/>
                <a:gd name="T94" fmla="*/ 275327269 w 532"/>
                <a:gd name="T95" fmla="*/ 292344300 h 468"/>
                <a:gd name="T96" fmla="*/ 286038131 w 532"/>
                <a:gd name="T97" fmla="*/ 288596418 h 468"/>
                <a:gd name="T98" fmla="*/ 296748200 w 532"/>
                <a:gd name="T99" fmla="*/ 282974595 h 468"/>
                <a:gd name="T100" fmla="*/ 307459063 w 532"/>
                <a:gd name="T101" fmla="*/ 272355331 h 468"/>
                <a:gd name="T102" fmla="*/ 317539688 w 532"/>
                <a:gd name="T103" fmla="*/ 259236953 h 468"/>
                <a:gd name="T104" fmla="*/ 321949763 w 532"/>
                <a:gd name="T105" fmla="*/ 246743749 h 468"/>
                <a:gd name="T106" fmla="*/ 325730394 w 532"/>
                <a:gd name="T107" fmla="*/ 241121926 h 468"/>
                <a:gd name="T108" fmla="*/ 332660625 w 532"/>
                <a:gd name="T109" fmla="*/ 212386844 h 468"/>
                <a:gd name="T110" fmla="*/ 332660625 w 532"/>
                <a:gd name="T111" fmla="*/ 168035850 h 4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32" h="468">
                  <a:moveTo>
                    <a:pt x="517" y="245"/>
                  </a:moveTo>
                  <a:lnTo>
                    <a:pt x="502" y="212"/>
                  </a:lnTo>
                  <a:lnTo>
                    <a:pt x="496" y="172"/>
                  </a:lnTo>
                  <a:lnTo>
                    <a:pt x="494" y="130"/>
                  </a:lnTo>
                  <a:lnTo>
                    <a:pt x="492" y="88"/>
                  </a:lnTo>
                  <a:lnTo>
                    <a:pt x="490" y="75"/>
                  </a:lnTo>
                  <a:lnTo>
                    <a:pt x="488" y="61"/>
                  </a:lnTo>
                  <a:lnTo>
                    <a:pt x="485" y="48"/>
                  </a:lnTo>
                  <a:lnTo>
                    <a:pt x="479" y="37"/>
                  </a:lnTo>
                  <a:lnTo>
                    <a:pt x="475" y="31"/>
                  </a:lnTo>
                  <a:lnTo>
                    <a:pt x="473" y="25"/>
                  </a:lnTo>
                  <a:lnTo>
                    <a:pt x="469" y="19"/>
                  </a:lnTo>
                  <a:lnTo>
                    <a:pt x="464" y="14"/>
                  </a:lnTo>
                  <a:lnTo>
                    <a:pt x="444" y="0"/>
                  </a:lnTo>
                  <a:lnTo>
                    <a:pt x="423" y="4"/>
                  </a:lnTo>
                  <a:lnTo>
                    <a:pt x="404" y="18"/>
                  </a:lnTo>
                  <a:lnTo>
                    <a:pt x="383" y="39"/>
                  </a:lnTo>
                  <a:lnTo>
                    <a:pt x="362" y="63"/>
                  </a:lnTo>
                  <a:lnTo>
                    <a:pt x="341" y="88"/>
                  </a:lnTo>
                  <a:lnTo>
                    <a:pt x="318" y="109"/>
                  </a:lnTo>
                  <a:lnTo>
                    <a:pt x="296" y="121"/>
                  </a:lnTo>
                  <a:lnTo>
                    <a:pt x="280" y="123"/>
                  </a:lnTo>
                  <a:lnTo>
                    <a:pt x="265" y="123"/>
                  </a:lnTo>
                  <a:lnTo>
                    <a:pt x="250" y="119"/>
                  </a:lnTo>
                  <a:lnTo>
                    <a:pt x="233" y="113"/>
                  </a:lnTo>
                  <a:lnTo>
                    <a:pt x="215" y="105"/>
                  </a:lnTo>
                  <a:lnTo>
                    <a:pt x="198" y="96"/>
                  </a:lnTo>
                  <a:lnTo>
                    <a:pt x="181" y="86"/>
                  </a:lnTo>
                  <a:lnTo>
                    <a:pt x="164" y="75"/>
                  </a:lnTo>
                  <a:lnTo>
                    <a:pt x="158" y="71"/>
                  </a:lnTo>
                  <a:lnTo>
                    <a:pt x="152" y="67"/>
                  </a:lnTo>
                  <a:lnTo>
                    <a:pt x="147" y="63"/>
                  </a:lnTo>
                  <a:lnTo>
                    <a:pt x="141" y="60"/>
                  </a:lnTo>
                  <a:lnTo>
                    <a:pt x="133" y="56"/>
                  </a:lnTo>
                  <a:lnTo>
                    <a:pt x="128" y="52"/>
                  </a:lnTo>
                  <a:lnTo>
                    <a:pt x="120" y="48"/>
                  </a:lnTo>
                  <a:lnTo>
                    <a:pt x="112" y="44"/>
                  </a:lnTo>
                  <a:lnTo>
                    <a:pt x="107" y="40"/>
                  </a:lnTo>
                  <a:lnTo>
                    <a:pt x="101" y="37"/>
                  </a:lnTo>
                  <a:lnTo>
                    <a:pt x="95" y="35"/>
                  </a:lnTo>
                  <a:lnTo>
                    <a:pt x="88" y="33"/>
                  </a:lnTo>
                  <a:lnTo>
                    <a:pt x="84" y="31"/>
                  </a:lnTo>
                  <a:lnTo>
                    <a:pt x="82" y="31"/>
                  </a:lnTo>
                  <a:lnTo>
                    <a:pt x="78" y="29"/>
                  </a:lnTo>
                  <a:lnTo>
                    <a:pt x="74" y="29"/>
                  </a:lnTo>
                  <a:lnTo>
                    <a:pt x="55" y="33"/>
                  </a:lnTo>
                  <a:lnTo>
                    <a:pt x="40" y="46"/>
                  </a:lnTo>
                  <a:lnTo>
                    <a:pt x="26" y="67"/>
                  </a:lnTo>
                  <a:lnTo>
                    <a:pt x="17" y="92"/>
                  </a:lnTo>
                  <a:lnTo>
                    <a:pt x="11" y="121"/>
                  </a:lnTo>
                  <a:lnTo>
                    <a:pt x="9" y="149"/>
                  </a:lnTo>
                  <a:lnTo>
                    <a:pt x="11" y="176"/>
                  </a:lnTo>
                  <a:lnTo>
                    <a:pt x="17" y="201"/>
                  </a:lnTo>
                  <a:lnTo>
                    <a:pt x="25" y="254"/>
                  </a:lnTo>
                  <a:lnTo>
                    <a:pt x="17" y="310"/>
                  </a:lnTo>
                  <a:lnTo>
                    <a:pt x="5" y="353"/>
                  </a:lnTo>
                  <a:lnTo>
                    <a:pt x="0" y="373"/>
                  </a:lnTo>
                  <a:lnTo>
                    <a:pt x="9" y="392"/>
                  </a:lnTo>
                  <a:lnTo>
                    <a:pt x="23" y="405"/>
                  </a:lnTo>
                  <a:lnTo>
                    <a:pt x="36" y="415"/>
                  </a:lnTo>
                  <a:lnTo>
                    <a:pt x="51" y="420"/>
                  </a:lnTo>
                  <a:lnTo>
                    <a:pt x="68" y="422"/>
                  </a:lnTo>
                  <a:lnTo>
                    <a:pt x="88" y="422"/>
                  </a:lnTo>
                  <a:lnTo>
                    <a:pt x="107" y="420"/>
                  </a:lnTo>
                  <a:lnTo>
                    <a:pt x="128" y="416"/>
                  </a:lnTo>
                  <a:lnTo>
                    <a:pt x="149" y="413"/>
                  </a:lnTo>
                  <a:lnTo>
                    <a:pt x="172" y="409"/>
                  </a:lnTo>
                  <a:lnTo>
                    <a:pt x="196" y="405"/>
                  </a:lnTo>
                  <a:lnTo>
                    <a:pt x="219" y="403"/>
                  </a:lnTo>
                  <a:lnTo>
                    <a:pt x="246" y="405"/>
                  </a:lnTo>
                  <a:lnTo>
                    <a:pt x="271" y="407"/>
                  </a:lnTo>
                  <a:lnTo>
                    <a:pt x="296" y="415"/>
                  </a:lnTo>
                  <a:lnTo>
                    <a:pt x="322" y="424"/>
                  </a:lnTo>
                  <a:lnTo>
                    <a:pt x="330" y="428"/>
                  </a:lnTo>
                  <a:lnTo>
                    <a:pt x="336" y="432"/>
                  </a:lnTo>
                  <a:lnTo>
                    <a:pt x="341" y="436"/>
                  </a:lnTo>
                  <a:lnTo>
                    <a:pt x="349" y="439"/>
                  </a:lnTo>
                  <a:lnTo>
                    <a:pt x="351" y="441"/>
                  </a:lnTo>
                  <a:lnTo>
                    <a:pt x="353" y="443"/>
                  </a:lnTo>
                  <a:lnTo>
                    <a:pt x="360" y="447"/>
                  </a:lnTo>
                  <a:lnTo>
                    <a:pt x="366" y="451"/>
                  </a:lnTo>
                  <a:lnTo>
                    <a:pt x="372" y="453"/>
                  </a:lnTo>
                  <a:lnTo>
                    <a:pt x="378" y="457"/>
                  </a:lnTo>
                  <a:lnTo>
                    <a:pt x="385" y="460"/>
                  </a:lnTo>
                  <a:lnTo>
                    <a:pt x="395" y="464"/>
                  </a:lnTo>
                  <a:lnTo>
                    <a:pt x="402" y="466"/>
                  </a:lnTo>
                  <a:lnTo>
                    <a:pt x="410" y="468"/>
                  </a:lnTo>
                  <a:lnTo>
                    <a:pt x="420" y="468"/>
                  </a:lnTo>
                  <a:lnTo>
                    <a:pt x="429" y="468"/>
                  </a:lnTo>
                  <a:lnTo>
                    <a:pt x="437" y="468"/>
                  </a:lnTo>
                  <a:lnTo>
                    <a:pt x="444" y="466"/>
                  </a:lnTo>
                  <a:lnTo>
                    <a:pt x="454" y="462"/>
                  </a:lnTo>
                  <a:lnTo>
                    <a:pt x="464" y="458"/>
                  </a:lnTo>
                  <a:lnTo>
                    <a:pt x="471" y="453"/>
                  </a:lnTo>
                  <a:lnTo>
                    <a:pt x="479" y="445"/>
                  </a:lnTo>
                  <a:lnTo>
                    <a:pt x="488" y="436"/>
                  </a:lnTo>
                  <a:lnTo>
                    <a:pt x="496" y="426"/>
                  </a:lnTo>
                  <a:lnTo>
                    <a:pt x="504" y="415"/>
                  </a:lnTo>
                  <a:lnTo>
                    <a:pt x="509" y="401"/>
                  </a:lnTo>
                  <a:lnTo>
                    <a:pt x="511" y="395"/>
                  </a:lnTo>
                  <a:lnTo>
                    <a:pt x="515" y="390"/>
                  </a:lnTo>
                  <a:lnTo>
                    <a:pt x="517" y="386"/>
                  </a:lnTo>
                  <a:lnTo>
                    <a:pt x="519" y="380"/>
                  </a:lnTo>
                  <a:lnTo>
                    <a:pt x="528" y="340"/>
                  </a:lnTo>
                  <a:lnTo>
                    <a:pt x="532" y="302"/>
                  </a:lnTo>
                  <a:lnTo>
                    <a:pt x="528" y="269"/>
                  </a:lnTo>
                  <a:lnTo>
                    <a:pt x="517" y="245"/>
                  </a:lnTo>
                  <a:close/>
                </a:path>
              </a:pathLst>
            </a:custGeom>
            <a:solidFill>
              <a:srgbClr val="E542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3" name="Freeform 53"/>
            <p:cNvSpPr>
              <a:spLocks/>
            </p:cNvSpPr>
            <p:nvPr/>
          </p:nvSpPr>
          <p:spPr bwMode="auto">
            <a:xfrm>
              <a:off x="5651501" y="4195763"/>
              <a:ext cx="452438" cy="490538"/>
            </a:xfrm>
            <a:custGeom>
              <a:avLst/>
              <a:gdLst>
                <a:gd name="T0" fmla="*/ 0 w 568"/>
                <a:gd name="T1" fmla="*/ 259576358 h 618"/>
                <a:gd name="T2" fmla="*/ 4441539 w 568"/>
                <a:gd name="T3" fmla="*/ 231854611 h 618"/>
                <a:gd name="T4" fmla="*/ 28552183 w 568"/>
                <a:gd name="T5" fmla="*/ 185232070 h 618"/>
                <a:gd name="T6" fmla="*/ 45682697 w 568"/>
                <a:gd name="T7" fmla="*/ 162550641 h 618"/>
                <a:gd name="T8" fmla="*/ 46951594 w 568"/>
                <a:gd name="T9" fmla="*/ 157510323 h 618"/>
                <a:gd name="T10" fmla="*/ 37434465 w 568"/>
                <a:gd name="T11" fmla="*/ 140498656 h 618"/>
                <a:gd name="T12" fmla="*/ 27917336 w 568"/>
                <a:gd name="T13" fmla="*/ 114037385 h 618"/>
                <a:gd name="T14" fmla="*/ 25379541 w 568"/>
                <a:gd name="T15" fmla="*/ 86315638 h 618"/>
                <a:gd name="T16" fmla="*/ 41876004 w 568"/>
                <a:gd name="T17" fmla="*/ 64893891 h 618"/>
                <a:gd name="T18" fmla="*/ 71062238 w 568"/>
                <a:gd name="T19" fmla="*/ 54183811 h 618"/>
                <a:gd name="T20" fmla="*/ 102786267 w 568"/>
                <a:gd name="T21" fmla="*/ 51663653 h 618"/>
                <a:gd name="T22" fmla="*/ 123090219 w 568"/>
                <a:gd name="T23" fmla="*/ 51663653 h 618"/>
                <a:gd name="T24" fmla="*/ 129434706 w 568"/>
                <a:gd name="T25" fmla="*/ 49143494 h 618"/>
                <a:gd name="T26" fmla="*/ 144028221 w 568"/>
                <a:gd name="T27" fmla="*/ 32762065 h 618"/>
                <a:gd name="T28" fmla="*/ 166869967 w 568"/>
                <a:gd name="T29" fmla="*/ 11970556 h 618"/>
                <a:gd name="T30" fmla="*/ 190979815 w 568"/>
                <a:gd name="T31" fmla="*/ 0 h 618"/>
                <a:gd name="T32" fmla="*/ 218897151 w 568"/>
                <a:gd name="T33" fmla="*/ 17010874 h 618"/>
                <a:gd name="T34" fmla="*/ 230952872 w 568"/>
                <a:gd name="T35" fmla="*/ 57963653 h 618"/>
                <a:gd name="T36" fmla="*/ 234759564 w 568"/>
                <a:gd name="T37" fmla="*/ 64893891 h 618"/>
                <a:gd name="T38" fmla="*/ 261408003 w 568"/>
                <a:gd name="T39" fmla="*/ 59853574 h 618"/>
                <a:gd name="T40" fmla="*/ 298842468 w 568"/>
                <a:gd name="T41" fmla="*/ 55443494 h 618"/>
                <a:gd name="T42" fmla="*/ 331835394 w 568"/>
                <a:gd name="T43" fmla="*/ 57963653 h 618"/>
                <a:gd name="T44" fmla="*/ 348332653 w 568"/>
                <a:gd name="T45" fmla="*/ 84425717 h 618"/>
                <a:gd name="T46" fmla="*/ 357214935 w 568"/>
                <a:gd name="T47" fmla="*/ 136088576 h 618"/>
                <a:gd name="T48" fmla="*/ 358483833 w 568"/>
                <a:gd name="T49" fmla="*/ 146799450 h 618"/>
                <a:gd name="T50" fmla="*/ 359752730 w 568"/>
                <a:gd name="T51" fmla="*/ 160030482 h 618"/>
                <a:gd name="T52" fmla="*/ 341353319 w 568"/>
                <a:gd name="T53" fmla="*/ 210433658 h 618"/>
                <a:gd name="T54" fmla="*/ 333105088 w 568"/>
                <a:gd name="T55" fmla="*/ 239415088 h 618"/>
                <a:gd name="T56" fmla="*/ 335008036 w 568"/>
                <a:gd name="T57" fmla="*/ 245085644 h 618"/>
                <a:gd name="T58" fmla="*/ 335008036 w 568"/>
                <a:gd name="T59" fmla="*/ 271547708 h 618"/>
                <a:gd name="T60" fmla="*/ 314704880 w 568"/>
                <a:gd name="T61" fmla="*/ 311240011 h 618"/>
                <a:gd name="T62" fmla="*/ 298842468 w 568"/>
                <a:gd name="T63" fmla="*/ 340221441 h 618"/>
                <a:gd name="T64" fmla="*/ 286787544 w 568"/>
                <a:gd name="T65" fmla="*/ 364163346 h 618"/>
                <a:gd name="T66" fmla="*/ 274731824 w 568"/>
                <a:gd name="T67" fmla="*/ 381174220 h 618"/>
                <a:gd name="T68" fmla="*/ 258870208 w 568"/>
                <a:gd name="T69" fmla="*/ 388104458 h 618"/>
                <a:gd name="T70" fmla="*/ 238566256 w 568"/>
                <a:gd name="T71" fmla="*/ 387475014 h 618"/>
                <a:gd name="T72" fmla="*/ 211917817 w 568"/>
                <a:gd name="T73" fmla="*/ 383694379 h 618"/>
                <a:gd name="T74" fmla="*/ 184000481 w 568"/>
                <a:gd name="T75" fmla="*/ 383694379 h 618"/>
                <a:gd name="T76" fmla="*/ 152276452 w 568"/>
                <a:gd name="T77" fmla="*/ 388104458 h 618"/>
                <a:gd name="T78" fmla="*/ 109765601 w 568"/>
                <a:gd name="T79" fmla="*/ 387475014 h 618"/>
                <a:gd name="T80" fmla="*/ 66620699 w 568"/>
                <a:gd name="T81" fmla="*/ 379914537 h 618"/>
                <a:gd name="T82" fmla="*/ 34896670 w 568"/>
                <a:gd name="T83" fmla="*/ 371723823 h 618"/>
                <a:gd name="T84" fmla="*/ 15227566 w 568"/>
                <a:gd name="T85" fmla="*/ 347781917 h 618"/>
                <a:gd name="T86" fmla="*/ 1903744 w 568"/>
                <a:gd name="T87" fmla="*/ 284777947 h 6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68" h="618">
                  <a:moveTo>
                    <a:pt x="2" y="418"/>
                  </a:moveTo>
                  <a:lnTo>
                    <a:pt x="0" y="412"/>
                  </a:lnTo>
                  <a:lnTo>
                    <a:pt x="2" y="395"/>
                  </a:lnTo>
                  <a:lnTo>
                    <a:pt x="7" y="368"/>
                  </a:lnTo>
                  <a:lnTo>
                    <a:pt x="23" y="330"/>
                  </a:lnTo>
                  <a:lnTo>
                    <a:pt x="45" y="294"/>
                  </a:lnTo>
                  <a:lnTo>
                    <a:pt x="61" y="271"/>
                  </a:lnTo>
                  <a:lnTo>
                    <a:pt x="72" y="258"/>
                  </a:lnTo>
                  <a:lnTo>
                    <a:pt x="76" y="254"/>
                  </a:lnTo>
                  <a:lnTo>
                    <a:pt x="74" y="250"/>
                  </a:lnTo>
                  <a:lnTo>
                    <a:pt x="66" y="239"/>
                  </a:lnTo>
                  <a:lnTo>
                    <a:pt x="59" y="223"/>
                  </a:lnTo>
                  <a:lnTo>
                    <a:pt x="49" y="202"/>
                  </a:lnTo>
                  <a:lnTo>
                    <a:pt x="44" y="181"/>
                  </a:lnTo>
                  <a:lnTo>
                    <a:pt x="40" y="158"/>
                  </a:lnTo>
                  <a:lnTo>
                    <a:pt x="40" y="137"/>
                  </a:lnTo>
                  <a:lnTo>
                    <a:pt x="49" y="118"/>
                  </a:lnTo>
                  <a:lnTo>
                    <a:pt x="66" y="103"/>
                  </a:lnTo>
                  <a:lnTo>
                    <a:pt x="87" y="94"/>
                  </a:lnTo>
                  <a:lnTo>
                    <a:pt x="112" y="86"/>
                  </a:lnTo>
                  <a:lnTo>
                    <a:pt x="139" y="82"/>
                  </a:lnTo>
                  <a:lnTo>
                    <a:pt x="162" y="82"/>
                  </a:lnTo>
                  <a:lnTo>
                    <a:pt x="181" y="82"/>
                  </a:lnTo>
                  <a:lnTo>
                    <a:pt x="194" y="82"/>
                  </a:lnTo>
                  <a:lnTo>
                    <a:pt x="200" y="82"/>
                  </a:lnTo>
                  <a:lnTo>
                    <a:pt x="204" y="78"/>
                  </a:lnTo>
                  <a:lnTo>
                    <a:pt x="212" y="67"/>
                  </a:lnTo>
                  <a:lnTo>
                    <a:pt x="227" y="52"/>
                  </a:lnTo>
                  <a:lnTo>
                    <a:pt x="244" y="36"/>
                  </a:lnTo>
                  <a:lnTo>
                    <a:pt x="263" y="19"/>
                  </a:lnTo>
                  <a:lnTo>
                    <a:pt x="282" y="8"/>
                  </a:lnTo>
                  <a:lnTo>
                    <a:pt x="301" y="0"/>
                  </a:lnTo>
                  <a:lnTo>
                    <a:pt x="320" y="2"/>
                  </a:lnTo>
                  <a:lnTo>
                    <a:pt x="345" y="27"/>
                  </a:lnTo>
                  <a:lnTo>
                    <a:pt x="358" y="61"/>
                  </a:lnTo>
                  <a:lnTo>
                    <a:pt x="364" y="92"/>
                  </a:lnTo>
                  <a:lnTo>
                    <a:pt x="364" y="105"/>
                  </a:lnTo>
                  <a:lnTo>
                    <a:pt x="370" y="103"/>
                  </a:lnTo>
                  <a:lnTo>
                    <a:pt x="387" y="99"/>
                  </a:lnTo>
                  <a:lnTo>
                    <a:pt x="412" y="95"/>
                  </a:lnTo>
                  <a:lnTo>
                    <a:pt x="442" y="90"/>
                  </a:lnTo>
                  <a:lnTo>
                    <a:pt x="471" y="88"/>
                  </a:lnTo>
                  <a:lnTo>
                    <a:pt x="500" y="88"/>
                  </a:lnTo>
                  <a:lnTo>
                    <a:pt x="523" y="92"/>
                  </a:lnTo>
                  <a:lnTo>
                    <a:pt x="536" y="99"/>
                  </a:lnTo>
                  <a:lnTo>
                    <a:pt x="549" y="134"/>
                  </a:lnTo>
                  <a:lnTo>
                    <a:pt x="559" y="177"/>
                  </a:lnTo>
                  <a:lnTo>
                    <a:pt x="563" y="216"/>
                  </a:lnTo>
                  <a:lnTo>
                    <a:pt x="563" y="233"/>
                  </a:lnTo>
                  <a:lnTo>
                    <a:pt x="565" y="233"/>
                  </a:lnTo>
                  <a:lnTo>
                    <a:pt x="568" y="237"/>
                  </a:lnTo>
                  <a:lnTo>
                    <a:pt x="567" y="254"/>
                  </a:lnTo>
                  <a:lnTo>
                    <a:pt x="553" y="290"/>
                  </a:lnTo>
                  <a:lnTo>
                    <a:pt x="538" y="334"/>
                  </a:lnTo>
                  <a:lnTo>
                    <a:pt x="528" y="363"/>
                  </a:lnTo>
                  <a:lnTo>
                    <a:pt x="525" y="380"/>
                  </a:lnTo>
                  <a:lnTo>
                    <a:pt x="525" y="386"/>
                  </a:lnTo>
                  <a:lnTo>
                    <a:pt x="528" y="389"/>
                  </a:lnTo>
                  <a:lnTo>
                    <a:pt x="532" y="405"/>
                  </a:lnTo>
                  <a:lnTo>
                    <a:pt x="528" y="431"/>
                  </a:lnTo>
                  <a:lnTo>
                    <a:pt x="509" y="471"/>
                  </a:lnTo>
                  <a:lnTo>
                    <a:pt x="496" y="494"/>
                  </a:lnTo>
                  <a:lnTo>
                    <a:pt x="483" y="517"/>
                  </a:lnTo>
                  <a:lnTo>
                    <a:pt x="471" y="540"/>
                  </a:lnTo>
                  <a:lnTo>
                    <a:pt x="462" y="559"/>
                  </a:lnTo>
                  <a:lnTo>
                    <a:pt x="452" y="578"/>
                  </a:lnTo>
                  <a:lnTo>
                    <a:pt x="442" y="594"/>
                  </a:lnTo>
                  <a:lnTo>
                    <a:pt x="433" y="605"/>
                  </a:lnTo>
                  <a:lnTo>
                    <a:pt x="421" y="613"/>
                  </a:lnTo>
                  <a:lnTo>
                    <a:pt x="408" y="616"/>
                  </a:lnTo>
                  <a:lnTo>
                    <a:pt x="393" y="616"/>
                  </a:lnTo>
                  <a:lnTo>
                    <a:pt x="376" y="615"/>
                  </a:lnTo>
                  <a:lnTo>
                    <a:pt x="357" y="611"/>
                  </a:lnTo>
                  <a:lnTo>
                    <a:pt x="334" y="609"/>
                  </a:lnTo>
                  <a:lnTo>
                    <a:pt x="313" y="607"/>
                  </a:lnTo>
                  <a:lnTo>
                    <a:pt x="290" y="609"/>
                  </a:lnTo>
                  <a:lnTo>
                    <a:pt x="267" y="613"/>
                  </a:lnTo>
                  <a:lnTo>
                    <a:pt x="240" y="616"/>
                  </a:lnTo>
                  <a:lnTo>
                    <a:pt x="208" y="618"/>
                  </a:lnTo>
                  <a:lnTo>
                    <a:pt x="173" y="615"/>
                  </a:lnTo>
                  <a:lnTo>
                    <a:pt x="139" y="611"/>
                  </a:lnTo>
                  <a:lnTo>
                    <a:pt x="105" y="603"/>
                  </a:lnTo>
                  <a:lnTo>
                    <a:pt x="76" y="597"/>
                  </a:lnTo>
                  <a:lnTo>
                    <a:pt x="55" y="590"/>
                  </a:lnTo>
                  <a:lnTo>
                    <a:pt x="42" y="582"/>
                  </a:lnTo>
                  <a:lnTo>
                    <a:pt x="24" y="552"/>
                  </a:lnTo>
                  <a:lnTo>
                    <a:pt x="11" y="502"/>
                  </a:lnTo>
                  <a:lnTo>
                    <a:pt x="3" y="452"/>
                  </a:lnTo>
                  <a:lnTo>
                    <a:pt x="2" y="418"/>
                  </a:lnTo>
                  <a:close/>
                </a:path>
              </a:pathLst>
            </a:custGeom>
            <a:solidFill>
              <a:srgbClr val="E5A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4" name="Freeform 54"/>
            <p:cNvSpPr>
              <a:spLocks/>
            </p:cNvSpPr>
            <p:nvPr/>
          </p:nvSpPr>
          <p:spPr bwMode="auto">
            <a:xfrm>
              <a:off x="4722813" y="4391026"/>
              <a:ext cx="411163" cy="546100"/>
            </a:xfrm>
            <a:custGeom>
              <a:avLst/>
              <a:gdLst>
                <a:gd name="T0" fmla="*/ 38580927 w 517"/>
                <a:gd name="T1" fmla="*/ 236207669 h 689"/>
                <a:gd name="T2" fmla="*/ 22769046 w 517"/>
                <a:gd name="T3" fmla="*/ 223014875 h 689"/>
                <a:gd name="T4" fmla="*/ 4427359 w 517"/>
                <a:gd name="T5" fmla="*/ 200399678 h 689"/>
                <a:gd name="T6" fmla="*/ 0 w 517"/>
                <a:gd name="T7" fmla="*/ 172757824 h 689"/>
                <a:gd name="T8" fmla="*/ 17709435 w 517"/>
                <a:gd name="T9" fmla="*/ 143860494 h 689"/>
                <a:gd name="T10" fmla="*/ 33521316 w 517"/>
                <a:gd name="T11" fmla="*/ 121244504 h 689"/>
                <a:gd name="T12" fmla="*/ 41743781 w 517"/>
                <a:gd name="T13" fmla="*/ 103026639 h 689"/>
                <a:gd name="T14" fmla="*/ 45538887 w 517"/>
                <a:gd name="T15" fmla="*/ 89834639 h 689"/>
                <a:gd name="T16" fmla="*/ 44273586 w 517"/>
                <a:gd name="T17" fmla="*/ 80411442 h 689"/>
                <a:gd name="T18" fmla="*/ 40478480 w 517"/>
                <a:gd name="T19" fmla="*/ 67218648 h 689"/>
                <a:gd name="T20" fmla="*/ 39846228 w 517"/>
                <a:gd name="T21" fmla="*/ 50257052 h 689"/>
                <a:gd name="T22" fmla="*/ 53128304 w 517"/>
                <a:gd name="T23" fmla="*/ 35179461 h 689"/>
                <a:gd name="T24" fmla="*/ 80324708 w 517"/>
                <a:gd name="T25" fmla="*/ 21987460 h 689"/>
                <a:gd name="T26" fmla="*/ 101196996 w 517"/>
                <a:gd name="T27" fmla="*/ 8794667 h 689"/>
                <a:gd name="T28" fmla="*/ 119538683 w 517"/>
                <a:gd name="T29" fmla="*/ 1256268 h 689"/>
                <a:gd name="T30" fmla="*/ 146102835 w 517"/>
                <a:gd name="T31" fmla="*/ 3769596 h 689"/>
                <a:gd name="T32" fmla="*/ 185316811 w 517"/>
                <a:gd name="T33" fmla="*/ 21987460 h 689"/>
                <a:gd name="T34" fmla="*/ 235282261 w 517"/>
                <a:gd name="T35" fmla="*/ 49000784 h 689"/>
                <a:gd name="T36" fmla="*/ 280821148 w 517"/>
                <a:gd name="T37" fmla="*/ 77898113 h 689"/>
                <a:gd name="T38" fmla="*/ 311180406 w 517"/>
                <a:gd name="T39" fmla="*/ 101141842 h 689"/>
                <a:gd name="T40" fmla="*/ 323197181 w 517"/>
                <a:gd name="T41" fmla="*/ 116219433 h 689"/>
                <a:gd name="T42" fmla="*/ 326992287 w 517"/>
                <a:gd name="T43" fmla="*/ 123757832 h 689"/>
                <a:gd name="T44" fmla="*/ 294103224 w 517"/>
                <a:gd name="T45" fmla="*/ 182181021 h 689"/>
                <a:gd name="T46" fmla="*/ 291573418 w 517"/>
                <a:gd name="T47" fmla="*/ 277041523 h 689"/>
                <a:gd name="T48" fmla="*/ 296633029 w 517"/>
                <a:gd name="T49" fmla="*/ 312849514 h 689"/>
                <a:gd name="T50" fmla="*/ 282086448 w 517"/>
                <a:gd name="T51" fmla="*/ 341746844 h 689"/>
                <a:gd name="T52" fmla="*/ 259316607 w 517"/>
                <a:gd name="T53" fmla="*/ 383836966 h 689"/>
                <a:gd name="T54" fmla="*/ 236547561 w 517"/>
                <a:gd name="T55" fmla="*/ 418388689 h 689"/>
                <a:gd name="T56" fmla="*/ 220735680 w 517"/>
                <a:gd name="T57" fmla="*/ 430325215 h 689"/>
                <a:gd name="T58" fmla="*/ 206188303 w 517"/>
                <a:gd name="T59" fmla="*/ 432837750 h 689"/>
                <a:gd name="T60" fmla="*/ 194171528 w 517"/>
                <a:gd name="T61" fmla="*/ 428440417 h 689"/>
                <a:gd name="T62" fmla="*/ 186581316 w 517"/>
                <a:gd name="T63" fmla="*/ 419644957 h 689"/>
                <a:gd name="T64" fmla="*/ 185316811 w 517"/>
                <a:gd name="T65" fmla="*/ 406452957 h 689"/>
                <a:gd name="T66" fmla="*/ 185316811 w 517"/>
                <a:gd name="T67" fmla="*/ 386350294 h 689"/>
                <a:gd name="T68" fmla="*/ 183419258 w 517"/>
                <a:gd name="T69" fmla="*/ 383836966 h 689"/>
                <a:gd name="T70" fmla="*/ 162547765 w 517"/>
                <a:gd name="T71" fmla="*/ 388862830 h 689"/>
                <a:gd name="T72" fmla="*/ 133453012 w 517"/>
                <a:gd name="T73" fmla="*/ 393260163 h 689"/>
                <a:gd name="T74" fmla="*/ 104992102 w 517"/>
                <a:gd name="T75" fmla="*/ 390747628 h 689"/>
                <a:gd name="T76" fmla="*/ 84119814 w 517"/>
                <a:gd name="T77" fmla="*/ 377554835 h 689"/>
                <a:gd name="T78" fmla="*/ 65145079 w 517"/>
                <a:gd name="T79" fmla="*/ 361221768 h 689"/>
                <a:gd name="T80" fmla="*/ 48068693 w 517"/>
                <a:gd name="T81" fmla="*/ 344260172 h 689"/>
                <a:gd name="T82" fmla="*/ 37316422 w 517"/>
                <a:gd name="T83" fmla="*/ 328554843 h 689"/>
                <a:gd name="T84" fmla="*/ 34786617 w 517"/>
                <a:gd name="T85" fmla="*/ 300912989 h 689"/>
                <a:gd name="T86" fmla="*/ 39846228 w 517"/>
                <a:gd name="T87" fmla="*/ 249399669 h 6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17" h="689">
                  <a:moveTo>
                    <a:pt x="64" y="380"/>
                  </a:moveTo>
                  <a:lnTo>
                    <a:pt x="61" y="376"/>
                  </a:lnTo>
                  <a:lnTo>
                    <a:pt x="49" y="369"/>
                  </a:lnTo>
                  <a:lnTo>
                    <a:pt x="36" y="355"/>
                  </a:lnTo>
                  <a:lnTo>
                    <a:pt x="21" y="338"/>
                  </a:lnTo>
                  <a:lnTo>
                    <a:pt x="7" y="319"/>
                  </a:lnTo>
                  <a:lnTo>
                    <a:pt x="0" y="298"/>
                  </a:lnTo>
                  <a:lnTo>
                    <a:pt x="0" y="275"/>
                  </a:lnTo>
                  <a:lnTo>
                    <a:pt x="11" y="252"/>
                  </a:lnTo>
                  <a:lnTo>
                    <a:pt x="28" y="229"/>
                  </a:lnTo>
                  <a:lnTo>
                    <a:pt x="42" y="210"/>
                  </a:lnTo>
                  <a:lnTo>
                    <a:pt x="53" y="193"/>
                  </a:lnTo>
                  <a:lnTo>
                    <a:pt x="61" y="178"/>
                  </a:lnTo>
                  <a:lnTo>
                    <a:pt x="66" y="164"/>
                  </a:lnTo>
                  <a:lnTo>
                    <a:pt x="70" y="153"/>
                  </a:lnTo>
                  <a:lnTo>
                    <a:pt x="72" y="143"/>
                  </a:lnTo>
                  <a:lnTo>
                    <a:pt x="72" y="136"/>
                  </a:lnTo>
                  <a:lnTo>
                    <a:pt x="70" y="128"/>
                  </a:lnTo>
                  <a:lnTo>
                    <a:pt x="66" y="119"/>
                  </a:lnTo>
                  <a:lnTo>
                    <a:pt x="64" y="107"/>
                  </a:lnTo>
                  <a:lnTo>
                    <a:pt x="63" y="94"/>
                  </a:lnTo>
                  <a:lnTo>
                    <a:pt x="63" y="80"/>
                  </a:lnTo>
                  <a:lnTo>
                    <a:pt x="70" y="67"/>
                  </a:lnTo>
                  <a:lnTo>
                    <a:pt x="84" y="56"/>
                  </a:lnTo>
                  <a:lnTo>
                    <a:pt x="105" y="44"/>
                  </a:lnTo>
                  <a:lnTo>
                    <a:pt x="127" y="35"/>
                  </a:lnTo>
                  <a:lnTo>
                    <a:pt x="147" y="23"/>
                  </a:lnTo>
                  <a:lnTo>
                    <a:pt x="160" y="14"/>
                  </a:lnTo>
                  <a:lnTo>
                    <a:pt x="175" y="6"/>
                  </a:lnTo>
                  <a:lnTo>
                    <a:pt x="189" y="2"/>
                  </a:lnTo>
                  <a:lnTo>
                    <a:pt x="208" y="0"/>
                  </a:lnTo>
                  <a:lnTo>
                    <a:pt x="231" y="6"/>
                  </a:lnTo>
                  <a:lnTo>
                    <a:pt x="259" y="17"/>
                  </a:lnTo>
                  <a:lnTo>
                    <a:pt x="293" y="35"/>
                  </a:lnTo>
                  <a:lnTo>
                    <a:pt x="332" y="56"/>
                  </a:lnTo>
                  <a:lnTo>
                    <a:pt x="372" y="78"/>
                  </a:lnTo>
                  <a:lnTo>
                    <a:pt x="410" y="101"/>
                  </a:lnTo>
                  <a:lnTo>
                    <a:pt x="444" y="124"/>
                  </a:lnTo>
                  <a:lnTo>
                    <a:pt x="473" y="143"/>
                  </a:lnTo>
                  <a:lnTo>
                    <a:pt x="492" y="161"/>
                  </a:lnTo>
                  <a:lnTo>
                    <a:pt x="503" y="172"/>
                  </a:lnTo>
                  <a:lnTo>
                    <a:pt x="511" y="185"/>
                  </a:lnTo>
                  <a:lnTo>
                    <a:pt x="515" y="193"/>
                  </a:lnTo>
                  <a:lnTo>
                    <a:pt x="517" y="197"/>
                  </a:lnTo>
                  <a:lnTo>
                    <a:pt x="517" y="199"/>
                  </a:lnTo>
                  <a:lnTo>
                    <a:pt x="465" y="290"/>
                  </a:lnTo>
                  <a:lnTo>
                    <a:pt x="509" y="349"/>
                  </a:lnTo>
                  <a:lnTo>
                    <a:pt x="461" y="441"/>
                  </a:lnTo>
                  <a:lnTo>
                    <a:pt x="473" y="491"/>
                  </a:lnTo>
                  <a:lnTo>
                    <a:pt x="469" y="498"/>
                  </a:lnTo>
                  <a:lnTo>
                    <a:pt x="460" y="517"/>
                  </a:lnTo>
                  <a:lnTo>
                    <a:pt x="446" y="544"/>
                  </a:lnTo>
                  <a:lnTo>
                    <a:pt x="429" y="577"/>
                  </a:lnTo>
                  <a:lnTo>
                    <a:pt x="410" y="611"/>
                  </a:lnTo>
                  <a:lnTo>
                    <a:pt x="391" y="641"/>
                  </a:lnTo>
                  <a:lnTo>
                    <a:pt x="374" y="666"/>
                  </a:lnTo>
                  <a:lnTo>
                    <a:pt x="360" y="680"/>
                  </a:lnTo>
                  <a:lnTo>
                    <a:pt x="349" y="685"/>
                  </a:lnTo>
                  <a:lnTo>
                    <a:pt x="337" y="689"/>
                  </a:lnTo>
                  <a:lnTo>
                    <a:pt x="326" y="689"/>
                  </a:lnTo>
                  <a:lnTo>
                    <a:pt x="316" y="685"/>
                  </a:lnTo>
                  <a:lnTo>
                    <a:pt x="307" y="682"/>
                  </a:lnTo>
                  <a:lnTo>
                    <a:pt x="299" y="676"/>
                  </a:lnTo>
                  <a:lnTo>
                    <a:pt x="295" y="668"/>
                  </a:lnTo>
                  <a:lnTo>
                    <a:pt x="293" y="662"/>
                  </a:lnTo>
                  <a:lnTo>
                    <a:pt x="293" y="647"/>
                  </a:lnTo>
                  <a:lnTo>
                    <a:pt x="293" y="630"/>
                  </a:lnTo>
                  <a:lnTo>
                    <a:pt x="293" y="615"/>
                  </a:lnTo>
                  <a:lnTo>
                    <a:pt x="293" y="609"/>
                  </a:lnTo>
                  <a:lnTo>
                    <a:pt x="290" y="611"/>
                  </a:lnTo>
                  <a:lnTo>
                    <a:pt x="276" y="615"/>
                  </a:lnTo>
                  <a:lnTo>
                    <a:pt x="257" y="619"/>
                  </a:lnTo>
                  <a:lnTo>
                    <a:pt x="236" y="622"/>
                  </a:lnTo>
                  <a:lnTo>
                    <a:pt x="211" y="626"/>
                  </a:lnTo>
                  <a:lnTo>
                    <a:pt x="189" y="626"/>
                  </a:lnTo>
                  <a:lnTo>
                    <a:pt x="166" y="622"/>
                  </a:lnTo>
                  <a:lnTo>
                    <a:pt x="148" y="613"/>
                  </a:lnTo>
                  <a:lnTo>
                    <a:pt x="133" y="601"/>
                  </a:lnTo>
                  <a:lnTo>
                    <a:pt x="118" y="588"/>
                  </a:lnTo>
                  <a:lnTo>
                    <a:pt x="103" y="575"/>
                  </a:lnTo>
                  <a:lnTo>
                    <a:pt x="89" y="561"/>
                  </a:lnTo>
                  <a:lnTo>
                    <a:pt x="76" y="548"/>
                  </a:lnTo>
                  <a:lnTo>
                    <a:pt x="66" y="535"/>
                  </a:lnTo>
                  <a:lnTo>
                    <a:pt x="59" y="523"/>
                  </a:lnTo>
                  <a:lnTo>
                    <a:pt x="55" y="512"/>
                  </a:lnTo>
                  <a:lnTo>
                    <a:pt x="55" y="479"/>
                  </a:lnTo>
                  <a:lnTo>
                    <a:pt x="59" y="435"/>
                  </a:lnTo>
                  <a:lnTo>
                    <a:pt x="63" y="397"/>
                  </a:lnTo>
                  <a:lnTo>
                    <a:pt x="64" y="380"/>
                  </a:lnTo>
                  <a:close/>
                </a:path>
              </a:pathLst>
            </a:custGeom>
            <a:solidFill>
              <a:srgbClr val="E5A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5" name="Freeform 55"/>
            <p:cNvSpPr>
              <a:spLocks/>
            </p:cNvSpPr>
            <p:nvPr/>
          </p:nvSpPr>
          <p:spPr bwMode="auto">
            <a:xfrm>
              <a:off x="5100638" y="3330576"/>
              <a:ext cx="144463" cy="182563"/>
            </a:xfrm>
            <a:custGeom>
              <a:avLst/>
              <a:gdLst>
                <a:gd name="T0" fmla="*/ 115301427 w 181"/>
                <a:gd name="T1" fmla="*/ 53715409 h 231"/>
                <a:gd name="T2" fmla="*/ 111479144 w 181"/>
                <a:gd name="T3" fmla="*/ 49967730 h 231"/>
                <a:gd name="T4" fmla="*/ 103197663 w 181"/>
                <a:gd name="T5" fmla="*/ 39349835 h 231"/>
                <a:gd name="T6" fmla="*/ 91094696 w 181"/>
                <a:gd name="T7" fmla="*/ 27482449 h 231"/>
                <a:gd name="T8" fmla="*/ 75168648 w 181"/>
                <a:gd name="T9" fmla="*/ 14365574 h 231"/>
                <a:gd name="T10" fmla="*/ 57331858 w 181"/>
                <a:gd name="T11" fmla="*/ 3747679 h 231"/>
                <a:gd name="T12" fmla="*/ 40132779 w 181"/>
                <a:gd name="T13" fmla="*/ 0 h 231"/>
                <a:gd name="T14" fmla="*/ 21659074 w 181"/>
                <a:gd name="T15" fmla="*/ 4997168 h 231"/>
                <a:gd name="T16" fmla="*/ 7007653 w 181"/>
                <a:gd name="T17" fmla="*/ 20611442 h 231"/>
                <a:gd name="T18" fmla="*/ 0 w 181"/>
                <a:gd name="T19" fmla="*/ 43097513 h 231"/>
                <a:gd name="T20" fmla="*/ 1273828 w 181"/>
                <a:gd name="T21" fmla="*/ 65582794 h 231"/>
                <a:gd name="T22" fmla="*/ 10829138 w 181"/>
                <a:gd name="T23" fmla="*/ 87443725 h 231"/>
                <a:gd name="T24" fmla="*/ 24206731 w 181"/>
                <a:gd name="T25" fmla="*/ 104932629 h 231"/>
                <a:gd name="T26" fmla="*/ 38858153 w 181"/>
                <a:gd name="T27" fmla="*/ 121797182 h 231"/>
                <a:gd name="T28" fmla="*/ 53510372 w 181"/>
                <a:gd name="T29" fmla="*/ 133664567 h 231"/>
                <a:gd name="T30" fmla="*/ 64339510 w 181"/>
                <a:gd name="T31" fmla="*/ 141784274 h 231"/>
                <a:gd name="T32" fmla="*/ 68161794 w 181"/>
                <a:gd name="T33" fmla="*/ 144282463 h 231"/>
                <a:gd name="T34" fmla="*/ 65613339 w 181"/>
                <a:gd name="T35" fmla="*/ 141784274 h 231"/>
                <a:gd name="T36" fmla="*/ 57969570 w 181"/>
                <a:gd name="T37" fmla="*/ 133664567 h 231"/>
                <a:gd name="T38" fmla="*/ 47139634 w 181"/>
                <a:gd name="T39" fmla="*/ 121797182 h 231"/>
                <a:gd name="T40" fmla="*/ 37584324 w 181"/>
                <a:gd name="T41" fmla="*/ 108680307 h 231"/>
                <a:gd name="T42" fmla="*/ 28029015 w 181"/>
                <a:gd name="T43" fmla="*/ 91815754 h 231"/>
                <a:gd name="T44" fmla="*/ 22932903 w 181"/>
                <a:gd name="T45" fmla="*/ 76201480 h 231"/>
                <a:gd name="T46" fmla="*/ 22932903 w 181"/>
                <a:gd name="T47" fmla="*/ 61210766 h 231"/>
                <a:gd name="T48" fmla="*/ 30577470 w 181"/>
                <a:gd name="T49" fmla="*/ 48093891 h 231"/>
                <a:gd name="T50" fmla="*/ 42680436 w 181"/>
                <a:gd name="T51" fmla="*/ 39349835 h 231"/>
                <a:gd name="T52" fmla="*/ 57331858 w 181"/>
                <a:gd name="T53" fmla="*/ 36226506 h 231"/>
                <a:gd name="T54" fmla="*/ 71346365 w 181"/>
                <a:gd name="T55" fmla="*/ 36226506 h 231"/>
                <a:gd name="T56" fmla="*/ 84723958 w 181"/>
                <a:gd name="T57" fmla="*/ 39349835 h 231"/>
                <a:gd name="T58" fmla="*/ 97464637 w 181"/>
                <a:gd name="T59" fmla="*/ 44346212 h 231"/>
                <a:gd name="T60" fmla="*/ 107019946 w 181"/>
                <a:gd name="T61" fmla="*/ 49343381 h 231"/>
                <a:gd name="T62" fmla="*/ 112752972 w 181"/>
                <a:gd name="T63" fmla="*/ 52466709 h 231"/>
                <a:gd name="T64" fmla="*/ 115301427 w 181"/>
                <a:gd name="T65" fmla="*/ 53715409 h 2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231">
                  <a:moveTo>
                    <a:pt x="181" y="86"/>
                  </a:moveTo>
                  <a:lnTo>
                    <a:pt x="175" y="80"/>
                  </a:lnTo>
                  <a:lnTo>
                    <a:pt x="162" y="63"/>
                  </a:lnTo>
                  <a:lnTo>
                    <a:pt x="143" y="44"/>
                  </a:lnTo>
                  <a:lnTo>
                    <a:pt x="118" y="23"/>
                  </a:lnTo>
                  <a:lnTo>
                    <a:pt x="90" y="6"/>
                  </a:lnTo>
                  <a:lnTo>
                    <a:pt x="63" y="0"/>
                  </a:lnTo>
                  <a:lnTo>
                    <a:pt x="34" y="8"/>
                  </a:lnTo>
                  <a:lnTo>
                    <a:pt x="11" y="33"/>
                  </a:lnTo>
                  <a:lnTo>
                    <a:pt x="0" y="69"/>
                  </a:lnTo>
                  <a:lnTo>
                    <a:pt x="2" y="105"/>
                  </a:lnTo>
                  <a:lnTo>
                    <a:pt x="17" y="140"/>
                  </a:lnTo>
                  <a:lnTo>
                    <a:pt x="38" y="168"/>
                  </a:lnTo>
                  <a:lnTo>
                    <a:pt x="61" y="195"/>
                  </a:lnTo>
                  <a:lnTo>
                    <a:pt x="84" y="214"/>
                  </a:lnTo>
                  <a:lnTo>
                    <a:pt x="101" y="227"/>
                  </a:lnTo>
                  <a:lnTo>
                    <a:pt x="107" y="231"/>
                  </a:lnTo>
                  <a:lnTo>
                    <a:pt x="103" y="227"/>
                  </a:lnTo>
                  <a:lnTo>
                    <a:pt x="91" y="214"/>
                  </a:lnTo>
                  <a:lnTo>
                    <a:pt x="74" y="195"/>
                  </a:lnTo>
                  <a:lnTo>
                    <a:pt x="59" y="174"/>
                  </a:lnTo>
                  <a:lnTo>
                    <a:pt x="44" y="147"/>
                  </a:lnTo>
                  <a:lnTo>
                    <a:pt x="36" y="122"/>
                  </a:lnTo>
                  <a:lnTo>
                    <a:pt x="36" y="98"/>
                  </a:lnTo>
                  <a:lnTo>
                    <a:pt x="48" y="77"/>
                  </a:lnTo>
                  <a:lnTo>
                    <a:pt x="67" y="63"/>
                  </a:lnTo>
                  <a:lnTo>
                    <a:pt x="90" y="58"/>
                  </a:lnTo>
                  <a:lnTo>
                    <a:pt x="112" y="58"/>
                  </a:lnTo>
                  <a:lnTo>
                    <a:pt x="133" y="63"/>
                  </a:lnTo>
                  <a:lnTo>
                    <a:pt x="153" y="71"/>
                  </a:lnTo>
                  <a:lnTo>
                    <a:pt x="168" y="79"/>
                  </a:lnTo>
                  <a:lnTo>
                    <a:pt x="177" y="84"/>
                  </a:lnTo>
                  <a:lnTo>
                    <a:pt x="181"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6" name="Freeform 56"/>
            <p:cNvSpPr>
              <a:spLocks/>
            </p:cNvSpPr>
            <p:nvPr/>
          </p:nvSpPr>
          <p:spPr bwMode="auto">
            <a:xfrm>
              <a:off x="5638801" y="4052888"/>
              <a:ext cx="46038" cy="49213"/>
            </a:xfrm>
            <a:custGeom>
              <a:avLst/>
              <a:gdLst>
                <a:gd name="T0" fmla="*/ 11774986 w 60"/>
                <a:gd name="T1" fmla="*/ 11593958 h 63"/>
                <a:gd name="T2" fmla="*/ 14719116 w 60"/>
                <a:gd name="T3" fmla="*/ 7932667 h 63"/>
                <a:gd name="T4" fmla="*/ 19428803 w 60"/>
                <a:gd name="T5" fmla="*/ 10373788 h 63"/>
                <a:gd name="T6" fmla="*/ 24727777 w 60"/>
                <a:gd name="T7" fmla="*/ 15865334 h 63"/>
                <a:gd name="T8" fmla="*/ 29437465 w 60"/>
                <a:gd name="T9" fmla="*/ 25629037 h 63"/>
                <a:gd name="T10" fmla="*/ 30615270 w 60"/>
                <a:gd name="T11" fmla="*/ 25629037 h 63"/>
                <a:gd name="T12" fmla="*/ 31792308 w 60"/>
                <a:gd name="T13" fmla="*/ 24408086 h 63"/>
                <a:gd name="T14" fmla="*/ 34147152 w 60"/>
                <a:gd name="T15" fmla="*/ 24408086 h 63"/>
                <a:gd name="T16" fmla="*/ 35324957 w 60"/>
                <a:gd name="T17" fmla="*/ 24408086 h 63"/>
                <a:gd name="T18" fmla="*/ 29437465 w 60"/>
                <a:gd name="T19" fmla="*/ 12814128 h 63"/>
                <a:gd name="T20" fmla="*/ 21783647 w 60"/>
                <a:gd name="T21" fmla="*/ 3051206 h 63"/>
                <a:gd name="T22" fmla="*/ 13541310 w 60"/>
                <a:gd name="T23" fmla="*/ 0 h 63"/>
                <a:gd name="T24" fmla="*/ 4709687 w 60"/>
                <a:gd name="T25" fmla="*/ 1830255 h 63"/>
                <a:gd name="T26" fmla="*/ 1177806 w 60"/>
                <a:gd name="T27" fmla="*/ 5491546 h 63"/>
                <a:gd name="T28" fmla="*/ 0 w 60"/>
                <a:gd name="T29" fmla="*/ 11593958 h 63"/>
                <a:gd name="T30" fmla="*/ 1177806 w 60"/>
                <a:gd name="T31" fmla="*/ 15865334 h 63"/>
                <a:gd name="T32" fmla="*/ 5887493 w 60"/>
                <a:gd name="T33" fmla="*/ 21967746 h 63"/>
                <a:gd name="T34" fmla="*/ 10597180 w 60"/>
                <a:gd name="T35" fmla="*/ 26849207 h 63"/>
                <a:gd name="T36" fmla="*/ 17073960 w 60"/>
                <a:gd name="T37" fmla="*/ 31120583 h 63"/>
                <a:gd name="T38" fmla="*/ 24727777 w 60"/>
                <a:gd name="T39" fmla="*/ 36002044 h 63"/>
                <a:gd name="T40" fmla="*/ 32970114 w 60"/>
                <a:gd name="T41" fmla="*/ 38443165 h 63"/>
                <a:gd name="T42" fmla="*/ 31792308 w 60"/>
                <a:gd name="T43" fmla="*/ 34781874 h 63"/>
                <a:gd name="T44" fmla="*/ 31792308 w 60"/>
                <a:gd name="T45" fmla="*/ 31120583 h 63"/>
                <a:gd name="T46" fmla="*/ 30615270 w 60"/>
                <a:gd name="T47" fmla="*/ 27459292 h 63"/>
                <a:gd name="T48" fmla="*/ 29437465 w 60"/>
                <a:gd name="T49" fmla="*/ 25629037 h 63"/>
                <a:gd name="T50" fmla="*/ 20606609 w 60"/>
                <a:gd name="T51" fmla="*/ 25629037 h 63"/>
                <a:gd name="T52" fmla="*/ 14719116 w 60"/>
                <a:gd name="T53" fmla="*/ 21967746 h 63"/>
                <a:gd name="T54" fmla="*/ 11774986 w 60"/>
                <a:gd name="T55" fmla="*/ 17085504 h 63"/>
                <a:gd name="T56" fmla="*/ 11774986 w 60"/>
                <a:gd name="T57" fmla="*/ 11593958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0" h="63">
                  <a:moveTo>
                    <a:pt x="20" y="19"/>
                  </a:moveTo>
                  <a:lnTo>
                    <a:pt x="25" y="13"/>
                  </a:lnTo>
                  <a:lnTo>
                    <a:pt x="33" y="17"/>
                  </a:lnTo>
                  <a:lnTo>
                    <a:pt x="42" y="26"/>
                  </a:lnTo>
                  <a:lnTo>
                    <a:pt x="50" y="42"/>
                  </a:lnTo>
                  <a:lnTo>
                    <a:pt x="52" y="42"/>
                  </a:lnTo>
                  <a:lnTo>
                    <a:pt x="54" y="40"/>
                  </a:lnTo>
                  <a:lnTo>
                    <a:pt x="58" y="40"/>
                  </a:lnTo>
                  <a:lnTo>
                    <a:pt x="60" y="40"/>
                  </a:lnTo>
                  <a:lnTo>
                    <a:pt x="50" y="21"/>
                  </a:lnTo>
                  <a:lnTo>
                    <a:pt x="37" y="5"/>
                  </a:lnTo>
                  <a:lnTo>
                    <a:pt x="23" y="0"/>
                  </a:lnTo>
                  <a:lnTo>
                    <a:pt x="8" y="3"/>
                  </a:lnTo>
                  <a:lnTo>
                    <a:pt x="2" y="9"/>
                  </a:lnTo>
                  <a:lnTo>
                    <a:pt x="0" y="19"/>
                  </a:lnTo>
                  <a:lnTo>
                    <a:pt x="2" y="26"/>
                  </a:lnTo>
                  <a:lnTo>
                    <a:pt x="10" y="36"/>
                  </a:lnTo>
                  <a:lnTo>
                    <a:pt x="18" y="44"/>
                  </a:lnTo>
                  <a:lnTo>
                    <a:pt x="29" y="51"/>
                  </a:lnTo>
                  <a:lnTo>
                    <a:pt x="42" y="59"/>
                  </a:lnTo>
                  <a:lnTo>
                    <a:pt x="56" y="63"/>
                  </a:lnTo>
                  <a:lnTo>
                    <a:pt x="54" y="57"/>
                  </a:lnTo>
                  <a:lnTo>
                    <a:pt x="54" y="51"/>
                  </a:lnTo>
                  <a:lnTo>
                    <a:pt x="52" y="45"/>
                  </a:lnTo>
                  <a:lnTo>
                    <a:pt x="50" y="42"/>
                  </a:lnTo>
                  <a:lnTo>
                    <a:pt x="35" y="42"/>
                  </a:lnTo>
                  <a:lnTo>
                    <a:pt x="25" y="36"/>
                  </a:lnTo>
                  <a:lnTo>
                    <a:pt x="20" y="28"/>
                  </a:lnTo>
                  <a:lnTo>
                    <a:pt x="2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7" name="Freeform 57"/>
            <p:cNvSpPr>
              <a:spLocks/>
            </p:cNvSpPr>
            <p:nvPr/>
          </p:nvSpPr>
          <p:spPr bwMode="auto">
            <a:xfrm>
              <a:off x="5059363" y="3490913"/>
              <a:ext cx="666750" cy="673100"/>
            </a:xfrm>
            <a:custGeom>
              <a:avLst/>
              <a:gdLst>
                <a:gd name="T0" fmla="*/ 442917263 w 840"/>
                <a:gd name="T1" fmla="*/ 298563851 h 849"/>
                <a:gd name="T2" fmla="*/ 478829688 w 840"/>
                <a:gd name="T3" fmla="*/ 414846831 h 849"/>
                <a:gd name="T4" fmla="*/ 492060706 w 840"/>
                <a:gd name="T5" fmla="*/ 419874865 h 849"/>
                <a:gd name="T6" fmla="*/ 509071563 w 840"/>
                <a:gd name="T7" fmla="*/ 430560426 h 849"/>
                <a:gd name="T8" fmla="*/ 517262269 w 840"/>
                <a:gd name="T9" fmla="*/ 446274814 h 849"/>
                <a:gd name="T10" fmla="*/ 511591719 w 840"/>
                <a:gd name="T11" fmla="*/ 460103094 h 849"/>
                <a:gd name="T12" fmla="*/ 501511094 w 840"/>
                <a:gd name="T13" fmla="*/ 467645144 h 849"/>
                <a:gd name="T14" fmla="*/ 495840544 w 840"/>
                <a:gd name="T15" fmla="*/ 470159954 h 849"/>
                <a:gd name="T16" fmla="*/ 492060706 w 840"/>
                <a:gd name="T17" fmla="*/ 471416565 h 849"/>
                <a:gd name="T18" fmla="*/ 492060706 w 840"/>
                <a:gd name="T19" fmla="*/ 473302673 h 849"/>
                <a:gd name="T20" fmla="*/ 493320388 w 840"/>
                <a:gd name="T21" fmla="*/ 480845515 h 849"/>
                <a:gd name="T22" fmla="*/ 494580863 w 840"/>
                <a:gd name="T23" fmla="*/ 490273672 h 849"/>
                <a:gd name="T24" fmla="*/ 492060706 w 840"/>
                <a:gd name="T25" fmla="*/ 500959234 h 849"/>
                <a:gd name="T26" fmla="*/ 477570006 w 840"/>
                <a:gd name="T27" fmla="*/ 511016093 h 849"/>
                <a:gd name="T28" fmla="*/ 454888600 w 840"/>
                <a:gd name="T29" fmla="*/ 511016093 h 849"/>
                <a:gd name="T30" fmla="*/ 429687038 w 840"/>
                <a:gd name="T31" fmla="*/ 503473250 h 849"/>
                <a:gd name="T32" fmla="*/ 413935863 w 840"/>
                <a:gd name="T33" fmla="*/ 497816515 h 849"/>
                <a:gd name="T34" fmla="*/ 407635075 w 840"/>
                <a:gd name="T35" fmla="*/ 496559110 h 849"/>
                <a:gd name="T36" fmla="*/ 382433513 w 840"/>
                <a:gd name="T37" fmla="*/ 496559110 h 849"/>
                <a:gd name="T38" fmla="*/ 337070700 w 840"/>
                <a:gd name="T39" fmla="*/ 495301705 h 849"/>
                <a:gd name="T40" fmla="*/ 280367581 w 840"/>
                <a:gd name="T41" fmla="*/ 491530284 h 849"/>
                <a:gd name="T42" fmla="*/ 217993913 w 840"/>
                <a:gd name="T43" fmla="*/ 483359532 h 849"/>
                <a:gd name="T44" fmla="*/ 156249688 w 840"/>
                <a:gd name="T45" fmla="*/ 467645144 h 849"/>
                <a:gd name="T46" fmla="*/ 104586881 w 840"/>
                <a:gd name="T47" fmla="*/ 443760004 h 849"/>
                <a:gd name="T48" fmla="*/ 67413981 w 840"/>
                <a:gd name="T49" fmla="*/ 409818005 h 849"/>
                <a:gd name="T50" fmla="*/ 47252731 w 840"/>
                <a:gd name="T51" fmla="*/ 338163379 h 849"/>
                <a:gd name="T52" fmla="*/ 45993050 w 840"/>
                <a:gd name="T53" fmla="*/ 213080151 h 849"/>
                <a:gd name="T54" fmla="*/ 60483750 w 840"/>
                <a:gd name="T55" fmla="*/ 91140436 h 849"/>
                <a:gd name="T56" fmla="*/ 74974450 w 840"/>
                <a:gd name="T57" fmla="*/ 11942173 h 849"/>
                <a:gd name="T58" fmla="*/ 52923281 w 840"/>
                <a:gd name="T59" fmla="*/ 51541701 h 849"/>
                <a:gd name="T60" fmla="*/ 35282188 w 840"/>
                <a:gd name="T61" fmla="*/ 104340014 h 849"/>
                <a:gd name="T62" fmla="*/ 6300788 w 840"/>
                <a:gd name="T63" fmla="*/ 228794539 h 849"/>
                <a:gd name="T64" fmla="*/ 5040313 w 840"/>
                <a:gd name="T65" fmla="*/ 368961866 h 849"/>
                <a:gd name="T66" fmla="*/ 71194613 w 840"/>
                <a:gd name="T67" fmla="*/ 471416565 h 849"/>
                <a:gd name="T68" fmla="*/ 129158206 w 840"/>
                <a:gd name="T69" fmla="*/ 498444424 h 849"/>
                <a:gd name="T70" fmla="*/ 186491563 w 840"/>
                <a:gd name="T71" fmla="*/ 515415424 h 849"/>
                <a:gd name="T72" fmla="*/ 241935000 w 840"/>
                <a:gd name="T73" fmla="*/ 524215671 h 849"/>
                <a:gd name="T74" fmla="*/ 294858281 w 840"/>
                <a:gd name="T75" fmla="*/ 527358390 h 849"/>
                <a:gd name="T76" fmla="*/ 339590856 w 840"/>
                <a:gd name="T77" fmla="*/ 526100985 h 849"/>
                <a:gd name="T78" fmla="*/ 374243600 w 840"/>
                <a:gd name="T79" fmla="*/ 522958266 h 849"/>
                <a:gd name="T80" fmla="*/ 396925006 w 840"/>
                <a:gd name="T81" fmla="*/ 519186845 h 849"/>
                <a:gd name="T82" fmla="*/ 405745156 w 840"/>
                <a:gd name="T83" fmla="*/ 517930233 h 849"/>
                <a:gd name="T84" fmla="*/ 412675388 w 840"/>
                <a:gd name="T85" fmla="*/ 522958266 h 849"/>
                <a:gd name="T86" fmla="*/ 432207194 w 840"/>
                <a:gd name="T87" fmla="*/ 531129811 h 849"/>
                <a:gd name="T88" fmla="*/ 459298675 w 840"/>
                <a:gd name="T89" fmla="*/ 533643828 h 849"/>
                <a:gd name="T90" fmla="*/ 493320388 w 840"/>
                <a:gd name="T91" fmla="*/ 521701655 h 849"/>
                <a:gd name="T92" fmla="*/ 501511094 w 840"/>
                <a:gd name="T93" fmla="*/ 505987267 h 849"/>
                <a:gd name="T94" fmla="*/ 501511094 w 840"/>
                <a:gd name="T95" fmla="*/ 484616144 h 849"/>
                <a:gd name="T96" fmla="*/ 521042106 w 840"/>
                <a:gd name="T97" fmla="*/ 479588110 h 849"/>
                <a:gd name="T98" fmla="*/ 529232813 w 840"/>
                <a:gd name="T99" fmla="*/ 458216987 h 849"/>
                <a:gd name="T100" fmla="*/ 525452975 w 840"/>
                <a:gd name="T101" fmla="*/ 423018376 h 849"/>
                <a:gd name="T102" fmla="*/ 513481638 w 840"/>
                <a:gd name="T103" fmla="*/ 404161270 h 849"/>
                <a:gd name="T104" fmla="*/ 498990938 w 840"/>
                <a:gd name="T105" fmla="*/ 395361815 h 849"/>
                <a:gd name="T106" fmla="*/ 493320388 w 840"/>
                <a:gd name="T107" fmla="*/ 393475708 h 8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40" h="849">
                  <a:moveTo>
                    <a:pt x="783" y="626"/>
                  </a:moveTo>
                  <a:lnTo>
                    <a:pt x="703" y="475"/>
                  </a:lnTo>
                  <a:lnTo>
                    <a:pt x="756" y="658"/>
                  </a:lnTo>
                  <a:lnTo>
                    <a:pt x="760" y="660"/>
                  </a:lnTo>
                  <a:lnTo>
                    <a:pt x="770" y="662"/>
                  </a:lnTo>
                  <a:lnTo>
                    <a:pt x="781" y="668"/>
                  </a:lnTo>
                  <a:lnTo>
                    <a:pt x="794" y="675"/>
                  </a:lnTo>
                  <a:lnTo>
                    <a:pt x="808" y="685"/>
                  </a:lnTo>
                  <a:lnTo>
                    <a:pt x="817" y="696"/>
                  </a:lnTo>
                  <a:lnTo>
                    <a:pt x="821" y="710"/>
                  </a:lnTo>
                  <a:lnTo>
                    <a:pt x="817" y="723"/>
                  </a:lnTo>
                  <a:lnTo>
                    <a:pt x="812" y="732"/>
                  </a:lnTo>
                  <a:lnTo>
                    <a:pt x="804" y="738"/>
                  </a:lnTo>
                  <a:lnTo>
                    <a:pt x="796" y="744"/>
                  </a:lnTo>
                  <a:lnTo>
                    <a:pt x="789" y="748"/>
                  </a:lnTo>
                  <a:lnTo>
                    <a:pt x="787" y="748"/>
                  </a:lnTo>
                  <a:lnTo>
                    <a:pt x="783" y="748"/>
                  </a:lnTo>
                  <a:lnTo>
                    <a:pt x="781" y="750"/>
                  </a:lnTo>
                  <a:lnTo>
                    <a:pt x="779" y="750"/>
                  </a:lnTo>
                  <a:lnTo>
                    <a:pt x="781" y="753"/>
                  </a:lnTo>
                  <a:lnTo>
                    <a:pt x="783" y="759"/>
                  </a:lnTo>
                  <a:lnTo>
                    <a:pt x="783" y="765"/>
                  </a:lnTo>
                  <a:lnTo>
                    <a:pt x="785" y="771"/>
                  </a:lnTo>
                  <a:lnTo>
                    <a:pt x="785" y="780"/>
                  </a:lnTo>
                  <a:lnTo>
                    <a:pt x="785" y="790"/>
                  </a:lnTo>
                  <a:lnTo>
                    <a:pt x="781" y="797"/>
                  </a:lnTo>
                  <a:lnTo>
                    <a:pt x="773" y="805"/>
                  </a:lnTo>
                  <a:lnTo>
                    <a:pt x="758" y="813"/>
                  </a:lnTo>
                  <a:lnTo>
                    <a:pt x="741" y="814"/>
                  </a:lnTo>
                  <a:lnTo>
                    <a:pt x="722" y="813"/>
                  </a:lnTo>
                  <a:lnTo>
                    <a:pt x="701" y="807"/>
                  </a:lnTo>
                  <a:lnTo>
                    <a:pt x="682" y="801"/>
                  </a:lnTo>
                  <a:lnTo>
                    <a:pt x="666" y="795"/>
                  </a:lnTo>
                  <a:lnTo>
                    <a:pt x="657" y="792"/>
                  </a:lnTo>
                  <a:lnTo>
                    <a:pt x="653" y="790"/>
                  </a:lnTo>
                  <a:lnTo>
                    <a:pt x="647" y="790"/>
                  </a:lnTo>
                  <a:lnTo>
                    <a:pt x="632" y="790"/>
                  </a:lnTo>
                  <a:lnTo>
                    <a:pt x="607" y="790"/>
                  </a:lnTo>
                  <a:lnTo>
                    <a:pt x="575" y="790"/>
                  </a:lnTo>
                  <a:lnTo>
                    <a:pt x="535" y="788"/>
                  </a:lnTo>
                  <a:lnTo>
                    <a:pt x="493" y="786"/>
                  </a:lnTo>
                  <a:lnTo>
                    <a:pt x="445" y="782"/>
                  </a:lnTo>
                  <a:lnTo>
                    <a:pt x="395" y="776"/>
                  </a:lnTo>
                  <a:lnTo>
                    <a:pt x="346" y="769"/>
                  </a:lnTo>
                  <a:lnTo>
                    <a:pt x="296" y="757"/>
                  </a:lnTo>
                  <a:lnTo>
                    <a:pt x="248" y="744"/>
                  </a:lnTo>
                  <a:lnTo>
                    <a:pt x="205" y="727"/>
                  </a:lnTo>
                  <a:lnTo>
                    <a:pt x="166" y="706"/>
                  </a:lnTo>
                  <a:lnTo>
                    <a:pt x="132" y="683"/>
                  </a:lnTo>
                  <a:lnTo>
                    <a:pt x="107" y="652"/>
                  </a:lnTo>
                  <a:lnTo>
                    <a:pt x="90" y="620"/>
                  </a:lnTo>
                  <a:lnTo>
                    <a:pt x="75" y="538"/>
                  </a:lnTo>
                  <a:lnTo>
                    <a:pt x="69" y="442"/>
                  </a:lnTo>
                  <a:lnTo>
                    <a:pt x="73" y="339"/>
                  </a:lnTo>
                  <a:lnTo>
                    <a:pt x="84" y="238"/>
                  </a:lnTo>
                  <a:lnTo>
                    <a:pt x="96" y="145"/>
                  </a:lnTo>
                  <a:lnTo>
                    <a:pt x="109" y="70"/>
                  </a:lnTo>
                  <a:lnTo>
                    <a:pt x="119" y="19"/>
                  </a:lnTo>
                  <a:lnTo>
                    <a:pt x="122" y="0"/>
                  </a:lnTo>
                  <a:lnTo>
                    <a:pt x="84" y="82"/>
                  </a:lnTo>
                  <a:lnTo>
                    <a:pt x="77" y="105"/>
                  </a:lnTo>
                  <a:lnTo>
                    <a:pt x="56" y="166"/>
                  </a:lnTo>
                  <a:lnTo>
                    <a:pt x="31" y="255"/>
                  </a:lnTo>
                  <a:lnTo>
                    <a:pt x="10" y="364"/>
                  </a:lnTo>
                  <a:lnTo>
                    <a:pt x="0" y="477"/>
                  </a:lnTo>
                  <a:lnTo>
                    <a:pt x="8" y="587"/>
                  </a:lnTo>
                  <a:lnTo>
                    <a:pt x="44" y="681"/>
                  </a:lnTo>
                  <a:lnTo>
                    <a:pt x="113" y="750"/>
                  </a:lnTo>
                  <a:lnTo>
                    <a:pt x="159" y="772"/>
                  </a:lnTo>
                  <a:lnTo>
                    <a:pt x="205" y="793"/>
                  </a:lnTo>
                  <a:lnTo>
                    <a:pt x="250" y="809"/>
                  </a:lnTo>
                  <a:lnTo>
                    <a:pt x="296" y="820"/>
                  </a:lnTo>
                  <a:lnTo>
                    <a:pt x="340" y="828"/>
                  </a:lnTo>
                  <a:lnTo>
                    <a:pt x="384" y="834"/>
                  </a:lnTo>
                  <a:lnTo>
                    <a:pt x="428" y="837"/>
                  </a:lnTo>
                  <a:lnTo>
                    <a:pt x="468" y="839"/>
                  </a:lnTo>
                  <a:lnTo>
                    <a:pt x="504" y="839"/>
                  </a:lnTo>
                  <a:lnTo>
                    <a:pt x="539" y="837"/>
                  </a:lnTo>
                  <a:lnTo>
                    <a:pt x="567" y="835"/>
                  </a:lnTo>
                  <a:lnTo>
                    <a:pt x="594" y="832"/>
                  </a:lnTo>
                  <a:lnTo>
                    <a:pt x="615" y="830"/>
                  </a:lnTo>
                  <a:lnTo>
                    <a:pt x="630" y="826"/>
                  </a:lnTo>
                  <a:lnTo>
                    <a:pt x="640" y="824"/>
                  </a:lnTo>
                  <a:lnTo>
                    <a:pt x="644" y="824"/>
                  </a:lnTo>
                  <a:lnTo>
                    <a:pt x="647" y="826"/>
                  </a:lnTo>
                  <a:lnTo>
                    <a:pt x="655" y="832"/>
                  </a:lnTo>
                  <a:lnTo>
                    <a:pt x="668" y="839"/>
                  </a:lnTo>
                  <a:lnTo>
                    <a:pt x="686" y="845"/>
                  </a:lnTo>
                  <a:lnTo>
                    <a:pt x="707" y="849"/>
                  </a:lnTo>
                  <a:lnTo>
                    <a:pt x="729" y="849"/>
                  </a:lnTo>
                  <a:lnTo>
                    <a:pt x="756" y="843"/>
                  </a:lnTo>
                  <a:lnTo>
                    <a:pt x="783" y="830"/>
                  </a:lnTo>
                  <a:lnTo>
                    <a:pt x="792" y="818"/>
                  </a:lnTo>
                  <a:lnTo>
                    <a:pt x="796" y="805"/>
                  </a:lnTo>
                  <a:lnTo>
                    <a:pt x="798" y="788"/>
                  </a:lnTo>
                  <a:lnTo>
                    <a:pt x="796" y="771"/>
                  </a:lnTo>
                  <a:lnTo>
                    <a:pt x="813" y="771"/>
                  </a:lnTo>
                  <a:lnTo>
                    <a:pt x="827" y="763"/>
                  </a:lnTo>
                  <a:lnTo>
                    <a:pt x="836" y="750"/>
                  </a:lnTo>
                  <a:lnTo>
                    <a:pt x="840" y="729"/>
                  </a:lnTo>
                  <a:lnTo>
                    <a:pt x="840" y="698"/>
                  </a:lnTo>
                  <a:lnTo>
                    <a:pt x="834" y="673"/>
                  </a:lnTo>
                  <a:lnTo>
                    <a:pt x="827" y="656"/>
                  </a:lnTo>
                  <a:lnTo>
                    <a:pt x="815" y="643"/>
                  </a:lnTo>
                  <a:lnTo>
                    <a:pt x="804" y="633"/>
                  </a:lnTo>
                  <a:lnTo>
                    <a:pt x="792" y="629"/>
                  </a:lnTo>
                  <a:lnTo>
                    <a:pt x="785" y="626"/>
                  </a:lnTo>
                  <a:lnTo>
                    <a:pt x="783" y="6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8" name="Freeform 58"/>
            <p:cNvSpPr>
              <a:spLocks/>
            </p:cNvSpPr>
            <p:nvPr/>
          </p:nvSpPr>
          <p:spPr bwMode="auto">
            <a:xfrm>
              <a:off x="5654676" y="3252788"/>
              <a:ext cx="149225" cy="361950"/>
            </a:xfrm>
            <a:custGeom>
              <a:avLst/>
              <a:gdLst>
                <a:gd name="T0" fmla="*/ 0 w 188"/>
                <a:gd name="T1" fmla="*/ 0 h 456"/>
                <a:gd name="T2" fmla="*/ 3780631 w 188"/>
                <a:gd name="T3" fmla="*/ 2520156 h 456"/>
                <a:gd name="T4" fmla="*/ 13231019 w 188"/>
                <a:gd name="T5" fmla="*/ 10710863 h 456"/>
                <a:gd name="T6" fmla="*/ 27721719 w 188"/>
                <a:gd name="T7" fmla="*/ 23941881 h 456"/>
                <a:gd name="T8" fmla="*/ 44732575 w 188"/>
                <a:gd name="T9" fmla="*/ 39692263 h 456"/>
                <a:gd name="T10" fmla="*/ 61744225 w 188"/>
                <a:gd name="T11" fmla="*/ 59853513 h 456"/>
                <a:gd name="T12" fmla="*/ 77494606 w 188"/>
                <a:gd name="T13" fmla="*/ 83165156 h 456"/>
                <a:gd name="T14" fmla="*/ 89465944 w 188"/>
                <a:gd name="T15" fmla="*/ 107107038 h 456"/>
                <a:gd name="T16" fmla="*/ 96396175 w 188"/>
                <a:gd name="T17" fmla="*/ 133568281 h 456"/>
                <a:gd name="T18" fmla="*/ 102696169 w 188"/>
                <a:gd name="T19" fmla="*/ 178931094 h 456"/>
                <a:gd name="T20" fmla="*/ 102696169 w 188"/>
                <a:gd name="T21" fmla="*/ 207913288 h 456"/>
                <a:gd name="T22" fmla="*/ 101436488 w 188"/>
                <a:gd name="T23" fmla="*/ 223663669 h 456"/>
                <a:gd name="T24" fmla="*/ 100176013 w 188"/>
                <a:gd name="T25" fmla="*/ 228703981 h 456"/>
                <a:gd name="T26" fmla="*/ 105216325 w 188"/>
                <a:gd name="T27" fmla="*/ 235635006 h 456"/>
                <a:gd name="T28" fmla="*/ 114667506 w 188"/>
                <a:gd name="T29" fmla="*/ 252645863 h 456"/>
                <a:gd name="T30" fmla="*/ 118447344 w 188"/>
                <a:gd name="T31" fmla="*/ 270286956 h 456"/>
                <a:gd name="T32" fmla="*/ 107107038 w 188"/>
                <a:gd name="T33" fmla="*/ 283517975 h 456"/>
                <a:gd name="T34" fmla="*/ 95135700 w 188"/>
                <a:gd name="T35" fmla="*/ 286038131 h 456"/>
                <a:gd name="T36" fmla="*/ 80645000 w 188"/>
                <a:gd name="T37" fmla="*/ 287297813 h 456"/>
                <a:gd name="T38" fmla="*/ 65524063 w 188"/>
                <a:gd name="T39" fmla="*/ 286038131 h 456"/>
                <a:gd name="T40" fmla="*/ 49772888 w 188"/>
                <a:gd name="T41" fmla="*/ 283517975 h 456"/>
                <a:gd name="T42" fmla="*/ 35282188 w 188"/>
                <a:gd name="T43" fmla="*/ 281627263 h 456"/>
                <a:gd name="T44" fmla="*/ 23311644 w 188"/>
                <a:gd name="T45" fmla="*/ 277847425 h 456"/>
                <a:gd name="T46" fmla="*/ 14490700 w 188"/>
                <a:gd name="T47" fmla="*/ 276586950 h 456"/>
                <a:gd name="T48" fmla="*/ 12600781 w 188"/>
                <a:gd name="T49" fmla="*/ 275327269 h 456"/>
                <a:gd name="T50" fmla="*/ 15751175 w 188"/>
                <a:gd name="T51" fmla="*/ 275327269 h 456"/>
                <a:gd name="T52" fmla="*/ 24571325 w 188"/>
                <a:gd name="T53" fmla="*/ 276586950 h 456"/>
                <a:gd name="T54" fmla="*/ 37802344 w 188"/>
                <a:gd name="T55" fmla="*/ 276586950 h 456"/>
                <a:gd name="T56" fmla="*/ 52293044 w 188"/>
                <a:gd name="T57" fmla="*/ 276586950 h 456"/>
                <a:gd name="T58" fmla="*/ 66154300 w 188"/>
                <a:gd name="T59" fmla="*/ 275327269 h 456"/>
                <a:gd name="T60" fmla="*/ 78755081 w 188"/>
                <a:gd name="T61" fmla="*/ 271546638 h 456"/>
                <a:gd name="T62" fmla="*/ 88205469 w 188"/>
                <a:gd name="T63" fmla="*/ 268397038 h 456"/>
                <a:gd name="T64" fmla="*/ 91986100 w 188"/>
                <a:gd name="T65" fmla="*/ 260836569 h 456"/>
                <a:gd name="T66" fmla="*/ 90725625 w 188"/>
                <a:gd name="T67" fmla="*/ 245085394 h 456"/>
                <a:gd name="T68" fmla="*/ 84425631 w 188"/>
                <a:gd name="T69" fmla="*/ 231854375 h 456"/>
                <a:gd name="T70" fmla="*/ 79385319 w 188"/>
                <a:gd name="T71" fmla="*/ 223663669 h 456"/>
                <a:gd name="T72" fmla="*/ 77494606 w 188"/>
                <a:gd name="T73" fmla="*/ 219883831 h 456"/>
                <a:gd name="T74" fmla="*/ 78755081 w 188"/>
                <a:gd name="T75" fmla="*/ 216103200 h 456"/>
                <a:gd name="T76" fmla="*/ 79385319 w 188"/>
                <a:gd name="T77" fmla="*/ 207913288 h 456"/>
                <a:gd name="T78" fmla="*/ 80645000 w 188"/>
                <a:gd name="T79" fmla="*/ 194682269 h 456"/>
                <a:gd name="T80" fmla="*/ 80645000 w 188"/>
                <a:gd name="T81" fmla="*/ 177671413 h 456"/>
                <a:gd name="T82" fmla="*/ 79385319 w 188"/>
                <a:gd name="T83" fmla="*/ 158769844 h 456"/>
                <a:gd name="T84" fmla="*/ 76234925 w 188"/>
                <a:gd name="T85" fmla="*/ 136718675 h 456"/>
                <a:gd name="T86" fmla="*/ 68674456 w 188"/>
                <a:gd name="T87" fmla="*/ 115296950 h 456"/>
                <a:gd name="T88" fmla="*/ 57963594 w 188"/>
                <a:gd name="T89" fmla="*/ 92615544 h 456"/>
                <a:gd name="T90" fmla="*/ 44732575 w 188"/>
                <a:gd name="T91" fmla="*/ 71824850 h 456"/>
                <a:gd name="T92" fmla="*/ 34022506 w 188"/>
                <a:gd name="T93" fmla="*/ 54183756 h 456"/>
                <a:gd name="T94" fmla="*/ 24571325 w 188"/>
                <a:gd name="T95" fmla="*/ 38432581 h 456"/>
                <a:gd name="T96" fmla="*/ 15751175 w 188"/>
                <a:gd name="T97" fmla="*/ 23941881 h 456"/>
                <a:gd name="T98" fmla="*/ 8820944 w 188"/>
                <a:gd name="T99" fmla="*/ 14490700 h 456"/>
                <a:gd name="T100" fmla="*/ 3780631 w 188"/>
                <a:gd name="T101" fmla="*/ 5670550 h 456"/>
                <a:gd name="T102" fmla="*/ 1260475 w 188"/>
                <a:gd name="T103" fmla="*/ 1260475 h 456"/>
                <a:gd name="T104" fmla="*/ 0 w 188"/>
                <a:gd name="T105" fmla="*/ 0 h 45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8" h="456">
                  <a:moveTo>
                    <a:pt x="0" y="0"/>
                  </a:moveTo>
                  <a:lnTo>
                    <a:pt x="6" y="4"/>
                  </a:lnTo>
                  <a:lnTo>
                    <a:pt x="21" y="17"/>
                  </a:lnTo>
                  <a:lnTo>
                    <a:pt x="44" y="38"/>
                  </a:lnTo>
                  <a:lnTo>
                    <a:pt x="71" y="63"/>
                  </a:lnTo>
                  <a:lnTo>
                    <a:pt x="98" y="95"/>
                  </a:lnTo>
                  <a:lnTo>
                    <a:pt x="123" y="132"/>
                  </a:lnTo>
                  <a:lnTo>
                    <a:pt x="142" y="170"/>
                  </a:lnTo>
                  <a:lnTo>
                    <a:pt x="153" y="212"/>
                  </a:lnTo>
                  <a:lnTo>
                    <a:pt x="163" y="284"/>
                  </a:lnTo>
                  <a:lnTo>
                    <a:pt x="163" y="330"/>
                  </a:lnTo>
                  <a:lnTo>
                    <a:pt x="161" y="355"/>
                  </a:lnTo>
                  <a:lnTo>
                    <a:pt x="159" y="363"/>
                  </a:lnTo>
                  <a:lnTo>
                    <a:pt x="167" y="374"/>
                  </a:lnTo>
                  <a:lnTo>
                    <a:pt x="182" y="401"/>
                  </a:lnTo>
                  <a:lnTo>
                    <a:pt x="188" y="429"/>
                  </a:lnTo>
                  <a:lnTo>
                    <a:pt x="170" y="450"/>
                  </a:lnTo>
                  <a:lnTo>
                    <a:pt x="151" y="454"/>
                  </a:lnTo>
                  <a:lnTo>
                    <a:pt x="128" y="456"/>
                  </a:lnTo>
                  <a:lnTo>
                    <a:pt x="104" y="454"/>
                  </a:lnTo>
                  <a:lnTo>
                    <a:pt x="79" y="450"/>
                  </a:lnTo>
                  <a:lnTo>
                    <a:pt x="56" y="447"/>
                  </a:lnTo>
                  <a:lnTo>
                    <a:pt x="37" y="441"/>
                  </a:lnTo>
                  <a:lnTo>
                    <a:pt x="23" y="439"/>
                  </a:lnTo>
                  <a:lnTo>
                    <a:pt x="20" y="437"/>
                  </a:lnTo>
                  <a:lnTo>
                    <a:pt x="25" y="437"/>
                  </a:lnTo>
                  <a:lnTo>
                    <a:pt x="39" y="439"/>
                  </a:lnTo>
                  <a:lnTo>
                    <a:pt x="60" y="439"/>
                  </a:lnTo>
                  <a:lnTo>
                    <a:pt x="83" y="439"/>
                  </a:lnTo>
                  <a:lnTo>
                    <a:pt x="105" y="437"/>
                  </a:lnTo>
                  <a:lnTo>
                    <a:pt x="125" y="431"/>
                  </a:lnTo>
                  <a:lnTo>
                    <a:pt x="140" y="426"/>
                  </a:lnTo>
                  <a:lnTo>
                    <a:pt x="146" y="414"/>
                  </a:lnTo>
                  <a:lnTo>
                    <a:pt x="144" y="389"/>
                  </a:lnTo>
                  <a:lnTo>
                    <a:pt x="134" y="368"/>
                  </a:lnTo>
                  <a:lnTo>
                    <a:pt x="126" y="355"/>
                  </a:lnTo>
                  <a:lnTo>
                    <a:pt x="123" y="349"/>
                  </a:lnTo>
                  <a:lnTo>
                    <a:pt x="125" y="343"/>
                  </a:lnTo>
                  <a:lnTo>
                    <a:pt x="126" y="330"/>
                  </a:lnTo>
                  <a:lnTo>
                    <a:pt x="128" y="309"/>
                  </a:lnTo>
                  <a:lnTo>
                    <a:pt x="128" y="282"/>
                  </a:lnTo>
                  <a:lnTo>
                    <a:pt x="126" y="252"/>
                  </a:lnTo>
                  <a:lnTo>
                    <a:pt x="121" y="217"/>
                  </a:lnTo>
                  <a:lnTo>
                    <a:pt x="109" y="183"/>
                  </a:lnTo>
                  <a:lnTo>
                    <a:pt x="92" y="147"/>
                  </a:lnTo>
                  <a:lnTo>
                    <a:pt x="71" y="114"/>
                  </a:lnTo>
                  <a:lnTo>
                    <a:pt x="54" y="86"/>
                  </a:lnTo>
                  <a:lnTo>
                    <a:pt x="39" y="61"/>
                  </a:lnTo>
                  <a:lnTo>
                    <a:pt x="25" y="38"/>
                  </a:lnTo>
                  <a:lnTo>
                    <a:pt x="14" y="23"/>
                  </a:lnTo>
                  <a:lnTo>
                    <a:pt x="6" y="9"/>
                  </a:lnTo>
                  <a:lnTo>
                    <a:pt x="2"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89" name="Freeform 59"/>
            <p:cNvSpPr>
              <a:spLocks/>
            </p:cNvSpPr>
            <p:nvPr/>
          </p:nvSpPr>
          <p:spPr bwMode="auto">
            <a:xfrm>
              <a:off x="5364163" y="3659188"/>
              <a:ext cx="290513" cy="185738"/>
            </a:xfrm>
            <a:custGeom>
              <a:avLst/>
              <a:gdLst>
                <a:gd name="T0" fmla="*/ 230595091 w 366"/>
                <a:gd name="T1" fmla="*/ 11244658 h 235"/>
                <a:gd name="T2" fmla="*/ 228705169 w 366"/>
                <a:gd name="T3" fmla="*/ 11244658 h 235"/>
                <a:gd name="T4" fmla="*/ 221144687 w 366"/>
                <a:gd name="T5" fmla="*/ 9995076 h 235"/>
                <a:gd name="T6" fmla="*/ 209173329 w 366"/>
                <a:gd name="T7" fmla="*/ 7495911 h 235"/>
                <a:gd name="T8" fmla="*/ 195943081 w 366"/>
                <a:gd name="T9" fmla="*/ 4997538 h 235"/>
                <a:gd name="T10" fmla="*/ 180191879 w 366"/>
                <a:gd name="T11" fmla="*/ 3747956 h 235"/>
                <a:gd name="T12" fmla="*/ 164440677 w 366"/>
                <a:gd name="T13" fmla="*/ 1249582 h 235"/>
                <a:gd name="T14" fmla="*/ 149319713 w 366"/>
                <a:gd name="T15" fmla="*/ 0 h 235"/>
                <a:gd name="T16" fmla="*/ 136088672 w 366"/>
                <a:gd name="T17" fmla="*/ 0 h 235"/>
                <a:gd name="T18" fmla="*/ 102066901 w 366"/>
                <a:gd name="T19" fmla="*/ 4997538 h 235"/>
                <a:gd name="T20" fmla="*/ 71194735 w 366"/>
                <a:gd name="T21" fmla="*/ 16866591 h 235"/>
                <a:gd name="T22" fmla="*/ 44732652 w 366"/>
                <a:gd name="T23" fmla="*/ 33733182 h 235"/>
                <a:gd name="T24" fmla="*/ 22681445 w 366"/>
                <a:gd name="T25" fmla="*/ 54972915 h 235"/>
                <a:gd name="T26" fmla="*/ 8190720 w 366"/>
                <a:gd name="T27" fmla="*/ 77461440 h 235"/>
                <a:gd name="T28" fmla="*/ 0 w 366"/>
                <a:gd name="T29" fmla="*/ 100575151 h 235"/>
                <a:gd name="T30" fmla="*/ 1260477 w 366"/>
                <a:gd name="T31" fmla="*/ 120565302 h 235"/>
                <a:gd name="T32" fmla="*/ 11970564 w 366"/>
                <a:gd name="T33" fmla="*/ 136183102 h 235"/>
                <a:gd name="T34" fmla="*/ 28982244 w 366"/>
                <a:gd name="T35" fmla="*/ 145552991 h 235"/>
                <a:gd name="T36" fmla="*/ 49143528 w 366"/>
                <a:gd name="T37" fmla="*/ 146802573 h 235"/>
                <a:gd name="T38" fmla="*/ 71194735 w 366"/>
                <a:gd name="T39" fmla="*/ 143054617 h 235"/>
                <a:gd name="T40" fmla="*/ 92615703 w 366"/>
                <a:gd name="T41" fmla="*/ 136183102 h 235"/>
                <a:gd name="T42" fmla="*/ 112776988 w 366"/>
                <a:gd name="T43" fmla="*/ 126812422 h 235"/>
                <a:gd name="T44" fmla="*/ 133568511 w 366"/>
                <a:gd name="T45" fmla="*/ 118066928 h 235"/>
                <a:gd name="T46" fmla="*/ 150580190 w 366"/>
                <a:gd name="T47" fmla="*/ 112444204 h 235"/>
                <a:gd name="T48" fmla="*/ 163810438 w 366"/>
                <a:gd name="T49" fmla="*/ 109945831 h 235"/>
                <a:gd name="T50" fmla="*/ 181451562 w 366"/>
                <a:gd name="T51" fmla="*/ 112444204 h 235"/>
                <a:gd name="T52" fmla="*/ 190902760 w 366"/>
                <a:gd name="T53" fmla="*/ 118066928 h 235"/>
                <a:gd name="T54" fmla="*/ 195943081 w 366"/>
                <a:gd name="T55" fmla="*/ 123064466 h 235"/>
                <a:gd name="T56" fmla="*/ 197202764 w 366"/>
                <a:gd name="T57" fmla="*/ 125562840 h 235"/>
                <a:gd name="T58" fmla="*/ 197202764 w 366"/>
                <a:gd name="T59" fmla="*/ 124314048 h 235"/>
                <a:gd name="T60" fmla="*/ 197202764 w 366"/>
                <a:gd name="T61" fmla="*/ 119316510 h 235"/>
                <a:gd name="T62" fmla="*/ 195943081 w 366"/>
                <a:gd name="T63" fmla="*/ 113693786 h 235"/>
                <a:gd name="T64" fmla="*/ 192162443 w 366"/>
                <a:gd name="T65" fmla="*/ 106197875 h 235"/>
                <a:gd name="T66" fmla="*/ 187752361 w 366"/>
                <a:gd name="T67" fmla="*/ 100575151 h 235"/>
                <a:gd name="T68" fmla="*/ 178931402 w 366"/>
                <a:gd name="T69" fmla="*/ 95577613 h 235"/>
                <a:gd name="T70" fmla="*/ 166960837 w 366"/>
                <a:gd name="T71" fmla="*/ 91829658 h 235"/>
                <a:gd name="T72" fmla="*/ 151209635 w 366"/>
                <a:gd name="T73" fmla="*/ 93079240 h 235"/>
                <a:gd name="T74" fmla="*/ 131048351 w 366"/>
                <a:gd name="T75" fmla="*/ 98076777 h 235"/>
                <a:gd name="T76" fmla="*/ 110887066 w 366"/>
                <a:gd name="T77" fmla="*/ 104948293 h 235"/>
                <a:gd name="T78" fmla="*/ 88835859 w 366"/>
                <a:gd name="T79" fmla="*/ 113693786 h 235"/>
                <a:gd name="T80" fmla="*/ 68674574 w 366"/>
                <a:gd name="T81" fmla="*/ 120565302 h 235"/>
                <a:gd name="T82" fmla="*/ 51663689 w 366"/>
                <a:gd name="T83" fmla="*/ 125562840 h 235"/>
                <a:gd name="T84" fmla="*/ 37172170 w 366"/>
                <a:gd name="T85" fmla="*/ 125562840 h 235"/>
                <a:gd name="T86" fmla="*/ 28982244 w 366"/>
                <a:gd name="T87" fmla="*/ 119316510 h 235"/>
                <a:gd name="T88" fmla="*/ 25201606 w 366"/>
                <a:gd name="T89" fmla="*/ 104948293 h 235"/>
                <a:gd name="T90" fmla="*/ 27721766 w 366"/>
                <a:gd name="T91" fmla="*/ 87456516 h 235"/>
                <a:gd name="T92" fmla="*/ 33392326 w 366"/>
                <a:gd name="T93" fmla="*/ 70589924 h 235"/>
                <a:gd name="T94" fmla="*/ 44732652 w 366"/>
                <a:gd name="T95" fmla="*/ 56222497 h 235"/>
                <a:gd name="T96" fmla="*/ 58593932 w 366"/>
                <a:gd name="T97" fmla="*/ 43103862 h 235"/>
                <a:gd name="T98" fmla="*/ 75604818 w 366"/>
                <a:gd name="T99" fmla="*/ 32483600 h 235"/>
                <a:gd name="T100" fmla="*/ 96396341 w 366"/>
                <a:gd name="T101" fmla="*/ 24363293 h 235"/>
                <a:gd name="T102" fmla="*/ 119077786 w 366"/>
                <a:gd name="T103" fmla="*/ 16866591 h 235"/>
                <a:gd name="T104" fmla="*/ 145539869 w 366"/>
                <a:gd name="T105" fmla="*/ 11244658 h 235"/>
                <a:gd name="T106" fmla="*/ 163810438 w 366"/>
                <a:gd name="T107" fmla="*/ 8745493 h 235"/>
                <a:gd name="T108" fmla="*/ 178931402 w 366"/>
                <a:gd name="T109" fmla="*/ 7495911 h 235"/>
                <a:gd name="T110" fmla="*/ 193422920 w 366"/>
                <a:gd name="T111" fmla="*/ 7495911 h 235"/>
                <a:gd name="T112" fmla="*/ 206653168 w 366"/>
                <a:gd name="T113" fmla="*/ 7495911 h 235"/>
                <a:gd name="T114" fmla="*/ 216733811 w 366"/>
                <a:gd name="T115" fmla="*/ 8745493 h 235"/>
                <a:gd name="T116" fmla="*/ 224924531 w 366"/>
                <a:gd name="T117" fmla="*/ 9995076 h 235"/>
                <a:gd name="T118" fmla="*/ 229964852 w 366"/>
                <a:gd name="T119" fmla="*/ 11244658 h 235"/>
                <a:gd name="T120" fmla="*/ 230595091 w 366"/>
                <a:gd name="T121" fmla="*/ 112446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66" h="235">
                  <a:moveTo>
                    <a:pt x="366" y="18"/>
                  </a:moveTo>
                  <a:lnTo>
                    <a:pt x="363" y="18"/>
                  </a:lnTo>
                  <a:lnTo>
                    <a:pt x="351" y="16"/>
                  </a:lnTo>
                  <a:lnTo>
                    <a:pt x="332" y="12"/>
                  </a:lnTo>
                  <a:lnTo>
                    <a:pt x="311" y="8"/>
                  </a:lnTo>
                  <a:lnTo>
                    <a:pt x="286" y="6"/>
                  </a:lnTo>
                  <a:lnTo>
                    <a:pt x="261" y="2"/>
                  </a:lnTo>
                  <a:lnTo>
                    <a:pt x="237" y="0"/>
                  </a:lnTo>
                  <a:lnTo>
                    <a:pt x="216" y="0"/>
                  </a:lnTo>
                  <a:lnTo>
                    <a:pt x="162" y="8"/>
                  </a:lnTo>
                  <a:lnTo>
                    <a:pt x="113" y="27"/>
                  </a:lnTo>
                  <a:lnTo>
                    <a:pt x="71" y="54"/>
                  </a:lnTo>
                  <a:lnTo>
                    <a:pt x="36" y="88"/>
                  </a:lnTo>
                  <a:lnTo>
                    <a:pt x="13" y="124"/>
                  </a:lnTo>
                  <a:lnTo>
                    <a:pt x="0" y="161"/>
                  </a:lnTo>
                  <a:lnTo>
                    <a:pt x="2" y="193"/>
                  </a:lnTo>
                  <a:lnTo>
                    <a:pt x="19" y="218"/>
                  </a:lnTo>
                  <a:lnTo>
                    <a:pt x="46" y="233"/>
                  </a:lnTo>
                  <a:lnTo>
                    <a:pt x="78" y="235"/>
                  </a:lnTo>
                  <a:lnTo>
                    <a:pt x="113" y="229"/>
                  </a:lnTo>
                  <a:lnTo>
                    <a:pt x="147" y="218"/>
                  </a:lnTo>
                  <a:lnTo>
                    <a:pt x="179" y="203"/>
                  </a:lnTo>
                  <a:lnTo>
                    <a:pt x="212" y="189"/>
                  </a:lnTo>
                  <a:lnTo>
                    <a:pt x="239" y="180"/>
                  </a:lnTo>
                  <a:lnTo>
                    <a:pt x="260" y="176"/>
                  </a:lnTo>
                  <a:lnTo>
                    <a:pt x="288" y="180"/>
                  </a:lnTo>
                  <a:lnTo>
                    <a:pt x="303" y="189"/>
                  </a:lnTo>
                  <a:lnTo>
                    <a:pt x="311" y="197"/>
                  </a:lnTo>
                  <a:lnTo>
                    <a:pt x="313" y="201"/>
                  </a:lnTo>
                  <a:lnTo>
                    <a:pt x="313" y="199"/>
                  </a:lnTo>
                  <a:lnTo>
                    <a:pt x="313" y="191"/>
                  </a:lnTo>
                  <a:lnTo>
                    <a:pt x="311" y="182"/>
                  </a:lnTo>
                  <a:lnTo>
                    <a:pt x="305" y="170"/>
                  </a:lnTo>
                  <a:lnTo>
                    <a:pt x="298" y="161"/>
                  </a:lnTo>
                  <a:lnTo>
                    <a:pt x="284" y="153"/>
                  </a:lnTo>
                  <a:lnTo>
                    <a:pt x="265" y="147"/>
                  </a:lnTo>
                  <a:lnTo>
                    <a:pt x="240" y="149"/>
                  </a:lnTo>
                  <a:lnTo>
                    <a:pt x="208" y="157"/>
                  </a:lnTo>
                  <a:lnTo>
                    <a:pt x="176" y="168"/>
                  </a:lnTo>
                  <a:lnTo>
                    <a:pt x="141" y="182"/>
                  </a:lnTo>
                  <a:lnTo>
                    <a:pt x="109" y="193"/>
                  </a:lnTo>
                  <a:lnTo>
                    <a:pt x="82" y="201"/>
                  </a:lnTo>
                  <a:lnTo>
                    <a:pt x="59" y="201"/>
                  </a:lnTo>
                  <a:lnTo>
                    <a:pt x="46" y="191"/>
                  </a:lnTo>
                  <a:lnTo>
                    <a:pt x="40" y="168"/>
                  </a:lnTo>
                  <a:lnTo>
                    <a:pt x="44" y="140"/>
                  </a:lnTo>
                  <a:lnTo>
                    <a:pt x="53" y="113"/>
                  </a:lnTo>
                  <a:lnTo>
                    <a:pt x="71" y="90"/>
                  </a:lnTo>
                  <a:lnTo>
                    <a:pt x="93" y="69"/>
                  </a:lnTo>
                  <a:lnTo>
                    <a:pt x="120" y="52"/>
                  </a:lnTo>
                  <a:lnTo>
                    <a:pt x="153" y="39"/>
                  </a:lnTo>
                  <a:lnTo>
                    <a:pt x="189" y="27"/>
                  </a:lnTo>
                  <a:lnTo>
                    <a:pt x="231" y="18"/>
                  </a:lnTo>
                  <a:lnTo>
                    <a:pt x="260" y="14"/>
                  </a:lnTo>
                  <a:lnTo>
                    <a:pt x="284" y="12"/>
                  </a:lnTo>
                  <a:lnTo>
                    <a:pt x="307" y="12"/>
                  </a:lnTo>
                  <a:lnTo>
                    <a:pt x="328" y="12"/>
                  </a:lnTo>
                  <a:lnTo>
                    <a:pt x="344" y="14"/>
                  </a:lnTo>
                  <a:lnTo>
                    <a:pt x="357" y="16"/>
                  </a:lnTo>
                  <a:lnTo>
                    <a:pt x="365" y="18"/>
                  </a:lnTo>
                  <a:lnTo>
                    <a:pt x="366"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0" name="Freeform 60"/>
            <p:cNvSpPr>
              <a:spLocks/>
            </p:cNvSpPr>
            <p:nvPr/>
          </p:nvSpPr>
          <p:spPr bwMode="auto">
            <a:xfrm>
              <a:off x="5597526" y="3667126"/>
              <a:ext cx="31750" cy="101600"/>
            </a:xfrm>
            <a:custGeom>
              <a:avLst/>
              <a:gdLst>
                <a:gd name="T0" fmla="*/ 25201563 w 40"/>
                <a:gd name="T1" fmla="*/ 0 h 128"/>
                <a:gd name="T2" fmla="*/ 0 w 40"/>
                <a:gd name="T3" fmla="*/ 80645000 h 128"/>
                <a:gd name="T4" fmla="*/ 11970544 w 40"/>
                <a:gd name="T5" fmla="*/ 1260475 h 128"/>
                <a:gd name="T6" fmla="*/ 25201563 w 40"/>
                <a:gd name="T7" fmla="*/ 0 h 1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 h="128">
                  <a:moveTo>
                    <a:pt x="40" y="0"/>
                  </a:moveTo>
                  <a:lnTo>
                    <a:pt x="0" y="128"/>
                  </a:lnTo>
                  <a:lnTo>
                    <a:pt x="19" y="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1" name="Freeform 61"/>
            <p:cNvSpPr>
              <a:spLocks/>
            </p:cNvSpPr>
            <p:nvPr/>
          </p:nvSpPr>
          <p:spPr bwMode="auto">
            <a:xfrm>
              <a:off x="5529263" y="3670301"/>
              <a:ext cx="44450" cy="96838"/>
            </a:xfrm>
            <a:custGeom>
              <a:avLst/>
              <a:gdLst>
                <a:gd name="T0" fmla="*/ 20901198 w 55"/>
                <a:gd name="T1" fmla="*/ 0 h 122"/>
                <a:gd name="T2" fmla="*/ 0 w 55"/>
                <a:gd name="T3" fmla="*/ 76865559 h 122"/>
                <a:gd name="T4" fmla="*/ 35923682 w 55"/>
                <a:gd name="T5" fmla="*/ 0 h 122"/>
                <a:gd name="T6" fmla="*/ 20901198 w 55"/>
                <a:gd name="T7" fmla="*/ 0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5" h="122">
                  <a:moveTo>
                    <a:pt x="32" y="0"/>
                  </a:moveTo>
                  <a:lnTo>
                    <a:pt x="0" y="122"/>
                  </a:lnTo>
                  <a:lnTo>
                    <a:pt x="55" y="0"/>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2" name="Freeform 62"/>
            <p:cNvSpPr>
              <a:spLocks/>
            </p:cNvSpPr>
            <p:nvPr/>
          </p:nvSpPr>
          <p:spPr bwMode="auto">
            <a:xfrm>
              <a:off x="5453063" y="3681413"/>
              <a:ext cx="41275" cy="106363"/>
            </a:xfrm>
            <a:custGeom>
              <a:avLst/>
              <a:gdLst>
                <a:gd name="T0" fmla="*/ 17029579 w 51"/>
                <a:gd name="T1" fmla="*/ 9450432 h 134"/>
                <a:gd name="T2" fmla="*/ 0 w 51"/>
                <a:gd name="T3" fmla="*/ 84426028 h 134"/>
                <a:gd name="T4" fmla="*/ 33404424 w 51"/>
                <a:gd name="T5" fmla="*/ 0 h 134"/>
                <a:gd name="T6" fmla="*/ 17029579 w 51"/>
                <a:gd name="T7" fmla="*/ 9450432 h 1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34">
                  <a:moveTo>
                    <a:pt x="26" y="15"/>
                  </a:moveTo>
                  <a:lnTo>
                    <a:pt x="0" y="134"/>
                  </a:lnTo>
                  <a:lnTo>
                    <a:pt x="51" y="0"/>
                  </a:lnTo>
                  <a:lnTo>
                    <a:pt x="2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3" name="Freeform 63"/>
            <p:cNvSpPr>
              <a:spLocks/>
            </p:cNvSpPr>
            <p:nvPr/>
          </p:nvSpPr>
          <p:spPr bwMode="auto">
            <a:xfrm>
              <a:off x="5654676" y="3152776"/>
              <a:ext cx="104775" cy="144463"/>
            </a:xfrm>
            <a:custGeom>
              <a:avLst/>
              <a:gdLst>
                <a:gd name="T0" fmla="*/ 0 w 132"/>
                <a:gd name="T1" fmla="*/ 80264760 h 181"/>
                <a:gd name="T2" fmla="*/ 1260475 w 132"/>
                <a:gd name="T3" fmla="*/ 81539387 h 181"/>
                <a:gd name="T4" fmla="*/ 6300788 w 132"/>
                <a:gd name="T5" fmla="*/ 84087044 h 181"/>
                <a:gd name="T6" fmla="*/ 12600781 w 132"/>
                <a:gd name="T7" fmla="*/ 87272413 h 181"/>
                <a:gd name="T8" fmla="*/ 18271331 w 132"/>
                <a:gd name="T9" fmla="*/ 89820070 h 181"/>
                <a:gd name="T10" fmla="*/ 25831800 w 132"/>
                <a:gd name="T11" fmla="*/ 91094696 h 181"/>
                <a:gd name="T12" fmla="*/ 30241875 w 132"/>
                <a:gd name="T13" fmla="*/ 88546241 h 181"/>
                <a:gd name="T14" fmla="*/ 34022506 w 132"/>
                <a:gd name="T15" fmla="*/ 82813215 h 181"/>
                <a:gd name="T16" fmla="*/ 35282188 w 132"/>
                <a:gd name="T17" fmla="*/ 70709451 h 181"/>
                <a:gd name="T18" fmla="*/ 36542663 w 132"/>
                <a:gd name="T19" fmla="*/ 41406608 h 181"/>
                <a:gd name="T20" fmla="*/ 44732575 w 132"/>
                <a:gd name="T21" fmla="*/ 17199877 h 181"/>
                <a:gd name="T22" fmla="*/ 55443438 w 132"/>
                <a:gd name="T23" fmla="*/ 1273828 h 181"/>
                <a:gd name="T24" fmla="*/ 66154300 w 132"/>
                <a:gd name="T25" fmla="*/ 0 h 181"/>
                <a:gd name="T26" fmla="*/ 74974450 w 132"/>
                <a:gd name="T27" fmla="*/ 12103765 h 181"/>
                <a:gd name="T28" fmla="*/ 79385319 w 132"/>
                <a:gd name="T29" fmla="*/ 28029015 h 181"/>
                <a:gd name="T30" fmla="*/ 81905475 w 132"/>
                <a:gd name="T31" fmla="*/ 41406608 h 181"/>
                <a:gd name="T32" fmla="*/ 83165156 w 132"/>
                <a:gd name="T33" fmla="*/ 47139634 h 181"/>
                <a:gd name="T34" fmla="*/ 69934138 w 132"/>
                <a:gd name="T35" fmla="*/ 45228891 h 181"/>
                <a:gd name="T36" fmla="*/ 81905475 w 132"/>
                <a:gd name="T37" fmla="*/ 58606484 h 181"/>
                <a:gd name="T38" fmla="*/ 66154300 w 132"/>
                <a:gd name="T39" fmla="*/ 53510372 h 181"/>
                <a:gd name="T40" fmla="*/ 64264381 w 132"/>
                <a:gd name="T41" fmla="*/ 56058029 h 181"/>
                <a:gd name="T42" fmla="*/ 59224069 w 132"/>
                <a:gd name="T43" fmla="*/ 63065682 h 181"/>
                <a:gd name="T44" fmla="*/ 54183756 w 132"/>
                <a:gd name="T45" fmla="*/ 72620991 h 181"/>
                <a:gd name="T46" fmla="*/ 52293044 w 132"/>
                <a:gd name="T47" fmla="*/ 80264760 h 181"/>
                <a:gd name="T48" fmla="*/ 51033363 w 132"/>
                <a:gd name="T49" fmla="*/ 88546241 h 181"/>
                <a:gd name="T50" fmla="*/ 48513206 w 132"/>
                <a:gd name="T51" fmla="*/ 98738465 h 181"/>
                <a:gd name="T52" fmla="*/ 44732575 w 132"/>
                <a:gd name="T53" fmla="*/ 108293775 h 181"/>
                <a:gd name="T54" fmla="*/ 39692263 w 132"/>
                <a:gd name="T55" fmla="*/ 112752972 h 181"/>
                <a:gd name="T56" fmla="*/ 36542663 w 132"/>
                <a:gd name="T57" fmla="*/ 114027599 h 181"/>
                <a:gd name="T58" fmla="*/ 35282188 w 132"/>
                <a:gd name="T59" fmla="*/ 115301427 h 181"/>
                <a:gd name="T60" fmla="*/ 34022506 w 132"/>
                <a:gd name="T61" fmla="*/ 115301427 h 181"/>
                <a:gd name="T62" fmla="*/ 34022506 w 132"/>
                <a:gd name="T63" fmla="*/ 115301427 h 181"/>
                <a:gd name="T64" fmla="*/ 0 w 132"/>
                <a:gd name="T65" fmla="*/ 80264760 h 1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2" h="181">
                  <a:moveTo>
                    <a:pt x="0" y="126"/>
                  </a:moveTo>
                  <a:lnTo>
                    <a:pt x="2" y="128"/>
                  </a:lnTo>
                  <a:lnTo>
                    <a:pt x="10" y="132"/>
                  </a:lnTo>
                  <a:lnTo>
                    <a:pt x="20" y="137"/>
                  </a:lnTo>
                  <a:lnTo>
                    <a:pt x="29" y="141"/>
                  </a:lnTo>
                  <a:lnTo>
                    <a:pt x="41" y="143"/>
                  </a:lnTo>
                  <a:lnTo>
                    <a:pt x="48" y="139"/>
                  </a:lnTo>
                  <a:lnTo>
                    <a:pt x="54" y="130"/>
                  </a:lnTo>
                  <a:lnTo>
                    <a:pt x="56" y="111"/>
                  </a:lnTo>
                  <a:lnTo>
                    <a:pt x="58" y="65"/>
                  </a:lnTo>
                  <a:lnTo>
                    <a:pt x="71" y="27"/>
                  </a:lnTo>
                  <a:lnTo>
                    <a:pt x="88" y="2"/>
                  </a:lnTo>
                  <a:lnTo>
                    <a:pt x="105" y="0"/>
                  </a:lnTo>
                  <a:lnTo>
                    <a:pt x="119" y="19"/>
                  </a:lnTo>
                  <a:lnTo>
                    <a:pt x="126" y="44"/>
                  </a:lnTo>
                  <a:lnTo>
                    <a:pt x="130" y="65"/>
                  </a:lnTo>
                  <a:lnTo>
                    <a:pt x="132" y="74"/>
                  </a:lnTo>
                  <a:lnTo>
                    <a:pt x="111" y="71"/>
                  </a:lnTo>
                  <a:lnTo>
                    <a:pt x="130" y="92"/>
                  </a:lnTo>
                  <a:lnTo>
                    <a:pt x="105" y="84"/>
                  </a:lnTo>
                  <a:lnTo>
                    <a:pt x="102" y="88"/>
                  </a:lnTo>
                  <a:lnTo>
                    <a:pt x="94" y="99"/>
                  </a:lnTo>
                  <a:lnTo>
                    <a:pt x="86" y="114"/>
                  </a:lnTo>
                  <a:lnTo>
                    <a:pt x="83" y="126"/>
                  </a:lnTo>
                  <a:lnTo>
                    <a:pt x="81" y="139"/>
                  </a:lnTo>
                  <a:lnTo>
                    <a:pt x="77" y="155"/>
                  </a:lnTo>
                  <a:lnTo>
                    <a:pt x="71" y="170"/>
                  </a:lnTo>
                  <a:lnTo>
                    <a:pt x="63" y="177"/>
                  </a:lnTo>
                  <a:lnTo>
                    <a:pt x="58" y="179"/>
                  </a:lnTo>
                  <a:lnTo>
                    <a:pt x="56" y="181"/>
                  </a:lnTo>
                  <a:lnTo>
                    <a:pt x="54" y="181"/>
                  </a:lnTo>
                  <a:lnTo>
                    <a:pt x="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4" name="Freeform 64"/>
            <p:cNvSpPr>
              <a:spLocks/>
            </p:cNvSpPr>
            <p:nvPr/>
          </p:nvSpPr>
          <p:spPr bwMode="auto">
            <a:xfrm>
              <a:off x="5310188" y="3170238"/>
              <a:ext cx="330200" cy="155575"/>
            </a:xfrm>
            <a:custGeom>
              <a:avLst/>
              <a:gdLst>
                <a:gd name="T0" fmla="*/ 240675319 w 416"/>
                <a:gd name="T1" fmla="*/ 47102525 h 195"/>
                <a:gd name="T2" fmla="*/ 240675319 w 416"/>
                <a:gd name="T3" fmla="*/ 61742532 h 195"/>
                <a:gd name="T4" fmla="*/ 229964456 w 416"/>
                <a:gd name="T5" fmla="*/ 85930056 h 195"/>
                <a:gd name="T6" fmla="*/ 217993913 w 416"/>
                <a:gd name="T7" fmla="*/ 87202580 h 195"/>
                <a:gd name="T8" fmla="*/ 199722581 w 416"/>
                <a:gd name="T9" fmla="*/ 80200907 h 195"/>
                <a:gd name="T10" fmla="*/ 175780700 w 416"/>
                <a:gd name="T11" fmla="*/ 65561698 h 195"/>
                <a:gd name="T12" fmla="*/ 146799300 w 416"/>
                <a:gd name="T13" fmla="*/ 45829204 h 195"/>
                <a:gd name="T14" fmla="*/ 141128750 w 416"/>
                <a:gd name="T15" fmla="*/ 41373376 h 195"/>
                <a:gd name="T16" fmla="*/ 132308600 w 416"/>
                <a:gd name="T17" fmla="*/ 36281686 h 195"/>
                <a:gd name="T18" fmla="*/ 120337263 w 416"/>
                <a:gd name="T19" fmla="*/ 28006691 h 195"/>
                <a:gd name="T20" fmla="*/ 107107038 w 416"/>
                <a:gd name="T21" fmla="*/ 19095834 h 195"/>
                <a:gd name="T22" fmla="*/ 93876019 w 416"/>
                <a:gd name="T23" fmla="*/ 10820840 h 195"/>
                <a:gd name="T24" fmla="*/ 83165156 w 416"/>
                <a:gd name="T25" fmla="*/ 5728351 h 195"/>
                <a:gd name="T26" fmla="*/ 69934138 w 416"/>
                <a:gd name="T27" fmla="*/ 2545845 h 195"/>
                <a:gd name="T28" fmla="*/ 59224069 w 416"/>
                <a:gd name="T29" fmla="*/ 0 h 195"/>
                <a:gd name="T30" fmla="*/ 47252731 w 416"/>
                <a:gd name="T31" fmla="*/ 2545845 h 195"/>
                <a:gd name="T32" fmla="*/ 31502350 w 416"/>
                <a:gd name="T33" fmla="*/ 8274994 h 195"/>
                <a:gd name="T34" fmla="*/ 18271331 w 416"/>
                <a:gd name="T35" fmla="*/ 14640006 h 195"/>
                <a:gd name="T36" fmla="*/ 10080625 w 416"/>
                <a:gd name="T37" fmla="*/ 19095834 h 195"/>
                <a:gd name="T38" fmla="*/ 37172106 w 416"/>
                <a:gd name="T39" fmla="*/ 13366685 h 195"/>
                <a:gd name="T40" fmla="*/ 26462038 w 416"/>
                <a:gd name="T41" fmla="*/ 19095834 h 195"/>
                <a:gd name="T42" fmla="*/ 13231019 w 416"/>
                <a:gd name="T43" fmla="*/ 30552537 h 195"/>
                <a:gd name="T44" fmla="*/ 5040313 w 416"/>
                <a:gd name="T45" fmla="*/ 43920019 h 195"/>
                <a:gd name="T46" fmla="*/ 0 w 416"/>
                <a:gd name="T47" fmla="*/ 50921692 h 195"/>
                <a:gd name="T48" fmla="*/ 7560469 w 416"/>
                <a:gd name="T49" fmla="*/ 47102525 h 195"/>
                <a:gd name="T50" fmla="*/ 5040313 w 416"/>
                <a:gd name="T51" fmla="*/ 56013383 h 195"/>
                <a:gd name="T52" fmla="*/ 1260475 w 416"/>
                <a:gd name="T53" fmla="*/ 78928383 h 195"/>
                <a:gd name="T54" fmla="*/ 0 w 416"/>
                <a:gd name="T55" fmla="*/ 101842586 h 195"/>
                <a:gd name="T56" fmla="*/ 2520156 w 416"/>
                <a:gd name="T57" fmla="*/ 99296741 h 195"/>
                <a:gd name="T58" fmla="*/ 17010856 w 416"/>
                <a:gd name="T59" fmla="*/ 70653389 h 195"/>
                <a:gd name="T60" fmla="*/ 27721719 w 416"/>
                <a:gd name="T61" fmla="*/ 57923365 h 195"/>
                <a:gd name="T62" fmla="*/ 27721719 w 416"/>
                <a:gd name="T63" fmla="*/ 60469210 h 195"/>
                <a:gd name="T64" fmla="*/ 27721719 w 416"/>
                <a:gd name="T65" fmla="*/ 60469210 h 195"/>
                <a:gd name="T66" fmla="*/ 28982194 w 416"/>
                <a:gd name="T67" fmla="*/ 57286704 h 195"/>
                <a:gd name="T68" fmla="*/ 30241875 w 416"/>
                <a:gd name="T69" fmla="*/ 54740859 h 195"/>
                <a:gd name="T70" fmla="*/ 30241875 w 416"/>
                <a:gd name="T71" fmla="*/ 54740859 h 195"/>
                <a:gd name="T72" fmla="*/ 36542663 w 416"/>
                <a:gd name="T73" fmla="*/ 50921692 h 195"/>
                <a:gd name="T74" fmla="*/ 47252731 w 416"/>
                <a:gd name="T75" fmla="*/ 44555882 h 195"/>
                <a:gd name="T76" fmla="*/ 57963594 w 416"/>
                <a:gd name="T77" fmla="*/ 41373376 h 195"/>
                <a:gd name="T78" fmla="*/ 69934138 w 416"/>
                <a:gd name="T79" fmla="*/ 41373376 h 195"/>
                <a:gd name="T80" fmla="*/ 86945788 w 416"/>
                <a:gd name="T81" fmla="*/ 45829204 h 195"/>
                <a:gd name="T82" fmla="*/ 119077581 w 416"/>
                <a:gd name="T83" fmla="*/ 64288377 h 195"/>
                <a:gd name="T84" fmla="*/ 156249688 w 416"/>
                <a:gd name="T85" fmla="*/ 88475901 h 195"/>
                <a:gd name="T86" fmla="*/ 183971406 w 416"/>
                <a:gd name="T87" fmla="*/ 108207598 h 195"/>
                <a:gd name="T88" fmla="*/ 203502419 w 416"/>
                <a:gd name="T89" fmla="*/ 121575081 h 195"/>
                <a:gd name="T90" fmla="*/ 228703981 w 416"/>
                <a:gd name="T91" fmla="*/ 122847605 h 195"/>
                <a:gd name="T92" fmla="*/ 248865231 w 416"/>
                <a:gd name="T93" fmla="*/ 112663426 h 195"/>
                <a:gd name="T94" fmla="*/ 260836569 w 416"/>
                <a:gd name="T95" fmla="*/ 101842586 h 195"/>
                <a:gd name="T96" fmla="*/ 260206331 w 416"/>
                <a:gd name="T97" fmla="*/ 78928383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16" h="195">
                  <a:moveTo>
                    <a:pt x="397" y="143"/>
                  </a:moveTo>
                  <a:lnTo>
                    <a:pt x="382" y="74"/>
                  </a:lnTo>
                  <a:lnTo>
                    <a:pt x="382" y="80"/>
                  </a:lnTo>
                  <a:lnTo>
                    <a:pt x="382" y="97"/>
                  </a:lnTo>
                  <a:lnTo>
                    <a:pt x="376" y="116"/>
                  </a:lnTo>
                  <a:lnTo>
                    <a:pt x="365" y="135"/>
                  </a:lnTo>
                  <a:lnTo>
                    <a:pt x="357" y="139"/>
                  </a:lnTo>
                  <a:lnTo>
                    <a:pt x="346" y="137"/>
                  </a:lnTo>
                  <a:lnTo>
                    <a:pt x="332" y="133"/>
                  </a:lnTo>
                  <a:lnTo>
                    <a:pt x="317" y="126"/>
                  </a:lnTo>
                  <a:lnTo>
                    <a:pt x="298" y="116"/>
                  </a:lnTo>
                  <a:lnTo>
                    <a:pt x="279" y="103"/>
                  </a:lnTo>
                  <a:lnTo>
                    <a:pt x="256" y="88"/>
                  </a:lnTo>
                  <a:lnTo>
                    <a:pt x="233" y="72"/>
                  </a:lnTo>
                  <a:lnTo>
                    <a:pt x="225" y="67"/>
                  </a:lnTo>
                  <a:lnTo>
                    <a:pt x="224" y="65"/>
                  </a:lnTo>
                  <a:lnTo>
                    <a:pt x="220" y="63"/>
                  </a:lnTo>
                  <a:lnTo>
                    <a:pt x="210" y="57"/>
                  </a:lnTo>
                  <a:lnTo>
                    <a:pt x="201" y="51"/>
                  </a:lnTo>
                  <a:lnTo>
                    <a:pt x="191" y="44"/>
                  </a:lnTo>
                  <a:lnTo>
                    <a:pt x="180" y="36"/>
                  </a:lnTo>
                  <a:lnTo>
                    <a:pt x="170" y="30"/>
                  </a:lnTo>
                  <a:lnTo>
                    <a:pt x="159" y="23"/>
                  </a:lnTo>
                  <a:lnTo>
                    <a:pt x="149" y="17"/>
                  </a:lnTo>
                  <a:lnTo>
                    <a:pt x="140" y="11"/>
                  </a:lnTo>
                  <a:lnTo>
                    <a:pt x="132" y="9"/>
                  </a:lnTo>
                  <a:lnTo>
                    <a:pt x="122" y="7"/>
                  </a:lnTo>
                  <a:lnTo>
                    <a:pt x="111" y="4"/>
                  </a:lnTo>
                  <a:lnTo>
                    <a:pt x="101" y="0"/>
                  </a:lnTo>
                  <a:lnTo>
                    <a:pt x="94" y="0"/>
                  </a:lnTo>
                  <a:lnTo>
                    <a:pt x="86" y="0"/>
                  </a:lnTo>
                  <a:lnTo>
                    <a:pt x="75" y="4"/>
                  </a:lnTo>
                  <a:lnTo>
                    <a:pt x="63" y="7"/>
                  </a:lnTo>
                  <a:lnTo>
                    <a:pt x="50" y="13"/>
                  </a:lnTo>
                  <a:lnTo>
                    <a:pt x="38" y="19"/>
                  </a:lnTo>
                  <a:lnTo>
                    <a:pt x="29" y="23"/>
                  </a:lnTo>
                  <a:lnTo>
                    <a:pt x="21" y="28"/>
                  </a:lnTo>
                  <a:lnTo>
                    <a:pt x="16" y="30"/>
                  </a:lnTo>
                  <a:lnTo>
                    <a:pt x="14" y="32"/>
                  </a:lnTo>
                  <a:lnTo>
                    <a:pt x="59" y="21"/>
                  </a:lnTo>
                  <a:lnTo>
                    <a:pt x="54" y="23"/>
                  </a:lnTo>
                  <a:lnTo>
                    <a:pt x="42" y="30"/>
                  </a:lnTo>
                  <a:lnTo>
                    <a:pt x="29" y="40"/>
                  </a:lnTo>
                  <a:lnTo>
                    <a:pt x="21" y="48"/>
                  </a:lnTo>
                  <a:lnTo>
                    <a:pt x="16" y="57"/>
                  </a:lnTo>
                  <a:lnTo>
                    <a:pt x="8" y="69"/>
                  </a:lnTo>
                  <a:lnTo>
                    <a:pt x="2" y="76"/>
                  </a:lnTo>
                  <a:lnTo>
                    <a:pt x="0" y="80"/>
                  </a:lnTo>
                  <a:lnTo>
                    <a:pt x="14" y="69"/>
                  </a:lnTo>
                  <a:lnTo>
                    <a:pt x="12" y="74"/>
                  </a:lnTo>
                  <a:lnTo>
                    <a:pt x="10" y="80"/>
                  </a:lnTo>
                  <a:lnTo>
                    <a:pt x="8" y="88"/>
                  </a:lnTo>
                  <a:lnTo>
                    <a:pt x="6" y="95"/>
                  </a:lnTo>
                  <a:lnTo>
                    <a:pt x="2" y="124"/>
                  </a:lnTo>
                  <a:lnTo>
                    <a:pt x="0" y="145"/>
                  </a:lnTo>
                  <a:lnTo>
                    <a:pt x="0" y="160"/>
                  </a:lnTo>
                  <a:lnTo>
                    <a:pt x="0" y="166"/>
                  </a:lnTo>
                  <a:lnTo>
                    <a:pt x="4" y="156"/>
                  </a:lnTo>
                  <a:lnTo>
                    <a:pt x="14" y="135"/>
                  </a:lnTo>
                  <a:lnTo>
                    <a:pt x="27" y="111"/>
                  </a:lnTo>
                  <a:lnTo>
                    <a:pt x="42" y="90"/>
                  </a:lnTo>
                  <a:lnTo>
                    <a:pt x="44" y="91"/>
                  </a:lnTo>
                  <a:lnTo>
                    <a:pt x="44" y="93"/>
                  </a:lnTo>
                  <a:lnTo>
                    <a:pt x="44" y="95"/>
                  </a:lnTo>
                  <a:lnTo>
                    <a:pt x="46" y="93"/>
                  </a:lnTo>
                  <a:lnTo>
                    <a:pt x="46" y="90"/>
                  </a:lnTo>
                  <a:lnTo>
                    <a:pt x="46" y="86"/>
                  </a:lnTo>
                  <a:lnTo>
                    <a:pt x="48" y="86"/>
                  </a:lnTo>
                  <a:lnTo>
                    <a:pt x="58" y="80"/>
                  </a:lnTo>
                  <a:lnTo>
                    <a:pt x="65" y="74"/>
                  </a:lnTo>
                  <a:lnTo>
                    <a:pt x="75" y="70"/>
                  </a:lnTo>
                  <a:lnTo>
                    <a:pt x="82" y="67"/>
                  </a:lnTo>
                  <a:lnTo>
                    <a:pt x="92" y="65"/>
                  </a:lnTo>
                  <a:lnTo>
                    <a:pt x="101" y="65"/>
                  </a:lnTo>
                  <a:lnTo>
                    <a:pt x="111" y="65"/>
                  </a:lnTo>
                  <a:lnTo>
                    <a:pt x="122" y="67"/>
                  </a:lnTo>
                  <a:lnTo>
                    <a:pt x="138" y="72"/>
                  </a:lnTo>
                  <a:lnTo>
                    <a:pt x="162" y="84"/>
                  </a:lnTo>
                  <a:lnTo>
                    <a:pt x="189" y="101"/>
                  </a:lnTo>
                  <a:lnTo>
                    <a:pt x="220" y="120"/>
                  </a:lnTo>
                  <a:lnTo>
                    <a:pt x="248" y="139"/>
                  </a:lnTo>
                  <a:lnTo>
                    <a:pt x="273" y="156"/>
                  </a:lnTo>
                  <a:lnTo>
                    <a:pt x="292" y="170"/>
                  </a:lnTo>
                  <a:lnTo>
                    <a:pt x="302" y="177"/>
                  </a:lnTo>
                  <a:lnTo>
                    <a:pt x="323" y="191"/>
                  </a:lnTo>
                  <a:lnTo>
                    <a:pt x="344" y="195"/>
                  </a:lnTo>
                  <a:lnTo>
                    <a:pt x="363" y="193"/>
                  </a:lnTo>
                  <a:lnTo>
                    <a:pt x="380" y="185"/>
                  </a:lnTo>
                  <a:lnTo>
                    <a:pt x="395" y="177"/>
                  </a:lnTo>
                  <a:lnTo>
                    <a:pt x="407" y="168"/>
                  </a:lnTo>
                  <a:lnTo>
                    <a:pt x="414" y="160"/>
                  </a:lnTo>
                  <a:lnTo>
                    <a:pt x="416" y="158"/>
                  </a:lnTo>
                  <a:lnTo>
                    <a:pt x="413" y="124"/>
                  </a:lnTo>
                  <a:lnTo>
                    <a:pt x="397"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5" name="Freeform 65"/>
            <p:cNvSpPr>
              <a:spLocks/>
            </p:cNvSpPr>
            <p:nvPr/>
          </p:nvSpPr>
          <p:spPr bwMode="auto">
            <a:xfrm>
              <a:off x="5384801" y="3354388"/>
              <a:ext cx="228600" cy="34925"/>
            </a:xfrm>
            <a:custGeom>
              <a:avLst/>
              <a:gdLst>
                <a:gd name="T0" fmla="*/ 182720140 w 286"/>
                <a:gd name="T1" fmla="*/ 20161250 h 44"/>
                <a:gd name="T2" fmla="*/ 180164776 w 286"/>
                <a:gd name="T3" fmla="*/ 18901569 h 44"/>
                <a:gd name="T4" fmla="*/ 171859242 w 286"/>
                <a:gd name="T5" fmla="*/ 17010856 h 44"/>
                <a:gd name="T6" fmla="*/ 159720262 w 286"/>
                <a:gd name="T7" fmla="*/ 13231019 h 44"/>
                <a:gd name="T8" fmla="*/ 145025918 w 286"/>
                <a:gd name="T9" fmla="*/ 8190706 h 44"/>
                <a:gd name="T10" fmla="*/ 129054292 w 286"/>
                <a:gd name="T11" fmla="*/ 4410075 h 44"/>
                <a:gd name="T12" fmla="*/ 111804583 w 286"/>
                <a:gd name="T13" fmla="*/ 1260475 h 44"/>
                <a:gd name="T14" fmla="*/ 95832157 w 286"/>
                <a:gd name="T15" fmla="*/ 0 h 44"/>
                <a:gd name="T16" fmla="*/ 81776455 w 286"/>
                <a:gd name="T17" fmla="*/ 0 h 44"/>
                <a:gd name="T18" fmla="*/ 68360192 w 286"/>
                <a:gd name="T19" fmla="*/ 1260475 h 44"/>
                <a:gd name="T20" fmla="*/ 53665848 w 286"/>
                <a:gd name="T21" fmla="*/ 4410075 h 44"/>
                <a:gd name="T22" fmla="*/ 40249586 w 286"/>
                <a:gd name="T23" fmla="*/ 8190706 h 44"/>
                <a:gd name="T24" fmla="*/ 26833324 w 286"/>
                <a:gd name="T25" fmla="*/ 11970544 h 44"/>
                <a:gd name="T26" fmla="*/ 15972426 w 286"/>
                <a:gd name="T27" fmla="*/ 17010856 h 44"/>
                <a:gd name="T28" fmla="*/ 7027452 w 286"/>
                <a:gd name="T29" fmla="*/ 18901569 h 44"/>
                <a:gd name="T30" fmla="*/ 2555364 w 286"/>
                <a:gd name="T31" fmla="*/ 21421725 h 44"/>
                <a:gd name="T32" fmla="*/ 0 w 286"/>
                <a:gd name="T33" fmla="*/ 22681406 h 44"/>
                <a:gd name="T34" fmla="*/ 2555364 w 286"/>
                <a:gd name="T35" fmla="*/ 21421725 h 44"/>
                <a:gd name="T36" fmla="*/ 8305534 w 286"/>
                <a:gd name="T37" fmla="*/ 20161250 h 44"/>
                <a:gd name="T38" fmla="*/ 19166431 w 286"/>
                <a:gd name="T39" fmla="*/ 17641094 h 44"/>
                <a:gd name="T40" fmla="*/ 32582694 w 286"/>
                <a:gd name="T41" fmla="*/ 15751175 h 44"/>
                <a:gd name="T42" fmla="*/ 48555120 w 286"/>
                <a:gd name="T43" fmla="*/ 13231019 h 44"/>
                <a:gd name="T44" fmla="*/ 65804828 w 286"/>
                <a:gd name="T45" fmla="*/ 10710863 h 44"/>
                <a:gd name="T46" fmla="*/ 83693178 w 286"/>
                <a:gd name="T47" fmla="*/ 10710863 h 44"/>
                <a:gd name="T48" fmla="*/ 103499050 w 286"/>
                <a:gd name="T49" fmla="*/ 11970544 h 44"/>
                <a:gd name="T50" fmla="*/ 122026041 w 286"/>
                <a:gd name="T51" fmla="*/ 14490700 h 44"/>
                <a:gd name="T52" fmla="*/ 136081743 w 286"/>
                <a:gd name="T53" fmla="*/ 17641094 h 44"/>
                <a:gd name="T54" fmla="*/ 149498006 w 286"/>
                <a:gd name="T55" fmla="*/ 20161250 h 44"/>
                <a:gd name="T56" fmla="*/ 160998344 w 286"/>
                <a:gd name="T57" fmla="*/ 22681406 h 44"/>
                <a:gd name="T58" fmla="*/ 168025796 w 286"/>
                <a:gd name="T59" fmla="*/ 23941881 h 44"/>
                <a:gd name="T60" fmla="*/ 174414606 w 286"/>
                <a:gd name="T61" fmla="*/ 26462038 h 44"/>
                <a:gd name="T62" fmla="*/ 177609411 w 286"/>
                <a:gd name="T63" fmla="*/ 27721719 h 44"/>
                <a:gd name="T64" fmla="*/ 178886694 w 286"/>
                <a:gd name="T65" fmla="*/ 27721719 h 44"/>
                <a:gd name="T66" fmla="*/ 182720140 w 286"/>
                <a:gd name="T67" fmla="*/ 2016125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6" h="44">
                  <a:moveTo>
                    <a:pt x="286" y="32"/>
                  </a:moveTo>
                  <a:lnTo>
                    <a:pt x="282" y="30"/>
                  </a:lnTo>
                  <a:lnTo>
                    <a:pt x="269" y="27"/>
                  </a:lnTo>
                  <a:lnTo>
                    <a:pt x="250" y="21"/>
                  </a:lnTo>
                  <a:lnTo>
                    <a:pt x="227" y="13"/>
                  </a:lnTo>
                  <a:lnTo>
                    <a:pt x="202" y="7"/>
                  </a:lnTo>
                  <a:lnTo>
                    <a:pt x="175" y="2"/>
                  </a:lnTo>
                  <a:lnTo>
                    <a:pt x="150" y="0"/>
                  </a:lnTo>
                  <a:lnTo>
                    <a:pt x="128" y="0"/>
                  </a:lnTo>
                  <a:lnTo>
                    <a:pt x="107" y="2"/>
                  </a:lnTo>
                  <a:lnTo>
                    <a:pt x="84" y="7"/>
                  </a:lnTo>
                  <a:lnTo>
                    <a:pt x="63" y="13"/>
                  </a:lnTo>
                  <a:lnTo>
                    <a:pt x="42" y="19"/>
                  </a:lnTo>
                  <a:lnTo>
                    <a:pt x="25" y="27"/>
                  </a:lnTo>
                  <a:lnTo>
                    <a:pt x="11" y="30"/>
                  </a:lnTo>
                  <a:lnTo>
                    <a:pt x="4" y="34"/>
                  </a:lnTo>
                  <a:lnTo>
                    <a:pt x="0" y="36"/>
                  </a:lnTo>
                  <a:lnTo>
                    <a:pt x="4" y="34"/>
                  </a:lnTo>
                  <a:lnTo>
                    <a:pt x="13" y="32"/>
                  </a:lnTo>
                  <a:lnTo>
                    <a:pt x="30" y="28"/>
                  </a:lnTo>
                  <a:lnTo>
                    <a:pt x="51" y="25"/>
                  </a:lnTo>
                  <a:lnTo>
                    <a:pt x="76" y="21"/>
                  </a:lnTo>
                  <a:lnTo>
                    <a:pt x="103" y="17"/>
                  </a:lnTo>
                  <a:lnTo>
                    <a:pt x="131" y="17"/>
                  </a:lnTo>
                  <a:lnTo>
                    <a:pt x="162" y="19"/>
                  </a:lnTo>
                  <a:lnTo>
                    <a:pt x="191" y="23"/>
                  </a:lnTo>
                  <a:lnTo>
                    <a:pt x="213" y="28"/>
                  </a:lnTo>
                  <a:lnTo>
                    <a:pt x="234" y="32"/>
                  </a:lnTo>
                  <a:lnTo>
                    <a:pt x="252" y="36"/>
                  </a:lnTo>
                  <a:lnTo>
                    <a:pt x="263" y="38"/>
                  </a:lnTo>
                  <a:lnTo>
                    <a:pt x="273" y="42"/>
                  </a:lnTo>
                  <a:lnTo>
                    <a:pt x="278" y="44"/>
                  </a:lnTo>
                  <a:lnTo>
                    <a:pt x="280" y="44"/>
                  </a:lnTo>
                  <a:lnTo>
                    <a:pt x="286"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6" name="Freeform 66"/>
            <p:cNvSpPr>
              <a:spLocks/>
            </p:cNvSpPr>
            <p:nvPr/>
          </p:nvSpPr>
          <p:spPr bwMode="auto">
            <a:xfrm>
              <a:off x="5389563" y="3328988"/>
              <a:ext cx="223838" cy="58738"/>
            </a:xfrm>
            <a:custGeom>
              <a:avLst/>
              <a:gdLst>
                <a:gd name="T0" fmla="*/ 178304093 w 281"/>
                <a:gd name="T1" fmla="*/ 39868222 h 75"/>
                <a:gd name="T2" fmla="*/ 175766201 w 281"/>
                <a:gd name="T3" fmla="*/ 38641772 h 75"/>
                <a:gd name="T4" fmla="*/ 168785801 w 281"/>
                <a:gd name="T5" fmla="*/ 34348416 h 75"/>
                <a:gd name="T6" fmla="*/ 157999358 w 281"/>
                <a:gd name="T7" fmla="*/ 28214603 h 75"/>
                <a:gd name="T8" fmla="*/ 144673430 w 281"/>
                <a:gd name="T9" fmla="*/ 22694014 h 75"/>
                <a:gd name="T10" fmla="*/ 128810405 w 281"/>
                <a:gd name="T11" fmla="*/ 15333751 h 75"/>
                <a:gd name="T12" fmla="*/ 112947380 w 281"/>
                <a:gd name="T13" fmla="*/ 8586712 h 75"/>
                <a:gd name="T14" fmla="*/ 97083559 w 281"/>
                <a:gd name="T15" fmla="*/ 3680131 h 75"/>
                <a:gd name="T16" fmla="*/ 82489481 w 281"/>
                <a:gd name="T17" fmla="*/ 1226449 h 75"/>
                <a:gd name="T18" fmla="*/ 69164349 w 281"/>
                <a:gd name="T19" fmla="*/ 0 h 75"/>
                <a:gd name="T20" fmla="*/ 54570271 w 281"/>
                <a:gd name="T21" fmla="*/ 1226449 h 75"/>
                <a:gd name="T22" fmla="*/ 41244342 w 281"/>
                <a:gd name="T23" fmla="*/ 2453682 h 75"/>
                <a:gd name="T24" fmla="*/ 27919210 w 281"/>
                <a:gd name="T25" fmla="*/ 3680131 h 75"/>
                <a:gd name="T26" fmla="*/ 17132768 w 281"/>
                <a:gd name="T27" fmla="*/ 6133814 h 75"/>
                <a:gd name="T28" fmla="*/ 8883421 w 281"/>
                <a:gd name="T29" fmla="*/ 7360263 h 75"/>
                <a:gd name="T30" fmla="*/ 2537893 w 281"/>
                <a:gd name="T31" fmla="*/ 9813945 h 75"/>
                <a:gd name="T32" fmla="*/ 0 w 281"/>
                <a:gd name="T33" fmla="*/ 9813945 h 75"/>
                <a:gd name="T34" fmla="*/ 2537893 w 281"/>
                <a:gd name="T35" fmla="*/ 9813945 h 75"/>
                <a:gd name="T36" fmla="*/ 10152368 w 281"/>
                <a:gd name="T37" fmla="*/ 8586712 h 75"/>
                <a:gd name="T38" fmla="*/ 19670660 w 281"/>
                <a:gd name="T39" fmla="*/ 8586712 h 75"/>
                <a:gd name="T40" fmla="*/ 32995792 w 281"/>
                <a:gd name="T41" fmla="*/ 8586712 h 75"/>
                <a:gd name="T42" fmla="*/ 48858817 w 281"/>
                <a:gd name="T43" fmla="*/ 8586712 h 75"/>
                <a:gd name="T44" fmla="*/ 65356713 w 281"/>
                <a:gd name="T45" fmla="*/ 9813945 h 75"/>
                <a:gd name="T46" fmla="*/ 83758427 w 281"/>
                <a:gd name="T47" fmla="*/ 12880852 h 75"/>
                <a:gd name="T48" fmla="*/ 102160141 w 281"/>
                <a:gd name="T49" fmla="*/ 17787433 h 75"/>
                <a:gd name="T50" fmla="*/ 118658037 w 281"/>
                <a:gd name="T51" fmla="*/ 23921246 h 75"/>
                <a:gd name="T52" fmla="*/ 134521062 w 281"/>
                <a:gd name="T53" fmla="*/ 28214603 h 75"/>
                <a:gd name="T54" fmla="*/ 146577247 w 281"/>
                <a:gd name="T55" fmla="*/ 33121183 h 75"/>
                <a:gd name="T56" fmla="*/ 156729615 w 281"/>
                <a:gd name="T57" fmla="*/ 37415323 h 75"/>
                <a:gd name="T58" fmla="*/ 163710015 w 281"/>
                <a:gd name="T59" fmla="*/ 41095454 h 75"/>
                <a:gd name="T60" fmla="*/ 170055544 w 281"/>
                <a:gd name="T61" fmla="*/ 43548353 h 75"/>
                <a:gd name="T62" fmla="*/ 171958565 w 281"/>
                <a:gd name="T63" fmla="*/ 46002035 h 75"/>
                <a:gd name="T64" fmla="*/ 173227511 w 281"/>
                <a:gd name="T65" fmla="*/ 46002035 h 75"/>
                <a:gd name="T66" fmla="*/ 178304093 w 281"/>
                <a:gd name="T67" fmla="*/ 39868222 h 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1" h="75">
                  <a:moveTo>
                    <a:pt x="281" y="65"/>
                  </a:moveTo>
                  <a:lnTo>
                    <a:pt x="277" y="63"/>
                  </a:lnTo>
                  <a:lnTo>
                    <a:pt x="266" y="56"/>
                  </a:lnTo>
                  <a:lnTo>
                    <a:pt x="249" y="46"/>
                  </a:lnTo>
                  <a:lnTo>
                    <a:pt x="228" y="37"/>
                  </a:lnTo>
                  <a:lnTo>
                    <a:pt x="203" y="25"/>
                  </a:lnTo>
                  <a:lnTo>
                    <a:pt x="178" y="14"/>
                  </a:lnTo>
                  <a:lnTo>
                    <a:pt x="153" y="6"/>
                  </a:lnTo>
                  <a:lnTo>
                    <a:pt x="130" y="2"/>
                  </a:lnTo>
                  <a:lnTo>
                    <a:pt x="109" y="0"/>
                  </a:lnTo>
                  <a:lnTo>
                    <a:pt x="86" y="2"/>
                  </a:lnTo>
                  <a:lnTo>
                    <a:pt x="65" y="4"/>
                  </a:lnTo>
                  <a:lnTo>
                    <a:pt x="44" y="6"/>
                  </a:lnTo>
                  <a:lnTo>
                    <a:pt x="27" y="10"/>
                  </a:lnTo>
                  <a:lnTo>
                    <a:pt x="14" y="12"/>
                  </a:lnTo>
                  <a:lnTo>
                    <a:pt x="4" y="16"/>
                  </a:lnTo>
                  <a:lnTo>
                    <a:pt x="0" y="16"/>
                  </a:lnTo>
                  <a:lnTo>
                    <a:pt x="4" y="16"/>
                  </a:lnTo>
                  <a:lnTo>
                    <a:pt x="16" y="14"/>
                  </a:lnTo>
                  <a:lnTo>
                    <a:pt x="31" y="14"/>
                  </a:lnTo>
                  <a:lnTo>
                    <a:pt x="52" y="14"/>
                  </a:lnTo>
                  <a:lnTo>
                    <a:pt x="77" y="14"/>
                  </a:lnTo>
                  <a:lnTo>
                    <a:pt x="103" y="16"/>
                  </a:lnTo>
                  <a:lnTo>
                    <a:pt x="132" y="21"/>
                  </a:lnTo>
                  <a:lnTo>
                    <a:pt x="161" y="29"/>
                  </a:lnTo>
                  <a:lnTo>
                    <a:pt x="187" y="39"/>
                  </a:lnTo>
                  <a:lnTo>
                    <a:pt x="212" y="46"/>
                  </a:lnTo>
                  <a:lnTo>
                    <a:pt x="231" y="54"/>
                  </a:lnTo>
                  <a:lnTo>
                    <a:pt x="247" y="61"/>
                  </a:lnTo>
                  <a:lnTo>
                    <a:pt x="258" y="67"/>
                  </a:lnTo>
                  <a:lnTo>
                    <a:pt x="268" y="71"/>
                  </a:lnTo>
                  <a:lnTo>
                    <a:pt x="271" y="75"/>
                  </a:lnTo>
                  <a:lnTo>
                    <a:pt x="273" y="75"/>
                  </a:lnTo>
                  <a:lnTo>
                    <a:pt x="281"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7" name="Freeform 67"/>
            <p:cNvSpPr>
              <a:spLocks/>
            </p:cNvSpPr>
            <p:nvPr/>
          </p:nvSpPr>
          <p:spPr bwMode="auto">
            <a:xfrm>
              <a:off x="5480051" y="3378201"/>
              <a:ext cx="133350" cy="47625"/>
            </a:xfrm>
            <a:custGeom>
              <a:avLst/>
              <a:gdLst>
                <a:gd name="T0" fmla="*/ 107121822 w 166"/>
                <a:gd name="T1" fmla="*/ 1302826 h 59"/>
                <a:gd name="T2" fmla="*/ 104540777 w 166"/>
                <a:gd name="T3" fmla="*/ 1302826 h 59"/>
                <a:gd name="T4" fmla="*/ 100023746 w 166"/>
                <a:gd name="T5" fmla="*/ 0 h 59"/>
                <a:gd name="T6" fmla="*/ 92279807 w 166"/>
                <a:gd name="T7" fmla="*/ 0 h 59"/>
                <a:gd name="T8" fmla="*/ 83890806 w 166"/>
                <a:gd name="T9" fmla="*/ 0 h 59"/>
                <a:gd name="T10" fmla="*/ 72919957 w 166"/>
                <a:gd name="T11" fmla="*/ 0 h 59"/>
                <a:gd name="T12" fmla="*/ 62594972 w 166"/>
                <a:gd name="T13" fmla="*/ 1302826 h 59"/>
                <a:gd name="T14" fmla="*/ 52915851 w 166"/>
                <a:gd name="T15" fmla="*/ 2606460 h 59"/>
                <a:gd name="T16" fmla="*/ 44526850 w 166"/>
                <a:gd name="T17" fmla="*/ 5212919 h 59"/>
                <a:gd name="T18" fmla="*/ 36782911 w 166"/>
                <a:gd name="T19" fmla="*/ 9122206 h 59"/>
                <a:gd name="T20" fmla="*/ 28393910 w 166"/>
                <a:gd name="T21" fmla="*/ 13682905 h 59"/>
                <a:gd name="T22" fmla="*/ 20649970 w 166"/>
                <a:gd name="T23" fmla="*/ 20198650 h 59"/>
                <a:gd name="T24" fmla="*/ 14842016 w 166"/>
                <a:gd name="T25" fmla="*/ 24760157 h 59"/>
                <a:gd name="T26" fmla="*/ 8389000 w 166"/>
                <a:gd name="T27" fmla="*/ 29972269 h 59"/>
                <a:gd name="T28" fmla="*/ 3871970 w 166"/>
                <a:gd name="T29" fmla="*/ 35185189 h 59"/>
                <a:gd name="T30" fmla="*/ 1290924 w 166"/>
                <a:gd name="T31" fmla="*/ 37791648 h 59"/>
                <a:gd name="T32" fmla="*/ 0 w 166"/>
                <a:gd name="T33" fmla="*/ 38443061 h 59"/>
                <a:gd name="T34" fmla="*/ 1290924 w 166"/>
                <a:gd name="T35" fmla="*/ 37791648 h 59"/>
                <a:gd name="T36" fmla="*/ 5162894 w 166"/>
                <a:gd name="T37" fmla="*/ 35185189 h 59"/>
                <a:gd name="T38" fmla="*/ 10970046 w 166"/>
                <a:gd name="T39" fmla="*/ 31275903 h 59"/>
                <a:gd name="T40" fmla="*/ 18713986 w 166"/>
                <a:gd name="T41" fmla="*/ 26062983 h 59"/>
                <a:gd name="T42" fmla="*/ 27102986 w 166"/>
                <a:gd name="T43" fmla="*/ 21502284 h 59"/>
                <a:gd name="T44" fmla="*/ 36782911 w 166"/>
                <a:gd name="T45" fmla="*/ 17592191 h 59"/>
                <a:gd name="T46" fmla="*/ 47752956 w 166"/>
                <a:gd name="T47" fmla="*/ 12380078 h 59"/>
                <a:gd name="T48" fmla="*/ 59368866 w 166"/>
                <a:gd name="T49" fmla="*/ 10425032 h 59"/>
                <a:gd name="T50" fmla="*/ 70338912 w 166"/>
                <a:gd name="T51" fmla="*/ 9122206 h 59"/>
                <a:gd name="T52" fmla="*/ 78727912 w 166"/>
                <a:gd name="T53" fmla="*/ 7818572 h 59"/>
                <a:gd name="T54" fmla="*/ 87116912 w 166"/>
                <a:gd name="T55" fmla="*/ 7818572 h 59"/>
                <a:gd name="T56" fmla="*/ 93569928 w 166"/>
                <a:gd name="T57" fmla="*/ 6515746 h 59"/>
                <a:gd name="T58" fmla="*/ 100023746 w 166"/>
                <a:gd name="T59" fmla="*/ 7818572 h 59"/>
                <a:gd name="T60" fmla="*/ 103249852 w 166"/>
                <a:gd name="T61" fmla="*/ 7818572 h 59"/>
                <a:gd name="T62" fmla="*/ 104540777 w 166"/>
                <a:gd name="T63" fmla="*/ 7818572 h 59"/>
                <a:gd name="T64" fmla="*/ 105830898 w 166"/>
                <a:gd name="T65" fmla="*/ 7818572 h 59"/>
                <a:gd name="T66" fmla="*/ 107121822 w 166"/>
                <a:gd name="T67" fmla="*/ 1302826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6" h="59">
                  <a:moveTo>
                    <a:pt x="166" y="2"/>
                  </a:moveTo>
                  <a:lnTo>
                    <a:pt x="162" y="2"/>
                  </a:lnTo>
                  <a:lnTo>
                    <a:pt x="155" y="0"/>
                  </a:lnTo>
                  <a:lnTo>
                    <a:pt x="143" y="0"/>
                  </a:lnTo>
                  <a:lnTo>
                    <a:pt x="130" y="0"/>
                  </a:lnTo>
                  <a:lnTo>
                    <a:pt x="113" y="0"/>
                  </a:lnTo>
                  <a:lnTo>
                    <a:pt x="97" y="2"/>
                  </a:lnTo>
                  <a:lnTo>
                    <a:pt x="82" y="4"/>
                  </a:lnTo>
                  <a:lnTo>
                    <a:pt x="69" y="8"/>
                  </a:lnTo>
                  <a:lnTo>
                    <a:pt x="57" y="14"/>
                  </a:lnTo>
                  <a:lnTo>
                    <a:pt x="44" y="21"/>
                  </a:lnTo>
                  <a:lnTo>
                    <a:pt x="32" y="31"/>
                  </a:lnTo>
                  <a:lnTo>
                    <a:pt x="23" y="38"/>
                  </a:lnTo>
                  <a:lnTo>
                    <a:pt x="13" y="46"/>
                  </a:lnTo>
                  <a:lnTo>
                    <a:pt x="6" y="54"/>
                  </a:lnTo>
                  <a:lnTo>
                    <a:pt x="2" y="58"/>
                  </a:lnTo>
                  <a:lnTo>
                    <a:pt x="0" y="59"/>
                  </a:lnTo>
                  <a:lnTo>
                    <a:pt x="2" y="58"/>
                  </a:lnTo>
                  <a:lnTo>
                    <a:pt x="8" y="54"/>
                  </a:lnTo>
                  <a:lnTo>
                    <a:pt x="17" y="48"/>
                  </a:lnTo>
                  <a:lnTo>
                    <a:pt x="29" y="40"/>
                  </a:lnTo>
                  <a:lnTo>
                    <a:pt x="42" y="33"/>
                  </a:lnTo>
                  <a:lnTo>
                    <a:pt x="57" y="27"/>
                  </a:lnTo>
                  <a:lnTo>
                    <a:pt x="74" y="19"/>
                  </a:lnTo>
                  <a:lnTo>
                    <a:pt x="92" y="16"/>
                  </a:lnTo>
                  <a:lnTo>
                    <a:pt x="109" y="14"/>
                  </a:lnTo>
                  <a:lnTo>
                    <a:pt x="122" y="12"/>
                  </a:lnTo>
                  <a:lnTo>
                    <a:pt x="135" y="12"/>
                  </a:lnTo>
                  <a:lnTo>
                    <a:pt x="145" y="10"/>
                  </a:lnTo>
                  <a:lnTo>
                    <a:pt x="155" y="12"/>
                  </a:lnTo>
                  <a:lnTo>
                    <a:pt x="160" y="12"/>
                  </a:lnTo>
                  <a:lnTo>
                    <a:pt x="162" y="12"/>
                  </a:lnTo>
                  <a:lnTo>
                    <a:pt x="164" y="12"/>
                  </a:lnTo>
                  <a:lnTo>
                    <a:pt x="16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8" name="Freeform 68"/>
            <p:cNvSpPr>
              <a:spLocks/>
            </p:cNvSpPr>
            <p:nvPr/>
          </p:nvSpPr>
          <p:spPr bwMode="auto">
            <a:xfrm>
              <a:off x="5359401" y="3498851"/>
              <a:ext cx="257175" cy="422275"/>
            </a:xfrm>
            <a:custGeom>
              <a:avLst/>
              <a:gdLst>
                <a:gd name="T0" fmla="*/ 203504556 w 325"/>
                <a:gd name="T1" fmla="*/ 0 h 533"/>
                <a:gd name="T2" fmla="*/ 202251916 w 325"/>
                <a:gd name="T3" fmla="*/ 3766408 h 533"/>
                <a:gd name="T4" fmla="*/ 199747427 w 325"/>
                <a:gd name="T5" fmla="*/ 11925902 h 533"/>
                <a:gd name="T6" fmla="*/ 193485809 w 325"/>
                <a:gd name="T7" fmla="*/ 23851803 h 533"/>
                <a:gd name="T8" fmla="*/ 182841138 w 325"/>
                <a:gd name="T9" fmla="*/ 40799054 h 533"/>
                <a:gd name="T10" fmla="*/ 168439338 w 325"/>
                <a:gd name="T11" fmla="*/ 57746304 h 533"/>
                <a:gd name="T12" fmla="*/ 148401845 w 325"/>
                <a:gd name="T13" fmla="*/ 76576759 h 533"/>
                <a:gd name="T14" fmla="*/ 123355374 w 325"/>
                <a:gd name="T15" fmla="*/ 94778950 h 533"/>
                <a:gd name="T16" fmla="*/ 89542005 w 325"/>
                <a:gd name="T17" fmla="*/ 110471260 h 533"/>
                <a:gd name="T18" fmla="*/ 57607200 w 325"/>
                <a:gd name="T19" fmla="*/ 131812389 h 533"/>
                <a:gd name="T20" fmla="*/ 36317858 w 325"/>
                <a:gd name="T21" fmla="*/ 161940482 h 533"/>
                <a:gd name="T22" fmla="*/ 21916058 w 325"/>
                <a:gd name="T23" fmla="*/ 198973920 h 533"/>
                <a:gd name="T24" fmla="*/ 13149160 w 325"/>
                <a:gd name="T25" fmla="*/ 237262299 h 533"/>
                <a:gd name="T26" fmla="*/ 10018747 w 325"/>
                <a:gd name="T27" fmla="*/ 274294945 h 533"/>
                <a:gd name="T28" fmla="*/ 10018747 w 325"/>
                <a:gd name="T29" fmla="*/ 304423039 h 533"/>
                <a:gd name="T30" fmla="*/ 10018747 w 325"/>
                <a:gd name="T31" fmla="*/ 325764168 h 533"/>
                <a:gd name="T32" fmla="*/ 10644671 w 325"/>
                <a:gd name="T33" fmla="*/ 334551924 h 533"/>
                <a:gd name="T34" fmla="*/ 10018747 w 325"/>
                <a:gd name="T35" fmla="*/ 328274842 h 533"/>
                <a:gd name="T36" fmla="*/ 6261618 w 325"/>
                <a:gd name="T37" fmla="*/ 312583325 h 533"/>
                <a:gd name="T38" fmla="*/ 2504489 w 325"/>
                <a:gd name="T39" fmla="*/ 289986463 h 533"/>
                <a:gd name="T40" fmla="*/ 0 w 325"/>
                <a:gd name="T41" fmla="*/ 261113311 h 533"/>
                <a:gd name="T42" fmla="*/ 0 w 325"/>
                <a:gd name="T43" fmla="*/ 229102013 h 533"/>
                <a:gd name="T44" fmla="*/ 5008978 w 325"/>
                <a:gd name="T45" fmla="*/ 195207512 h 533"/>
                <a:gd name="T46" fmla="*/ 15654440 w 325"/>
                <a:gd name="T47" fmla="*/ 163196215 h 533"/>
                <a:gd name="T48" fmla="*/ 35065218 w 325"/>
                <a:gd name="T49" fmla="*/ 133067330 h 533"/>
                <a:gd name="T50" fmla="*/ 51345582 w 325"/>
                <a:gd name="T51" fmla="*/ 114865138 h 533"/>
                <a:gd name="T52" fmla="*/ 67000022 w 325"/>
                <a:gd name="T53" fmla="*/ 100428562 h 533"/>
                <a:gd name="T54" fmla="*/ 82654462 w 325"/>
                <a:gd name="T55" fmla="*/ 88502660 h 533"/>
                <a:gd name="T56" fmla="*/ 97056262 w 325"/>
                <a:gd name="T57" fmla="*/ 79087433 h 533"/>
                <a:gd name="T58" fmla="*/ 110205422 w 325"/>
                <a:gd name="T59" fmla="*/ 72182880 h 533"/>
                <a:gd name="T60" fmla="*/ 123355374 w 325"/>
                <a:gd name="T61" fmla="*/ 64650857 h 533"/>
                <a:gd name="T62" fmla="*/ 135251893 w 325"/>
                <a:gd name="T63" fmla="*/ 57746304 h 533"/>
                <a:gd name="T64" fmla="*/ 147149205 w 325"/>
                <a:gd name="T65" fmla="*/ 48958548 h 533"/>
                <a:gd name="T66" fmla="*/ 157794667 w 325"/>
                <a:gd name="T67" fmla="*/ 40799054 h 533"/>
                <a:gd name="T68" fmla="*/ 167186698 w 325"/>
                <a:gd name="T69" fmla="*/ 32639560 h 533"/>
                <a:gd name="T70" fmla="*/ 177205445 w 325"/>
                <a:gd name="T71" fmla="*/ 23851803 h 533"/>
                <a:gd name="T72" fmla="*/ 185345627 w 325"/>
                <a:gd name="T73" fmla="*/ 16947251 h 533"/>
                <a:gd name="T74" fmla="*/ 192859885 w 325"/>
                <a:gd name="T75" fmla="*/ 9415227 h 533"/>
                <a:gd name="T76" fmla="*/ 198495578 w 325"/>
                <a:gd name="T77" fmla="*/ 5021349 h 533"/>
                <a:gd name="T78" fmla="*/ 202251916 w 325"/>
                <a:gd name="T79" fmla="*/ 1255733 h 533"/>
                <a:gd name="T80" fmla="*/ 203504556 w 325"/>
                <a:gd name="T81" fmla="*/ 0 h 5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25" h="533">
                  <a:moveTo>
                    <a:pt x="325" y="0"/>
                  </a:moveTo>
                  <a:lnTo>
                    <a:pt x="323" y="6"/>
                  </a:lnTo>
                  <a:lnTo>
                    <a:pt x="319" y="19"/>
                  </a:lnTo>
                  <a:lnTo>
                    <a:pt x="309" y="38"/>
                  </a:lnTo>
                  <a:lnTo>
                    <a:pt x="292" y="65"/>
                  </a:lnTo>
                  <a:lnTo>
                    <a:pt x="269" y="92"/>
                  </a:lnTo>
                  <a:lnTo>
                    <a:pt x="237" y="122"/>
                  </a:lnTo>
                  <a:lnTo>
                    <a:pt x="197" y="151"/>
                  </a:lnTo>
                  <a:lnTo>
                    <a:pt x="143" y="176"/>
                  </a:lnTo>
                  <a:lnTo>
                    <a:pt x="92" y="210"/>
                  </a:lnTo>
                  <a:lnTo>
                    <a:pt x="58" y="258"/>
                  </a:lnTo>
                  <a:lnTo>
                    <a:pt x="35" y="317"/>
                  </a:lnTo>
                  <a:lnTo>
                    <a:pt x="21" y="378"/>
                  </a:lnTo>
                  <a:lnTo>
                    <a:pt x="16" y="437"/>
                  </a:lnTo>
                  <a:lnTo>
                    <a:pt x="16" y="485"/>
                  </a:lnTo>
                  <a:lnTo>
                    <a:pt x="16" y="519"/>
                  </a:lnTo>
                  <a:lnTo>
                    <a:pt x="17" y="533"/>
                  </a:lnTo>
                  <a:lnTo>
                    <a:pt x="16" y="523"/>
                  </a:lnTo>
                  <a:lnTo>
                    <a:pt x="10" y="498"/>
                  </a:lnTo>
                  <a:lnTo>
                    <a:pt x="4" y="462"/>
                  </a:lnTo>
                  <a:lnTo>
                    <a:pt x="0" y="416"/>
                  </a:lnTo>
                  <a:lnTo>
                    <a:pt x="0" y="365"/>
                  </a:lnTo>
                  <a:lnTo>
                    <a:pt x="8" y="311"/>
                  </a:lnTo>
                  <a:lnTo>
                    <a:pt x="25" y="260"/>
                  </a:lnTo>
                  <a:lnTo>
                    <a:pt x="56" y="212"/>
                  </a:lnTo>
                  <a:lnTo>
                    <a:pt x="82" y="183"/>
                  </a:lnTo>
                  <a:lnTo>
                    <a:pt x="107" y="160"/>
                  </a:lnTo>
                  <a:lnTo>
                    <a:pt x="132" y="141"/>
                  </a:lnTo>
                  <a:lnTo>
                    <a:pt x="155" y="126"/>
                  </a:lnTo>
                  <a:lnTo>
                    <a:pt x="176" y="115"/>
                  </a:lnTo>
                  <a:lnTo>
                    <a:pt x="197" y="103"/>
                  </a:lnTo>
                  <a:lnTo>
                    <a:pt x="216" y="92"/>
                  </a:lnTo>
                  <a:lnTo>
                    <a:pt x="235" y="78"/>
                  </a:lnTo>
                  <a:lnTo>
                    <a:pt x="252" y="65"/>
                  </a:lnTo>
                  <a:lnTo>
                    <a:pt x="267" y="52"/>
                  </a:lnTo>
                  <a:lnTo>
                    <a:pt x="283" y="38"/>
                  </a:lnTo>
                  <a:lnTo>
                    <a:pt x="296" y="27"/>
                  </a:lnTo>
                  <a:lnTo>
                    <a:pt x="308" y="15"/>
                  </a:lnTo>
                  <a:lnTo>
                    <a:pt x="317" y="8"/>
                  </a:lnTo>
                  <a:lnTo>
                    <a:pt x="323" y="2"/>
                  </a:lnTo>
                  <a:lnTo>
                    <a:pt x="3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99" name="Freeform 69"/>
            <p:cNvSpPr>
              <a:spLocks/>
            </p:cNvSpPr>
            <p:nvPr/>
          </p:nvSpPr>
          <p:spPr bwMode="auto">
            <a:xfrm>
              <a:off x="5056188" y="2976563"/>
              <a:ext cx="206375" cy="377825"/>
            </a:xfrm>
            <a:custGeom>
              <a:avLst/>
              <a:gdLst>
                <a:gd name="T0" fmla="*/ 120337263 w 260"/>
                <a:gd name="T1" fmla="*/ 1897875 h 475"/>
                <a:gd name="T2" fmla="*/ 105846563 w 260"/>
                <a:gd name="T3" fmla="*/ 10755683 h 475"/>
                <a:gd name="T4" fmla="*/ 96396175 w 260"/>
                <a:gd name="T5" fmla="*/ 24042397 h 475"/>
                <a:gd name="T6" fmla="*/ 91986100 w 260"/>
                <a:gd name="T7" fmla="*/ 40492500 h 475"/>
                <a:gd name="T8" fmla="*/ 91986100 w 260"/>
                <a:gd name="T9" fmla="*/ 51881338 h 475"/>
                <a:gd name="T10" fmla="*/ 91986100 w 260"/>
                <a:gd name="T11" fmla="*/ 55044728 h 475"/>
                <a:gd name="T12" fmla="*/ 88205469 w 260"/>
                <a:gd name="T13" fmla="*/ 55044728 h 475"/>
                <a:gd name="T14" fmla="*/ 78755081 w 260"/>
                <a:gd name="T15" fmla="*/ 53146058 h 475"/>
                <a:gd name="T16" fmla="*/ 65524063 w 260"/>
                <a:gd name="T17" fmla="*/ 55044728 h 475"/>
                <a:gd name="T18" fmla="*/ 51033363 w 260"/>
                <a:gd name="T19" fmla="*/ 63902537 h 475"/>
                <a:gd name="T20" fmla="*/ 40952738 w 260"/>
                <a:gd name="T21" fmla="*/ 77188454 h 475"/>
                <a:gd name="T22" fmla="*/ 35282188 w 260"/>
                <a:gd name="T23" fmla="*/ 93638557 h 475"/>
                <a:gd name="T24" fmla="*/ 36542663 w 260"/>
                <a:gd name="T25" fmla="*/ 111987330 h 475"/>
                <a:gd name="T26" fmla="*/ 43472894 w 260"/>
                <a:gd name="T27" fmla="*/ 126538763 h 475"/>
                <a:gd name="T28" fmla="*/ 45993050 w 260"/>
                <a:gd name="T29" fmla="*/ 132865542 h 475"/>
                <a:gd name="T30" fmla="*/ 39692263 w 260"/>
                <a:gd name="T31" fmla="*/ 132865542 h 475"/>
                <a:gd name="T32" fmla="*/ 28982194 w 260"/>
                <a:gd name="T33" fmla="*/ 133498697 h 475"/>
                <a:gd name="T34" fmla="*/ 15751175 w 260"/>
                <a:gd name="T35" fmla="*/ 142356506 h 475"/>
                <a:gd name="T36" fmla="*/ 6300788 w 260"/>
                <a:gd name="T37" fmla="*/ 156907939 h 475"/>
                <a:gd name="T38" fmla="*/ 0 w 260"/>
                <a:gd name="T39" fmla="*/ 173358041 h 475"/>
                <a:gd name="T40" fmla="*/ 3780631 w 260"/>
                <a:gd name="T41" fmla="*/ 194237049 h 475"/>
                <a:gd name="T42" fmla="*/ 19531013 w 260"/>
                <a:gd name="T43" fmla="*/ 226504894 h 475"/>
                <a:gd name="T44" fmla="*/ 42212419 w 260"/>
                <a:gd name="T45" fmla="*/ 265098724 h 475"/>
                <a:gd name="T46" fmla="*/ 64264381 w 260"/>
                <a:gd name="T47" fmla="*/ 294203180 h 475"/>
                <a:gd name="T48" fmla="*/ 67413981 w 260"/>
                <a:gd name="T49" fmla="*/ 294203180 h 475"/>
                <a:gd name="T50" fmla="*/ 52293044 w 260"/>
                <a:gd name="T51" fmla="*/ 267629754 h 475"/>
                <a:gd name="T52" fmla="*/ 35282188 w 260"/>
                <a:gd name="T53" fmla="*/ 232831673 h 475"/>
                <a:gd name="T54" fmla="*/ 22051169 w 260"/>
                <a:gd name="T55" fmla="*/ 203728013 h 475"/>
                <a:gd name="T56" fmla="*/ 19531013 w 260"/>
                <a:gd name="T57" fmla="*/ 186644755 h 475"/>
                <a:gd name="T58" fmla="*/ 24571325 w 260"/>
                <a:gd name="T59" fmla="*/ 170194652 h 475"/>
                <a:gd name="T60" fmla="*/ 34022506 w 260"/>
                <a:gd name="T61" fmla="*/ 156907939 h 475"/>
                <a:gd name="T62" fmla="*/ 48513206 w 260"/>
                <a:gd name="T63" fmla="*/ 148050925 h 475"/>
                <a:gd name="T64" fmla="*/ 60483750 w 260"/>
                <a:gd name="T65" fmla="*/ 146152255 h 475"/>
                <a:gd name="T66" fmla="*/ 67413981 w 260"/>
                <a:gd name="T67" fmla="*/ 146785410 h 475"/>
                <a:gd name="T68" fmla="*/ 68674456 w 260"/>
                <a:gd name="T69" fmla="*/ 144886740 h 475"/>
                <a:gd name="T70" fmla="*/ 64264381 w 260"/>
                <a:gd name="T71" fmla="*/ 141090991 h 475"/>
                <a:gd name="T72" fmla="*/ 59224069 w 260"/>
                <a:gd name="T73" fmla="*/ 133498697 h 475"/>
                <a:gd name="T74" fmla="*/ 55443438 w 260"/>
                <a:gd name="T75" fmla="*/ 122743013 h 475"/>
                <a:gd name="T76" fmla="*/ 54183756 w 260"/>
                <a:gd name="T77" fmla="*/ 106925270 h 475"/>
                <a:gd name="T78" fmla="*/ 59224069 w 260"/>
                <a:gd name="T79" fmla="*/ 90475168 h 475"/>
                <a:gd name="T80" fmla="*/ 69934138 w 260"/>
                <a:gd name="T81" fmla="*/ 77188454 h 475"/>
                <a:gd name="T82" fmla="*/ 83165156 w 260"/>
                <a:gd name="T83" fmla="*/ 68330646 h 475"/>
                <a:gd name="T84" fmla="*/ 92615544 w 260"/>
                <a:gd name="T85" fmla="*/ 66432771 h 475"/>
                <a:gd name="T86" fmla="*/ 93876019 w 260"/>
                <a:gd name="T87" fmla="*/ 66432771 h 475"/>
                <a:gd name="T88" fmla="*/ 100176013 w 260"/>
                <a:gd name="T89" fmla="*/ 74658220 h 475"/>
                <a:gd name="T90" fmla="*/ 112147350 w 260"/>
                <a:gd name="T91" fmla="*/ 87944933 h 475"/>
                <a:gd name="T92" fmla="*/ 117187663 w 260"/>
                <a:gd name="T93" fmla="*/ 85413903 h 475"/>
                <a:gd name="T94" fmla="*/ 112147350 w 260"/>
                <a:gd name="T95" fmla="*/ 72127190 h 475"/>
                <a:gd name="T96" fmla="*/ 110886875 w 260"/>
                <a:gd name="T97" fmla="*/ 53779213 h 475"/>
                <a:gd name="T98" fmla="*/ 115927188 w 260"/>
                <a:gd name="T99" fmla="*/ 37329110 h 475"/>
                <a:gd name="T100" fmla="*/ 125377575 w 260"/>
                <a:gd name="T101" fmla="*/ 24042397 h 475"/>
                <a:gd name="T102" fmla="*/ 139869069 w 260"/>
                <a:gd name="T103" fmla="*/ 15184588 h 475"/>
                <a:gd name="T104" fmla="*/ 151839613 w 260"/>
                <a:gd name="T105" fmla="*/ 13286713 h 475"/>
                <a:gd name="T106" fmla="*/ 160030319 w 260"/>
                <a:gd name="T107" fmla="*/ 13919073 h 475"/>
                <a:gd name="T108" fmla="*/ 156879925 w 260"/>
                <a:gd name="T109" fmla="*/ 8224654 h 475"/>
                <a:gd name="T110" fmla="*/ 139869069 w 260"/>
                <a:gd name="T111" fmla="*/ 0 h 4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60" h="475">
                  <a:moveTo>
                    <a:pt x="205" y="0"/>
                  </a:moveTo>
                  <a:lnTo>
                    <a:pt x="191" y="3"/>
                  </a:lnTo>
                  <a:lnTo>
                    <a:pt x="180" y="7"/>
                  </a:lnTo>
                  <a:lnTo>
                    <a:pt x="168" y="17"/>
                  </a:lnTo>
                  <a:lnTo>
                    <a:pt x="161" y="26"/>
                  </a:lnTo>
                  <a:lnTo>
                    <a:pt x="153" y="38"/>
                  </a:lnTo>
                  <a:lnTo>
                    <a:pt x="147" y="51"/>
                  </a:lnTo>
                  <a:lnTo>
                    <a:pt x="146" y="64"/>
                  </a:lnTo>
                  <a:lnTo>
                    <a:pt x="146" y="80"/>
                  </a:lnTo>
                  <a:lnTo>
                    <a:pt x="146" y="82"/>
                  </a:lnTo>
                  <a:lnTo>
                    <a:pt x="146" y="84"/>
                  </a:lnTo>
                  <a:lnTo>
                    <a:pt x="146" y="87"/>
                  </a:lnTo>
                  <a:lnTo>
                    <a:pt x="147" y="89"/>
                  </a:lnTo>
                  <a:lnTo>
                    <a:pt x="140" y="87"/>
                  </a:lnTo>
                  <a:lnTo>
                    <a:pt x="132" y="84"/>
                  </a:lnTo>
                  <a:lnTo>
                    <a:pt x="125" y="84"/>
                  </a:lnTo>
                  <a:lnTo>
                    <a:pt x="117" y="84"/>
                  </a:lnTo>
                  <a:lnTo>
                    <a:pt x="104" y="87"/>
                  </a:lnTo>
                  <a:lnTo>
                    <a:pt x="92" y="91"/>
                  </a:lnTo>
                  <a:lnTo>
                    <a:pt x="81" y="101"/>
                  </a:lnTo>
                  <a:lnTo>
                    <a:pt x="73" y="110"/>
                  </a:lnTo>
                  <a:lnTo>
                    <a:pt x="65" y="122"/>
                  </a:lnTo>
                  <a:lnTo>
                    <a:pt x="60" y="135"/>
                  </a:lnTo>
                  <a:lnTo>
                    <a:pt x="56" y="148"/>
                  </a:lnTo>
                  <a:lnTo>
                    <a:pt x="56" y="164"/>
                  </a:lnTo>
                  <a:lnTo>
                    <a:pt x="58" y="177"/>
                  </a:lnTo>
                  <a:lnTo>
                    <a:pt x="63" y="189"/>
                  </a:lnTo>
                  <a:lnTo>
                    <a:pt x="69" y="200"/>
                  </a:lnTo>
                  <a:lnTo>
                    <a:pt x="77" y="210"/>
                  </a:lnTo>
                  <a:lnTo>
                    <a:pt x="73" y="210"/>
                  </a:lnTo>
                  <a:lnTo>
                    <a:pt x="69" y="210"/>
                  </a:lnTo>
                  <a:lnTo>
                    <a:pt x="63" y="210"/>
                  </a:lnTo>
                  <a:lnTo>
                    <a:pt x="60" y="210"/>
                  </a:lnTo>
                  <a:lnTo>
                    <a:pt x="46" y="211"/>
                  </a:lnTo>
                  <a:lnTo>
                    <a:pt x="35" y="217"/>
                  </a:lnTo>
                  <a:lnTo>
                    <a:pt x="25" y="225"/>
                  </a:lnTo>
                  <a:lnTo>
                    <a:pt x="16" y="234"/>
                  </a:lnTo>
                  <a:lnTo>
                    <a:pt x="10" y="248"/>
                  </a:lnTo>
                  <a:lnTo>
                    <a:pt x="4" y="259"/>
                  </a:lnTo>
                  <a:lnTo>
                    <a:pt x="0" y="274"/>
                  </a:lnTo>
                  <a:lnTo>
                    <a:pt x="0" y="290"/>
                  </a:lnTo>
                  <a:lnTo>
                    <a:pt x="6" y="307"/>
                  </a:lnTo>
                  <a:lnTo>
                    <a:pt x="16" y="330"/>
                  </a:lnTo>
                  <a:lnTo>
                    <a:pt x="31" y="358"/>
                  </a:lnTo>
                  <a:lnTo>
                    <a:pt x="48" y="391"/>
                  </a:lnTo>
                  <a:lnTo>
                    <a:pt x="67" y="419"/>
                  </a:lnTo>
                  <a:lnTo>
                    <a:pt x="86" y="446"/>
                  </a:lnTo>
                  <a:lnTo>
                    <a:pt x="102" y="465"/>
                  </a:lnTo>
                  <a:lnTo>
                    <a:pt x="113" y="475"/>
                  </a:lnTo>
                  <a:lnTo>
                    <a:pt x="107" y="465"/>
                  </a:lnTo>
                  <a:lnTo>
                    <a:pt x="96" y="446"/>
                  </a:lnTo>
                  <a:lnTo>
                    <a:pt x="83" y="423"/>
                  </a:lnTo>
                  <a:lnTo>
                    <a:pt x="69" y="395"/>
                  </a:lnTo>
                  <a:lnTo>
                    <a:pt x="56" y="368"/>
                  </a:lnTo>
                  <a:lnTo>
                    <a:pt x="42" y="341"/>
                  </a:lnTo>
                  <a:lnTo>
                    <a:pt x="35" y="322"/>
                  </a:lnTo>
                  <a:lnTo>
                    <a:pt x="31" y="311"/>
                  </a:lnTo>
                  <a:lnTo>
                    <a:pt x="31" y="295"/>
                  </a:lnTo>
                  <a:lnTo>
                    <a:pt x="35" y="282"/>
                  </a:lnTo>
                  <a:lnTo>
                    <a:pt x="39" y="269"/>
                  </a:lnTo>
                  <a:lnTo>
                    <a:pt x="46" y="257"/>
                  </a:lnTo>
                  <a:lnTo>
                    <a:pt x="54" y="248"/>
                  </a:lnTo>
                  <a:lnTo>
                    <a:pt x="65" y="238"/>
                  </a:lnTo>
                  <a:lnTo>
                    <a:pt x="77" y="234"/>
                  </a:lnTo>
                  <a:lnTo>
                    <a:pt x="88" y="231"/>
                  </a:lnTo>
                  <a:lnTo>
                    <a:pt x="96" y="231"/>
                  </a:lnTo>
                  <a:lnTo>
                    <a:pt x="102" y="231"/>
                  </a:lnTo>
                  <a:lnTo>
                    <a:pt x="107" y="232"/>
                  </a:lnTo>
                  <a:lnTo>
                    <a:pt x="113" y="234"/>
                  </a:lnTo>
                  <a:lnTo>
                    <a:pt x="109" y="229"/>
                  </a:lnTo>
                  <a:lnTo>
                    <a:pt x="105" y="225"/>
                  </a:lnTo>
                  <a:lnTo>
                    <a:pt x="102" y="223"/>
                  </a:lnTo>
                  <a:lnTo>
                    <a:pt x="98" y="219"/>
                  </a:lnTo>
                  <a:lnTo>
                    <a:pt x="94" y="211"/>
                  </a:lnTo>
                  <a:lnTo>
                    <a:pt x="90" y="204"/>
                  </a:lnTo>
                  <a:lnTo>
                    <a:pt x="88" y="194"/>
                  </a:lnTo>
                  <a:lnTo>
                    <a:pt x="86" y="185"/>
                  </a:lnTo>
                  <a:lnTo>
                    <a:pt x="86" y="169"/>
                  </a:lnTo>
                  <a:lnTo>
                    <a:pt x="88" y="156"/>
                  </a:lnTo>
                  <a:lnTo>
                    <a:pt x="94" y="143"/>
                  </a:lnTo>
                  <a:lnTo>
                    <a:pt x="102" y="131"/>
                  </a:lnTo>
                  <a:lnTo>
                    <a:pt x="111" y="122"/>
                  </a:lnTo>
                  <a:lnTo>
                    <a:pt x="121" y="112"/>
                  </a:lnTo>
                  <a:lnTo>
                    <a:pt x="132" y="108"/>
                  </a:lnTo>
                  <a:lnTo>
                    <a:pt x="146" y="105"/>
                  </a:lnTo>
                  <a:lnTo>
                    <a:pt x="147" y="105"/>
                  </a:lnTo>
                  <a:lnTo>
                    <a:pt x="149" y="105"/>
                  </a:lnTo>
                  <a:lnTo>
                    <a:pt x="151" y="105"/>
                  </a:lnTo>
                  <a:lnTo>
                    <a:pt x="159" y="118"/>
                  </a:lnTo>
                  <a:lnTo>
                    <a:pt x="168" y="129"/>
                  </a:lnTo>
                  <a:lnTo>
                    <a:pt x="178" y="139"/>
                  </a:lnTo>
                  <a:lnTo>
                    <a:pt x="191" y="145"/>
                  </a:lnTo>
                  <a:lnTo>
                    <a:pt x="186" y="135"/>
                  </a:lnTo>
                  <a:lnTo>
                    <a:pt x="182" y="126"/>
                  </a:lnTo>
                  <a:lnTo>
                    <a:pt x="178" y="114"/>
                  </a:lnTo>
                  <a:lnTo>
                    <a:pt x="176" y="101"/>
                  </a:lnTo>
                  <a:lnTo>
                    <a:pt x="176" y="85"/>
                  </a:lnTo>
                  <a:lnTo>
                    <a:pt x="178" y="72"/>
                  </a:lnTo>
                  <a:lnTo>
                    <a:pt x="184" y="59"/>
                  </a:lnTo>
                  <a:lnTo>
                    <a:pt x="191" y="47"/>
                  </a:lnTo>
                  <a:lnTo>
                    <a:pt x="199" y="38"/>
                  </a:lnTo>
                  <a:lnTo>
                    <a:pt x="210" y="28"/>
                  </a:lnTo>
                  <a:lnTo>
                    <a:pt x="222" y="24"/>
                  </a:lnTo>
                  <a:lnTo>
                    <a:pt x="235" y="21"/>
                  </a:lnTo>
                  <a:lnTo>
                    <a:pt x="241" y="21"/>
                  </a:lnTo>
                  <a:lnTo>
                    <a:pt x="249" y="22"/>
                  </a:lnTo>
                  <a:lnTo>
                    <a:pt x="254" y="22"/>
                  </a:lnTo>
                  <a:lnTo>
                    <a:pt x="260" y="24"/>
                  </a:lnTo>
                  <a:lnTo>
                    <a:pt x="249" y="13"/>
                  </a:lnTo>
                  <a:lnTo>
                    <a:pt x="235" y="5"/>
                  </a:lnTo>
                  <a:lnTo>
                    <a:pt x="222" y="0"/>
                  </a:lnTo>
                  <a:lnTo>
                    <a:pt x="2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0" name="Freeform 70"/>
            <p:cNvSpPr>
              <a:spLocks/>
            </p:cNvSpPr>
            <p:nvPr/>
          </p:nvSpPr>
          <p:spPr bwMode="auto">
            <a:xfrm>
              <a:off x="5262563" y="2962276"/>
              <a:ext cx="90488" cy="112713"/>
            </a:xfrm>
            <a:custGeom>
              <a:avLst/>
              <a:gdLst>
                <a:gd name="T0" fmla="*/ 37767331 w 115"/>
                <a:gd name="T1" fmla="*/ 0 h 144"/>
                <a:gd name="T2" fmla="*/ 29718620 w 115"/>
                <a:gd name="T3" fmla="*/ 1224971 h 144"/>
                <a:gd name="T4" fmla="*/ 22289162 w 115"/>
                <a:gd name="T5" fmla="*/ 4901450 h 144"/>
                <a:gd name="T6" fmla="*/ 15478169 w 115"/>
                <a:gd name="T7" fmla="*/ 9802900 h 144"/>
                <a:gd name="T8" fmla="*/ 10524935 w 115"/>
                <a:gd name="T9" fmla="*/ 15316444 h 144"/>
                <a:gd name="T10" fmla="*/ 6191740 w 115"/>
                <a:gd name="T11" fmla="*/ 22668619 h 144"/>
                <a:gd name="T12" fmla="*/ 2476224 w 115"/>
                <a:gd name="T13" fmla="*/ 30632889 h 144"/>
                <a:gd name="T14" fmla="*/ 0 w 115"/>
                <a:gd name="T15" fmla="*/ 38597941 h 144"/>
                <a:gd name="T16" fmla="*/ 0 w 115"/>
                <a:gd name="T17" fmla="*/ 48400841 h 144"/>
                <a:gd name="T18" fmla="*/ 2476224 w 115"/>
                <a:gd name="T19" fmla="*/ 62491531 h 144"/>
                <a:gd name="T20" fmla="*/ 9287216 w 115"/>
                <a:gd name="T21" fmla="*/ 74132279 h 144"/>
                <a:gd name="T22" fmla="*/ 17955180 w 115"/>
                <a:gd name="T23" fmla="*/ 82097331 h 144"/>
                <a:gd name="T24" fmla="*/ 29718620 w 115"/>
                <a:gd name="T25" fmla="*/ 88223753 h 144"/>
                <a:gd name="T26" fmla="*/ 24765385 w 115"/>
                <a:gd name="T27" fmla="*/ 82097331 h 144"/>
                <a:gd name="T28" fmla="*/ 22289162 w 115"/>
                <a:gd name="T29" fmla="*/ 76583004 h 144"/>
                <a:gd name="T30" fmla="*/ 20431404 w 115"/>
                <a:gd name="T31" fmla="*/ 69230829 h 144"/>
                <a:gd name="T32" fmla="*/ 19192898 w 115"/>
                <a:gd name="T33" fmla="*/ 62491531 h 144"/>
                <a:gd name="T34" fmla="*/ 19192898 w 115"/>
                <a:gd name="T35" fmla="*/ 52689414 h 144"/>
                <a:gd name="T36" fmla="*/ 20431404 w 115"/>
                <a:gd name="T37" fmla="*/ 43499391 h 144"/>
                <a:gd name="T38" fmla="*/ 23526880 w 115"/>
                <a:gd name="T39" fmla="*/ 36760093 h 144"/>
                <a:gd name="T40" fmla="*/ 28480114 w 115"/>
                <a:gd name="T41" fmla="*/ 28182946 h 144"/>
                <a:gd name="T42" fmla="*/ 33433349 w 115"/>
                <a:gd name="T43" fmla="*/ 22668619 h 144"/>
                <a:gd name="T44" fmla="*/ 40243554 w 115"/>
                <a:gd name="T45" fmla="*/ 17767169 h 144"/>
                <a:gd name="T46" fmla="*/ 47054547 w 115"/>
                <a:gd name="T47" fmla="*/ 14091473 h 144"/>
                <a:gd name="T48" fmla="*/ 55722510 w 115"/>
                <a:gd name="T49" fmla="*/ 12865719 h 144"/>
                <a:gd name="T50" fmla="*/ 60056492 w 115"/>
                <a:gd name="T51" fmla="*/ 12865719 h 144"/>
                <a:gd name="T52" fmla="*/ 63771221 w 115"/>
                <a:gd name="T53" fmla="*/ 12865719 h 144"/>
                <a:gd name="T54" fmla="*/ 67485950 w 115"/>
                <a:gd name="T55" fmla="*/ 12865719 h 144"/>
                <a:gd name="T56" fmla="*/ 71200680 w 115"/>
                <a:gd name="T57" fmla="*/ 14091473 h 144"/>
                <a:gd name="T58" fmla="*/ 63771221 w 115"/>
                <a:gd name="T59" fmla="*/ 7352175 h 144"/>
                <a:gd name="T60" fmla="*/ 56960229 w 115"/>
                <a:gd name="T61" fmla="*/ 2450725 h 144"/>
                <a:gd name="T62" fmla="*/ 47054547 w 115"/>
                <a:gd name="T63" fmla="*/ 0 h 144"/>
                <a:gd name="T64" fmla="*/ 37767331 w 115"/>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144">
                  <a:moveTo>
                    <a:pt x="61" y="0"/>
                  </a:moveTo>
                  <a:lnTo>
                    <a:pt x="48" y="2"/>
                  </a:lnTo>
                  <a:lnTo>
                    <a:pt x="36" y="8"/>
                  </a:lnTo>
                  <a:lnTo>
                    <a:pt x="25" y="16"/>
                  </a:lnTo>
                  <a:lnTo>
                    <a:pt x="17" y="25"/>
                  </a:lnTo>
                  <a:lnTo>
                    <a:pt x="10" y="37"/>
                  </a:lnTo>
                  <a:lnTo>
                    <a:pt x="4" y="50"/>
                  </a:lnTo>
                  <a:lnTo>
                    <a:pt x="0" y="63"/>
                  </a:lnTo>
                  <a:lnTo>
                    <a:pt x="0" y="79"/>
                  </a:lnTo>
                  <a:lnTo>
                    <a:pt x="4" y="102"/>
                  </a:lnTo>
                  <a:lnTo>
                    <a:pt x="15" y="121"/>
                  </a:lnTo>
                  <a:lnTo>
                    <a:pt x="29" y="134"/>
                  </a:lnTo>
                  <a:lnTo>
                    <a:pt x="48" y="144"/>
                  </a:lnTo>
                  <a:lnTo>
                    <a:pt x="40" y="134"/>
                  </a:lnTo>
                  <a:lnTo>
                    <a:pt x="36" y="125"/>
                  </a:lnTo>
                  <a:lnTo>
                    <a:pt x="33" y="113"/>
                  </a:lnTo>
                  <a:lnTo>
                    <a:pt x="31" y="102"/>
                  </a:lnTo>
                  <a:lnTo>
                    <a:pt x="31" y="86"/>
                  </a:lnTo>
                  <a:lnTo>
                    <a:pt x="33" y="71"/>
                  </a:lnTo>
                  <a:lnTo>
                    <a:pt x="38" y="60"/>
                  </a:lnTo>
                  <a:lnTo>
                    <a:pt x="46" y="46"/>
                  </a:lnTo>
                  <a:lnTo>
                    <a:pt x="54" y="37"/>
                  </a:lnTo>
                  <a:lnTo>
                    <a:pt x="65" y="29"/>
                  </a:lnTo>
                  <a:lnTo>
                    <a:pt x="76" y="23"/>
                  </a:lnTo>
                  <a:lnTo>
                    <a:pt x="90" y="21"/>
                  </a:lnTo>
                  <a:lnTo>
                    <a:pt x="97" y="21"/>
                  </a:lnTo>
                  <a:lnTo>
                    <a:pt x="103" y="21"/>
                  </a:lnTo>
                  <a:lnTo>
                    <a:pt x="109" y="21"/>
                  </a:lnTo>
                  <a:lnTo>
                    <a:pt x="115" y="23"/>
                  </a:lnTo>
                  <a:lnTo>
                    <a:pt x="103" y="12"/>
                  </a:lnTo>
                  <a:lnTo>
                    <a:pt x="92" y="4"/>
                  </a:lnTo>
                  <a:lnTo>
                    <a:pt x="76"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1" name="Freeform 71"/>
            <p:cNvSpPr>
              <a:spLocks/>
            </p:cNvSpPr>
            <p:nvPr/>
          </p:nvSpPr>
          <p:spPr bwMode="auto">
            <a:xfrm>
              <a:off x="5348288" y="2954338"/>
              <a:ext cx="92075" cy="114300"/>
            </a:xfrm>
            <a:custGeom>
              <a:avLst/>
              <a:gdLst>
                <a:gd name="T0" fmla="*/ 39792554 w 114"/>
                <a:gd name="T1" fmla="*/ 0 h 145"/>
                <a:gd name="T2" fmla="*/ 31311961 w 114"/>
                <a:gd name="T3" fmla="*/ 2485434 h 145"/>
                <a:gd name="T4" fmla="*/ 23483971 w 114"/>
                <a:gd name="T5" fmla="*/ 4970868 h 145"/>
                <a:gd name="T6" fmla="*/ 16308582 w 114"/>
                <a:gd name="T7" fmla="*/ 10563685 h 145"/>
                <a:gd name="T8" fmla="*/ 11089384 w 114"/>
                <a:gd name="T9" fmla="*/ 16776875 h 145"/>
                <a:gd name="T10" fmla="*/ 5870993 w 114"/>
                <a:gd name="T11" fmla="*/ 23612015 h 145"/>
                <a:gd name="T12" fmla="*/ 2609599 w 114"/>
                <a:gd name="T13" fmla="*/ 31690266 h 145"/>
                <a:gd name="T14" fmla="*/ 0 w 114"/>
                <a:gd name="T15" fmla="*/ 40389679 h 145"/>
                <a:gd name="T16" fmla="*/ 0 w 114"/>
                <a:gd name="T17" fmla="*/ 49710252 h 145"/>
                <a:gd name="T18" fmla="*/ 3913995 w 114"/>
                <a:gd name="T19" fmla="*/ 62759371 h 145"/>
                <a:gd name="T20" fmla="*/ 9784988 w 114"/>
                <a:gd name="T21" fmla="*/ 74565379 h 145"/>
                <a:gd name="T22" fmla="*/ 19569976 w 114"/>
                <a:gd name="T23" fmla="*/ 83885952 h 145"/>
                <a:gd name="T24" fmla="*/ 31311961 w 114"/>
                <a:gd name="T25" fmla="*/ 90099931 h 145"/>
                <a:gd name="T26" fmla="*/ 27397966 w 114"/>
                <a:gd name="T27" fmla="*/ 83885952 h 145"/>
                <a:gd name="T28" fmla="*/ 23483971 w 114"/>
                <a:gd name="T29" fmla="*/ 78293923 h 145"/>
                <a:gd name="T30" fmla="*/ 20875179 w 114"/>
                <a:gd name="T31" fmla="*/ 70836834 h 145"/>
                <a:gd name="T32" fmla="*/ 19569976 w 114"/>
                <a:gd name="T33" fmla="*/ 62759371 h 145"/>
                <a:gd name="T34" fmla="*/ 19569976 w 114"/>
                <a:gd name="T35" fmla="*/ 53438797 h 145"/>
                <a:gd name="T36" fmla="*/ 22179575 w 114"/>
                <a:gd name="T37" fmla="*/ 44739385 h 145"/>
                <a:gd name="T38" fmla="*/ 26093570 w 114"/>
                <a:gd name="T39" fmla="*/ 36661134 h 145"/>
                <a:gd name="T40" fmla="*/ 30007566 w 114"/>
                <a:gd name="T41" fmla="*/ 29825994 h 145"/>
                <a:gd name="T42" fmla="*/ 35878558 w 114"/>
                <a:gd name="T43" fmla="*/ 23612015 h 145"/>
                <a:gd name="T44" fmla="*/ 42402153 w 114"/>
                <a:gd name="T45" fmla="*/ 18641148 h 145"/>
                <a:gd name="T46" fmla="*/ 49577541 w 114"/>
                <a:gd name="T47" fmla="*/ 15534552 h 145"/>
                <a:gd name="T48" fmla="*/ 58710735 w 114"/>
                <a:gd name="T49" fmla="*/ 14291441 h 145"/>
                <a:gd name="T50" fmla="*/ 63277332 w 114"/>
                <a:gd name="T51" fmla="*/ 14291441 h 145"/>
                <a:gd name="T52" fmla="*/ 67191327 w 114"/>
                <a:gd name="T53" fmla="*/ 14291441 h 145"/>
                <a:gd name="T54" fmla="*/ 71105323 w 114"/>
                <a:gd name="T55" fmla="*/ 14291441 h 145"/>
                <a:gd name="T56" fmla="*/ 74366716 w 114"/>
                <a:gd name="T57" fmla="*/ 15534552 h 145"/>
                <a:gd name="T58" fmla="*/ 67191327 w 114"/>
                <a:gd name="T59" fmla="*/ 8078251 h 145"/>
                <a:gd name="T60" fmla="*/ 59362529 w 114"/>
                <a:gd name="T61" fmla="*/ 3728545 h 145"/>
                <a:gd name="T62" fmla="*/ 49577541 w 114"/>
                <a:gd name="T63" fmla="*/ 0 h 145"/>
                <a:gd name="T64" fmla="*/ 39792554 w 114"/>
                <a:gd name="T65" fmla="*/ 0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45">
                  <a:moveTo>
                    <a:pt x="61" y="0"/>
                  </a:moveTo>
                  <a:lnTo>
                    <a:pt x="48" y="4"/>
                  </a:lnTo>
                  <a:lnTo>
                    <a:pt x="36" y="8"/>
                  </a:lnTo>
                  <a:lnTo>
                    <a:pt x="25" y="17"/>
                  </a:lnTo>
                  <a:lnTo>
                    <a:pt x="17" y="27"/>
                  </a:lnTo>
                  <a:lnTo>
                    <a:pt x="9" y="38"/>
                  </a:lnTo>
                  <a:lnTo>
                    <a:pt x="4" y="51"/>
                  </a:lnTo>
                  <a:lnTo>
                    <a:pt x="0" y="65"/>
                  </a:lnTo>
                  <a:lnTo>
                    <a:pt x="0" y="80"/>
                  </a:lnTo>
                  <a:lnTo>
                    <a:pt x="6" y="101"/>
                  </a:lnTo>
                  <a:lnTo>
                    <a:pt x="15" y="120"/>
                  </a:lnTo>
                  <a:lnTo>
                    <a:pt x="30" y="135"/>
                  </a:lnTo>
                  <a:lnTo>
                    <a:pt x="48" y="145"/>
                  </a:lnTo>
                  <a:lnTo>
                    <a:pt x="42" y="135"/>
                  </a:lnTo>
                  <a:lnTo>
                    <a:pt x="36" y="126"/>
                  </a:lnTo>
                  <a:lnTo>
                    <a:pt x="32" y="114"/>
                  </a:lnTo>
                  <a:lnTo>
                    <a:pt x="30" y="101"/>
                  </a:lnTo>
                  <a:lnTo>
                    <a:pt x="30" y="86"/>
                  </a:lnTo>
                  <a:lnTo>
                    <a:pt x="34" y="72"/>
                  </a:lnTo>
                  <a:lnTo>
                    <a:pt x="40" y="59"/>
                  </a:lnTo>
                  <a:lnTo>
                    <a:pt x="46" y="48"/>
                  </a:lnTo>
                  <a:lnTo>
                    <a:pt x="55" y="38"/>
                  </a:lnTo>
                  <a:lnTo>
                    <a:pt x="65" y="30"/>
                  </a:lnTo>
                  <a:lnTo>
                    <a:pt x="76" y="25"/>
                  </a:lnTo>
                  <a:lnTo>
                    <a:pt x="90" y="23"/>
                  </a:lnTo>
                  <a:lnTo>
                    <a:pt x="97" y="23"/>
                  </a:lnTo>
                  <a:lnTo>
                    <a:pt x="103" y="23"/>
                  </a:lnTo>
                  <a:lnTo>
                    <a:pt x="109" y="23"/>
                  </a:lnTo>
                  <a:lnTo>
                    <a:pt x="114" y="25"/>
                  </a:lnTo>
                  <a:lnTo>
                    <a:pt x="103" y="13"/>
                  </a:lnTo>
                  <a:lnTo>
                    <a:pt x="91" y="6"/>
                  </a:lnTo>
                  <a:lnTo>
                    <a:pt x="76" y="0"/>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2" name="Freeform 72"/>
            <p:cNvSpPr>
              <a:spLocks/>
            </p:cNvSpPr>
            <p:nvPr/>
          </p:nvSpPr>
          <p:spPr bwMode="auto">
            <a:xfrm>
              <a:off x="5435601" y="2936876"/>
              <a:ext cx="344488" cy="125413"/>
            </a:xfrm>
            <a:custGeom>
              <a:avLst/>
              <a:gdLst>
                <a:gd name="T0" fmla="*/ 108496298 w 435"/>
                <a:gd name="T1" fmla="*/ 2520166 h 158"/>
                <a:gd name="T2" fmla="*/ 92190532 w 435"/>
                <a:gd name="T3" fmla="*/ 6300813 h 158"/>
                <a:gd name="T4" fmla="*/ 79020796 w 435"/>
                <a:gd name="T5" fmla="*/ 10710905 h 158"/>
                <a:gd name="T6" fmla="*/ 70240707 w 435"/>
                <a:gd name="T7" fmla="*/ 17010924 h 158"/>
                <a:gd name="T8" fmla="*/ 59579002 w 435"/>
                <a:gd name="T9" fmla="*/ 14490758 h 158"/>
                <a:gd name="T10" fmla="*/ 45154853 w 435"/>
                <a:gd name="T11" fmla="*/ 8190739 h 158"/>
                <a:gd name="T12" fmla="*/ 28221882 w 435"/>
                <a:gd name="T13" fmla="*/ 10710905 h 158"/>
                <a:gd name="T14" fmla="*/ 14424148 w 435"/>
                <a:gd name="T15" fmla="*/ 19531090 h 158"/>
                <a:gd name="T16" fmla="*/ 4389648 w 435"/>
                <a:gd name="T17" fmla="*/ 32762162 h 158"/>
                <a:gd name="T18" fmla="*/ 0 w 435"/>
                <a:gd name="T19" fmla="*/ 49143640 h 158"/>
                <a:gd name="T20" fmla="*/ 1881617 w 435"/>
                <a:gd name="T21" fmla="*/ 72455376 h 158"/>
                <a:gd name="T22" fmla="*/ 17560177 w 435"/>
                <a:gd name="T23" fmla="*/ 93876393 h 158"/>
                <a:gd name="T24" fmla="*/ 25085854 w 435"/>
                <a:gd name="T25" fmla="*/ 93876393 h 158"/>
                <a:gd name="T26" fmla="*/ 18814588 w 435"/>
                <a:gd name="T27" fmla="*/ 80645322 h 158"/>
                <a:gd name="T28" fmla="*/ 17560177 w 435"/>
                <a:gd name="T29" fmla="*/ 62374711 h 158"/>
                <a:gd name="T30" fmla="*/ 23831442 w 435"/>
                <a:gd name="T31" fmla="*/ 45993233 h 158"/>
                <a:gd name="T32" fmla="*/ 33238736 w 435"/>
                <a:gd name="T33" fmla="*/ 32762162 h 158"/>
                <a:gd name="T34" fmla="*/ 47662885 w 435"/>
                <a:gd name="T35" fmla="*/ 23941977 h 158"/>
                <a:gd name="T36" fmla="*/ 58324590 w 435"/>
                <a:gd name="T37" fmla="*/ 21421810 h 158"/>
                <a:gd name="T38" fmla="*/ 62087825 w 435"/>
                <a:gd name="T39" fmla="*/ 21421810 h 158"/>
                <a:gd name="T40" fmla="*/ 59579002 w 435"/>
                <a:gd name="T41" fmla="*/ 28982309 h 158"/>
                <a:gd name="T42" fmla="*/ 59579002 w 435"/>
                <a:gd name="T43" fmla="*/ 38432734 h 158"/>
                <a:gd name="T44" fmla="*/ 60833413 w 435"/>
                <a:gd name="T45" fmla="*/ 39692421 h 158"/>
                <a:gd name="T46" fmla="*/ 67104679 w 435"/>
                <a:gd name="T47" fmla="*/ 37172254 h 158"/>
                <a:gd name="T48" fmla="*/ 80275207 w 435"/>
                <a:gd name="T49" fmla="*/ 32762162 h 158"/>
                <a:gd name="T50" fmla="*/ 102852238 w 435"/>
                <a:gd name="T51" fmla="*/ 25201663 h 158"/>
                <a:gd name="T52" fmla="*/ 134836563 w 435"/>
                <a:gd name="T53" fmla="*/ 17010924 h 158"/>
                <a:gd name="T54" fmla="*/ 174347357 w 435"/>
                <a:gd name="T55" fmla="*/ 17010924 h 158"/>
                <a:gd name="T56" fmla="*/ 211975741 w 435"/>
                <a:gd name="T57" fmla="*/ 25201663 h 158"/>
                <a:gd name="T58" fmla="*/ 235807184 w 435"/>
                <a:gd name="T59" fmla="*/ 38432734 h 158"/>
                <a:gd name="T60" fmla="*/ 238943212 w 435"/>
                <a:gd name="T61" fmla="*/ 52923492 h 158"/>
                <a:gd name="T62" fmla="*/ 225773476 w 435"/>
                <a:gd name="T63" fmla="*/ 55443659 h 158"/>
                <a:gd name="T64" fmla="*/ 203195653 w 435"/>
                <a:gd name="T65" fmla="*/ 54183972 h 158"/>
                <a:gd name="T66" fmla="*/ 183127445 w 435"/>
                <a:gd name="T67" fmla="*/ 55443659 h 158"/>
                <a:gd name="T68" fmla="*/ 164940062 w 435"/>
                <a:gd name="T69" fmla="*/ 72455376 h 158"/>
                <a:gd name="T70" fmla="*/ 163685651 w 435"/>
                <a:gd name="T71" fmla="*/ 95136873 h 158"/>
                <a:gd name="T72" fmla="*/ 166194474 w 435"/>
                <a:gd name="T73" fmla="*/ 97657039 h 158"/>
                <a:gd name="T74" fmla="*/ 174347357 w 435"/>
                <a:gd name="T75" fmla="*/ 85685654 h 158"/>
                <a:gd name="T76" fmla="*/ 191280328 w 435"/>
                <a:gd name="T77" fmla="*/ 74345303 h 158"/>
                <a:gd name="T78" fmla="*/ 210721330 w 435"/>
                <a:gd name="T79" fmla="*/ 74345303 h 158"/>
                <a:gd name="T80" fmla="*/ 233299152 w 435"/>
                <a:gd name="T81" fmla="*/ 74345303 h 158"/>
                <a:gd name="T82" fmla="*/ 257130595 w 435"/>
                <a:gd name="T83" fmla="*/ 68674730 h 158"/>
                <a:gd name="T84" fmla="*/ 272809154 w 435"/>
                <a:gd name="T85" fmla="*/ 49143640 h 158"/>
                <a:gd name="T86" fmla="*/ 252112949 w 435"/>
                <a:gd name="T87" fmla="*/ 27721829 h 158"/>
                <a:gd name="T88" fmla="*/ 206958887 w 435"/>
                <a:gd name="T89" fmla="*/ 8190739 h 158"/>
                <a:gd name="T90" fmla="*/ 148007091 w 435"/>
                <a:gd name="T91" fmla="*/ 0 h 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35" h="158">
                  <a:moveTo>
                    <a:pt x="191" y="2"/>
                  </a:moveTo>
                  <a:lnTo>
                    <a:pt x="173" y="4"/>
                  </a:lnTo>
                  <a:lnTo>
                    <a:pt x="158" y="8"/>
                  </a:lnTo>
                  <a:lnTo>
                    <a:pt x="147" y="10"/>
                  </a:lnTo>
                  <a:lnTo>
                    <a:pt x="135" y="13"/>
                  </a:lnTo>
                  <a:lnTo>
                    <a:pt x="126" y="17"/>
                  </a:lnTo>
                  <a:lnTo>
                    <a:pt x="118" y="23"/>
                  </a:lnTo>
                  <a:lnTo>
                    <a:pt x="112" y="27"/>
                  </a:lnTo>
                  <a:lnTo>
                    <a:pt x="107" y="31"/>
                  </a:lnTo>
                  <a:lnTo>
                    <a:pt x="95" y="23"/>
                  </a:lnTo>
                  <a:lnTo>
                    <a:pt x="84" y="17"/>
                  </a:lnTo>
                  <a:lnTo>
                    <a:pt x="72" y="13"/>
                  </a:lnTo>
                  <a:lnTo>
                    <a:pt x="59" y="13"/>
                  </a:lnTo>
                  <a:lnTo>
                    <a:pt x="45" y="17"/>
                  </a:lnTo>
                  <a:lnTo>
                    <a:pt x="34" y="21"/>
                  </a:lnTo>
                  <a:lnTo>
                    <a:pt x="23" y="31"/>
                  </a:lnTo>
                  <a:lnTo>
                    <a:pt x="15" y="40"/>
                  </a:lnTo>
                  <a:lnTo>
                    <a:pt x="7" y="52"/>
                  </a:lnTo>
                  <a:lnTo>
                    <a:pt x="2" y="65"/>
                  </a:lnTo>
                  <a:lnTo>
                    <a:pt x="0" y="78"/>
                  </a:lnTo>
                  <a:lnTo>
                    <a:pt x="0" y="94"/>
                  </a:lnTo>
                  <a:lnTo>
                    <a:pt x="3" y="115"/>
                  </a:lnTo>
                  <a:lnTo>
                    <a:pt x="15" y="134"/>
                  </a:lnTo>
                  <a:lnTo>
                    <a:pt x="28" y="149"/>
                  </a:lnTo>
                  <a:lnTo>
                    <a:pt x="45" y="158"/>
                  </a:lnTo>
                  <a:lnTo>
                    <a:pt x="40" y="149"/>
                  </a:lnTo>
                  <a:lnTo>
                    <a:pt x="34" y="139"/>
                  </a:lnTo>
                  <a:lnTo>
                    <a:pt x="30" y="128"/>
                  </a:lnTo>
                  <a:lnTo>
                    <a:pt x="28" y="115"/>
                  </a:lnTo>
                  <a:lnTo>
                    <a:pt x="28" y="99"/>
                  </a:lnTo>
                  <a:lnTo>
                    <a:pt x="32" y="86"/>
                  </a:lnTo>
                  <a:lnTo>
                    <a:pt x="38" y="73"/>
                  </a:lnTo>
                  <a:lnTo>
                    <a:pt x="45" y="61"/>
                  </a:lnTo>
                  <a:lnTo>
                    <a:pt x="53" y="52"/>
                  </a:lnTo>
                  <a:lnTo>
                    <a:pt x="65" y="42"/>
                  </a:lnTo>
                  <a:lnTo>
                    <a:pt x="76" y="38"/>
                  </a:lnTo>
                  <a:lnTo>
                    <a:pt x="89" y="34"/>
                  </a:lnTo>
                  <a:lnTo>
                    <a:pt x="93" y="34"/>
                  </a:lnTo>
                  <a:lnTo>
                    <a:pt x="95" y="34"/>
                  </a:lnTo>
                  <a:lnTo>
                    <a:pt x="99" y="34"/>
                  </a:lnTo>
                  <a:lnTo>
                    <a:pt x="101" y="34"/>
                  </a:lnTo>
                  <a:lnTo>
                    <a:pt x="95" y="46"/>
                  </a:lnTo>
                  <a:lnTo>
                    <a:pt x="93" y="53"/>
                  </a:lnTo>
                  <a:lnTo>
                    <a:pt x="95" y="61"/>
                  </a:lnTo>
                  <a:lnTo>
                    <a:pt x="95" y="63"/>
                  </a:lnTo>
                  <a:lnTo>
                    <a:pt x="97" y="63"/>
                  </a:lnTo>
                  <a:lnTo>
                    <a:pt x="99" y="61"/>
                  </a:lnTo>
                  <a:lnTo>
                    <a:pt x="107" y="59"/>
                  </a:lnTo>
                  <a:lnTo>
                    <a:pt x="116" y="55"/>
                  </a:lnTo>
                  <a:lnTo>
                    <a:pt x="128" y="52"/>
                  </a:lnTo>
                  <a:lnTo>
                    <a:pt x="143" y="46"/>
                  </a:lnTo>
                  <a:lnTo>
                    <a:pt x="164" y="40"/>
                  </a:lnTo>
                  <a:lnTo>
                    <a:pt x="187" y="32"/>
                  </a:lnTo>
                  <a:lnTo>
                    <a:pt x="215" y="27"/>
                  </a:lnTo>
                  <a:lnTo>
                    <a:pt x="246" y="25"/>
                  </a:lnTo>
                  <a:lnTo>
                    <a:pt x="278" y="27"/>
                  </a:lnTo>
                  <a:lnTo>
                    <a:pt x="309" y="32"/>
                  </a:lnTo>
                  <a:lnTo>
                    <a:pt x="338" y="40"/>
                  </a:lnTo>
                  <a:lnTo>
                    <a:pt x="360" y="50"/>
                  </a:lnTo>
                  <a:lnTo>
                    <a:pt x="376" y="61"/>
                  </a:lnTo>
                  <a:lnTo>
                    <a:pt x="383" y="74"/>
                  </a:lnTo>
                  <a:lnTo>
                    <a:pt x="381" y="84"/>
                  </a:lnTo>
                  <a:lnTo>
                    <a:pt x="374" y="88"/>
                  </a:lnTo>
                  <a:lnTo>
                    <a:pt x="360" y="88"/>
                  </a:lnTo>
                  <a:lnTo>
                    <a:pt x="343" y="88"/>
                  </a:lnTo>
                  <a:lnTo>
                    <a:pt x="324" y="86"/>
                  </a:lnTo>
                  <a:lnTo>
                    <a:pt x="307" y="86"/>
                  </a:lnTo>
                  <a:lnTo>
                    <a:pt x="292" y="88"/>
                  </a:lnTo>
                  <a:lnTo>
                    <a:pt x="278" y="95"/>
                  </a:lnTo>
                  <a:lnTo>
                    <a:pt x="263" y="115"/>
                  </a:lnTo>
                  <a:lnTo>
                    <a:pt x="259" y="136"/>
                  </a:lnTo>
                  <a:lnTo>
                    <a:pt x="261" y="151"/>
                  </a:lnTo>
                  <a:lnTo>
                    <a:pt x="263" y="157"/>
                  </a:lnTo>
                  <a:lnTo>
                    <a:pt x="265" y="155"/>
                  </a:lnTo>
                  <a:lnTo>
                    <a:pt x="269" y="147"/>
                  </a:lnTo>
                  <a:lnTo>
                    <a:pt x="278" y="136"/>
                  </a:lnTo>
                  <a:lnTo>
                    <a:pt x="294" y="124"/>
                  </a:lnTo>
                  <a:lnTo>
                    <a:pt x="305" y="118"/>
                  </a:lnTo>
                  <a:lnTo>
                    <a:pt x="318" y="118"/>
                  </a:lnTo>
                  <a:lnTo>
                    <a:pt x="336" y="118"/>
                  </a:lnTo>
                  <a:lnTo>
                    <a:pt x="353" y="118"/>
                  </a:lnTo>
                  <a:lnTo>
                    <a:pt x="372" y="118"/>
                  </a:lnTo>
                  <a:lnTo>
                    <a:pt x="391" y="115"/>
                  </a:lnTo>
                  <a:lnTo>
                    <a:pt x="410" y="109"/>
                  </a:lnTo>
                  <a:lnTo>
                    <a:pt x="427" y="95"/>
                  </a:lnTo>
                  <a:lnTo>
                    <a:pt x="435" y="78"/>
                  </a:lnTo>
                  <a:lnTo>
                    <a:pt x="425" y="61"/>
                  </a:lnTo>
                  <a:lnTo>
                    <a:pt x="402" y="44"/>
                  </a:lnTo>
                  <a:lnTo>
                    <a:pt x="370" y="27"/>
                  </a:lnTo>
                  <a:lnTo>
                    <a:pt x="330" y="13"/>
                  </a:lnTo>
                  <a:lnTo>
                    <a:pt x="284" y="4"/>
                  </a:lnTo>
                  <a:lnTo>
                    <a:pt x="236" y="0"/>
                  </a:lnTo>
                  <a:lnTo>
                    <a:pt x="19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3" name="Freeform 73"/>
            <p:cNvSpPr>
              <a:spLocks/>
            </p:cNvSpPr>
            <p:nvPr/>
          </p:nvSpPr>
          <p:spPr bwMode="auto">
            <a:xfrm>
              <a:off x="3686176" y="3333751"/>
              <a:ext cx="1430338" cy="2036763"/>
            </a:xfrm>
            <a:custGeom>
              <a:avLst/>
              <a:gdLst>
                <a:gd name="T0" fmla="*/ 229334299 w 1802"/>
                <a:gd name="T1" fmla="*/ 1590828630 h 2565"/>
                <a:gd name="T2" fmla="*/ 178931156 w 1802"/>
                <a:gd name="T3" fmla="*/ 1529667773 h 2565"/>
                <a:gd name="T4" fmla="*/ 133568328 w 1802"/>
                <a:gd name="T5" fmla="*/ 1454634695 h 2565"/>
                <a:gd name="T6" fmla="*/ 96396209 w 1802"/>
                <a:gd name="T7" fmla="*/ 1368251328 h 2565"/>
                <a:gd name="T8" fmla="*/ 68674480 w 1802"/>
                <a:gd name="T9" fmla="*/ 1266105877 h 2565"/>
                <a:gd name="T10" fmla="*/ 51663618 w 1802"/>
                <a:gd name="T11" fmla="*/ 1150718687 h 2565"/>
                <a:gd name="T12" fmla="*/ 49143461 w 1802"/>
                <a:gd name="T13" fmla="*/ 1018306858 h 2565"/>
                <a:gd name="T14" fmla="*/ 62373691 w 1802"/>
                <a:gd name="T15" fmla="*/ 868871185 h 2565"/>
                <a:gd name="T16" fmla="*/ 86315580 w 1802"/>
                <a:gd name="T17" fmla="*/ 743395467 h 2565"/>
                <a:gd name="T18" fmla="*/ 122857462 w 1802"/>
                <a:gd name="T19" fmla="*/ 658273861 h 2565"/>
                <a:gd name="T20" fmla="*/ 174521080 w 1802"/>
                <a:gd name="T21" fmla="*/ 576305466 h 2565"/>
                <a:gd name="T22" fmla="*/ 241935085 w 1802"/>
                <a:gd name="T23" fmla="*/ 499380143 h 2565"/>
                <a:gd name="T24" fmla="*/ 318800274 w 1802"/>
                <a:gd name="T25" fmla="*/ 426868998 h 2565"/>
                <a:gd name="T26" fmla="*/ 405115060 w 1802"/>
                <a:gd name="T27" fmla="*/ 360032997 h 2565"/>
                <a:gd name="T28" fmla="*/ 496470955 w 1802"/>
                <a:gd name="T29" fmla="*/ 296979897 h 2565"/>
                <a:gd name="T30" fmla="*/ 591607482 w 1802"/>
                <a:gd name="T31" fmla="*/ 240862907 h 2565"/>
                <a:gd name="T32" fmla="*/ 686743215 w 1802"/>
                <a:gd name="T33" fmla="*/ 189159301 h 2565"/>
                <a:gd name="T34" fmla="*/ 779358791 w 1802"/>
                <a:gd name="T35" fmla="*/ 143130840 h 2565"/>
                <a:gd name="T36" fmla="*/ 865674371 w 1802"/>
                <a:gd name="T37" fmla="*/ 103407212 h 2565"/>
                <a:gd name="T38" fmla="*/ 946319400 w 1802"/>
                <a:gd name="T39" fmla="*/ 69989212 h 2565"/>
                <a:gd name="T40" fmla="*/ 1014993880 w 1802"/>
                <a:gd name="T41" fmla="*/ 43506528 h 2565"/>
                <a:gd name="T42" fmla="*/ 1071697018 w 1802"/>
                <a:gd name="T43" fmla="*/ 21438022 h 2565"/>
                <a:gd name="T44" fmla="*/ 1111389295 w 1802"/>
                <a:gd name="T45" fmla="*/ 8197078 h 2565"/>
                <a:gd name="T46" fmla="*/ 1132811027 w 1802"/>
                <a:gd name="T47" fmla="*/ 1260967 h 2565"/>
                <a:gd name="T48" fmla="*/ 1131550552 w 1802"/>
                <a:gd name="T49" fmla="*/ 0 h 2565"/>
                <a:gd name="T50" fmla="*/ 1107609456 w 1802"/>
                <a:gd name="T51" fmla="*/ 5043867 h 2565"/>
                <a:gd name="T52" fmla="*/ 1062876865 w 1802"/>
                <a:gd name="T53" fmla="*/ 14501911 h 2565"/>
                <a:gd name="T54" fmla="*/ 999242699 w 1802"/>
                <a:gd name="T55" fmla="*/ 29004617 h 2565"/>
                <a:gd name="T56" fmla="*/ 921117828 w 1802"/>
                <a:gd name="T57" fmla="*/ 49181672 h 2565"/>
                <a:gd name="T58" fmla="*/ 832282091 w 1802"/>
                <a:gd name="T59" fmla="*/ 76924529 h 2565"/>
                <a:gd name="T60" fmla="*/ 734626201 w 1802"/>
                <a:gd name="T61" fmla="*/ 110973012 h 2565"/>
                <a:gd name="T62" fmla="*/ 631299758 w 1802"/>
                <a:gd name="T63" fmla="*/ 152588090 h 2565"/>
                <a:gd name="T64" fmla="*/ 526712840 w 1802"/>
                <a:gd name="T65" fmla="*/ 203661213 h 2565"/>
                <a:gd name="T66" fmla="*/ 423386398 w 1802"/>
                <a:gd name="T67" fmla="*/ 262300930 h 2565"/>
                <a:gd name="T68" fmla="*/ 323210350 w 1802"/>
                <a:gd name="T69" fmla="*/ 331028381 h 2565"/>
                <a:gd name="T70" fmla="*/ 231854456 w 1802"/>
                <a:gd name="T71" fmla="*/ 409214670 h 2565"/>
                <a:gd name="T72" fmla="*/ 151209428 w 1802"/>
                <a:gd name="T73" fmla="*/ 498119176 h 2565"/>
                <a:gd name="T74" fmla="*/ 85055105 w 1802"/>
                <a:gd name="T75" fmla="*/ 598373971 h 2565"/>
                <a:gd name="T76" fmla="*/ 35912438 w 1802"/>
                <a:gd name="T77" fmla="*/ 709977467 h 2565"/>
                <a:gd name="T78" fmla="*/ 6930234 w 1802"/>
                <a:gd name="T79" fmla="*/ 834192218 h 2565"/>
                <a:gd name="T80" fmla="*/ 0 w 1802"/>
                <a:gd name="T81" fmla="*/ 965342286 h 2565"/>
                <a:gd name="T82" fmla="*/ 6930234 w 1802"/>
                <a:gd name="T83" fmla="*/ 1087665587 h 2565"/>
                <a:gd name="T84" fmla="*/ 26462047 w 1802"/>
                <a:gd name="T85" fmla="*/ 1197377632 h 2565"/>
                <a:gd name="T86" fmla="*/ 55443457 w 1802"/>
                <a:gd name="T87" fmla="*/ 1295740977 h 2565"/>
                <a:gd name="T88" fmla="*/ 91355894 w 1802"/>
                <a:gd name="T89" fmla="*/ 1385275967 h 2565"/>
                <a:gd name="T90" fmla="*/ 133568328 w 1802"/>
                <a:gd name="T91" fmla="*/ 1463461462 h 2565"/>
                <a:gd name="T92" fmla="*/ 181451313 w 1802"/>
                <a:gd name="T93" fmla="*/ 1530928740 h 2565"/>
                <a:gd name="T94" fmla="*/ 231854456 w 1802"/>
                <a:gd name="T95" fmla="*/ 1590828630 h 25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02" h="2565">
                  <a:moveTo>
                    <a:pt x="408" y="2565"/>
                  </a:moveTo>
                  <a:lnTo>
                    <a:pt x="364" y="2523"/>
                  </a:lnTo>
                  <a:lnTo>
                    <a:pt x="324" y="2477"/>
                  </a:lnTo>
                  <a:lnTo>
                    <a:pt x="284" y="2426"/>
                  </a:lnTo>
                  <a:lnTo>
                    <a:pt x="246" y="2368"/>
                  </a:lnTo>
                  <a:lnTo>
                    <a:pt x="212" y="2307"/>
                  </a:lnTo>
                  <a:lnTo>
                    <a:pt x="181" y="2241"/>
                  </a:lnTo>
                  <a:lnTo>
                    <a:pt x="153" y="2170"/>
                  </a:lnTo>
                  <a:lnTo>
                    <a:pt x="128" y="2092"/>
                  </a:lnTo>
                  <a:lnTo>
                    <a:pt x="109" y="2008"/>
                  </a:lnTo>
                  <a:lnTo>
                    <a:pt x="93" y="1918"/>
                  </a:lnTo>
                  <a:lnTo>
                    <a:pt x="82" y="1825"/>
                  </a:lnTo>
                  <a:lnTo>
                    <a:pt x="78" y="1721"/>
                  </a:lnTo>
                  <a:lnTo>
                    <a:pt x="78" y="1615"/>
                  </a:lnTo>
                  <a:lnTo>
                    <a:pt x="86" y="1500"/>
                  </a:lnTo>
                  <a:lnTo>
                    <a:pt x="99" y="1378"/>
                  </a:lnTo>
                  <a:lnTo>
                    <a:pt x="120" y="1250"/>
                  </a:lnTo>
                  <a:lnTo>
                    <a:pt x="137" y="1179"/>
                  </a:lnTo>
                  <a:lnTo>
                    <a:pt x="162" y="1111"/>
                  </a:lnTo>
                  <a:lnTo>
                    <a:pt x="195" y="1044"/>
                  </a:lnTo>
                  <a:lnTo>
                    <a:pt x="233" y="977"/>
                  </a:lnTo>
                  <a:lnTo>
                    <a:pt x="277" y="914"/>
                  </a:lnTo>
                  <a:lnTo>
                    <a:pt x="328" y="851"/>
                  </a:lnTo>
                  <a:lnTo>
                    <a:pt x="384" y="792"/>
                  </a:lnTo>
                  <a:lnTo>
                    <a:pt x="443" y="733"/>
                  </a:lnTo>
                  <a:lnTo>
                    <a:pt x="506" y="677"/>
                  </a:lnTo>
                  <a:lnTo>
                    <a:pt x="573" y="622"/>
                  </a:lnTo>
                  <a:lnTo>
                    <a:pt x="643" y="571"/>
                  </a:lnTo>
                  <a:lnTo>
                    <a:pt x="714" y="519"/>
                  </a:lnTo>
                  <a:lnTo>
                    <a:pt x="788" y="471"/>
                  </a:lnTo>
                  <a:lnTo>
                    <a:pt x="863" y="426"/>
                  </a:lnTo>
                  <a:lnTo>
                    <a:pt x="939" y="382"/>
                  </a:lnTo>
                  <a:lnTo>
                    <a:pt x="1013" y="340"/>
                  </a:lnTo>
                  <a:lnTo>
                    <a:pt x="1090" y="300"/>
                  </a:lnTo>
                  <a:lnTo>
                    <a:pt x="1164" y="263"/>
                  </a:lnTo>
                  <a:lnTo>
                    <a:pt x="1237" y="227"/>
                  </a:lnTo>
                  <a:lnTo>
                    <a:pt x="1307" y="195"/>
                  </a:lnTo>
                  <a:lnTo>
                    <a:pt x="1374" y="164"/>
                  </a:lnTo>
                  <a:lnTo>
                    <a:pt x="1441" y="137"/>
                  </a:lnTo>
                  <a:lnTo>
                    <a:pt x="1502" y="111"/>
                  </a:lnTo>
                  <a:lnTo>
                    <a:pt x="1559" y="88"/>
                  </a:lnTo>
                  <a:lnTo>
                    <a:pt x="1611" y="69"/>
                  </a:lnTo>
                  <a:lnTo>
                    <a:pt x="1659" y="50"/>
                  </a:lnTo>
                  <a:lnTo>
                    <a:pt x="1701" y="34"/>
                  </a:lnTo>
                  <a:lnTo>
                    <a:pt x="1735" y="23"/>
                  </a:lnTo>
                  <a:lnTo>
                    <a:pt x="1764" y="13"/>
                  </a:lnTo>
                  <a:lnTo>
                    <a:pt x="1785" y="6"/>
                  </a:lnTo>
                  <a:lnTo>
                    <a:pt x="1798" y="2"/>
                  </a:lnTo>
                  <a:lnTo>
                    <a:pt x="1802" y="0"/>
                  </a:lnTo>
                  <a:lnTo>
                    <a:pt x="1796" y="0"/>
                  </a:lnTo>
                  <a:lnTo>
                    <a:pt x="1783" y="4"/>
                  </a:lnTo>
                  <a:lnTo>
                    <a:pt x="1758" y="8"/>
                  </a:lnTo>
                  <a:lnTo>
                    <a:pt x="1725" y="13"/>
                  </a:lnTo>
                  <a:lnTo>
                    <a:pt x="1687" y="23"/>
                  </a:lnTo>
                  <a:lnTo>
                    <a:pt x="1640" y="32"/>
                  </a:lnTo>
                  <a:lnTo>
                    <a:pt x="1586" y="46"/>
                  </a:lnTo>
                  <a:lnTo>
                    <a:pt x="1527" y="61"/>
                  </a:lnTo>
                  <a:lnTo>
                    <a:pt x="1462" y="78"/>
                  </a:lnTo>
                  <a:lnTo>
                    <a:pt x="1393" y="99"/>
                  </a:lnTo>
                  <a:lnTo>
                    <a:pt x="1321" y="122"/>
                  </a:lnTo>
                  <a:lnTo>
                    <a:pt x="1244" y="147"/>
                  </a:lnTo>
                  <a:lnTo>
                    <a:pt x="1166" y="176"/>
                  </a:lnTo>
                  <a:lnTo>
                    <a:pt x="1084" y="208"/>
                  </a:lnTo>
                  <a:lnTo>
                    <a:pt x="1002" y="242"/>
                  </a:lnTo>
                  <a:lnTo>
                    <a:pt x="920" y="281"/>
                  </a:lnTo>
                  <a:lnTo>
                    <a:pt x="836" y="323"/>
                  </a:lnTo>
                  <a:lnTo>
                    <a:pt x="754" y="368"/>
                  </a:lnTo>
                  <a:lnTo>
                    <a:pt x="672" y="416"/>
                  </a:lnTo>
                  <a:lnTo>
                    <a:pt x="592" y="468"/>
                  </a:lnTo>
                  <a:lnTo>
                    <a:pt x="513" y="525"/>
                  </a:lnTo>
                  <a:lnTo>
                    <a:pt x="439" y="584"/>
                  </a:lnTo>
                  <a:lnTo>
                    <a:pt x="368" y="649"/>
                  </a:lnTo>
                  <a:lnTo>
                    <a:pt x="301" y="718"/>
                  </a:lnTo>
                  <a:lnTo>
                    <a:pt x="240" y="790"/>
                  </a:lnTo>
                  <a:lnTo>
                    <a:pt x="185" y="866"/>
                  </a:lnTo>
                  <a:lnTo>
                    <a:pt x="135" y="949"/>
                  </a:lnTo>
                  <a:lnTo>
                    <a:pt x="92" y="1034"/>
                  </a:lnTo>
                  <a:lnTo>
                    <a:pt x="57" y="1126"/>
                  </a:lnTo>
                  <a:lnTo>
                    <a:pt x="30" y="1221"/>
                  </a:lnTo>
                  <a:lnTo>
                    <a:pt x="11" y="1323"/>
                  </a:lnTo>
                  <a:lnTo>
                    <a:pt x="2" y="1428"/>
                  </a:lnTo>
                  <a:lnTo>
                    <a:pt x="0" y="1531"/>
                  </a:lnTo>
                  <a:lnTo>
                    <a:pt x="4" y="1630"/>
                  </a:lnTo>
                  <a:lnTo>
                    <a:pt x="11" y="1725"/>
                  </a:lnTo>
                  <a:lnTo>
                    <a:pt x="25" y="1815"/>
                  </a:lnTo>
                  <a:lnTo>
                    <a:pt x="42" y="1899"/>
                  </a:lnTo>
                  <a:lnTo>
                    <a:pt x="63" y="1979"/>
                  </a:lnTo>
                  <a:lnTo>
                    <a:pt x="88" y="2055"/>
                  </a:lnTo>
                  <a:lnTo>
                    <a:pt x="114" y="2128"/>
                  </a:lnTo>
                  <a:lnTo>
                    <a:pt x="145" y="2197"/>
                  </a:lnTo>
                  <a:lnTo>
                    <a:pt x="177" y="2260"/>
                  </a:lnTo>
                  <a:lnTo>
                    <a:pt x="212" y="2321"/>
                  </a:lnTo>
                  <a:lnTo>
                    <a:pt x="250" y="2376"/>
                  </a:lnTo>
                  <a:lnTo>
                    <a:pt x="288" y="2428"/>
                  </a:lnTo>
                  <a:lnTo>
                    <a:pt x="326" y="2477"/>
                  </a:lnTo>
                  <a:lnTo>
                    <a:pt x="368" y="2523"/>
                  </a:lnTo>
                  <a:lnTo>
                    <a:pt x="408" y="25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4" name="Freeform 119"/>
            <p:cNvSpPr>
              <a:spLocks/>
            </p:cNvSpPr>
            <p:nvPr/>
          </p:nvSpPr>
          <p:spPr bwMode="auto">
            <a:xfrm>
              <a:off x="5778501" y="4549776"/>
              <a:ext cx="190500" cy="74613"/>
            </a:xfrm>
            <a:custGeom>
              <a:avLst/>
              <a:gdLst>
                <a:gd name="T0" fmla="*/ 50826038 w 239"/>
                <a:gd name="T1" fmla="*/ 31539637 h 93"/>
                <a:gd name="T2" fmla="*/ 45107849 w 239"/>
                <a:gd name="T3" fmla="*/ 32827313 h 93"/>
                <a:gd name="T4" fmla="*/ 37483864 w 239"/>
                <a:gd name="T5" fmla="*/ 31539637 h 93"/>
                <a:gd name="T6" fmla="*/ 29224613 w 239"/>
                <a:gd name="T7" fmla="*/ 28965088 h 93"/>
                <a:gd name="T8" fmla="*/ 20330096 w 239"/>
                <a:gd name="T9" fmla="*/ 25747101 h 93"/>
                <a:gd name="T10" fmla="*/ 13341377 w 239"/>
                <a:gd name="T11" fmla="*/ 20597199 h 93"/>
                <a:gd name="T12" fmla="*/ 6988720 w 239"/>
                <a:gd name="T13" fmla="*/ 16735776 h 93"/>
                <a:gd name="T14" fmla="*/ 2541063 w 239"/>
                <a:gd name="T15" fmla="*/ 14160424 h 93"/>
                <a:gd name="T16" fmla="*/ 1270531 w 239"/>
                <a:gd name="T17" fmla="*/ 13516987 h 93"/>
                <a:gd name="T18" fmla="*/ 0 w 239"/>
                <a:gd name="T19" fmla="*/ 16735776 h 93"/>
                <a:gd name="T20" fmla="*/ 0 w 239"/>
                <a:gd name="T21" fmla="*/ 25747101 h 93"/>
                <a:gd name="T22" fmla="*/ 3811594 w 239"/>
                <a:gd name="T23" fmla="*/ 36689539 h 93"/>
                <a:gd name="T24" fmla="*/ 13341377 w 239"/>
                <a:gd name="T25" fmla="*/ 48918850 h 93"/>
                <a:gd name="T26" fmla="*/ 20330096 w 239"/>
                <a:gd name="T27" fmla="*/ 54067949 h 93"/>
                <a:gd name="T28" fmla="*/ 27954082 w 239"/>
                <a:gd name="T29" fmla="*/ 57286738 h 93"/>
                <a:gd name="T30" fmla="*/ 34942801 w 239"/>
                <a:gd name="T31" fmla="*/ 58573612 h 93"/>
                <a:gd name="T32" fmla="*/ 41296255 w 239"/>
                <a:gd name="T33" fmla="*/ 58573612 h 93"/>
                <a:gd name="T34" fmla="*/ 47013646 w 239"/>
                <a:gd name="T35" fmla="*/ 58573612 h 93"/>
                <a:gd name="T36" fmla="*/ 52096569 w 239"/>
                <a:gd name="T37" fmla="*/ 58573612 h 93"/>
                <a:gd name="T38" fmla="*/ 54637632 w 239"/>
                <a:gd name="T39" fmla="*/ 57286738 h 93"/>
                <a:gd name="T40" fmla="*/ 55908163 w 239"/>
                <a:gd name="T41" fmla="*/ 57286738 h 93"/>
                <a:gd name="T42" fmla="*/ 55908163 w 239"/>
                <a:gd name="T43" fmla="*/ 57286738 h 93"/>
                <a:gd name="T44" fmla="*/ 57178695 w 239"/>
                <a:gd name="T45" fmla="*/ 58573612 h 93"/>
                <a:gd name="T46" fmla="*/ 59720554 w 239"/>
                <a:gd name="T47" fmla="*/ 58573612 h 93"/>
                <a:gd name="T48" fmla="*/ 62896883 w 239"/>
                <a:gd name="T49" fmla="*/ 59861288 h 93"/>
                <a:gd name="T50" fmla="*/ 69250337 w 239"/>
                <a:gd name="T51" fmla="*/ 59861288 h 93"/>
                <a:gd name="T52" fmla="*/ 76239056 w 239"/>
                <a:gd name="T53" fmla="*/ 59861288 h 93"/>
                <a:gd name="T54" fmla="*/ 87039370 w 239"/>
                <a:gd name="T55" fmla="*/ 59861288 h 93"/>
                <a:gd name="T56" fmla="*/ 101651278 w 239"/>
                <a:gd name="T57" fmla="*/ 58573612 h 93"/>
                <a:gd name="T58" fmla="*/ 116263983 w 239"/>
                <a:gd name="T59" fmla="*/ 55999062 h 93"/>
                <a:gd name="T60" fmla="*/ 127064297 w 239"/>
                <a:gd name="T61" fmla="*/ 52781076 h 93"/>
                <a:gd name="T62" fmla="*/ 135958814 w 239"/>
                <a:gd name="T63" fmla="*/ 46344300 h 93"/>
                <a:gd name="T64" fmla="*/ 141677002 w 239"/>
                <a:gd name="T65" fmla="*/ 40550962 h 93"/>
                <a:gd name="T66" fmla="*/ 146759128 w 239"/>
                <a:gd name="T67" fmla="*/ 35401863 h 93"/>
                <a:gd name="T68" fmla="*/ 149300987 w 239"/>
                <a:gd name="T69" fmla="*/ 30252763 h 93"/>
                <a:gd name="T70" fmla="*/ 151842050 w 239"/>
                <a:gd name="T71" fmla="*/ 27033975 h 93"/>
                <a:gd name="T72" fmla="*/ 151842050 w 239"/>
                <a:gd name="T73" fmla="*/ 25747101 h 93"/>
                <a:gd name="T74" fmla="*/ 150571519 w 239"/>
                <a:gd name="T75" fmla="*/ 25747101 h 93"/>
                <a:gd name="T76" fmla="*/ 145488596 w 239"/>
                <a:gd name="T77" fmla="*/ 25747101 h 93"/>
                <a:gd name="T78" fmla="*/ 139135939 w 239"/>
                <a:gd name="T79" fmla="*/ 27033975 h 93"/>
                <a:gd name="T80" fmla="*/ 130876688 w 239"/>
                <a:gd name="T81" fmla="*/ 27677412 h 93"/>
                <a:gd name="T82" fmla="*/ 122617437 w 239"/>
                <a:gd name="T83" fmla="*/ 27677412 h 93"/>
                <a:gd name="T84" fmla="*/ 112452389 w 239"/>
                <a:gd name="T85" fmla="*/ 28965088 h 93"/>
                <a:gd name="T86" fmla="*/ 104193138 w 239"/>
                <a:gd name="T87" fmla="*/ 30252763 h 93"/>
                <a:gd name="T88" fmla="*/ 95933887 w 239"/>
                <a:gd name="T89" fmla="*/ 30252763 h 93"/>
                <a:gd name="T90" fmla="*/ 86404105 w 239"/>
                <a:gd name="T91" fmla="*/ 27033975 h 93"/>
                <a:gd name="T92" fmla="*/ 85133573 w 239"/>
                <a:gd name="T93" fmla="*/ 15448100 h 93"/>
                <a:gd name="T94" fmla="*/ 87039370 w 239"/>
                <a:gd name="T95" fmla="*/ 4505662 h 93"/>
                <a:gd name="T96" fmla="*/ 88309902 w 239"/>
                <a:gd name="T97" fmla="*/ 0 h 93"/>
                <a:gd name="T98" fmla="*/ 87039370 w 239"/>
                <a:gd name="T99" fmla="*/ 1287676 h 93"/>
                <a:gd name="T100" fmla="*/ 85133573 w 239"/>
                <a:gd name="T101" fmla="*/ 3217986 h 93"/>
                <a:gd name="T102" fmla="*/ 80050651 w 239"/>
                <a:gd name="T103" fmla="*/ 8367888 h 93"/>
                <a:gd name="T104" fmla="*/ 74967728 w 239"/>
                <a:gd name="T105" fmla="*/ 13516987 h 93"/>
                <a:gd name="T106" fmla="*/ 69250337 w 239"/>
                <a:gd name="T107" fmla="*/ 18022650 h 93"/>
                <a:gd name="T108" fmla="*/ 61626351 w 239"/>
                <a:gd name="T109" fmla="*/ 23171749 h 93"/>
                <a:gd name="T110" fmla="*/ 55908163 w 239"/>
                <a:gd name="T111" fmla="*/ 27677412 h 93"/>
                <a:gd name="T112" fmla="*/ 50826038 w 239"/>
                <a:gd name="T113" fmla="*/ 31539637 h 9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9" h="93">
                  <a:moveTo>
                    <a:pt x="80" y="49"/>
                  </a:moveTo>
                  <a:lnTo>
                    <a:pt x="71" y="51"/>
                  </a:lnTo>
                  <a:lnTo>
                    <a:pt x="59" y="49"/>
                  </a:lnTo>
                  <a:lnTo>
                    <a:pt x="46" y="45"/>
                  </a:lnTo>
                  <a:lnTo>
                    <a:pt x="32" y="40"/>
                  </a:lnTo>
                  <a:lnTo>
                    <a:pt x="21" y="32"/>
                  </a:lnTo>
                  <a:lnTo>
                    <a:pt x="11" y="26"/>
                  </a:lnTo>
                  <a:lnTo>
                    <a:pt x="4" y="22"/>
                  </a:lnTo>
                  <a:lnTo>
                    <a:pt x="2" y="21"/>
                  </a:lnTo>
                  <a:lnTo>
                    <a:pt x="0" y="26"/>
                  </a:lnTo>
                  <a:lnTo>
                    <a:pt x="0" y="40"/>
                  </a:lnTo>
                  <a:lnTo>
                    <a:pt x="6" y="57"/>
                  </a:lnTo>
                  <a:lnTo>
                    <a:pt x="21" y="76"/>
                  </a:lnTo>
                  <a:lnTo>
                    <a:pt x="32" y="84"/>
                  </a:lnTo>
                  <a:lnTo>
                    <a:pt x="44" y="89"/>
                  </a:lnTo>
                  <a:lnTo>
                    <a:pt x="55" y="91"/>
                  </a:lnTo>
                  <a:lnTo>
                    <a:pt x="65" y="91"/>
                  </a:lnTo>
                  <a:lnTo>
                    <a:pt x="74" y="91"/>
                  </a:lnTo>
                  <a:lnTo>
                    <a:pt x="82" y="91"/>
                  </a:lnTo>
                  <a:lnTo>
                    <a:pt x="86" y="89"/>
                  </a:lnTo>
                  <a:lnTo>
                    <a:pt x="88" y="89"/>
                  </a:lnTo>
                  <a:lnTo>
                    <a:pt x="90" y="91"/>
                  </a:lnTo>
                  <a:lnTo>
                    <a:pt x="94" y="91"/>
                  </a:lnTo>
                  <a:lnTo>
                    <a:pt x="99" y="93"/>
                  </a:lnTo>
                  <a:lnTo>
                    <a:pt x="109" y="93"/>
                  </a:lnTo>
                  <a:lnTo>
                    <a:pt x="120" y="93"/>
                  </a:lnTo>
                  <a:lnTo>
                    <a:pt x="137" y="93"/>
                  </a:lnTo>
                  <a:lnTo>
                    <a:pt x="160" y="91"/>
                  </a:lnTo>
                  <a:lnTo>
                    <a:pt x="183" y="87"/>
                  </a:lnTo>
                  <a:lnTo>
                    <a:pt x="200" y="82"/>
                  </a:lnTo>
                  <a:lnTo>
                    <a:pt x="214" y="72"/>
                  </a:lnTo>
                  <a:lnTo>
                    <a:pt x="223" y="63"/>
                  </a:lnTo>
                  <a:lnTo>
                    <a:pt x="231" y="55"/>
                  </a:lnTo>
                  <a:lnTo>
                    <a:pt x="235" y="47"/>
                  </a:lnTo>
                  <a:lnTo>
                    <a:pt x="239" y="42"/>
                  </a:lnTo>
                  <a:lnTo>
                    <a:pt x="239" y="40"/>
                  </a:lnTo>
                  <a:lnTo>
                    <a:pt x="237" y="40"/>
                  </a:lnTo>
                  <a:lnTo>
                    <a:pt x="229" y="40"/>
                  </a:lnTo>
                  <a:lnTo>
                    <a:pt x="219" y="42"/>
                  </a:lnTo>
                  <a:lnTo>
                    <a:pt x="206" y="43"/>
                  </a:lnTo>
                  <a:lnTo>
                    <a:pt x="193" y="43"/>
                  </a:lnTo>
                  <a:lnTo>
                    <a:pt x="177" y="45"/>
                  </a:lnTo>
                  <a:lnTo>
                    <a:pt x="164" y="47"/>
                  </a:lnTo>
                  <a:lnTo>
                    <a:pt x="151" y="47"/>
                  </a:lnTo>
                  <a:lnTo>
                    <a:pt x="136" y="42"/>
                  </a:lnTo>
                  <a:lnTo>
                    <a:pt x="134" y="24"/>
                  </a:lnTo>
                  <a:lnTo>
                    <a:pt x="137" y="7"/>
                  </a:lnTo>
                  <a:lnTo>
                    <a:pt x="139" y="0"/>
                  </a:lnTo>
                  <a:lnTo>
                    <a:pt x="137" y="2"/>
                  </a:lnTo>
                  <a:lnTo>
                    <a:pt x="134" y="5"/>
                  </a:lnTo>
                  <a:lnTo>
                    <a:pt x="126" y="13"/>
                  </a:lnTo>
                  <a:lnTo>
                    <a:pt x="118" y="21"/>
                  </a:lnTo>
                  <a:lnTo>
                    <a:pt x="109" y="28"/>
                  </a:lnTo>
                  <a:lnTo>
                    <a:pt x="97" y="36"/>
                  </a:lnTo>
                  <a:lnTo>
                    <a:pt x="88" y="43"/>
                  </a:lnTo>
                  <a:lnTo>
                    <a:pt x="8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5" name="Freeform 120"/>
            <p:cNvSpPr>
              <a:spLocks/>
            </p:cNvSpPr>
            <p:nvPr/>
          </p:nvSpPr>
          <p:spPr bwMode="auto">
            <a:xfrm>
              <a:off x="5111751" y="4219576"/>
              <a:ext cx="277813" cy="804863"/>
            </a:xfrm>
            <a:custGeom>
              <a:avLst/>
              <a:gdLst>
                <a:gd name="T0" fmla="*/ 218007222 w 351"/>
                <a:gd name="T1" fmla="*/ 8174712 h 1015"/>
                <a:gd name="T2" fmla="*/ 198586431 w 351"/>
                <a:gd name="T3" fmla="*/ 66652965 h 1015"/>
                <a:gd name="T4" fmla="*/ 174781577 w 351"/>
                <a:gd name="T5" fmla="*/ 167889664 h 1015"/>
                <a:gd name="T6" fmla="*/ 157866644 w 351"/>
                <a:gd name="T7" fmla="*/ 292391265 h 1015"/>
                <a:gd name="T8" fmla="*/ 156614506 w 351"/>
                <a:gd name="T9" fmla="*/ 415007187 h 1015"/>
                <a:gd name="T10" fmla="*/ 154108649 w 351"/>
                <a:gd name="T11" fmla="*/ 495493487 h 1015"/>
                <a:gd name="T12" fmla="*/ 140952502 w 351"/>
                <a:gd name="T13" fmla="*/ 538251933 h 1015"/>
                <a:gd name="T14" fmla="*/ 111509073 w 351"/>
                <a:gd name="T15" fmla="*/ 559002332 h 1015"/>
                <a:gd name="T16" fmla="*/ 69536356 w 351"/>
                <a:gd name="T17" fmla="*/ 567177044 h 1015"/>
                <a:gd name="T18" fmla="*/ 70789285 w 351"/>
                <a:gd name="T19" fmla="*/ 572206843 h 1015"/>
                <a:gd name="T20" fmla="*/ 99606646 w 351"/>
                <a:gd name="T21" fmla="*/ 577237435 h 1015"/>
                <a:gd name="T22" fmla="*/ 129050075 w 351"/>
                <a:gd name="T23" fmla="*/ 582896851 h 1015"/>
                <a:gd name="T24" fmla="*/ 137820576 w 351"/>
                <a:gd name="T25" fmla="*/ 602389602 h 1015"/>
                <a:gd name="T26" fmla="*/ 127170286 w 351"/>
                <a:gd name="T27" fmla="*/ 631942744 h 1015"/>
                <a:gd name="T28" fmla="*/ 123412291 w 351"/>
                <a:gd name="T29" fmla="*/ 636973336 h 1015"/>
                <a:gd name="T30" fmla="*/ 115894719 w 351"/>
                <a:gd name="T31" fmla="*/ 626284121 h 1015"/>
                <a:gd name="T32" fmla="*/ 102738572 w 351"/>
                <a:gd name="T33" fmla="*/ 613078817 h 1015"/>
                <a:gd name="T34" fmla="*/ 82692504 w 351"/>
                <a:gd name="T35" fmla="*/ 604276074 h 1015"/>
                <a:gd name="T36" fmla="*/ 56381001 w 351"/>
                <a:gd name="T37" fmla="*/ 604276074 h 1015"/>
                <a:gd name="T38" fmla="*/ 25058574 w 351"/>
                <a:gd name="T39" fmla="*/ 601131954 h 1015"/>
                <a:gd name="T40" fmla="*/ 2505857 w 351"/>
                <a:gd name="T41" fmla="*/ 591070770 h 1015"/>
                <a:gd name="T42" fmla="*/ 6264644 w 351"/>
                <a:gd name="T43" fmla="*/ 574722139 h 1015"/>
                <a:gd name="T44" fmla="*/ 45731502 w 351"/>
                <a:gd name="T45" fmla="*/ 550827620 h 1015"/>
                <a:gd name="T46" fmla="*/ 77680789 w 351"/>
                <a:gd name="T47" fmla="*/ 518130358 h 1015"/>
                <a:gd name="T48" fmla="*/ 97100788 w 351"/>
                <a:gd name="T49" fmla="*/ 477258384 h 1015"/>
                <a:gd name="T50" fmla="*/ 103991500 w 351"/>
                <a:gd name="T51" fmla="*/ 428212491 h 1015"/>
                <a:gd name="T52" fmla="*/ 102738572 w 351"/>
                <a:gd name="T53" fmla="*/ 369104621 h 1015"/>
                <a:gd name="T54" fmla="*/ 110256144 w 351"/>
                <a:gd name="T55" fmla="*/ 296164209 h 1015"/>
                <a:gd name="T56" fmla="*/ 123412291 w 351"/>
                <a:gd name="T57" fmla="*/ 219450853 h 1015"/>
                <a:gd name="T58" fmla="*/ 137820576 w 351"/>
                <a:gd name="T59" fmla="*/ 154684360 h 1015"/>
                <a:gd name="T60" fmla="*/ 149723003 w 351"/>
                <a:gd name="T61" fmla="*/ 107524939 h 1015"/>
                <a:gd name="T62" fmla="*/ 172275720 w 351"/>
                <a:gd name="T63" fmla="*/ 63508845 h 1015"/>
                <a:gd name="T64" fmla="*/ 198586431 w 351"/>
                <a:gd name="T65" fmla="*/ 26409815 h 1015"/>
                <a:gd name="T66" fmla="*/ 218007222 w 351"/>
                <a:gd name="T67" fmla="*/ 3144120 h 10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1" h="1015">
                  <a:moveTo>
                    <a:pt x="351" y="0"/>
                  </a:moveTo>
                  <a:lnTo>
                    <a:pt x="348" y="13"/>
                  </a:lnTo>
                  <a:lnTo>
                    <a:pt x="334" y="49"/>
                  </a:lnTo>
                  <a:lnTo>
                    <a:pt x="317" y="106"/>
                  </a:lnTo>
                  <a:lnTo>
                    <a:pt x="298" y="181"/>
                  </a:lnTo>
                  <a:lnTo>
                    <a:pt x="279" y="267"/>
                  </a:lnTo>
                  <a:lnTo>
                    <a:pt x="264" y="364"/>
                  </a:lnTo>
                  <a:lnTo>
                    <a:pt x="252" y="465"/>
                  </a:lnTo>
                  <a:lnTo>
                    <a:pt x="248" y="568"/>
                  </a:lnTo>
                  <a:lnTo>
                    <a:pt x="250" y="660"/>
                  </a:lnTo>
                  <a:lnTo>
                    <a:pt x="250" y="732"/>
                  </a:lnTo>
                  <a:lnTo>
                    <a:pt x="246" y="788"/>
                  </a:lnTo>
                  <a:lnTo>
                    <a:pt x="239" y="828"/>
                  </a:lnTo>
                  <a:lnTo>
                    <a:pt x="225" y="856"/>
                  </a:lnTo>
                  <a:lnTo>
                    <a:pt x="206" y="876"/>
                  </a:lnTo>
                  <a:lnTo>
                    <a:pt x="178" y="889"/>
                  </a:lnTo>
                  <a:lnTo>
                    <a:pt x="140" y="897"/>
                  </a:lnTo>
                  <a:lnTo>
                    <a:pt x="111" y="902"/>
                  </a:lnTo>
                  <a:lnTo>
                    <a:pt x="103" y="908"/>
                  </a:lnTo>
                  <a:lnTo>
                    <a:pt x="113" y="910"/>
                  </a:lnTo>
                  <a:lnTo>
                    <a:pt x="134" y="914"/>
                  </a:lnTo>
                  <a:lnTo>
                    <a:pt x="159" y="918"/>
                  </a:lnTo>
                  <a:lnTo>
                    <a:pt x="185" y="921"/>
                  </a:lnTo>
                  <a:lnTo>
                    <a:pt x="206" y="927"/>
                  </a:lnTo>
                  <a:lnTo>
                    <a:pt x="218" y="935"/>
                  </a:lnTo>
                  <a:lnTo>
                    <a:pt x="220" y="958"/>
                  </a:lnTo>
                  <a:lnTo>
                    <a:pt x="212" y="982"/>
                  </a:lnTo>
                  <a:lnTo>
                    <a:pt x="203" y="1005"/>
                  </a:lnTo>
                  <a:lnTo>
                    <a:pt x="199" y="1015"/>
                  </a:lnTo>
                  <a:lnTo>
                    <a:pt x="197" y="1013"/>
                  </a:lnTo>
                  <a:lnTo>
                    <a:pt x="193" y="1005"/>
                  </a:lnTo>
                  <a:lnTo>
                    <a:pt x="185" y="996"/>
                  </a:lnTo>
                  <a:lnTo>
                    <a:pt x="176" y="986"/>
                  </a:lnTo>
                  <a:lnTo>
                    <a:pt x="164" y="975"/>
                  </a:lnTo>
                  <a:lnTo>
                    <a:pt x="149" y="967"/>
                  </a:lnTo>
                  <a:lnTo>
                    <a:pt x="132" y="961"/>
                  </a:lnTo>
                  <a:lnTo>
                    <a:pt x="113" y="960"/>
                  </a:lnTo>
                  <a:lnTo>
                    <a:pt x="90" y="961"/>
                  </a:lnTo>
                  <a:lnTo>
                    <a:pt x="65" y="960"/>
                  </a:lnTo>
                  <a:lnTo>
                    <a:pt x="40" y="956"/>
                  </a:lnTo>
                  <a:lnTo>
                    <a:pt x="17" y="950"/>
                  </a:lnTo>
                  <a:lnTo>
                    <a:pt x="4" y="940"/>
                  </a:lnTo>
                  <a:lnTo>
                    <a:pt x="0" y="929"/>
                  </a:lnTo>
                  <a:lnTo>
                    <a:pt x="10" y="914"/>
                  </a:lnTo>
                  <a:lnTo>
                    <a:pt x="36" y="897"/>
                  </a:lnTo>
                  <a:lnTo>
                    <a:pt x="73" y="876"/>
                  </a:lnTo>
                  <a:lnTo>
                    <a:pt x="101" y="851"/>
                  </a:lnTo>
                  <a:lnTo>
                    <a:pt x="124" y="824"/>
                  </a:lnTo>
                  <a:lnTo>
                    <a:pt x="143" y="793"/>
                  </a:lnTo>
                  <a:lnTo>
                    <a:pt x="155" y="759"/>
                  </a:lnTo>
                  <a:lnTo>
                    <a:pt x="162" y="723"/>
                  </a:lnTo>
                  <a:lnTo>
                    <a:pt x="166" y="681"/>
                  </a:lnTo>
                  <a:lnTo>
                    <a:pt x="164" y="637"/>
                  </a:lnTo>
                  <a:lnTo>
                    <a:pt x="164" y="587"/>
                  </a:lnTo>
                  <a:lnTo>
                    <a:pt x="168" y="530"/>
                  </a:lnTo>
                  <a:lnTo>
                    <a:pt x="176" y="471"/>
                  </a:lnTo>
                  <a:lnTo>
                    <a:pt x="185" y="410"/>
                  </a:lnTo>
                  <a:lnTo>
                    <a:pt x="197" y="349"/>
                  </a:lnTo>
                  <a:lnTo>
                    <a:pt x="208" y="293"/>
                  </a:lnTo>
                  <a:lnTo>
                    <a:pt x="220" y="246"/>
                  </a:lnTo>
                  <a:lnTo>
                    <a:pt x="227" y="206"/>
                  </a:lnTo>
                  <a:lnTo>
                    <a:pt x="239" y="171"/>
                  </a:lnTo>
                  <a:lnTo>
                    <a:pt x="254" y="135"/>
                  </a:lnTo>
                  <a:lnTo>
                    <a:pt x="275" y="101"/>
                  </a:lnTo>
                  <a:lnTo>
                    <a:pt x="296" y="68"/>
                  </a:lnTo>
                  <a:lnTo>
                    <a:pt x="317" y="42"/>
                  </a:lnTo>
                  <a:lnTo>
                    <a:pt x="334" y="19"/>
                  </a:lnTo>
                  <a:lnTo>
                    <a:pt x="348" y="5"/>
                  </a:lnTo>
                  <a:lnTo>
                    <a:pt x="3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6" name="Freeform 121"/>
            <p:cNvSpPr>
              <a:spLocks/>
            </p:cNvSpPr>
            <p:nvPr/>
          </p:nvSpPr>
          <p:spPr bwMode="auto">
            <a:xfrm>
              <a:off x="5265738" y="4710113"/>
              <a:ext cx="407988" cy="196850"/>
            </a:xfrm>
            <a:custGeom>
              <a:avLst/>
              <a:gdLst>
                <a:gd name="T0" fmla="*/ 324472141 w 513"/>
                <a:gd name="T1" fmla="*/ 0 h 248"/>
                <a:gd name="T2" fmla="*/ 323206821 w 513"/>
                <a:gd name="T3" fmla="*/ 3780631 h 248"/>
                <a:gd name="T4" fmla="*/ 317514872 w 513"/>
                <a:gd name="T5" fmla="*/ 11970544 h 248"/>
                <a:gd name="T6" fmla="*/ 308026964 w 513"/>
                <a:gd name="T7" fmla="*/ 23941881 h 248"/>
                <a:gd name="T8" fmla="*/ 294744688 w 513"/>
                <a:gd name="T9" fmla="*/ 40952738 h 248"/>
                <a:gd name="T10" fmla="*/ 275137405 w 513"/>
                <a:gd name="T11" fmla="*/ 58593831 h 248"/>
                <a:gd name="T12" fmla="*/ 252367220 w 513"/>
                <a:gd name="T13" fmla="*/ 79385319 h 248"/>
                <a:gd name="T14" fmla="*/ 222007505 w 513"/>
                <a:gd name="T15" fmla="*/ 98286094 h 248"/>
                <a:gd name="T16" fmla="*/ 187219569 w 513"/>
                <a:gd name="T17" fmla="*/ 117817106 h 248"/>
                <a:gd name="T18" fmla="*/ 149902585 w 513"/>
                <a:gd name="T19" fmla="*/ 133568281 h 248"/>
                <a:gd name="T20" fmla="*/ 114482387 w 513"/>
                <a:gd name="T21" fmla="*/ 143018669 h 248"/>
                <a:gd name="T22" fmla="*/ 83489615 w 513"/>
                <a:gd name="T23" fmla="*/ 149949694 h 248"/>
                <a:gd name="T24" fmla="*/ 55659743 w 513"/>
                <a:gd name="T25" fmla="*/ 153729531 h 248"/>
                <a:gd name="T26" fmla="*/ 32257297 w 513"/>
                <a:gd name="T27" fmla="*/ 154990006 h 248"/>
                <a:gd name="T28" fmla="*/ 14547596 w 513"/>
                <a:gd name="T29" fmla="*/ 156249688 h 248"/>
                <a:gd name="T30" fmla="*/ 3795163 w 513"/>
                <a:gd name="T31" fmla="*/ 154990006 h 248"/>
                <a:gd name="T32" fmla="*/ 0 w 513"/>
                <a:gd name="T33" fmla="*/ 154990006 h 248"/>
                <a:gd name="T34" fmla="*/ 12017752 w 513"/>
                <a:gd name="T35" fmla="*/ 98286094 h 248"/>
                <a:gd name="T36" fmla="*/ 13282276 w 513"/>
                <a:gd name="T37" fmla="*/ 99546569 h 248"/>
                <a:gd name="T38" fmla="*/ 18342759 w 513"/>
                <a:gd name="T39" fmla="*/ 100806250 h 248"/>
                <a:gd name="T40" fmla="*/ 26565347 w 513"/>
                <a:gd name="T41" fmla="*/ 103326406 h 248"/>
                <a:gd name="T42" fmla="*/ 38582304 w 513"/>
                <a:gd name="T43" fmla="*/ 105846563 h 248"/>
                <a:gd name="T44" fmla="*/ 55659743 w 513"/>
                <a:gd name="T45" fmla="*/ 105846563 h 248"/>
                <a:gd name="T46" fmla="*/ 78429927 w 513"/>
                <a:gd name="T47" fmla="*/ 104586881 h 248"/>
                <a:gd name="T48" fmla="*/ 106259799 w 513"/>
                <a:gd name="T49" fmla="*/ 100806250 h 248"/>
                <a:gd name="T50" fmla="*/ 139782415 w 513"/>
                <a:gd name="T51" fmla="*/ 93876019 h 248"/>
                <a:gd name="T52" fmla="*/ 176467137 w 513"/>
                <a:gd name="T53" fmla="*/ 83165156 h 248"/>
                <a:gd name="T54" fmla="*/ 211255073 w 513"/>
                <a:gd name="T55" fmla="*/ 68674456 h 248"/>
                <a:gd name="T56" fmla="*/ 241614788 w 513"/>
                <a:gd name="T57" fmla="*/ 52923281 h 248"/>
                <a:gd name="T58" fmla="*/ 269444660 w 513"/>
                <a:gd name="T59" fmla="*/ 37172106 h 248"/>
                <a:gd name="T60" fmla="*/ 292214844 w 513"/>
                <a:gd name="T61" fmla="*/ 22681406 h 248"/>
                <a:gd name="T62" fmla="*/ 309924545 w 513"/>
                <a:gd name="T63" fmla="*/ 10710863 h 248"/>
                <a:gd name="T64" fmla="*/ 321310035 w 513"/>
                <a:gd name="T65" fmla="*/ 2520156 h 248"/>
                <a:gd name="T66" fmla="*/ 324472141 w 513"/>
                <a:gd name="T67" fmla="*/ 0 h 2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13" h="248">
                  <a:moveTo>
                    <a:pt x="513" y="0"/>
                  </a:moveTo>
                  <a:lnTo>
                    <a:pt x="511" y="6"/>
                  </a:lnTo>
                  <a:lnTo>
                    <a:pt x="502" y="19"/>
                  </a:lnTo>
                  <a:lnTo>
                    <a:pt x="487" y="38"/>
                  </a:lnTo>
                  <a:lnTo>
                    <a:pt x="466" y="65"/>
                  </a:lnTo>
                  <a:lnTo>
                    <a:pt x="435" y="93"/>
                  </a:lnTo>
                  <a:lnTo>
                    <a:pt x="399" y="126"/>
                  </a:lnTo>
                  <a:lnTo>
                    <a:pt x="351" y="156"/>
                  </a:lnTo>
                  <a:lnTo>
                    <a:pt x="296" y="187"/>
                  </a:lnTo>
                  <a:lnTo>
                    <a:pt x="237" y="212"/>
                  </a:lnTo>
                  <a:lnTo>
                    <a:pt x="181" y="227"/>
                  </a:lnTo>
                  <a:lnTo>
                    <a:pt x="132" y="238"/>
                  </a:lnTo>
                  <a:lnTo>
                    <a:pt x="88" y="244"/>
                  </a:lnTo>
                  <a:lnTo>
                    <a:pt x="51" y="246"/>
                  </a:lnTo>
                  <a:lnTo>
                    <a:pt x="23" y="248"/>
                  </a:lnTo>
                  <a:lnTo>
                    <a:pt x="6" y="246"/>
                  </a:lnTo>
                  <a:lnTo>
                    <a:pt x="0" y="246"/>
                  </a:lnTo>
                  <a:lnTo>
                    <a:pt x="19" y="156"/>
                  </a:lnTo>
                  <a:lnTo>
                    <a:pt x="21" y="158"/>
                  </a:lnTo>
                  <a:lnTo>
                    <a:pt x="29" y="160"/>
                  </a:lnTo>
                  <a:lnTo>
                    <a:pt x="42" y="164"/>
                  </a:lnTo>
                  <a:lnTo>
                    <a:pt x="61" y="168"/>
                  </a:lnTo>
                  <a:lnTo>
                    <a:pt x="88" y="168"/>
                  </a:lnTo>
                  <a:lnTo>
                    <a:pt x="124" y="166"/>
                  </a:lnTo>
                  <a:lnTo>
                    <a:pt x="168" y="160"/>
                  </a:lnTo>
                  <a:lnTo>
                    <a:pt x="221" y="149"/>
                  </a:lnTo>
                  <a:lnTo>
                    <a:pt x="279" y="132"/>
                  </a:lnTo>
                  <a:lnTo>
                    <a:pt x="334" y="109"/>
                  </a:lnTo>
                  <a:lnTo>
                    <a:pt x="382" y="84"/>
                  </a:lnTo>
                  <a:lnTo>
                    <a:pt x="426" y="59"/>
                  </a:lnTo>
                  <a:lnTo>
                    <a:pt x="462" y="36"/>
                  </a:lnTo>
                  <a:lnTo>
                    <a:pt x="490" y="17"/>
                  </a:lnTo>
                  <a:lnTo>
                    <a:pt x="508" y="4"/>
                  </a:lnTo>
                  <a:lnTo>
                    <a:pt x="5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7" name="Freeform 122"/>
            <p:cNvSpPr>
              <a:spLocks/>
            </p:cNvSpPr>
            <p:nvPr/>
          </p:nvSpPr>
          <p:spPr bwMode="auto">
            <a:xfrm>
              <a:off x="5264151" y="4586288"/>
              <a:ext cx="360363" cy="96838"/>
            </a:xfrm>
            <a:custGeom>
              <a:avLst/>
              <a:gdLst>
                <a:gd name="T0" fmla="*/ 286038528 w 454"/>
                <a:gd name="T1" fmla="*/ 39050120 h 123"/>
                <a:gd name="T2" fmla="*/ 282888130 w 454"/>
                <a:gd name="T3" fmla="*/ 41529331 h 123"/>
                <a:gd name="T4" fmla="*/ 274067968 w 454"/>
                <a:gd name="T5" fmla="*/ 46488538 h 123"/>
                <a:gd name="T6" fmla="*/ 259576454 w 454"/>
                <a:gd name="T7" fmla="*/ 52066565 h 123"/>
                <a:gd name="T8" fmla="*/ 239415176 w 454"/>
                <a:gd name="T9" fmla="*/ 60744194 h 123"/>
                <a:gd name="T10" fmla="*/ 214213578 w 454"/>
                <a:gd name="T11" fmla="*/ 67563007 h 123"/>
                <a:gd name="T12" fmla="*/ 183971662 w 454"/>
                <a:gd name="T13" fmla="*/ 73761426 h 123"/>
                <a:gd name="T14" fmla="*/ 149319663 w 454"/>
                <a:gd name="T15" fmla="*/ 76240636 h 123"/>
                <a:gd name="T16" fmla="*/ 109627346 w 454"/>
                <a:gd name="T17" fmla="*/ 76240636 h 123"/>
                <a:gd name="T18" fmla="*/ 72454394 w 454"/>
                <a:gd name="T19" fmla="*/ 72521427 h 123"/>
                <a:gd name="T20" fmla="*/ 44732637 w 454"/>
                <a:gd name="T21" fmla="*/ 68802218 h 123"/>
                <a:gd name="T22" fmla="*/ 25201597 w 454"/>
                <a:gd name="T23" fmla="*/ 65083796 h 123"/>
                <a:gd name="T24" fmla="*/ 11970560 w 454"/>
                <a:gd name="T25" fmla="*/ 60744194 h 123"/>
                <a:gd name="T26" fmla="*/ 5040319 w 454"/>
                <a:gd name="T27" fmla="*/ 57025772 h 123"/>
                <a:gd name="T28" fmla="*/ 1260477 w 454"/>
                <a:gd name="T29" fmla="*/ 53306563 h 123"/>
                <a:gd name="T30" fmla="*/ 0 w 454"/>
                <a:gd name="T31" fmla="*/ 52066565 h 123"/>
                <a:gd name="T32" fmla="*/ 0 w 454"/>
                <a:gd name="T33" fmla="*/ 50827353 h 123"/>
                <a:gd name="T34" fmla="*/ 10710877 w 454"/>
                <a:gd name="T35" fmla="*/ 0 h 123"/>
                <a:gd name="T36" fmla="*/ 9450401 w 454"/>
                <a:gd name="T37" fmla="*/ 0 h 123"/>
                <a:gd name="T38" fmla="*/ 8190718 w 454"/>
                <a:gd name="T39" fmla="*/ 1239999 h 123"/>
                <a:gd name="T40" fmla="*/ 6930241 w 454"/>
                <a:gd name="T41" fmla="*/ 3719209 h 123"/>
                <a:gd name="T42" fmla="*/ 8190718 w 454"/>
                <a:gd name="T43" fmla="*/ 7438418 h 123"/>
                <a:gd name="T44" fmla="*/ 15751197 w 454"/>
                <a:gd name="T45" fmla="*/ 11156840 h 123"/>
                <a:gd name="T46" fmla="*/ 27721757 w 454"/>
                <a:gd name="T47" fmla="*/ 16735653 h 123"/>
                <a:gd name="T48" fmla="*/ 49143512 w 454"/>
                <a:gd name="T49" fmla="*/ 24174071 h 123"/>
                <a:gd name="T50" fmla="*/ 80645112 w 454"/>
                <a:gd name="T51" fmla="*/ 33471307 h 123"/>
                <a:gd name="T52" fmla="*/ 98916468 w 454"/>
                <a:gd name="T53" fmla="*/ 37810122 h 123"/>
                <a:gd name="T54" fmla="*/ 117817270 w 454"/>
                <a:gd name="T55" fmla="*/ 40290119 h 123"/>
                <a:gd name="T56" fmla="*/ 136088626 w 454"/>
                <a:gd name="T57" fmla="*/ 42769329 h 123"/>
                <a:gd name="T58" fmla="*/ 153729745 w 454"/>
                <a:gd name="T59" fmla="*/ 45248540 h 123"/>
                <a:gd name="T60" fmla="*/ 172001101 w 454"/>
                <a:gd name="T61" fmla="*/ 45248540 h 123"/>
                <a:gd name="T62" fmla="*/ 189011981 w 454"/>
                <a:gd name="T63" fmla="*/ 46488538 h 123"/>
                <a:gd name="T64" fmla="*/ 204132939 w 454"/>
                <a:gd name="T65" fmla="*/ 46488538 h 123"/>
                <a:gd name="T66" fmla="*/ 219884136 w 454"/>
                <a:gd name="T67" fmla="*/ 45248540 h 123"/>
                <a:gd name="T68" fmla="*/ 234374856 w 454"/>
                <a:gd name="T69" fmla="*/ 45248540 h 123"/>
                <a:gd name="T70" fmla="*/ 246346211 w 454"/>
                <a:gd name="T71" fmla="*/ 44008541 h 123"/>
                <a:gd name="T72" fmla="*/ 258316771 w 454"/>
                <a:gd name="T73" fmla="*/ 42769329 h 123"/>
                <a:gd name="T74" fmla="*/ 268397410 w 454"/>
                <a:gd name="T75" fmla="*/ 41529331 h 123"/>
                <a:gd name="T76" fmla="*/ 275327651 w 454"/>
                <a:gd name="T77" fmla="*/ 40290119 h 123"/>
                <a:gd name="T78" fmla="*/ 281628447 w 454"/>
                <a:gd name="T79" fmla="*/ 40290119 h 123"/>
                <a:gd name="T80" fmla="*/ 284778051 w 454"/>
                <a:gd name="T81" fmla="*/ 39050120 h 123"/>
                <a:gd name="T82" fmla="*/ 286038528 w 454"/>
                <a:gd name="T83" fmla="*/ 39050120 h 1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4" h="123">
                  <a:moveTo>
                    <a:pt x="454" y="63"/>
                  </a:moveTo>
                  <a:lnTo>
                    <a:pt x="449" y="67"/>
                  </a:lnTo>
                  <a:lnTo>
                    <a:pt x="435" y="75"/>
                  </a:lnTo>
                  <a:lnTo>
                    <a:pt x="412" y="84"/>
                  </a:lnTo>
                  <a:lnTo>
                    <a:pt x="380" y="98"/>
                  </a:lnTo>
                  <a:lnTo>
                    <a:pt x="340" y="109"/>
                  </a:lnTo>
                  <a:lnTo>
                    <a:pt x="292" y="119"/>
                  </a:lnTo>
                  <a:lnTo>
                    <a:pt x="237" y="123"/>
                  </a:lnTo>
                  <a:lnTo>
                    <a:pt x="174" y="123"/>
                  </a:lnTo>
                  <a:lnTo>
                    <a:pt x="115" y="117"/>
                  </a:lnTo>
                  <a:lnTo>
                    <a:pt x="71" y="111"/>
                  </a:lnTo>
                  <a:lnTo>
                    <a:pt x="40" y="105"/>
                  </a:lnTo>
                  <a:lnTo>
                    <a:pt x="19" y="98"/>
                  </a:lnTo>
                  <a:lnTo>
                    <a:pt x="8" y="92"/>
                  </a:lnTo>
                  <a:lnTo>
                    <a:pt x="2" y="86"/>
                  </a:lnTo>
                  <a:lnTo>
                    <a:pt x="0" y="84"/>
                  </a:lnTo>
                  <a:lnTo>
                    <a:pt x="0" y="82"/>
                  </a:lnTo>
                  <a:lnTo>
                    <a:pt x="17" y="0"/>
                  </a:lnTo>
                  <a:lnTo>
                    <a:pt x="15" y="0"/>
                  </a:lnTo>
                  <a:lnTo>
                    <a:pt x="13" y="2"/>
                  </a:lnTo>
                  <a:lnTo>
                    <a:pt x="11" y="6"/>
                  </a:lnTo>
                  <a:lnTo>
                    <a:pt x="13" y="12"/>
                  </a:lnTo>
                  <a:lnTo>
                    <a:pt x="25" y="18"/>
                  </a:lnTo>
                  <a:lnTo>
                    <a:pt x="44" y="27"/>
                  </a:lnTo>
                  <a:lnTo>
                    <a:pt x="78" y="39"/>
                  </a:lnTo>
                  <a:lnTo>
                    <a:pt x="128" y="54"/>
                  </a:lnTo>
                  <a:lnTo>
                    <a:pt x="157" y="61"/>
                  </a:lnTo>
                  <a:lnTo>
                    <a:pt x="187" y="65"/>
                  </a:lnTo>
                  <a:lnTo>
                    <a:pt x="216" y="69"/>
                  </a:lnTo>
                  <a:lnTo>
                    <a:pt x="244" y="73"/>
                  </a:lnTo>
                  <a:lnTo>
                    <a:pt x="273" y="73"/>
                  </a:lnTo>
                  <a:lnTo>
                    <a:pt x="300" y="75"/>
                  </a:lnTo>
                  <a:lnTo>
                    <a:pt x="324" y="75"/>
                  </a:lnTo>
                  <a:lnTo>
                    <a:pt x="349" y="73"/>
                  </a:lnTo>
                  <a:lnTo>
                    <a:pt x="372" y="73"/>
                  </a:lnTo>
                  <a:lnTo>
                    <a:pt x="391" y="71"/>
                  </a:lnTo>
                  <a:lnTo>
                    <a:pt x="410" y="69"/>
                  </a:lnTo>
                  <a:lnTo>
                    <a:pt x="426" y="67"/>
                  </a:lnTo>
                  <a:lnTo>
                    <a:pt x="437" y="65"/>
                  </a:lnTo>
                  <a:lnTo>
                    <a:pt x="447" y="65"/>
                  </a:lnTo>
                  <a:lnTo>
                    <a:pt x="452" y="63"/>
                  </a:lnTo>
                  <a:lnTo>
                    <a:pt x="45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8" name="Freeform 123"/>
            <p:cNvSpPr>
              <a:spLocks/>
            </p:cNvSpPr>
            <p:nvPr/>
          </p:nvSpPr>
          <p:spPr bwMode="auto">
            <a:xfrm>
              <a:off x="4860926" y="3455988"/>
              <a:ext cx="293688" cy="923925"/>
            </a:xfrm>
            <a:custGeom>
              <a:avLst/>
              <a:gdLst>
                <a:gd name="T0" fmla="*/ 161675640 w 371"/>
                <a:gd name="T1" fmla="*/ 0 h 1164"/>
                <a:gd name="T2" fmla="*/ 153529162 w 371"/>
                <a:gd name="T3" fmla="*/ 14490700 h 1164"/>
                <a:gd name="T4" fmla="*/ 132849886 w 371"/>
                <a:gd name="T5" fmla="*/ 54183756 h 1164"/>
                <a:gd name="T6" fmla="*/ 104024131 w 371"/>
                <a:gd name="T7" fmla="*/ 112776794 h 1164"/>
                <a:gd name="T8" fmla="*/ 70811264 w 371"/>
                <a:gd name="T9" fmla="*/ 185231881 h 1164"/>
                <a:gd name="T10" fmla="*/ 39479267 w 371"/>
                <a:gd name="T11" fmla="*/ 264616406 h 1164"/>
                <a:gd name="T12" fmla="*/ 14412877 w 371"/>
                <a:gd name="T13" fmla="*/ 347151325 h 1164"/>
                <a:gd name="T14" fmla="*/ 0 w 371"/>
                <a:gd name="T15" fmla="*/ 425276169 h 1164"/>
                <a:gd name="T16" fmla="*/ 1253122 w 371"/>
                <a:gd name="T17" fmla="*/ 493950625 h 1164"/>
                <a:gd name="T18" fmla="*/ 11906634 w 371"/>
                <a:gd name="T19" fmla="*/ 551914219 h 1164"/>
                <a:gd name="T20" fmla="*/ 25065598 w 371"/>
                <a:gd name="T21" fmla="*/ 602317344 h 1164"/>
                <a:gd name="T22" fmla="*/ 38225353 w 371"/>
                <a:gd name="T23" fmla="*/ 643270081 h 1164"/>
                <a:gd name="T24" fmla="*/ 50131987 w 371"/>
                <a:gd name="T25" fmla="*/ 676662350 h 1164"/>
                <a:gd name="T26" fmla="*/ 61411665 w 371"/>
                <a:gd name="T27" fmla="*/ 701863913 h 1164"/>
                <a:gd name="T28" fmla="*/ 70811264 w 371"/>
                <a:gd name="T29" fmla="*/ 718874769 h 1164"/>
                <a:gd name="T30" fmla="*/ 76451499 w 371"/>
                <a:gd name="T31" fmla="*/ 729585631 h 1164"/>
                <a:gd name="T32" fmla="*/ 78957742 w 371"/>
                <a:gd name="T33" fmla="*/ 733365469 h 1164"/>
                <a:gd name="T34" fmla="*/ 232486904 w 371"/>
                <a:gd name="T35" fmla="*/ 592866956 h 1164"/>
                <a:gd name="T36" fmla="*/ 78957742 w 371"/>
                <a:gd name="T37" fmla="*/ 648940631 h 1164"/>
                <a:gd name="T38" fmla="*/ 75197585 w 371"/>
                <a:gd name="T39" fmla="*/ 643270081 h 1164"/>
                <a:gd name="T40" fmla="*/ 67051108 w 371"/>
                <a:gd name="T41" fmla="*/ 624998750 h 1164"/>
                <a:gd name="T42" fmla="*/ 56398387 w 371"/>
                <a:gd name="T43" fmla="*/ 597277031 h 1164"/>
                <a:gd name="T44" fmla="*/ 44491753 w 371"/>
                <a:gd name="T45" fmla="*/ 558844450 h 1164"/>
                <a:gd name="T46" fmla="*/ 36972232 w 371"/>
                <a:gd name="T47" fmla="*/ 512221956 h 1164"/>
                <a:gd name="T48" fmla="*/ 33839032 w 371"/>
                <a:gd name="T49" fmla="*/ 458038200 h 1164"/>
                <a:gd name="T50" fmla="*/ 39479267 w 371"/>
                <a:gd name="T51" fmla="*/ 395664531 h 1164"/>
                <a:gd name="T52" fmla="*/ 56398387 w 371"/>
                <a:gd name="T53" fmla="*/ 328250550 h 1164"/>
                <a:gd name="T54" fmla="*/ 77704620 w 371"/>
                <a:gd name="T55" fmla="*/ 259576094 h 1164"/>
                <a:gd name="T56" fmla="*/ 98383897 w 371"/>
                <a:gd name="T57" fmla="*/ 197202425 h 1164"/>
                <a:gd name="T58" fmla="*/ 115929974 w 371"/>
                <a:gd name="T59" fmla="*/ 140498513 h 1164"/>
                <a:gd name="T60" fmla="*/ 131595972 w 371"/>
                <a:gd name="T61" fmla="*/ 92615544 h 1164"/>
                <a:gd name="T62" fmla="*/ 144755728 w 371"/>
                <a:gd name="T63" fmla="*/ 54183756 h 1164"/>
                <a:gd name="T64" fmla="*/ 153529162 w 371"/>
                <a:gd name="T65" fmla="*/ 23941881 h 1164"/>
                <a:gd name="T66" fmla="*/ 159168605 w 371"/>
                <a:gd name="T67" fmla="*/ 5670550 h 1164"/>
                <a:gd name="T68" fmla="*/ 161675640 w 371"/>
                <a:gd name="T69" fmla="*/ 0 h 1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71" h="1164">
                  <a:moveTo>
                    <a:pt x="258" y="0"/>
                  </a:moveTo>
                  <a:lnTo>
                    <a:pt x="245" y="23"/>
                  </a:lnTo>
                  <a:lnTo>
                    <a:pt x="212" y="86"/>
                  </a:lnTo>
                  <a:lnTo>
                    <a:pt x="166" y="179"/>
                  </a:lnTo>
                  <a:lnTo>
                    <a:pt x="113" y="294"/>
                  </a:lnTo>
                  <a:lnTo>
                    <a:pt x="63" y="420"/>
                  </a:lnTo>
                  <a:lnTo>
                    <a:pt x="23" y="551"/>
                  </a:lnTo>
                  <a:lnTo>
                    <a:pt x="0" y="675"/>
                  </a:lnTo>
                  <a:lnTo>
                    <a:pt x="2" y="784"/>
                  </a:lnTo>
                  <a:lnTo>
                    <a:pt x="19" y="876"/>
                  </a:lnTo>
                  <a:lnTo>
                    <a:pt x="40" y="956"/>
                  </a:lnTo>
                  <a:lnTo>
                    <a:pt x="61" y="1021"/>
                  </a:lnTo>
                  <a:lnTo>
                    <a:pt x="80" y="1074"/>
                  </a:lnTo>
                  <a:lnTo>
                    <a:pt x="98" y="1114"/>
                  </a:lnTo>
                  <a:lnTo>
                    <a:pt x="113" y="1141"/>
                  </a:lnTo>
                  <a:lnTo>
                    <a:pt x="122" y="1158"/>
                  </a:lnTo>
                  <a:lnTo>
                    <a:pt x="126" y="1164"/>
                  </a:lnTo>
                  <a:lnTo>
                    <a:pt x="371" y="941"/>
                  </a:lnTo>
                  <a:lnTo>
                    <a:pt x="126" y="1030"/>
                  </a:lnTo>
                  <a:lnTo>
                    <a:pt x="120" y="1021"/>
                  </a:lnTo>
                  <a:lnTo>
                    <a:pt x="107" y="992"/>
                  </a:lnTo>
                  <a:lnTo>
                    <a:pt x="90" y="948"/>
                  </a:lnTo>
                  <a:lnTo>
                    <a:pt x="71" y="887"/>
                  </a:lnTo>
                  <a:lnTo>
                    <a:pt x="59" y="813"/>
                  </a:lnTo>
                  <a:lnTo>
                    <a:pt x="54" y="727"/>
                  </a:lnTo>
                  <a:lnTo>
                    <a:pt x="63" y="628"/>
                  </a:lnTo>
                  <a:lnTo>
                    <a:pt x="90" y="521"/>
                  </a:lnTo>
                  <a:lnTo>
                    <a:pt x="124" y="412"/>
                  </a:lnTo>
                  <a:lnTo>
                    <a:pt x="157" y="313"/>
                  </a:lnTo>
                  <a:lnTo>
                    <a:pt x="185" y="223"/>
                  </a:lnTo>
                  <a:lnTo>
                    <a:pt x="210" y="147"/>
                  </a:lnTo>
                  <a:lnTo>
                    <a:pt x="231" y="86"/>
                  </a:lnTo>
                  <a:lnTo>
                    <a:pt x="245" y="38"/>
                  </a:lnTo>
                  <a:lnTo>
                    <a:pt x="254" y="9"/>
                  </a:lnTo>
                  <a:lnTo>
                    <a:pt x="2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09" name="Freeform 124"/>
            <p:cNvSpPr>
              <a:spLocks/>
            </p:cNvSpPr>
            <p:nvPr/>
          </p:nvSpPr>
          <p:spPr bwMode="auto">
            <a:xfrm>
              <a:off x="5211763" y="4191001"/>
              <a:ext cx="209550" cy="195263"/>
            </a:xfrm>
            <a:custGeom>
              <a:avLst/>
              <a:gdLst>
                <a:gd name="T0" fmla="*/ 0 w 265"/>
                <a:gd name="T1" fmla="*/ 44732690 h 246"/>
                <a:gd name="T2" fmla="*/ 39393818 w 265"/>
                <a:gd name="T3" fmla="*/ 154990403 h 246"/>
                <a:gd name="T4" fmla="*/ 165702651 w 265"/>
                <a:gd name="T5" fmla="*/ 0 h 246"/>
                <a:gd name="T6" fmla="*/ 56276432 w 265"/>
                <a:gd name="T7" fmla="*/ 83165369 h 246"/>
                <a:gd name="T8" fmla="*/ 0 w 265"/>
                <a:gd name="T9" fmla="*/ 44732690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246">
                  <a:moveTo>
                    <a:pt x="0" y="71"/>
                  </a:moveTo>
                  <a:lnTo>
                    <a:pt x="63" y="246"/>
                  </a:lnTo>
                  <a:lnTo>
                    <a:pt x="265" y="0"/>
                  </a:lnTo>
                  <a:lnTo>
                    <a:pt x="90" y="132"/>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0" name="Freeform 125"/>
            <p:cNvSpPr>
              <a:spLocks/>
            </p:cNvSpPr>
            <p:nvPr/>
          </p:nvSpPr>
          <p:spPr bwMode="auto">
            <a:xfrm>
              <a:off x="5646738" y="3633788"/>
              <a:ext cx="47625" cy="323850"/>
            </a:xfrm>
            <a:custGeom>
              <a:avLst/>
              <a:gdLst>
                <a:gd name="T0" fmla="*/ 30477658 w 61"/>
                <a:gd name="T1" fmla="*/ 0 h 406"/>
                <a:gd name="T2" fmla="*/ 29258145 w 61"/>
                <a:gd name="T3" fmla="*/ 14633872 h 406"/>
                <a:gd name="T4" fmla="*/ 29258145 w 61"/>
                <a:gd name="T5" fmla="*/ 53445620 h 406"/>
                <a:gd name="T6" fmla="*/ 30477658 w 61"/>
                <a:gd name="T7" fmla="*/ 103074436 h 406"/>
                <a:gd name="T8" fmla="*/ 34744389 w 61"/>
                <a:gd name="T9" fmla="*/ 153975519 h 406"/>
                <a:gd name="T10" fmla="*/ 37182633 w 61"/>
                <a:gd name="T11" fmla="*/ 196604868 h 406"/>
                <a:gd name="T12" fmla="*/ 31696389 w 61"/>
                <a:gd name="T13" fmla="*/ 228417946 h 406"/>
                <a:gd name="T14" fmla="*/ 23162926 w 61"/>
                <a:gd name="T15" fmla="*/ 247505952 h 406"/>
                <a:gd name="T16" fmla="*/ 18896195 w 61"/>
                <a:gd name="T17" fmla="*/ 255141154 h 406"/>
                <a:gd name="T18" fmla="*/ 0 w 61"/>
                <a:gd name="T19" fmla="*/ 258322223 h 406"/>
                <a:gd name="T20" fmla="*/ 0 w 61"/>
                <a:gd name="T21" fmla="*/ 243688351 h 406"/>
                <a:gd name="T22" fmla="*/ 2438244 w 61"/>
                <a:gd name="T23" fmla="*/ 239234217 h 406"/>
                <a:gd name="T24" fmla="*/ 9143219 w 61"/>
                <a:gd name="T25" fmla="*/ 223328077 h 406"/>
                <a:gd name="T26" fmla="*/ 14019707 w 61"/>
                <a:gd name="T27" fmla="*/ 196604868 h 406"/>
                <a:gd name="T28" fmla="*/ 14019707 w 61"/>
                <a:gd name="T29" fmla="*/ 156520055 h 406"/>
                <a:gd name="T30" fmla="*/ 14019707 w 61"/>
                <a:gd name="T31" fmla="*/ 105619769 h 406"/>
                <a:gd name="T32" fmla="*/ 19505951 w 61"/>
                <a:gd name="T33" fmla="*/ 54718685 h 406"/>
                <a:gd name="T34" fmla="*/ 26819902 w 61"/>
                <a:gd name="T35" fmla="*/ 15906938 h 406"/>
                <a:gd name="T36" fmla="*/ 30477658 w 61"/>
                <a:gd name="T37" fmla="*/ 0 h 4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 h="406">
                  <a:moveTo>
                    <a:pt x="50" y="0"/>
                  </a:moveTo>
                  <a:lnTo>
                    <a:pt x="48" y="23"/>
                  </a:lnTo>
                  <a:lnTo>
                    <a:pt x="48" y="84"/>
                  </a:lnTo>
                  <a:lnTo>
                    <a:pt x="50" y="162"/>
                  </a:lnTo>
                  <a:lnTo>
                    <a:pt x="57" y="242"/>
                  </a:lnTo>
                  <a:lnTo>
                    <a:pt x="61" y="309"/>
                  </a:lnTo>
                  <a:lnTo>
                    <a:pt x="52" y="359"/>
                  </a:lnTo>
                  <a:lnTo>
                    <a:pt x="38" y="389"/>
                  </a:lnTo>
                  <a:lnTo>
                    <a:pt x="31" y="401"/>
                  </a:lnTo>
                  <a:lnTo>
                    <a:pt x="0" y="406"/>
                  </a:lnTo>
                  <a:lnTo>
                    <a:pt x="0" y="383"/>
                  </a:lnTo>
                  <a:lnTo>
                    <a:pt x="4" y="376"/>
                  </a:lnTo>
                  <a:lnTo>
                    <a:pt x="15" y="351"/>
                  </a:lnTo>
                  <a:lnTo>
                    <a:pt x="23" y="309"/>
                  </a:lnTo>
                  <a:lnTo>
                    <a:pt x="23" y="246"/>
                  </a:lnTo>
                  <a:lnTo>
                    <a:pt x="23" y="166"/>
                  </a:lnTo>
                  <a:lnTo>
                    <a:pt x="32" y="86"/>
                  </a:lnTo>
                  <a:lnTo>
                    <a:pt x="44" y="25"/>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1" name="Freeform 126"/>
            <p:cNvSpPr>
              <a:spLocks/>
            </p:cNvSpPr>
            <p:nvPr/>
          </p:nvSpPr>
          <p:spPr bwMode="auto">
            <a:xfrm>
              <a:off x="5646738" y="4173538"/>
              <a:ext cx="474663" cy="541338"/>
            </a:xfrm>
            <a:custGeom>
              <a:avLst/>
              <a:gdLst>
                <a:gd name="T0" fmla="*/ 357296828 w 599"/>
                <a:gd name="T1" fmla="*/ 89466026 h 682"/>
                <a:gd name="T2" fmla="*/ 288851850 w 599"/>
                <a:gd name="T3" fmla="*/ 63003964 h 682"/>
                <a:gd name="T4" fmla="*/ 249291581 w 599"/>
                <a:gd name="T5" fmla="*/ 69934202 h 682"/>
                <a:gd name="T6" fmla="*/ 241128012 w 599"/>
                <a:gd name="T7" fmla="*/ 44732616 h 682"/>
                <a:gd name="T8" fmla="*/ 192777364 w 599"/>
                <a:gd name="T9" fmla="*/ 0 h 682"/>
                <a:gd name="T10" fmla="*/ 150077505 w 599"/>
                <a:gd name="T11" fmla="*/ 23311665 h 682"/>
                <a:gd name="T12" fmla="*/ 134378759 w 599"/>
                <a:gd name="T13" fmla="*/ 34022538 h 682"/>
                <a:gd name="T14" fmla="*/ 65933781 w 599"/>
                <a:gd name="T15" fmla="*/ 48513251 h 682"/>
                <a:gd name="T16" fmla="*/ 28885502 w 599"/>
                <a:gd name="T17" fmla="*/ 127897849 h 682"/>
                <a:gd name="T18" fmla="*/ 54003020 w 599"/>
                <a:gd name="T19" fmla="*/ 160030467 h 682"/>
                <a:gd name="T20" fmla="*/ 77864543 w 599"/>
                <a:gd name="T21" fmla="*/ 83165233 h 682"/>
                <a:gd name="T22" fmla="*/ 122447998 w 599"/>
                <a:gd name="T23" fmla="*/ 90095471 h 682"/>
                <a:gd name="T24" fmla="*/ 145053526 w 599"/>
                <a:gd name="T25" fmla="*/ 68674520 h 682"/>
                <a:gd name="T26" fmla="*/ 200312541 w 599"/>
                <a:gd name="T27" fmla="*/ 37172141 h 682"/>
                <a:gd name="T28" fmla="*/ 227942048 w 599"/>
                <a:gd name="T29" fmla="*/ 63634203 h 682"/>
                <a:gd name="T30" fmla="*/ 170171044 w 599"/>
                <a:gd name="T31" fmla="*/ 93876105 h 682"/>
                <a:gd name="T32" fmla="*/ 130611568 w 599"/>
                <a:gd name="T33" fmla="*/ 127897849 h 682"/>
                <a:gd name="T34" fmla="*/ 145053526 w 599"/>
                <a:gd name="T35" fmla="*/ 190272369 h 682"/>
                <a:gd name="T36" fmla="*/ 117424811 w 599"/>
                <a:gd name="T37" fmla="*/ 245715858 h 682"/>
                <a:gd name="T38" fmla="*/ 122447998 w 599"/>
                <a:gd name="T39" fmla="*/ 256426731 h 682"/>
                <a:gd name="T40" fmla="*/ 166403852 w 599"/>
                <a:gd name="T41" fmla="*/ 222404193 h 682"/>
                <a:gd name="T42" fmla="*/ 226686053 w 599"/>
                <a:gd name="T43" fmla="*/ 243195700 h 682"/>
                <a:gd name="T44" fmla="*/ 257455151 w 599"/>
                <a:gd name="T45" fmla="*/ 217994114 h 682"/>
                <a:gd name="T46" fmla="*/ 195288562 w 599"/>
                <a:gd name="T47" fmla="*/ 195942131 h 682"/>
                <a:gd name="T48" fmla="*/ 192777364 w 599"/>
                <a:gd name="T49" fmla="*/ 173260704 h 682"/>
                <a:gd name="T50" fmla="*/ 236104825 w 599"/>
                <a:gd name="T51" fmla="*/ 168220387 h 682"/>
                <a:gd name="T52" fmla="*/ 271897109 w 599"/>
                <a:gd name="T53" fmla="*/ 137349039 h 682"/>
                <a:gd name="T54" fmla="*/ 178334614 w 599"/>
                <a:gd name="T55" fmla="*/ 143018801 h 682"/>
                <a:gd name="T56" fmla="*/ 160752272 w 599"/>
                <a:gd name="T57" fmla="*/ 173260704 h 682"/>
                <a:gd name="T58" fmla="*/ 159496277 w 599"/>
                <a:gd name="T59" fmla="*/ 190272369 h 682"/>
                <a:gd name="T60" fmla="*/ 178334614 w 599"/>
                <a:gd name="T61" fmla="*/ 124118008 h 682"/>
                <a:gd name="T62" fmla="*/ 293875037 w 599"/>
                <a:gd name="T63" fmla="*/ 95135788 h 682"/>
                <a:gd name="T64" fmla="*/ 342854077 w 599"/>
                <a:gd name="T65" fmla="*/ 115927295 h 682"/>
                <a:gd name="T66" fmla="*/ 339086885 w 599"/>
                <a:gd name="T67" fmla="*/ 145538959 h 682"/>
                <a:gd name="T68" fmla="*/ 303294601 w 599"/>
                <a:gd name="T69" fmla="*/ 139869198 h 682"/>
                <a:gd name="T70" fmla="*/ 271897109 w 599"/>
                <a:gd name="T71" fmla="*/ 167590942 h 682"/>
                <a:gd name="T72" fmla="*/ 324644134 w 599"/>
                <a:gd name="T73" fmla="*/ 172001021 h 682"/>
                <a:gd name="T74" fmla="*/ 336574896 w 599"/>
                <a:gd name="T75" fmla="*/ 209173162 h 682"/>
                <a:gd name="T76" fmla="*/ 308945389 w 599"/>
                <a:gd name="T77" fmla="*/ 240675541 h 682"/>
                <a:gd name="T78" fmla="*/ 271897109 w 599"/>
                <a:gd name="T79" fmla="*/ 223664669 h 682"/>
                <a:gd name="T80" fmla="*/ 302038606 w 599"/>
                <a:gd name="T81" fmla="*/ 275327523 h 682"/>
                <a:gd name="T82" fmla="*/ 315225362 w 599"/>
                <a:gd name="T83" fmla="*/ 292338395 h 682"/>
                <a:gd name="T84" fmla="*/ 297014627 w 599"/>
                <a:gd name="T85" fmla="*/ 342741567 h 682"/>
                <a:gd name="T86" fmla="*/ 255570763 w 599"/>
                <a:gd name="T87" fmla="*/ 391885056 h 682"/>
                <a:gd name="T88" fmla="*/ 220406079 w 599"/>
                <a:gd name="T89" fmla="*/ 393144738 h 682"/>
                <a:gd name="T90" fmla="*/ 158240282 w 599"/>
                <a:gd name="T91" fmla="*/ 399445531 h 682"/>
                <a:gd name="T92" fmla="*/ 69700973 w 599"/>
                <a:gd name="T93" fmla="*/ 387474977 h 682"/>
                <a:gd name="T94" fmla="*/ 20094331 w 599"/>
                <a:gd name="T95" fmla="*/ 326991171 h 682"/>
                <a:gd name="T96" fmla="*/ 6907575 w 599"/>
                <a:gd name="T97" fmla="*/ 252646096 h 682"/>
                <a:gd name="T98" fmla="*/ 6279181 w 599"/>
                <a:gd name="T99" fmla="*/ 359753232 h 682"/>
                <a:gd name="T100" fmla="*/ 147565516 w 599"/>
                <a:gd name="T101" fmla="*/ 429687434 h 682"/>
                <a:gd name="T102" fmla="*/ 210987307 w 599"/>
                <a:gd name="T103" fmla="*/ 419606800 h 682"/>
                <a:gd name="T104" fmla="*/ 267501524 w 599"/>
                <a:gd name="T105" fmla="*/ 417716880 h 682"/>
                <a:gd name="T106" fmla="*/ 305805798 w 599"/>
                <a:gd name="T107" fmla="*/ 365422994 h 682"/>
                <a:gd name="T108" fmla="*/ 342854077 w 599"/>
                <a:gd name="T109" fmla="*/ 287298078 h 682"/>
                <a:gd name="T110" fmla="*/ 362948408 w 599"/>
                <a:gd name="T111" fmla="*/ 220514272 h 682"/>
                <a:gd name="T112" fmla="*/ 359808818 w 599"/>
                <a:gd name="T113" fmla="*/ 151839753 h 6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99" h="682">
                  <a:moveTo>
                    <a:pt x="573" y="241"/>
                  </a:moveTo>
                  <a:lnTo>
                    <a:pt x="576" y="218"/>
                  </a:lnTo>
                  <a:lnTo>
                    <a:pt x="576" y="191"/>
                  </a:lnTo>
                  <a:lnTo>
                    <a:pt x="575" y="166"/>
                  </a:lnTo>
                  <a:lnTo>
                    <a:pt x="569" y="142"/>
                  </a:lnTo>
                  <a:lnTo>
                    <a:pt x="555" y="121"/>
                  </a:lnTo>
                  <a:lnTo>
                    <a:pt x="536" y="105"/>
                  </a:lnTo>
                  <a:lnTo>
                    <a:pt x="510" y="98"/>
                  </a:lnTo>
                  <a:lnTo>
                    <a:pt x="473" y="98"/>
                  </a:lnTo>
                  <a:lnTo>
                    <a:pt x="460" y="100"/>
                  </a:lnTo>
                  <a:lnTo>
                    <a:pt x="447" y="101"/>
                  </a:lnTo>
                  <a:lnTo>
                    <a:pt x="433" y="103"/>
                  </a:lnTo>
                  <a:lnTo>
                    <a:pt x="422" y="107"/>
                  </a:lnTo>
                  <a:lnTo>
                    <a:pt x="408" y="109"/>
                  </a:lnTo>
                  <a:lnTo>
                    <a:pt x="397" y="111"/>
                  </a:lnTo>
                  <a:lnTo>
                    <a:pt x="384" y="115"/>
                  </a:lnTo>
                  <a:lnTo>
                    <a:pt x="372" y="117"/>
                  </a:lnTo>
                  <a:lnTo>
                    <a:pt x="376" y="105"/>
                  </a:lnTo>
                  <a:lnTo>
                    <a:pt x="380" y="90"/>
                  </a:lnTo>
                  <a:lnTo>
                    <a:pt x="384" y="71"/>
                  </a:lnTo>
                  <a:lnTo>
                    <a:pt x="382" y="52"/>
                  </a:lnTo>
                  <a:lnTo>
                    <a:pt x="376" y="33"/>
                  </a:lnTo>
                  <a:lnTo>
                    <a:pt x="363" y="17"/>
                  </a:lnTo>
                  <a:lnTo>
                    <a:pt x="340" y="6"/>
                  </a:lnTo>
                  <a:lnTo>
                    <a:pt x="307" y="0"/>
                  </a:lnTo>
                  <a:lnTo>
                    <a:pt x="292" y="2"/>
                  </a:lnTo>
                  <a:lnTo>
                    <a:pt x="277" y="8"/>
                  </a:lnTo>
                  <a:lnTo>
                    <a:pt x="262" y="16"/>
                  </a:lnTo>
                  <a:lnTo>
                    <a:pt x="250" y="27"/>
                  </a:lnTo>
                  <a:lnTo>
                    <a:pt x="239" y="37"/>
                  </a:lnTo>
                  <a:lnTo>
                    <a:pt x="231" y="46"/>
                  </a:lnTo>
                  <a:lnTo>
                    <a:pt x="225" y="54"/>
                  </a:lnTo>
                  <a:lnTo>
                    <a:pt x="223" y="56"/>
                  </a:lnTo>
                  <a:lnTo>
                    <a:pt x="221" y="56"/>
                  </a:lnTo>
                  <a:lnTo>
                    <a:pt x="214" y="54"/>
                  </a:lnTo>
                  <a:lnTo>
                    <a:pt x="200" y="54"/>
                  </a:lnTo>
                  <a:lnTo>
                    <a:pt x="183" y="54"/>
                  </a:lnTo>
                  <a:lnTo>
                    <a:pt x="162" y="58"/>
                  </a:lnTo>
                  <a:lnTo>
                    <a:pt x="136" y="65"/>
                  </a:lnTo>
                  <a:lnTo>
                    <a:pt x="105" y="77"/>
                  </a:lnTo>
                  <a:lnTo>
                    <a:pt x="71" y="96"/>
                  </a:lnTo>
                  <a:lnTo>
                    <a:pt x="44" y="119"/>
                  </a:lnTo>
                  <a:lnTo>
                    <a:pt x="32" y="145"/>
                  </a:lnTo>
                  <a:lnTo>
                    <a:pt x="34" y="176"/>
                  </a:lnTo>
                  <a:lnTo>
                    <a:pt x="46" y="203"/>
                  </a:lnTo>
                  <a:lnTo>
                    <a:pt x="61" y="229"/>
                  </a:lnTo>
                  <a:lnTo>
                    <a:pt x="76" y="250"/>
                  </a:lnTo>
                  <a:lnTo>
                    <a:pt x="88" y="264"/>
                  </a:lnTo>
                  <a:lnTo>
                    <a:pt x="94" y="269"/>
                  </a:lnTo>
                  <a:lnTo>
                    <a:pt x="86" y="254"/>
                  </a:lnTo>
                  <a:lnTo>
                    <a:pt x="74" y="218"/>
                  </a:lnTo>
                  <a:lnTo>
                    <a:pt x="69" y="178"/>
                  </a:lnTo>
                  <a:lnTo>
                    <a:pt x="88" y="145"/>
                  </a:lnTo>
                  <a:lnTo>
                    <a:pt x="105" y="136"/>
                  </a:lnTo>
                  <a:lnTo>
                    <a:pt x="124" y="132"/>
                  </a:lnTo>
                  <a:lnTo>
                    <a:pt x="143" y="132"/>
                  </a:lnTo>
                  <a:lnTo>
                    <a:pt x="160" y="134"/>
                  </a:lnTo>
                  <a:lnTo>
                    <a:pt x="176" y="138"/>
                  </a:lnTo>
                  <a:lnTo>
                    <a:pt x="187" y="142"/>
                  </a:lnTo>
                  <a:lnTo>
                    <a:pt x="195" y="143"/>
                  </a:lnTo>
                  <a:lnTo>
                    <a:pt x="199" y="145"/>
                  </a:lnTo>
                  <a:lnTo>
                    <a:pt x="200" y="142"/>
                  </a:lnTo>
                  <a:lnTo>
                    <a:pt x="208" y="134"/>
                  </a:lnTo>
                  <a:lnTo>
                    <a:pt x="218" y="122"/>
                  </a:lnTo>
                  <a:lnTo>
                    <a:pt x="231" y="109"/>
                  </a:lnTo>
                  <a:lnTo>
                    <a:pt x="248" y="94"/>
                  </a:lnTo>
                  <a:lnTo>
                    <a:pt x="265" y="80"/>
                  </a:lnTo>
                  <a:lnTo>
                    <a:pt x="284" y="69"/>
                  </a:lnTo>
                  <a:lnTo>
                    <a:pt x="304" y="61"/>
                  </a:lnTo>
                  <a:lnTo>
                    <a:pt x="319" y="59"/>
                  </a:lnTo>
                  <a:lnTo>
                    <a:pt x="332" y="63"/>
                  </a:lnTo>
                  <a:lnTo>
                    <a:pt x="342" y="71"/>
                  </a:lnTo>
                  <a:lnTo>
                    <a:pt x="351" y="80"/>
                  </a:lnTo>
                  <a:lnTo>
                    <a:pt x="357" y="90"/>
                  </a:lnTo>
                  <a:lnTo>
                    <a:pt x="363" y="101"/>
                  </a:lnTo>
                  <a:lnTo>
                    <a:pt x="366" y="111"/>
                  </a:lnTo>
                  <a:lnTo>
                    <a:pt x="368" y="119"/>
                  </a:lnTo>
                  <a:lnTo>
                    <a:pt x="332" y="128"/>
                  </a:lnTo>
                  <a:lnTo>
                    <a:pt x="300" y="138"/>
                  </a:lnTo>
                  <a:lnTo>
                    <a:pt x="271" y="149"/>
                  </a:lnTo>
                  <a:lnTo>
                    <a:pt x="248" y="161"/>
                  </a:lnTo>
                  <a:lnTo>
                    <a:pt x="229" y="170"/>
                  </a:lnTo>
                  <a:lnTo>
                    <a:pt x="216" y="182"/>
                  </a:lnTo>
                  <a:lnTo>
                    <a:pt x="208" y="193"/>
                  </a:lnTo>
                  <a:lnTo>
                    <a:pt x="208" y="203"/>
                  </a:lnTo>
                  <a:lnTo>
                    <a:pt x="218" y="225"/>
                  </a:lnTo>
                  <a:lnTo>
                    <a:pt x="229" y="254"/>
                  </a:lnTo>
                  <a:lnTo>
                    <a:pt x="242" y="281"/>
                  </a:lnTo>
                  <a:lnTo>
                    <a:pt x="252" y="302"/>
                  </a:lnTo>
                  <a:lnTo>
                    <a:pt x="231" y="302"/>
                  </a:lnTo>
                  <a:lnTo>
                    <a:pt x="216" y="304"/>
                  </a:lnTo>
                  <a:lnTo>
                    <a:pt x="204" y="309"/>
                  </a:lnTo>
                  <a:lnTo>
                    <a:pt x="199" y="317"/>
                  </a:lnTo>
                  <a:lnTo>
                    <a:pt x="193" y="350"/>
                  </a:lnTo>
                  <a:lnTo>
                    <a:pt x="187" y="390"/>
                  </a:lnTo>
                  <a:lnTo>
                    <a:pt x="181" y="424"/>
                  </a:lnTo>
                  <a:lnTo>
                    <a:pt x="179" y="437"/>
                  </a:lnTo>
                  <a:lnTo>
                    <a:pt x="181" y="434"/>
                  </a:lnTo>
                  <a:lnTo>
                    <a:pt x="187" y="422"/>
                  </a:lnTo>
                  <a:lnTo>
                    <a:pt x="195" y="407"/>
                  </a:lnTo>
                  <a:lnTo>
                    <a:pt x="204" y="390"/>
                  </a:lnTo>
                  <a:lnTo>
                    <a:pt x="218" y="374"/>
                  </a:lnTo>
                  <a:lnTo>
                    <a:pt x="231" y="361"/>
                  </a:lnTo>
                  <a:lnTo>
                    <a:pt x="248" y="353"/>
                  </a:lnTo>
                  <a:lnTo>
                    <a:pt x="265" y="353"/>
                  </a:lnTo>
                  <a:lnTo>
                    <a:pt x="279" y="357"/>
                  </a:lnTo>
                  <a:lnTo>
                    <a:pt x="296" y="363"/>
                  </a:lnTo>
                  <a:lnTo>
                    <a:pt x="315" y="371"/>
                  </a:lnTo>
                  <a:lnTo>
                    <a:pt x="338" y="378"/>
                  </a:lnTo>
                  <a:lnTo>
                    <a:pt x="361" y="386"/>
                  </a:lnTo>
                  <a:lnTo>
                    <a:pt x="386" y="395"/>
                  </a:lnTo>
                  <a:lnTo>
                    <a:pt x="410" y="405"/>
                  </a:lnTo>
                  <a:lnTo>
                    <a:pt x="433" y="414"/>
                  </a:lnTo>
                  <a:lnTo>
                    <a:pt x="433" y="355"/>
                  </a:lnTo>
                  <a:lnTo>
                    <a:pt x="410" y="346"/>
                  </a:lnTo>
                  <a:lnTo>
                    <a:pt x="389" y="336"/>
                  </a:lnTo>
                  <a:lnTo>
                    <a:pt x="368" y="329"/>
                  </a:lnTo>
                  <a:lnTo>
                    <a:pt x="349" y="323"/>
                  </a:lnTo>
                  <a:lnTo>
                    <a:pt x="328" y="317"/>
                  </a:lnTo>
                  <a:lnTo>
                    <a:pt x="311" y="311"/>
                  </a:lnTo>
                  <a:lnTo>
                    <a:pt x="294" y="308"/>
                  </a:lnTo>
                  <a:lnTo>
                    <a:pt x="277" y="306"/>
                  </a:lnTo>
                  <a:lnTo>
                    <a:pt x="284" y="294"/>
                  </a:lnTo>
                  <a:lnTo>
                    <a:pt x="296" y="283"/>
                  </a:lnTo>
                  <a:lnTo>
                    <a:pt x="307" y="275"/>
                  </a:lnTo>
                  <a:lnTo>
                    <a:pt x="325" y="269"/>
                  </a:lnTo>
                  <a:lnTo>
                    <a:pt x="336" y="269"/>
                  </a:lnTo>
                  <a:lnTo>
                    <a:pt x="347" y="267"/>
                  </a:lnTo>
                  <a:lnTo>
                    <a:pt x="361" y="267"/>
                  </a:lnTo>
                  <a:lnTo>
                    <a:pt x="376" y="267"/>
                  </a:lnTo>
                  <a:lnTo>
                    <a:pt x="389" y="266"/>
                  </a:lnTo>
                  <a:lnTo>
                    <a:pt x="405" y="266"/>
                  </a:lnTo>
                  <a:lnTo>
                    <a:pt x="418" y="266"/>
                  </a:lnTo>
                  <a:lnTo>
                    <a:pt x="433" y="266"/>
                  </a:lnTo>
                  <a:lnTo>
                    <a:pt x="433" y="218"/>
                  </a:lnTo>
                  <a:lnTo>
                    <a:pt x="395" y="216"/>
                  </a:lnTo>
                  <a:lnTo>
                    <a:pt x="361" y="216"/>
                  </a:lnTo>
                  <a:lnTo>
                    <a:pt x="330" y="218"/>
                  </a:lnTo>
                  <a:lnTo>
                    <a:pt x="305" y="222"/>
                  </a:lnTo>
                  <a:lnTo>
                    <a:pt x="284" y="227"/>
                  </a:lnTo>
                  <a:lnTo>
                    <a:pt x="271" y="233"/>
                  </a:lnTo>
                  <a:lnTo>
                    <a:pt x="262" y="243"/>
                  </a:lnTo>
                  <a:lnTo>
                    <a:pt x="258" y="252"/>
                  </a:lnTo>
                  <a:lnTo>
                    <a:pt x="258" y="262"/>
                  </a:lnTo>
                  <a:lnTo>
                    <a:pt x="256" y="275"/>
                  </a:lnTo>
                  <a:lnTo>
                    <a:pt x="254" y="288"/>
                  </a:lnTo>
                  <a:lnTo>
                    <a:pt x="254" y="302"/>
                  </a:lnTo>
                  <a:lnTo>
                    <a:pt x="248" y="277"/>
                  </a:lnTo>
                  <a:lnTo>
                    <a:pt x="248" y="246"/>
                  </a:lnTo>
                  <a:lnTo>
                    <a:pt x="258" y="218"/>
                  </a:lnTo>
                  <a:lnTo>
                    <a:pt x="284" y="197"/>
                  </a:lnTo>
                  <a:lnTo>
                    <a:pt x="313" y="187"/>
                  </a:lnTo>
                  <a:lnTo>
                    <a:pt x="349" y="176"/>
                  </a:lnTo>
                  <a:lnTo>
                    <a:pt x="389" y="166"/>
                  </a:lnTo>
                  <a:lnTo>
                    <a:pt x="429" y="157"/>
                  </a:lnTo>
                  <a:lnTo>
                    <a:pt x="468" y="151"/>
                  </a:lnTo>
                  <a:lnTo>
                    <a:pt x="500" y="147"/>
                  </a:lnTo>
                  <a:lnTo>
                    <a:pt x="525" y="147"/>
                  </a:lnTo>
                  <a:lnTo>
                    <a:pt x="536" y="151"/>
                  </a:lnTo>
                  <a:lnTo>
                    <a:pt x="542" y="163"/>
                  </a:lnTo>
                  <a:lnTo>
                    <a:pt x="546" y="184"/>
                  </a:lnTo>
                  <a:lnTo>
                    <a:pt x="552" y="208"/>
                  </a:lnTo>
                  <a:lnTo>
                    <a:pt x="555" y="235"/>
                  </a:lnTo>
                  <a:lnTo>
                    <a:pt x="550" y="233"/>
                  </a:lnTo>
                  <a:lnTo>
                    <a:pt x="546" y="231"/>
                  </a:lnTo>
                  <a:lnTo>
                    <a:pt x="540" y="231"/>
                  </a:lnTo>
                  <a:lnTo>
                    <a:pt x="534" y="229"/>
                  </a:lnTo>
                  <a:lnTo>
                    <a:pt x="521" y="227"/>
                  </a:lnTo>
                  <a:lnTo>
                    <a:pt x="508" y="225"/>
                  </a:lnTo>
                  <a:lnTo>
                    <a:pt x="496" y="224"/>
                  </a:lnTo>
                  <a:lnTo>
                    <a:pt x="483" y="222"/>
                  </a:lnTo>
                  <a:lnTo>
                    <a:pt x="470" y="222"/>
                  </a:lnTo>
                  <a:lnTo>
                    <a:pt x="458" y="220"/>
                  </a:lnTo>
                  <a:lnTo>
                    <a:pt x="445" y="218"/>
                  </a:lnTo>
                  <a:lnTo>
                    <a:pt x="433" y="218"/>
                  </a:lnTo>
                  <a:lnTo>
                    <a:pt x="433" y="266"/>
                  </a:lnTo>
                  <a:lnTo>
                    <a:pt x="452" y="266"/>
                  </a:lnTo>
                  <a:lnTo>
                    <a:pt x="471" y="267"/>
                  </a:lnTo>
                  <a:lnTo>
                    <a:pt x="489" y="267"/>
                  </a:lnTo>
                  <a:lnTo>
                    <a:pt x="504" y="269"/>
                  </a:lnTo>
                  <a:lnTo>
                    <a:pt x="517" y="273"/>
                  </a:lnTo>
                  <a:lnTo>
                    <a:pt x="527" y="275"/>
                  </a:lnTo>
                  <a:lnTo>
                    <a:pt x="534" y="279"/>
                  </a:lnTo>
                  <a:lnTo>
                    <a:pt x="538" y="283"/>
                  </a:lnTo>
                  <a:lnTo>
                    <a:pt x="540" y="300"/>
                  </a:lnTo>
                  <a:lnTo>
                    <a:pt x="536" y="332"/>
                  </a:lnTo>
                  <a:lnTo>
                    <a:pt x="529" y="369"/>
                  </a:lnTo>
                  <a:lnTo>
                    <a:pt x="521" y="403"/>
                  </a:lnTo>
                  <a:lnTo>
                    <a:pt x="513" y="395"/>
                  </a:lnTo>
                  <a:lnTo>
                    <a:pt x="504" y="388"/>
                  </a:lnTo>
                  <a:lnTo>
                    <a:pt x="492" y="382"/>
                  </a:lnTo>
                  <a:lnTo>
                    <a:pt x="477" y="374"/>
                  </a:lnTo>
                  <a:lnTo>
                    <a:pt x="468" y="371"/>
                  </a:lnTo>
                  <a:lnTo>
                    <a:pt x="456" y="365"/>
                  </a:lnTo>
                  <a:lnTo>
                    <a:pt x="445" y="359"/>
                  </a:lnTo>
                  <a:lnTo>
                    <a:pt x="433" y="355"/>
                  </a:lnTo>
                  <a:lnTo>
                    <a:pt x="433" y="416"/>
                  </a:lnTo>
                  <a:lnTo>
                    <a:pt x="447" y="422"/>
                  </a:lnTo>
                  <a:lnTo>
                    <a:pt x="458" y="428"/>
                  </a:lnTo>
                  <a:lnTo>
                    <a:pt x="470" y="432"/>
                  </a:lnTo>
                  <a:lnTo>
                    <a:pt x="481" y="437"/>
                  </a:lnTo>
                  <a:lnTo>
                    <a:pt x="489" y="441"/>
                  </a:lnTo>
                  <a:lnTo>
                    <a:pt x="496" y="445"/>
                  </a:lnTo>
                  <a:lnTo>
                    <a:pt x="500" y="449"/>
                  </a:lnTo>
                  <a:lnTo>
                    <a:pt x="502" y="453"/>
                  </a:lnTo>
                  <a:lnTo>
                    <a:pt x="502" y="464"/>
                  </a:lnTo>
                  <a:lnTo>
                    <a:pt x="502" y="477"/>
                  </a:lnTo>
                  <a:lnTo>
                    <a:pt x="498" y="493"/>
                  </a:lnTo>
                  <a:lnTo>
                    <a:pt x="496" y="508"/>
                  </a:lnTo>
                  <a:lnTo>
                    <a:pt x="485" y="525"/>
                  </a:lnTo>
                  <a:lnTo>
                    <a:pt x="473" y="544"/>
                  </a:lnTo>
                  <a:lnTo>
                    <a:pt x="460" y="563"/>
                  </a:lnTo>
                  <a:lnTo>
                    <a:pt x="445" y="580"/>
                  </a:lnTo>
                  <a:lnTo>
                    <a:pt x="431" y="598"/>
                  </a:lnTo>
                  <a:lnTo>
                    <a:pt x="418" y="613"/>
                  </a:lnTo>
                  <a:lnTo>
                    <a:pt x="407" y="622"/>
                  </a:lnTo>
                  <a:lnTo>
                    <a:pt x="397" y="628"/>
                  </a:lnTo>
                  <a:lnTo>
                    <a:pt x="386" y="630"/>
                  </a:lnTo>
                  <a:lnTo>
                    <a:pt x="374" y="630"/>
                  </a:lnTo>
                  <a:lnTo>
                    <a:pt x="363" y="628"/>
                  </a:lnTo>
                  <a:lnTo>
                    <a:pt x="351" y="624"/>
                  </a:lnTo>
                  <a:lnTo>
                    <a:pt x="338" y="622"/>
                  </a:lnTo>
                  <a:lnTo>
                    <a:pt x="323" y="622"/>
                  </a:lnTo>
                  <a:lnTo>
                    <a:pt x="304" y="622"/>
                  </a:lnTo>
                  <a:lnTo>
                    <a:pt x="279" y="628"/>
                  </a:lnTo>
                  <a:lnTo>
                    <a:pt x="252" y="634"/>
                  </a:lnTo>
                  <a:lnTo>
                    <a:pt x="223" y="636"/>
                  </a:lnTo>
                  <a:lnTo>
                    <a:pt x="193" y="634"/>
                  </a:lnTo>
                  <a:lnTo>
                    <a:pt x="164" y="630"/>
                  </a:lnTo>
                  <a:lnTo>
                    <a:pt x="137" y="624"/>
                  </a:lnTo>
                  <a:lnTo>
                    <a:pt x="111" y="615"/>
                  </a:lnTo>
                  <a:lnTo>
                    <a:pt x="90" y="605"/>
                  </a:lnTo>
                  <a:lnTo>
                    <a:pt x="71" y="594"/>
                  </a:lnTo>
                  <a:lnTo>
                    <a:pt x="55" y="577"/>
                  </a:lnTo>
                  <a:lnTo>
                    <a:pt x="42" y="550"/>
                  </a:lnTo>
                  <a:lnTo>
                    <a:pt x="32" y="519"/>
                  </a:lnTo>
                  <a:lnTo>
                    <a:pt x="25" y="485"/>
                  </a:lnTo>
                  <a:lnTo>
                    <a:pt x="19" y="455"/>
                  </a:lnTo>
                  <a:lnTo>
                    <a:pt x="15" y="428"/>
                  </a:lnTo>
                  <a:lnTo>
                    <a:pt x="11" y="409"/>
                  </a:lnTo>
                  <a:lnTo>
                    <a:pt x="11" y="401"/>
                  </a:lnTo>
                  <a:lnTo>
                    <a:pt x="10" y="411"/>
                  </a:lnTo>
                  <a:lnTo>
                    <a:pt x="4" y="439"/>
                  </a:lnTo>
                  <a:lnTo>
                    <a:pt x="0" y="477"/>
                  </a:lnTo>
                  <a:lnTo>
                    <a:pt x="0" y="523"/>
                  </a:lnTo>
                  <a:lnTo>
                    <a:pt x="10" y="571"/>
                  </a:lnTo>
                  <a:lnTo>
                    <a:pt x="32" y="615"/>
                  </a:lnTo>
                  <a:lnTo>
                    <a:pt x="71" y="649"/>
                  </a:lnTo>
                  <a:lnTo>
                    <a:pt x="128" y="670"/>
                  </a:lnTo>
                  <a:lnTo>
                    <a:pt x="189" y="680"/>
                  </a:lnTo>
                  <a:lnTo>
                    <a:pt x="235" y="682"/>
                  </a:lnTo>
                  <a:lnTo>
                    <a:pt x="267" y="680"/>
                  </a:lnTo>
                  <a:lnTo>
                    <a:pt x="292" y="676"/>
                  </a:lnTo>
                  <a:lnTo>
                    <a:pt x="309" y="672"/>
                  </a:lnTo>
                  <a:lnTo>
                    <a:pt x="323" y="668"/>
                  </a:lnTo>
                  <a:lnTo>
                    <a:pt x="336" y="666"/>
                  </a:lnTo>
                  <a:lnTo>
                    <a:pt x="353" y="668"/>
                  </a:lnTo>
                  <a:lnTo>
                    <a:pt x="372" y="672"/>
                  </a:lnTo>
                  <a:lnTo>
                    <a:pt x="389" y="672"/>
                  </a:lnTo>
                  <a:lnTo>
                    <a:pt x="408" y="668"/>
                  </a:lnTo>
                  <a:lnTo>
                    <a:pt x="426" y="663"/>
                  </a:lnTo>
                  <a:lnTo>
                    <a:pt x="441" y="653"/>
                  </a:lnTo>
                  <a:lnTo>
                    <a:pt x="454" y="642"/>
                  </a:lnTo>
                  <a:lnTo>
                    <a:pt x="464" y="628"/>
                  </a:lnTo>
                  <a:lnTo>
                    <a:pt x="473" y="611"/>
                  </a:lnTo>
                  <a:lnTo>
                    <a:pt x="487" y="580"/>
                  </a:lnTo>
                  <a:lnTo>
                    <a:pt x="502" y="548"/>
                  </a:lnTo>
                  <a:lnTo>
                    <a:pt x="517" y="517"/>
                  </a:lnTo>
                  <a:lnTo>
                    <a:pt x="529" y="496"/>
                  </a:lnTo>
                  <a:lnTo>
                    <a:pt x="540" y="477"/>
                  </a:lnTo>
                  <a:lnTo>
                    <a:pt x="546" y="456"/>
                  </a:lnTo>
                  <a:lnTo>
                    <a:pt x="544" y="435"/>
                  </a:lnTo>
                  <a:lnTo>
                    <a:pt x="533" y="413"/>
                  </a:lnTo>
                  <a:lnTo>
                    <a:pt x="548" y="395"/>
                  </a:lnTo>
                  <a:lnTo>
                    <a:pt x="563" y="374"/>
                  </a:lnTo>
                  <a:lnTo>
                    <a:pt x="578" y="350"/>
                  </a:lnTo>
                  <a:lnTo>
                    <a:pt x="590" y="325"/>
                  </a:lnTo>
                  <a:lnTo>
                    <a:pt x="597" y="300"/>
                  </a:lnTo>
                  <a:lnTo>
                    <a:pt x="599" y="277"/>
                  </a:lnTo>
                  <a:lnTo>
                    <a:pt x="592" y="256"/>
                  </a:lnTo>
                  <a:lnTo>
                    <a:pt x="573" y="2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812" name="Freeform 127"/>
            <p:cNvSpPr>
              <a:spLocks/>
            </p:cNvSpPr>
            <p:nvPr/>
          </p:nvSpPr>
          <p:spPr bwMode="auto">
            <a:xfrm>
              <a:off x="3919538" y="4254501"/>
              <a:ext cx="1250950" cy="971550"/>
            </a:xfrm>
            <a:custGeom>
              <a:avLst/>
              <a:gdLst>
                <a:gd name="T0" fmla="*/ 964553139 w 1575"/>
                <a:gd name="T1" fmla="*/ 201583153 h 1226"/>
                <a:gd name="T2" fmla="*/ 857310585 w 1575"/>
                <a:gd name="T3" fmla="*/ 129992756 h 1226"/>
                <a:gd name="T4" fmla="*/ 762054118 w 1575"/>
                <a:gd name="T5" fmla="*/ 93569933 h 1226"/>
                <a:gd name="T6" fmla="*/ 755114721 w 1575"/>
                <a:gd name="T7" fmla="*/ 139412670 h 1226"/>
                <a:gd name="T8" fmla="*/ 839016533 w 1575"/>
                <a:gd name="T9" fmla="*/ 158252499 h 1226"/>
                <a:gd name="T10" fmla="*/ 944997017 w 1575"/>
                <a:gd name="T11" fmla="*/ 238634393 h 1226"/>
                <a:gd name="T12" fmla="*/ 873081292 w 1575"/>
                <a:gd name="T13" fmla="*/ 265009678 h 1226"/>
                <a:gd name="T14" fmla="*/ 939319690 w 1575"/>
                <a:gd name="T15" fmla="*/ 322784412 h 1226"/>
                <a:gd name="T16" fmla="*/ 856049310 w 1575"/>
                <a:gd name="T17" fmla="*/ 346647614 h 1226"/>
                <a:gd name="T18" fmla="*/ 912824172 w 1575"/>
                <a:gd name="T19" fmla="*/ 400654224 h 1226"/>
                <a:gd name="T20" fmla="*/ 907777482 w 1575"/>
                <a:gd name="T21" fmla="*/ 440217547 h 1226"/>
                <a:gd name="T22" fmla="*/ 889483431 w 1575"/>
                <a:gd name="T23" fmla="*/ 470360955 h 1226"/>
                <a:gd name="T24" fmla="*/ 878759413 w 1575"/>
                <a:gd name="T25" fmla="*/ 494224157 h 1226"/>
                <a:gd name="T26" fmla="*/ 853525965 w 1575"/>
                <a:gd name="T27" fmla="*/ 520599441 h 1226"/>
                <a:gd name="T28" fmla="*/ 832077136 w 1575"/>
                <a:gd name="T29" fmla="*/ 504900112 h 1226"/>
                <a:gd name="T30" fmla="*/ 852263895 w 1575"/>
                <a:gd name="T31" fmla="*/ 415098304 h 1226"/>
                <a:gd name="T32" fmla="*/ 829553792 w 1575"/>
                <a:gd name="T33" fmla="*/ 464080748 h 1226"/>
                <a:gd name="T34" fmla="*/ 758268704 w 1575"/>
                <a:gd name="T35" fmla="*/ 484176618 h 1226"/>
                <a:gd name="T36" fmla="*/ 719787893 w 1575"/>
                <a:gd name="T37" fmla="*/ 465336790 h 1226"/>
                <a:gd name="T38" fmla="*/ 700862410 w 1575"/>
                <a:gd name="T39" fmla="*/ 347903655 h 1226"/>
                <a:gd name="T40" fmla="*/ 666796857 w 1575"/>
                <a:gd name="T41" fmla="*/ 259357888 h 1226"/>
                <a:gd name="T42" fmla="*/ 695815720 w 1575"/>
                <a:gd name="T43" fmla="*/ 172695786 h 1226"/>
                <a:gd name="T44" fmla="*/ 739344014 w 1575"/>
                <a:gd name="T45" fmla="*/ 143180794 h 1226"/>
                <a:gd name="T46" fmla="*/ 678782944 w 1575"/>
                <a:gd name="T47" fmla="*/ 131877214 h 1226"/>
                <a:gd name="T48" fmla="*/ 661119530 w 1575"/>
                <a:gd name="T49" fmla="*/ 212259109 h 1226"/>
                <a:gd name="T50" fmla="*/ 620115374 w 1575"/>
                <a:gd name="T51" fmla="*/ 275685633 h 1226"/>
                <a:gd name="T52" fmla="*/ 587311097 w 1575"/>
                <a:gd name="T53" fmla="*/ 338483741 h 1226"/>
                <a:gd name="T54" fmla="*/ 425185594 w 1575"/>
                <a:gd name="T55" fmla="*/ 427029508 h 1226"/>
                <a:gd name="T56" fmla="*/ 287662902 w 1575"/>
                <a:gd name="T57" fmla="*/ 322784412 h 1226"/>
                <a:gd name="T58" fmla="*/ 270630126 w 1575"/>
                <a:gd name="T59" fmla="*/ 77242187 h 1226"/>
                <a:gd name="T60" fmla="*/ 261167384 w 1575"/>
                <a:gd name="T61" fmla="*/ 57774734 h 1226"/>
                <a:gd name="T62" fmla="*/ 317943041 w 1575"/>
                <a:gd name="T63" fmla="*/ 460313416 h 1226"/>
                <a:gd name="T64" fmla="*/ 462405129 w 1575"/>
                <a:gd name="T65" fmla="*/ 472244621 h 1226"/>
                <a:gd name="T66" fmla="*/ 585419184 w 1575"/>
                <a:gd name="T67" fmla="*/ 389979061 h 1226"/>
                <a:gd name="T68" fmla="*/ 641563408 w 1575"/>
                <a:gd name="T69" fmla="*/ 340368199 h 1226"/>
                <a:gd name="T70" fmla="*/ 637148151 w 1575"/>
                <a:gd name="T71" fmla="*/ 408818097 h 1226"/>
                <a:gd name="T72" fmla="*/ 675628961 w 1575"/>
                <a:gd name="T73" fmla="*/ 453405585 h 1226"/>
                <a:gd name="T74" fmla="*/ 634624011 w 1575"/>
                <a:gd name="T75" fmla="*/ 530019355 h 1226"/>
                <a:gd name="T76" fmla="*/ 444111078 w 1575"/>
                <a:gd name="T77" fmla="*/ 668804401 h 1226"/>
                <a:gd name="T78" fmla="*/ 226471194 w 1575"/>
                <a:gd name="T79" fmla="*/ 717159221 h 1226"/>
                <a:gd name="T80" fmla="*/ 38480811 w 1575"/>
                <a:gd name="T81" fmla="*/ 518087358 h 1226"/>
                <a:gd name="T82" fmla="*/ 4416052 w 1575"/>
                <a:gd name="T83" fmla="*/ 263753636 h 1226"/>
                <a:gd name="T84" fmla="*/ 4416052 w 1575"/>
                <a:gd name="T85" fmla="*/ 219794565 h 1226"/>
                <a:gd name="T86" fmla="*/ 13247362 w 1575"/>
                <a:gd name="T87" fmla="*/ 499875947 h 1226"/>
                <a:gd name="T88" fmla="*/ 182943694 w 1575"/>
                <a:gd name="T89" fmla="*/ 757977793 h 1226"/>
                <a:gd name="T90" fmla="*/ 466190544 w 1575"/>
                <a:gd name="T91" fmla="*/ 714647138 h 1226"/>
                <a:gd name="T92" fmla="*/ 635886081 w 1575"/>
                <a:gd name="T93" fmla="*/ 589677756 h 1226"/>
                <a:gd name="T94" fmla="*/ 729881273 w 1575"/>
                <a:gd name="T95" fmla="*/ 506156154 h 1226"/>
                <a:gd name="T96" fmla="*/ 771516860 w 1575"/>
                <a:gd name="T97" fmla="*/ 510551902 h 1226"/>
                <a:gd name="T98" fmla="*/ 820091050 w 1575"/>
                <a:gd name="T99" fmla="*/ 503644071 h 1226"/>
                <a:gd name="T100" fmla="*/ 854787240 w 1575"/>
                <a:gd name="T101" fmla="*/ 550115225 h 1226"/>
                <a:gd name="T102" fmla="*/ 903992862 w 1575"/>
                <a:gd name="T103" fmla="*/ 516832109 h 1226"/>
                <a:gd name="T104" fmla="*/ 951305777 w 1575"/>
                <a:gd name="T105" fmla="*/ 430797632 h 1226"/>
                <a:gd name="T106" fmla="*/ 956983104 w 1575"/>
                <a:gd name="T107" fmla="*/ 290128921 h 12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75" h="1226">
                  <a:moveTo>
                    <a:pt x="1517" y="462"/>
                  </a:moveTo>
                  <a:lnTo>
                    <a:pt x="1575" y="357"/>
                  </a:lnTo>
                  <a:lnTo>
                    <a:pt x="1571" y="355"/>
                  </a:lnTo>
                  <a:lnTo>
                    <a:pt x="1561" y="348"/>
                  </a:lnTo>
                  <a:lnTo>
                    <a:pt x="1548" y="336"/>
                  </a:lnTo>
                  <a:lnTo>
                    <a:pt x="1529" y="321"/>
                  </a:lnTo>
                  <a:lnTo>
                    <a:pt x="1506" y="306"/>
                  </a:lnTo>
                  <a:lnTo>
                    <a:pt x="1479" y="287"/>
                  </a:lnTo>
                  <a:lnTo>
                    <a:pt x="1451" y="266"/>
                  </a:lnTo>
                  <a:lnTo>
                    <a:pt x="1420" y="245"/>
                  </a:lnTo>
                  <a:lnTo>
                    <a:pt x="1389" y="226"/>
                  </a:lnTo>
                  <a:lnTo>
                    <a:pt x="1359" y="207"/>
                  </a:lnTo>
                  <a:lnTo>
                    <a:pt x="1328" y="187"/>
                  </a:lnTo>
                  <a:lnTo>
                    <a:pt x="1298" y="172"/>
                  </a:lnTo>
                  <a:lnTo>
                    <a:pt x="1271" y="161"/>
                  </a:lnTo>
                  <a:lnTo>
                    <a:pt x="1246" y="153"/>
                  </a:lnTo>
                  <a:lnTo>
                    <a:pt x="1225" y="147"/>
                  </a:lnTo>
                  <a:lnTo>
                    <a:pt x="1208" y="149"/>
                  </a:lnTo>
                  <a:lnTo>
                    <a:pt x="1202" y="151"/>
                  </a:lnTo>
                  <a:lnTo>
                    <a:pt x="1197" y="151"/>
                  </a:lnTo>
                  <a:lnTo>
                    <a:pt x="1191" y="153"/>
                  </a:lnTo>
                  <a:lnTo>
                    <a:pt x="1187" y="155"/>
                  </a:lnTo>
                  <a:lnTo>
                    <a:pt x="1187" y="224"/>
                  </a:lnTo>
                  <a:lnTo>
                    <a:pt x="1197" y="222"/>
                  </a:lnTo>
                  <a:lnTo>
                    <a:pt x="1206" y="218"/>
                  </a:lnTo>
                  <a:lnTo>
                    <a:pt x="1216" y="216"/>
                  </a:lnTo>
                  <a:lnTo>
                    <a:pt x="1225" y="214"/>
                  </a:lnTo>
                  <a:lnTo>
                    <a:pt x="1252" y="216"/>
                  </a:lnTo>
                  <a:lnTo>
                    <a:pt x="1288" y="229"/>
                  </a:lnTo>
                  <a:lnTo>
                    <a:pt x="1330" y="252"/>
                  </a:lnTo>
                  <a:lnTo>
                    <a:pt x="1376" y="277"/>
                  </a:lnTo>
                  <a:lnTo>
                    <a:pt x="1418" y="306"/>
                  </a:lnTo>
                  <a:lnTo>
                    <a:pt x="1454" y="331"/>
                  </a:lnTo>
                  <a:lnTo>
                    <a:pt x="1483" y="352"/>
                  </a:lnTo>
                  <a:lnTo>
                    <a:pt x="1496" y="363"/>
                  </a:lnTo>
                  <a:lnTo>
                    <a:pt x="1498" y="380"/>
                  </a:lnTo>
                  <a:lnTo>
                    <a:pt x="1489" y="401"/>
                  </a:lnTo>
                  <a:lnTo>
                    <a:pt x="1475" y="418"/>
                  </a:lnTo>
                  <a:lnTo>
                    <a:pt x="1470" y="426"/>
                  </a:lnTo>
                  <a:lnTo>
                    <a:pt x="1368" y="409"/>
                  </a:lnTo>
                  <a:lnTo>
                    <a:pt x="1372" y="413"/>
                  </a:lnTo>
                  <a:lnTo>
                    <a:pt x="1384" y="422"/>
                  </a:lnTo>
                  <a:lnTo>
                    <a:pt x="1401" y="437"/>
                  </a:lnTo>
                  <a:lnTo>
                    <a:pt x="1422" y="455"/>
                  </a:lnTo>
                  <a:lnTo>
                    <a:pt x="1443" y="474"/>
                  </a:lnTo>
                  <a:lnTo>
                    <a:pt x="1462" y="491"/>
                  </a:lnTo>
                  <a:lnTo>
                    <a:pt x="1477" y="504"/>
                  </a:lnTo>
                  <a:lnTo>
                    <a:pt x="1489" y="514"/>
                  </a:lnTo>
                  <a:lnTo>
                    <a:pt x="1496" y="535"/>
                  </a:lnTo>
                  <a:lnTo>
                    <a:pt x="1491" y="560"/>
                  </a:lnTo>
                  <a:lnTo>
                    <a:pt x="1481" y="583"/>
                  </a:lnTo>
                  <a:lnTo>
                    <a:pt x="1477" y="592"/>
                  </a:lnTo>
                  <a:lnTo>
                    <a:pt x="1353" y="548"/>
                  </a:lnTo>
                  <a:lnTo>
                    <a:pt x="1357" y="552"/>
                  </a:lnTo>
                  <a:lnTo>
                    <a:pt x="1367" y="562"/>
                  </a:lnTo>
                  <a:lnTo>
                    <a:pt x="1382" y="575"/>
                  </a:lnTo>
                  <a:lnTo>
                    <a:pt x="1399" y="590"/>
                  </a:lnTo>
                  <a:lnTo>
                    <a:pt x="1416" y="607"/>
                  </a:lnTo>
                  <a:lnTo>
                    <a:pt x="1433" y="625"/>
                  </a:lnTo>
                  <a:lnTo>
                    <a:pt x="1447" y="638"/>
                  </a:lnTo>
                  <a:lnTo>
                    <a:pt x="1454" y="647"/>
                  </a:lnTo>
                  <a:lnTo>
                    <a:pt x="1456" y="655"/>
                  </a:lnTo>
                  <a:lnTo>
                    <a:pt x="1454" y="668"/>
                  </a:lnTo>
                  <a:lnTo>
                    <a:pt x="1449" y="684"/>
                  </a:lnTo>
                  <a:lnTo>
                    <a:pt x="1441" y="701"/>
                  </a:lnTo>
                  <a:lnTo>
                    <a:pt x="1439" y="701"/>
                  </a:lnTo>
                  <a:lnTo>
                    <a:pt x="1437" y="705"/>
                  </a:lnTo>
                  <a:lnTo>
                    <a:pt x="1431" y="716"/>
                  </a:lnTo>
                  <a:lnTo>
                    <a:pt x="1422" y="731"/>
                  </a:lnTo>
                  <a:lnTo>
                    <a:pt x="1412" y="749"/>
                  </a:lnTo>
                  <a:lnTo>
                    <a:pt x="1410" y="749"/>
                  </a:lnTo>
                  <a:lnTo>
                    <a:pt x="1410" y="750"/>
                  </a:lnTo>
                  <a:lnTo>
                    <a:pt x="1405" y="764"/>
                  </a:lnTo>
                  <a:lnTo>
                    <a:pt x="1399" y="775"/>
                  </a:lnTo>
                  <a:lnTo>
                    <a:pt x="1393" y="787"/>
                  </a:lnTo>
                  <a:lnTo>
                    <a:pt x="1391" y="794"/>
                  </a:lnTo>
                  <a:lnTo>
                    <a:pt x="1388" y="804"/>
                  </a:lnTo>
                  <a:lnTo>
                    <a:pt x="1382" y="813"/>
                  </a:lnTo>
                  <a:lnTo>
                    <a:pt x="1372" y="821"/>
                  </a:lnTo>
                  <a:lnTo>
                    <a:pt x="1363" y="825"/>
                  </a:lnTo>
                  <a:lnTo>
                    <a:pt x="1353" y="829"/>
                  </a:lnTo>
                  <a:lnTo>
                    <a:pt x="1344" y="831"/>
                  </a:lnTo>
                  <a:lnTo>
                    <a:pt x="1336" y="831"/>
                  </a:lnTo>
                  <a:lnTo>
                    <a:pt x="1330" y="829"/>
                  </a:lnTo>
                  <a:lnTo>
                    <a:pt x="1326" y="823"/>
                  </a:lnTo>
                  <a:lnTo>
                    <a:pt x="1323" y="813"/>
                  </a:lnTo>
                  <a:lnTo>
                    <a:pt x="1319" y="804"/>
                  </a:lnTo>
                  <a:lnTo>
                    <a:pt x="1315" y="794"/>
                  </a:lnTo>
                  <a:lnTo>
                    <a:pt x="1342" y="758"/>
                  </a:lnTo>
                  <a:lnTo>
                    <a:pt x="1351" y="712"/>
                  </a:lnTo>
                  <a:lnTo>
                    <a:pt x="1353" y="674"/>
                  </a:lnTo>
                  <a:lnTo>
                    <a:pt x="1351" y="659"/>
                  </a:lnTo>
                  <a:lnTo>
                    <a:pt x="1351" y="661"/>
                  </a:lnTo>
                  <a:lnTo>
                    <a:pt x="1351" y="668"/>
                  </a:lnTo>
                  <a:lnTo>
                    <a:pt x="1349" y="678"/>
                  </a:lnTo>
                  <a:lnTo>
                    <a:pt x="1346" y="691"/>
                  </a:lnTo>
                  <a:lnTo>
                    <a:pt x="1340" y="707"/>
                  </a:lnTo>
                  <a:lnTo>
                    <a:pt x="1330" y="724"/>
                  </a:lnTo>
                  <a:lnTo>
                    <a:pt x="1315" y="739"/>
                  </a:lnTo>
                  <a:lnTo>
                    <a:pt x="1296" y="756"/>
                  </a:lnTo>
                  <a:lnTo>
                    <a:pt x="1279" y="766"/>
                  </a:lnTo>
                  <a:lnTo>
                    <a:pt x="1260" y="773"/>
                  </a:lnTo>
                  <a:lnTo>
                    <a:pt x="1241" y="775"/>
                  </a:lnTo>
                  <a:lnTo>
                    <a:pt x="1222" y="775"/>
                  </a:lnTo>
                  <a:lnTo>
                    <a:pt x="1202" y="771"/>
                  </a:lnTo>
                  <a:lnTo>
                    <a:pt x="1185" y="768"/>
                  </a:lnTo>
                  <a:lnTo>
                    <a:pt x="1170" y="764"/>
                  </a:lnTo>
                  <a:lnTo>
                    <a:pt x="1157" y="760"/>
                  </a:lnTo>
                  <a:lnTo>
                    <a:pt x="1153" y="752"/>
                  </a:lnTo>
                  <a:lnTo>
                    <a:pt x="1147" y="747"/>
                  </a:lnTo>
                  <a:lnTo>
                    <a:pt x="1141" y="741"/>
                  </a:lnTo>
                  <a:lnTo>
                    <a:pt x="1136" y="737"/>
                  </a:lnTo>
                  <a:lnTo>
                    <a:pt x="1117" y="699"/>
                  </a:lnTo>
                  <a:lnTo>
                    <a:pt x="1101" y="659"/>
                  </a:lnTo>
                  <a:lnTo>
                    <a:pt x="1094" y="621"/>
                  </a:lnTo>
                  <a:lnTo>
                    <a:pt x="1097" y="590"/>
                  </a:lnTo>
                  <a:lnTo>
                    <a:pt x="1111" y="554"/>
                  </a:lnTo>
                  <a:lnTo>
                    <a:pt x="1109" y="535"/>
                  </a:lnTo>
                  <a:lnTo>
                    <a:pt x="1097" y="518"/>
                  </a:lnTo>
                  <a:lnTo>
                    <a:pt x="1076" y="493"/>
                  </a:lnTo>
                  <a:lnTo>
                    <a:pt x="1059" y="462"/>
                  </a:lnTo>
                  <a:lnTo>
                    <a:pt x="1054" y="436"/>
                  </a:lnTo>
                  <a:lnTo>
                    <a:pt x="1057" y="413"/>
                  </a:lnTo>
                  <a:lnTo>
                    <a:pt x="1075" y="386"/>
                  </a:lnTo>
                  <a:lnTo>
                    <a:pt x="1092" y="361"/>
                  </a:lnTo>
                  <a:lnTo>
                    <a:pt x="1101" y="340"/>
                  </a:lnTo>
                  <a:lnTo>
                    <a:pt x="1105" y="317"/>
                  </a:lnTo>
                  <a:lnTo>
                    <a:pt x="1103" y="287"/>
                  </a:lnTo>
                  <a:lnTo>
                    <a:pt x="1103" y="275"/>
                  </a:lnTo>
                  <a:lnTo>
                    <a:pt x="1109" y="266"/>
                  </a:lnTo>
                  <a:lnTo>
                    <a:pt x="1118" y="256"/>
                  </a:lnTo>
                  <a:lnTo>
                    <a:pt x="1128" y="247"/>
                  </a:lnTo>
                  <a:lnTo>
                    <a:pt x="1141" y="241"/>
                  </a:lnTo>
                  <a:lnTo>
                    <a:pt x="1157" y="233"/>
                  </a:lnTo>
                  <a:lnTo>
                    <a:pt x="1172" y="228"/>
                  </a:lnTo>
                  <a:lnTo>
                    <a:pt x="1187" y="224"/>
                  </a:lnTo>
                  <a:lnTo>
                    <a:pt x="1187" y="155"/>
                  </a:lnTo>
                  <a:lnTo>
                    <a:pt x="1159" y="166"/>
                  </a:lnTo>
                  <a:lnTo>
                    <a:pt x="1130" y="178"/>
                  </a:lnTo>
                  <a:lnTo>
                    <a:pt x="1101" y="193"/>
                  </a:lnTo>
                  <a:lnTo>
                    <a:pt x="1076" y="210"/>
                  </a:lnTo>
                  <a:lnTo>
                    <a:pt x="1057" y="231"/>
                  </a:lnTo>
                  <a:lnTo>
                    <a:pt x="1042" y="250"/>
                  </a:lnTo>
                  <a:lnTo>
                    <a:pt x="1036" y="273"/>
                  </a:lnTo>
                  <a:lnTo>
                    <a:pt x="1040" y="296"/>
                  </a:lnTo>
                  <a:lnTo>
                    <a:pt x="1048" y="319"/>
                  </a:lnTo>
                  <a:lnTo>
                    <a:pt x="1048" y="338"/>
                  </a:lnTo>
                  <a:lnTo>
                    <a:pt x="1044" y="355"/>
                  </a:lnTo>
                  <a:lnTo>
                    <a:pt x="1036" y="369"/>
                  </a:lnTo>
                  <a:lnTo>
                    <a:pt x="1025" y="384"/>
                  </a:lnTo>
                  <a:lnTo>
                    <a:pt x="1013" y="399"/>
                  </a:lnTo>
                  <a:lnTo>
                    <a:pt x="998" y="416"/>
                  </a:lnTo>
                  <a:lnTo>
                    <a:pt x="983" y="439"/>
                  </a:lnTo>
                  <a:lnTo>
                    <a:pt x="973" y="457"/>
                  </a:lnTo>
                  <a:lnTo>
                    <a:pt x="970" y="472"/>
                  </a:lnTo>
                  <a:lnTo>
                    <a:pt x="970" y="483"/>
                  </a:lnTo>
                  <a:lnTo>
                    <a:pt x="973" y="495"/>
                  </a:lnTo>
                  <a:lnTo>
                    <a:pt x="952" y="516"/>
                  </a:lnTo>
                  <a:lnTo>
                    <a:pt x="931" y="539"/>
                  </a:lnTo>
                  <a:lnTo>
                    <a:pt x="905" y="562"/>
                  </a:lnTo>
                  <a:lnTo>
                    <a:pt x="872" y="584"/>
                  </a:lnTo>
                  <a:lnTo>
                    <a:pt x="836" y="609"/>
                  </a:lnTo>
                  <a:lnTo>
                    <a:pt x="790" y="632"/>
                  </a:lnTo>
                  <a:lnTo>
                    <a:pt x="737" y="657"/>
                  </a:lnTo>
                  <a:lnTo>
                    <a:pt x="674" y="680"/>
                  </a:lnTo>
                  <a:lnTo>
                    <a:pt x="618" y="691"/>
                  </a:lnTo>
                  <a:lnTo>
                    <a:pt x="571" y="682"/>
                  </a:lnTo>
                  <a:lnTo>
                    <a:pt x="532" y="659"/>
                  </a:lnTo>
                  <a:lnTo>
                    <a:pt x="500" y="621"/>
                  </a:lnTo>
                  <a:lnTo>
                    <a:pt x="475" y="571"/>
                  </a:lnTo>
                  <a:lnTo>
                    <a:pt x="456" y="514"/>
                  </a:lnTo>
                  <a:lnTo>
                    <a:pt x="443" y="449"/>
                  </a:lnTo>
                  <a:lnTo>
                    <a:pt x="435" y="382"/>
                  </a:lnTo>
                  <a:lnTo>
                    <a:pt x="429" y="313"/>
                  </a:lnTo>
                  <a:lnTo>
                    <a:pt x="427" y="245"/>
                  </a:lnTo>
                  <a:lnTo>
                    <a:pt x="427" y="180"/>
                  </a:lnTo>
                  <a:lnTo>
                    <a:pt x="429" y="123"/>
                  </a:lnTo>
                  <a:lnTo>
                    <a:pt x="431" y="73"/>
                  </a:lnTo>
                  <a:lnTo>
                    <a:pt x="433" y="35"/>
                  </a:lnTo>
                  <a:lnTo>
                    <a:pt x="437" y="10"/>
                  </a:lnTo>
                  <a:lnTo>
                    <a:pt x="437" y="0"/>
                  </a:lnTo>
                  <a:lnTo>
                    <a:pt x="429" y="25"/>
                  </a:lnTo>
                  <a:lnTo>
                    <a:pt x="414" y="92"/>
                  </a:lnTo>
                  <a:lnTo>
                    <a:pt x="395" y="189"/>
                  </a:lnTo>
                  <a:lnTo>
                    <a:pt x="382" y="304"/>
                  </a:lnTo>
                  <a:lnTo>
                    <a:pt x="378" y="428"/>
                  </a:lnTo>
                  <a:lnTo>
                    <a:pt x="393" y="548"/>
                  </a:lnTo>
                  <a:lnTo>
                    <a:pt x="433" y="655"/>
                  </a:lnTo>
                  <a:lnTo>
                    <a:pt x="504" y="733"/>
                  </a:lnTo>
                  <a:lnTo>
                    <a:pt x="542" y="754"/>
                  </a:lnTo>
                  <a:lnTo>
                    <a:pt x="580" y="768"/>
                  </a:lnTo>
                  <a:lnTo>
                    <a:pt x="618" y="773"/>
                  </a:lnTo>
                  <a:lnTo>
                    <a:pt x="656" y="771"/>
                  </a:lnTo>
                  <a:lnTo>
                    <a:pt x="695" y="766"/>
                  </a:lnTo>
                  <a:lnTo>
                    <a:pt x="733" y="752"/>
                  </a:lnTo>
                  <a:lnTo>
                    <a:pt x="769" y="737"/>
                  </a:lnTo>
                  <a:lnTo>
                    <a:pt x="805" y="718"/>
                  </a:lnTo>
                  <a:lnTo>
                    <a:pt x="838" y="695"/>
                  </a:lnTo>
                  <a:lnTo>
                    <a:pt x="870" y="670"/>
                  </a:lnTo>
                  <a:lnTo>
                    <a:pt x="901" y="646"/>
                  </a:lnTo>
                  <a:lnTo>
                    <a:pt x="928" y="621"/>
                  </a:lnTo>
                  <a:lnTo>
                    <a:pt x="952" y="594"/>
                  </a:lnTo>
                  <a:lnTo>
                    <a:pt x="973" y="571"/>
                  </a:lnTo>
                  <a:lnTo>
                    <a:pt x="992" y="550"/>
                  </a:lnTo>
                  <a:lnTo>
                    <a:pt x="1008" y="531"/>
                  </a:lnTo>
                  <a:lnTo>
                    <a:pt x="1013" y="537"/>
                  </a:lnTo>
                  <a:lnTo>
                    <a:pt x="1017" y="542"/>
                  </a:lnTo>
                  <a:lnTo>
                    <a:pt x="1019" y="548"/>
                  </a:lnTo>
                  <a:lnTo>
                    <a:pt x="1023" y="556"/>
                  </a:lnTo>
                  <a:lnTo>
                    <a:pt x="1025" y="584"/>
                  </a:lnTo>
                  <a:lnTo>
                    <a:pt x="1019" y="605"/>
                  </a:lnTo>
                  <a:lnTo>
                    <a:pt x="1012" y="626"/>
                  </a:lnTo>
                  <a:lnTo>
                    <a:pt x="1010" y="651"/>
                  </a:lnTo>
                  <a:lnTo>
                    <a:pt x="1012" y="661"/>
                  </a:lnTo>
                  <a:lnTo>
                    <a:pt x="1019" y="670"/>
                  </a:lnTo>
                  <a:lnTo>
                    <a:pt x="1029" y="682"/>
                  </a:lnTo>
                  <a:lnTo>
                    <a:pt x="1040" y="695"/>
                  </a:lnTo>
                  <a:lnTo>
                    <a:pt x="1055" y="708"/>
                  </a:lnTo>
                  <a:lnTo>
                    <a:pt x="1071" y="722"/>
                  </a:lnTo>
                  <a:lnTo>
                    <a:pt x="1086" y="735"/>
                  </a:lnTo>
                  <a:lnTo>
                    <a:pt x="1103" y="749"/>
                  </a:lnTo>
                  <a:lnTo>
                    <a:pt x="1090" y="764"/>
                  </a:lnTo>
                  <a:lnTo>
                    <a:pt x="1069" y="785"/>
                  </a:lnTo>
                  <a:lnTo>
                    <a:pt x="1040" y="812"/>
                  </a:lnTo>
                  <a:lnTo>
                    <a:pt x="1006" y="844"/>
                  </a:lnTo>
                  <a:lnTo>
                    <a:pt x="966" y="880"/>
                  </a:lnTo>
                  <a:lnTo>
                    <a:pt x="920" y="918"/>
                  </a:lnTo>
                  <a:lnTo>
                    <a:pt x="870" y="957"/>
                  </a:lnTo>
                  <a:lnTo>
                    <a:pt x="819" y="995"/>
                  </a:lnTo>
                  <a:lnTo>
                    <a:pt x="763" y="1033"/>
                  </a:lnTo>
                  <a:lnTo>
                    <a:pt x="704" y="1065"/>
                  </a:lnTo>
                  <a:lnTo>
                    <a:pt x="647" y="1096"/>
                  </a:lnTo>
                  <a:lnTo>
                    <a:pt x="586" y="1121"/>
                  </a:lnTo>
                  <a:lnTo>
                    <a:pt x="527" y="1140"/>
                  </a:lnTo>
                  <a:lnTo>
                    <a:pt x="469" y="1149"/>
                  </a:lnTo>
                  <a:lnTo>
                    <a:pt x="412" y="1151"/>
                  </a:lnTo>
                  <a:lnTo>
                    <a:pt x="359" y="1142"/>
                  </a:lnTo>
                  <a:lnTo>
                    <a:pt x="284" y="1113"/>
                  </a:lnTo>
                  <a:lnTo>
                    <a:pt x="221" y="1071"/>
                  </a:lnTo>
                  <a:lnTo>
                    <a:pt x="168" y="1021"/>
                  </a:lnTo>
                  <a:lnTo>
                    <a:pt x="124" y="960"/>
                  </a:lnTo>
                  <a:lnTo>
                    <a:pt x="88" y="896"/>
                  </a:lnTo>
                  <a:lnTo>
                    <a:pt x="61" y="825"/>
                  </a:lnTo>
                  <a:lnTo>
                    <a:pt x="40" y="752"/>
                  </a:lnTo>
                  <a:lnTo>
                    <a:pt x="25" y="680"/>
                  </a:lnTo>
                  <a:lnTo>
                    <a:pt x="15" y="607"/>
                  </a:lnTo>
                  <a:lnTo>
                    <a:pt x="9" y="539"/>
                  </a:lnTo>
                  <a:lnTo>
                    <a:pt x="7" y="476"/>
                  </a:lnTo>
                  <a:lnTo>
                    <a:pt x="7" y="420"/>
                  </a:lnTo>
                  <a:lnTo>
                    <a:pt x="7" y="373"/>
                  </a:lnTo>
                  <a:lnTo>
                    <a:pt x="11" y="336"/>
                  </a:lnTo>
                  <a:lnTo>
                    <a:pt x="13" y="313"/>
                  </a:lnTo>
                  <a:lnTo>
                    <a:pt x="13" y="306"/>
                  </a:lnTo>
                  <a:lnTo>
                    <a:pt x="11" y="317"/>
                  </a:lnTo>
                  <a:lnTo>
                    <a:pt x="7" y="350"/>
                  </a:lnTo>
                  <a:lnTo>
                    <a:pt x="4" y="397"/>
                  </a:lnTo>
                  <a:lnTo>
                    <a:pt x="2" y="462"/>
                  </a:lnTo>
                  <a:lnTo>
                    <a:pt x="0" y="537"/>
                  </a:lnTo>
                  <a:lnTo>
                    <a:pt x="2" y="619"/>
                  </a:lnTo>
                  <a:lnTo>
                    <a:pt x="7" y="707"/>
                  </a:lnTo>
                  <a:lnTo>
                    <a:pt x="21" y="796"/>
                  </a:lnTo>
                  <a:lnTo>
                    <a:pt x="40" y="886"/>
                  </a:lnTo>
                  <a:lnTo>
                    <a:pt x="67" y="972"/>
                  </a:lnTo>
                  <a:lnTo>
                    <a:pt x="105" y="1048"/>
                  </a:lnTo>
                  <a:lnTo>
                    <a:pt x="153" y="1115"/>
                  </a:lnTo>
                  <a:lnTo>
                    <a:pt x="214" y="1170"/>
                  </a:lnTo>
                  <a:lnTo>
                    <a:pt x="290" y="1207"/>
                  </a:lnTo>
                  <a:lnTo>
                    <a:pt x="378" y="1226"/>
                  </a:lnTo>
                  <a:lnTo>
                    <a:pt x="485" y="1220"/>
                  </a:lnTo>
                  <a:lnTo>
                    <a:pt x="553" y="1207"/>
                  </a:lnTo>
                  <a:lnTo>
                    <a:pt x="618" y="1188"/>
                  </a:lnTo>
                  <a:lnTo>
                    <a:pt x="679" y="1165"/>
                  </a:lnTo>
                  <a:lnTo>
                    <a:pt x="739" y="1138"/>
                  </a:lnTo>
                  <a:lnTo>
                    <a:pt x="792" y="1107"/>
                  </a:lnTo>
                  <a:lnTo>
                    <a:pt x="842" y="1075"/>
                  </a:lnTo>
                  <a:lnTo>
                    <a:pt x="889" y="1041"/>
                  </a:lnTo>
                  <a:lnTo>
                    <a:pt x="933" y="1006"/>
                  </a:lnTo>
                  <a:lnTo>
                    <a:pt x="971" y="974"/>
                  </a:lnTo>
                  <a:lnTo>
                    <a:pt x="1008" y="939"/>
                  </a:lnTo>
                  <a:lnTo>
                    <a:pt x="1042" y="909"/>
                  </a:lnTo>
                  <a:lnTo>
                    <a:pt x="1071" y="880"/>
                  </a:lnTo>
                  <a:lnTo>
                    <a:pt x="1097" y="854"/>
                  </a:lnTo>
                  <a:lnTo>
                    <a:pt x="1120" y="833"/>
                  </a:lnTo>
                  <a:lnTo>
                    <a:pt x="1139" y="817"/>
                  </a:lnTo>
                  <a:lnTo>
                    <a:pt x="1157" y="806"/>
                  </a:lnTo>
                  <a:lnTo>
                    <a:pt x="1157" y="808"/>
                  </a:lnTo>
                  <a:lnTo>
                    <a:pt x="1160" y="808"/>
                  </a:lnTo>
                  <a:lnTo>
                    <a:pt x="1170" y="810"/>
                  </a:lnTo>
                  <a:lnTo>
                    <a:pt x="1183" y="812"/>
                  </a:lnTo>
                  <a:lnTo>
                    <a:pt x="1202" y="813"/>
                  </a:lnTo>
                  <a:lnTo>
                    <a:pt x="1223" y="813"/>
                  </a:lnTo>
                  <a:lnTo>
                    <a:pt x="1246" y="813"/>
                  </a:lnTo>
                  <a:lnTo>
                    <a:pt x="1271" y="810"/>
                  </a:lnTo>
                  <a:lnTo>
                    <a:pt x="1298" y="804"/>
                  </a:lnTo>
                  <a:lnTo>
                    <a:pt x="1298" y="802"/>
                  </a:lnTo>
                  <a:lnTo>
                    <a:pt x="1300" y="802"/>
                  </a:lnTo>
                  <a:lnTo>
                    <a:pt x="1302" y="802"/>
                  </a:lnTo>
                  <a:lnTo>
                    <a:pt x="1296" y="819"/>
                  </a:lnTo>
                  <a:lnTo>
                    <a:pt x="1298" y="838"/>
                  </a:lnTo>
                  <a:lnTo>
                    <a:pt x="1311" y="857"/>
                  </a:lnTo>
                  <a:lnTo>
                    <a:pt x="1342" y="875"/>
                  </a:lnTo>
                  <a:lnTo>
                    <a:pt x="1355" y="876"/>
                  </a:lnTo>
                  <a:lnTo>
                    <a:pt x="1370" y="875"/>
                  </a:lnTo>
                  <a:lnTo>
                    <a:pt x="1384" y="869"/>
                  </a:lnTo>
                  <a:lnTo>
                    <a:pt x="1399" y="859"/>
                  </a:lnTo>
                  <a:lnTo>
                    <a:pt x="1412" y="848"/>
                  </a:lnTo>
                  <a:lnTo>
                    <a:pt x="1424" y="836"/>
                  </a:lnTo>
                  <a:lnTo>
                    <a:pt x="1433" y="823"/>
                  </a:lnTo>
                  <a:lnTo>
                    <a:pt x="1441" y="810"/>
                  </a:lnTo>
                  <a:lnTo>
                    <a:pt x="1449" y="792"/>
                  </a:lnTo>
                  <a:lnTo>
                    <a:pt x="1462" y="770"/>
                  </a:lnTo>
                  <a:lnTo>
                    <a:pt x="1477" y="741"/>
                  </a:lnTo>
                  <a:lnTo>
                    <a:pt x="1493" y="712"/>
                  </a:lnTo>
                  <a:lnTo>
                    <a:pt x="1508" y="686"/>
                  </a:lnTo>
                  <a:lnTo>
                    <a:pt x="1521" y="663"/>
                  </a:lnTo>
                  <a:lnTo>
                    <a:pt x="1529" y="646"/>
                  </a:lnTo>
                  <a:lnTo>
                    <a:pt x="1533" y="640"/>
                  </a:lnTo>
                  <a:lnTo>
                    <a:pt x="1498" y="617"/>
                  </a:lnTo>
                  <a:lnTo>
                    <a:pt x="1561" y="514"/>
                  </a:lnTo>
                  <a:lnTo>
                    <a:pt x="1517" y="4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3732" name="TextBox 6241"/>
          <p:cNvSpPr txBox="1">
            <a:spLocks noChangeArrowheads="1"/>
          </p:cNvSpPr>
          <p:nvPr/>
        </p:nvSpPr>
        <p:spPr bwMode="auto">
          <a:xfrm>
            <a:off x="4518025" y="2513013"/>
            <a:ext cx="4279900"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dirty="0">
                <a:latin typeface="Century Gothic" panose="020B0502020202020204" pitchFamily="34" charset="0"/>
              </a:rPr>
              <a:t>Safety always comes first </a:t>
            </a:r>
          </a:p>
          <a:p>
            <a:pPr>
              <a:spcBef>
                <a:spcPct val="0"/>
              </a:spcBef>
              <a:buClrTx/>
              <a:buSzTx/>
              <a:buFontTx/>
              <a:buNone/>
            </a:pPr>
            <a:r>
              <a:rPr lang="en-US" altLang="en-US" sz="2600" b="0" dirty="0">
                <a:latin typeface="Century Gothic" panose="020B0502020202020204" pitchFamily="34" charset="0"/>
              </a:rPr>
              <a:t>in everything we do!</a:t>
            </a:r>
          </a:p>
        </p:txBody>
      </p:sp>
      <p:grpSp>
        <p:nvGrpSpPr>
          <p:cNvPr id="6286" name="Group 6285"/>
          <p:cNvGrpSpPr>
            <a:grpSpLocks/>
          </p:cNvGrpSpPr>
          <p:nvPr/>
        </p:nvGrpSpPr>
        <p:grpSpPr bwMode="auto">
          <a:xfrm>
            <a:off x="4518025" y="2459038"/>
            <a:ext cx="3533775" cy="947737"/>
            <a:chOff x="4517408" y="2458245"/>
            <a:chExt cx="3534771" cy="948080"/>
          </a:xfrm>
        </p:grpSpPr>
        <p:cxnSp>
          <p:nvCxnSpPr>
            <p:cNvPr id="6285" name="Straight Connector 6284"/>
            <p:cNvCxnSpPr/>
            <p:nvPr/>
          </p:nvCxnSpPr>
          <p:spPr>
            <a:xfrm>
              <a:off x="4517408" y="2458245"/>
              <a:ext cx="3534771" cy="87820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4517408" y="2528120"/>
              <a:ext cx="3534771" cy="87820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a:spLocks noChangeArrowheads="1"/>
          </p:cNvSpPr>
          <p:nvPr/>
        </p:nvSpPr>
        <p:spPr bwMode="auto">
          <a:xfrm>
            <a:off x="1976438" y="4616450"/>
            <a:ext cx="6518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dirty="0">
                <a:latin typeface="Century Gothic" panose="020B0502020202020204" pitchFamily="34" charset="0"/>
              </a:rPr>
              <a:t>Trade-offs are needed</a:t>
            </a:r>
          </a:p>
          <a:p>
            <a:pPr>
              <a:spcBef>
                <a:spcPct val="0"/>
              </a:spcBef>
              <a:buClrTx/>
              <a:buSzTx/>
              <a:buFontTx/>
              <a:buNone/>
            </a:pPr>
            <a:r>
              <a:rPr lang="en-US" altLang="en-US" sz="2600" b="0" dirty="0">
                <a:latin typeface="Century Gothic" panose="020B0502020202020204" pitchFamily="34" charset="0"/>
              </a:rPr>
              <a:t>HSM can help decision-making process</a:t>
            </a:r>
          </a:p>
        </p:txBody>
      </p: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5447415"/>
      </p:ext>
    </p:extLst>
  </p:cSld>
  <p:clrMapOvr>
    <a:masterClrMapping/>
  </p:clrMapOvr>
  <p:transition spd="slow">
    <p:pull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t>Segment SPFs</a:t>
            </a:r>
          </a:p>
        </p:txBody>
      </p:sp>
      <p:sp>
        <p:nvSpPr>
          <p:cNvPr id="30723" name="Rectangle 3" descr="Rectangle: Click to edit Master text styles&#10;Second level&#10;Third level&#10;Fourth level&#10;Fifth level"/>
          <p:cNvSpPr>
            <a:spLocks noGrp="1" noChangeArrowheads="1"/>
          </p:cNvSpPr>
          <p:nvPr>
            <p:ph type="body" idx="1"/>
          </p:nvPr>
        </p:nvSpPr>
        <p:spPr/>
        <p:txBody>
          <a:bodyPr/>
          <a:lstStyle/>
          <a:p>
            <a:pPr>
              <a:defRPr/>
            </a:pPr>
            <a:r>
              <a:rPr lang="en-US" altLang="en-US" dirty="0" smtClean="0"/>
              <a:t>2-lane Rural</a:t>
            </a:r>
          </a:p>
          <a:p>
            <a:pPr marL="0" indent="0">
              <a:buFont typeface="Wingdings" panose="05000000000000000000" pitchFamily="2" charset="2"/>
              <a:buNone/>
              <a:defRPr/>
            </a:pPr>
            <a:r>
              <a:rPr lang="en-US" dirty="0" err="1" smtClean="0"/>
              <a:t>N</a:t>
            </a:r>
            <a:r>
              <a:rPr lang="en-US" baseline="-25000" dirty="0" err="1" smtClean="0"/>
              <a:t>spf</a:t>
            </a:r>
            <a:r>
              <a:rPr lang="en-US" dirty="0" smtClean="0"/>
              <a:t> </a:t>
            </a:r>
            <a:r>
              <a:rPr lang="en-US" baseline="-25000" dirty="0" err="1" smtClean="0"/>
              <a:t>rs</a:t>
            </a:r>
            <a:r>
              <a:rPr lang="en-US" baseline="-25000" dirty="0" smtClean="0"/>
              <a:t> </a:t>
            </a:r>
            <a:r>
              <a:rPr lang="en-US" dirty="0" smtClean="0"/>
              <a:t>= </a:t>
            </a:r>
            <a:r>
              <a:rPr lang="en-US" dirty="0"/>
              <a:t>(</a:t>
            </a:r>
            <a:r>
              <a:rPr lang="en-US" dirty="0" err="1"/>
              <a:t>AADT</a:t>
            </a:r>
            <a:r>
              <a:rPr lang="en-US" baseline="-25000" dirty="0" err="1"/>
              <a:t>n</a:t>
            </a:r>
            <a:r>
              <a:rPr lang="en-US" dirty="0" smtClean="0"/>
              <a:t>)(</a:t>
            </a:r>
            <a:r>
              <a:rPr lang="en-US" dirty="0"/>
              <a:t>L</a:t>
            </a:r>
            <a:r>
              <a:rPr lang="en-US" dirty="0" smtClean="0"/>
              <a:t>)(</a:t>
            </a:r>
            <a:r>
              <a:rPr lang="en-US" dirty="0"/>
              <a:t>365) (10</a:t>
            </a:r>
            <a:r>
              <a:rPr lang="en-US" baseline="30000" dirty="0"/>
              <a:t>-6</a:t>
            </a:r>
            <a:r>
              <a:rPr lang="en-US" dirty="0"/>
              <a:t>) e</a:t>
            </a:r>
            <a:r>
              <a:rPr lang="en-US" baseline="30000" dirty="0"/>
              <a:t>-</a:t>
            </a:r>
            <a:r>
              <a:rPr lang="en-US" baseline="30000" dirty="0" smtClean="0"/>
              <a:t>0.312</a:t>
            </a:r>
            <a:endParaRPr lang="en-US" dirty="0"/>
          </a:p>
          <a:p>
            <a:pPr>
              <a:defRPr/>
            </a:pPr>
            <a:r>
              <a:rPr lang="en-US" altLang="en-US" dirty="0" smtClean="0"/>
              <a:t>Multilane, Rural Undivided</a:t>
            </a:r>
          </a:p>
          <a:p>
            <a:pPr marL="0" indent="0">
              <a:buFont typeface="Wingdings" panose="05000000000000000000" pitchFamily="2" charset="2"/>
              <a:buNone/>
              <a:defRPr/>
            </a:pPr>
            <a:r>
              <a:rPr lang="en-US" dirty="0"/>
              <a:t>N</a:t>
            </a:r>
            <a:r>
              <a:rPr lang="en-US" baseline="-25000" dirty="0"/>
              <a:t>spf ru</a:t>
            </a:r>
            <a:r>
              <a:rPr lang="en-US" dirty="0"/>
              <a:t> =  e</a:t>
            </a:r>
            <a:r>
              <a:rPr lang="en-US" baseline="30000" dirty="0"/>
              <a:t>(a + b</a:t>
            </a:r>
            <a:r>
              <a:rPr lang="en-US" dirty="0"/>
              <a:t> </a:t>
            </a:r>
            <a:r>
              <a:rPr lang="en-US" baseline="30000" dirty="0" smtClean="0"/>
              <a:t>Ln</a:t>
            </a:r>
            <a:r>
              <a:rPr lang="en-US" dirty="0" smtClean="0"/>
              <a:t> </a:t>
            </a:r>
            <a:r>
              <a:rPr lang="en-US" baseline="30000" dirty="0" smtClean="0"/>
              <a:t>AADT </a:t>
            </a:r>
            <a:r>
              <a:rPr lang="en-US" baseline="30000" dirty="0"/>
              <a:t>+ Ln L) </a:t>
            </a:r>
            <a:endParaRPr lang="en-US" altLang="en-US" dirty="0" smtClean="0"/>
          </a:p>
          <a:p>
            <a:pPr>
              <a:defRPr/>
            </a:pPr>
            <a:r>
              <a:rPr lang="en-US" altLang="en-US" dirty="0" smtClean="0"/>
              <a:t>Multilane, Rural Divided</a:t>
            </a:r>
          </a:p>
          <a:p>
            <a:pPr marL="0" indent="0">
              <a:buFont typeface="Wingdings" panose="05000000000000000000" pitchFamily="2" charset="2"/>
              <a:buNone/>
              <a:defRPr/>
            </a:pPr>
            <a:r>
              <a:rPr lang="en-US" dirty="0"/>
              <a:t>N</a:t>
            </a:r>
            <a:r>
              <a:rPr lang="en-US" baseline="-25000" dirty="0"/>
              <a:t>spf rd </a:t>
            </a:r>
            <a:r>
              <a:rPr lang="en-US" dirty="0"/>
              <a:t> =   e</a:t>
            </a:r>
            <a:r>
              <a:rPr lang="en-US" baseline="30000" dirty="0"/>
              <a:t>(a + </a:t>
            </a:r>
            <a:r>
              <a:rPr lang="en-US" baseline="30000" dirty="0" smtClean="0"/>
              <a:t>b</a:t>
            </a:r>
            <a:r>
              <a:rPr lang="en-US" dirty="0" smtClean="0"/>
              <a:t> </a:t>
            </a:r>
            <a:r>
              <a:rPr lang="en-US" baseline="30000" dirty="0"/>
              <a:t>Ln </a:t>
            </a:r>
            <a:r>
              <a:rPr lang="en-US" baseline="30000" dirty="0" smtClean="0"/>
              <a:t>AADT </a:t>
            </a:r>
            <a:r>
              <a:rPr lang="en-US" baseline="30000" dirty="0"/>
              <a:t>+ Ln L) </a:t>
            </a:r>
            <a:endParaRPr lang="en-US" dirty="0"/>
          </a:p>
          <a:p>
            <a:pPr>
              <a:defRPr/>
            </a:pPr>
            <a:endParaRPr lang="en-US" altLang="en-US" dirty="0" smtClean="0"/>
          </a:p>
        </p:txBody>
      </p:sp>
    </p:spTree>
  </p:cSld>
  <p:clrMapOvr>
    <a:masterClrMapping/>
  </p:clrMapOvr>
  <p:transition spd="slow">
    <p:pull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Base Conditions: 2-Lane Rural</a:t>
            </a:r>
          </a:p>
        </p:txBody>
      </p:sp>
      <p:sp>
        <p:nvSpPr>
          <p:cNvPr id="16387" name="Rectangle 3" descr="Rectangle: Click to edit Master text styles&#10;Second level&#10;Third level&#10;Fourth level&#10;Fifth level"/>
          <p:cNvSpPr>
            <a:spLocks noGrp="1" noChangeArrowheads="1"/>
          </p:cNvSpPr>
          <p:nvPr>
            <p:ph type="body" idx="1"/>
          </p:nvPr>
        </p:nvSpPr>
        <p:spPr>
          <a:xfrm>
            <a:off x="838200" y="1676400"/>
            <a:ext cx="7772400" cy="4114800"/>
          </a:xfrm>
        </p:spPr>
        <p:txBody>
          <a:bodyPr/>
          <a:lstStyle/>
          <a:p>
            <a:r>
              <a:rPr lang="en-US" altLang="en-US" sz="2100" dirty="0" smtClean="0"/>
              <a:t>Lane Width: 				12 feet</a:t>
            </a:r>
          </a:p>
          <a:p>
            <a:r>
              <a:rPr lang="en-US" altLang="en-US" sz="2100" dirty="0" smtClean="0"/>
              <a:t>Shoulder Width: 	  	    		6 feet</a:t>
            </a:r>
          </a:p>
          <a:p>
            <a:r>
              <a:rPr lang="en-US" altLang="en-US" sz="2100" dirty="0" smtClean="0"/>
              <a:t>Shoulder Type: 		    		Paved</a:t>
            </a:r>
          </a:p>
          <a:p>
            <a:r>
              <a:rPr lang="en-US" altLang="en-US" sz="2100" dirty="0" smtClean="0"/>
              <a:t>Roadside Hazard Rating:   		3</a:t>
            </a:r>
          </a:p>
          <a:p>
            <a:r>
              <a:rPr lang="en-US" altLang="en-US" sz="2100" dirty="0" smtClean="0"/>
              <a:t>Driveway Density: 		    		&lt;5 driveways/mi</a:t>
            </a:r>
          </a:p>
          <a:p>
            <a:r>
              <a:rPr lang="en-US" altLang="en-US" sz="2100" dirty="0" smtClean="0"/>
              <a:t>Grade: 					&lt;3%(abs) </a:t>
            </a:r>
          </a:p>
          <a:p>
            <a:r>
              <a:rPr lang="en-US" altLang="en-US" sz="2100" dirty="0" smtClean="0"/>
              <a:t>Horizontal Curvature: 	    		None</a:t>
            </a:r>
          </a:p>
          <a:p>
            <a:r>
              <a:rPr lang="en-US" altLang="en-US" sz="2100" dirty="0" smtClean="0"/>
              <a:t>Vertical Curvature: 	    		None</a:t>
            </a:r>
          </a:p>
          <a:p>
            <a:r>
              <a:rPr lang="en-US" altLang="en-US" sz="2100" dirty="0" smtClean="0"/>
              <a:t>Centerline rumble strips:   			None</a:t>
            </a:r>
          </a:p>
          <a:p>
            <a:r>
              <a:rPr lang="en-US" altLang="en-US" sz="2100" dirty="0" smtClean="0"/>
              <a:t>TWLTL, climbing, or passing lanes:	None</a:t>
            </a:r>
          </a:p>
          <a:p>
            <a:r>
              <a:rPr lang="en-US" altLang="en-US" sz="2100" dirty="0" smtClean="0"/>
              <a:t>Lighting: 			    		None</a:t>
            </a:r>
          </a:p>
          <a:p>
            <a:r>
              <a:rPr lang="en-US" altLang="en-US" sz="2100" dirty="0" smtClean="0"/>
              <a:t>Automated Enforcement:   		None</a:t>
            </a:r>
          </a:p>
          <a:p>
            <a:endParaRPr lang="en-US" altLang="en-US" sz="2100" dirty="0" smtClean="0"/>
          </a:p>
        </p:txBody>
      </p:sp>
    </p:spTree>
  </p:cSld>
  <p:clrMapOvr>
    <a:masterClrMapping/>
  </p:clrMapOvr>
  <p:transition spd="slow">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304800"/>
            <a:ext cx="8143875" cy="1143000"/>
          </a:xfrm>
        </p:spPr>
        <p:txBody>
          <a:bodyPr/>
          <a:lstStyle/>
          <a:p>
            <a:r>
              <a:rPr lang="en-US" altLang="en-US" smtClean="0"/>
              <a:t>Base Conditions: Multilane Roads</a:t>
            </a:r>
          </a:p>
        </p:txBody>
      </p:sp>
      <p:sp>
        <p:nvSpPr>
          <p:cNvPr id="3" name="Content Placeholder 2" descr="Rectangle: Click to edit Master text styles&#10;Second level&#10;Third level&#10;Fourth level&#10;Fifth level"/>
          <p:cNvSpPr>
            <a:spLocks noGrp="1"/>
          </p:cNvSpPr>
          <p:nvPr>
            <p:ph idx="1"/>
          </p:nvPr>
        </p:nvSpPr>
        <p:spPr>
          <a:xfrm>
            <a:off x="795338" y="1981200"/>
            <a:ext cx="7772400" cy="4114800"/>
          </a:xfrm>
        </p:spPr>
        <p:txBody>
          <a:bodyPr>
            <a:normAutofit fontScale="92500" lnSpcReduction="20000"/>
          </a:bodyPr>
          <a:lstStyle/>
          <a:p>
            <a:pPr>
              <a:defRPr/>
            </a:pPr>
            <a:r>
              <a:rPr lang="en-US" sz="3000" dirty="0" smtClean="0"/>
              <a:t>All</a:t>
            </a:r>
          </a:p>
          <a:p>
            <a:pPr lvl="1">
              <a:defRPr/>
            </a:pPr>
            <a:r>
              <a:rPr lang="en-US" sz="2500" dirty="0"/>
              <a:t>Lane width	</a:t>
            </a:r>
            <a:r>
              <a:rPr lang="en-US" sz="2500" dirty="0" smtClean="0"/>
              <a:t>		12 </a:t>
            </a:r>
            <a:r>
              <a:rPr lang="en-US" sz="2500" dirty="0"/>
              <a:t>feet</a:t>
            </a:r>
          </a:p>
          <a:p>
            <a:pPr lvl="1">
              <a:defRPr/>
            </a:pPr>
            <a:r>
              <a:rPr lang="en-US" sz="2500" dirty="0" smtClean="0"/>
              <a:t>Shoulder </a:t>
            </a:r>
            <a:r>
              <a:rPr lang="en-US" sz="2500" dirty="0"/>
              <a:t>type		</a:t>
            </a:r>
            <a:r>
              <a:rPr lang="en-US" sz="2500" dirty="0" smtClean="0"/>
              <a:t>	Paved</a:t>
            </a:r>
          </a:p>
          <a:p>
            <a:pPr lvl="1">
              <a:defRPr/>
            </a:pPr>
            <a:r>
              <a:rPr lang="en-US" sz="2500" dirty="0" smtClean="0"/>
              <a:t>No lighting or automated speed enforcement</a:t>
            </a:r>
            <a:endParaRPr lang="en-US" sz="2500" dirty="0"/>
          </a:p>
          <a:p>
            <a:pPr>
              <a:defRPr/>
            </a:pPr>
            <a:r>
              <a:rPr lang="en-US" dirty="0" smtClean="0"/>
              <a:t>Undivided</a:t>
            </a:r>
          </a:p>
          <a:p>
            <a:pPr lvl="1">
              <a:defRPr/>
            </a:pPr>
            <a:r>
              <a:rPr lang="en-US" sz="2500" dirty="0" smtClean="0"/>
              <a:t>Shoulder width 		6 feet</a:t>
            </a:r>
          </a:p>
          <a:p>
            <a:pPr lvl="1">
              <a:defRPr/>
            </a:pPr>
            <a:r>
              <a:rPr lang="en-US" sz="2500" dirty="0" smtClean="0"/>
              <a:t>Sideslopes			1V:7H or flatter</a:t>
            </a:r>
          </a:p>
          <a:p>
            <a:pPr>
              <a:defRPr/>
            </a:pPr>
            <a:r>
              <a:rPr lang="en-US" dirty="0" smtClean="0"/>
              <a:t>Divided</a:t>
            </a:r>
          </a:p>
          <a:p>
            <a:pPr lvl="1">
              <a:defRPr/>
            </a:pPr>
            <a:r>
              <a:rPr lang="en-US" sz="2500" dirty="0" smtClean="0"/>
              <a:t>Shoulder width 		8 feet</a:t>
            </a:r>
          </a:p>
          <a:p>
            <a:pPr lvl="1">
              <a:defRPr/>
            </a:pPr>
            <a:r>
              <a:rPr lang="en-US" sz="2500" dirty="0" smtClean="0"/>
              <a:t>Median			30 feet</a:t>
            </a:r>
          </a:p>
        </p:txBody>
      </p:sp>
    </p:spTree>
  </p:cSld>
  <p:clrMapOvr>
    <a:masterClrMapping/>
  </p:clrMapOvr>
  <p:transition spd="slow">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SPF Application Example</a:t>
            </a:r>
          </a:p>
        </p:txBody>
      </p:sp>
      <p:sp>
        <p:nvSpPr>
          <p:cNvPr id="32771" name="Rectangle 3" descr="Rectangle: Click to edit Master text styles&#10;Second level&#10;Third level&#10;Fourth level&#10;Fifth level"/>
          <p:cNvSpPr>
            <a:spLocks noGrp="1" noChangeArrowheads="1"/>
          </p:cNvSpPr>
          <p:nvPr>
            <p:ph type="body" idx="1"/>
          </p:nvPr>
        </p:nvSpPr>
        <p:spPr>
          <a:xfrm>
            <a:off x="838200" y="1905000"/>
            <a:ext cx="8077200" cy="4114800"/>
          </a:xfrm>
        </p:spPr>
        <p:txBody>
          <a:bodyPr/>
          <a:lstStyle/>
          <a:p>
            <a:pPr>
              <a:defRPr/>
            </a:pPr>
            <a:r>
              <a:rPr lang="en-US" altLang="en-US" dirty="0" smtClean="0"/>
              <a:t>2-Lane road with  AADT = 3,500 vpd and 2 miles long</a:t>
            </a:r>
          </a:p>
          <a:p>
            <a:pPr>
              <a:defRPr/>
            </a:pPr>
            <a:endParaRPr lang="en-US" altLang="en-US" dirty="0" smtClean="0"/>
          </a:p>
          <a:p>
            <a:pPr>
              <a:defRPr/>
            </a:pPr>
            <a:endParaRPr lang="en-US" altLang="en-US" dirty="0"/>
          </a:p>
          <a:p>
            <a:pPr marL="0" indent="0">
              <a:buFont typeface="Wingdings" panose="05000000000000000000" pitchFamily="2" charset="2"/>
              <a:buNone/>
              <a:defRPr/>
            </a:pPr>
            <a:r>
              <a:rPr lang="en-US" dirty="0"/>
              <a:t>N</a:t>
            </a:r>
            <a:r>
              <a:rPr lang="en-US" baseline="-25000" dirty="0"/>
              <a:t>spf</a:t>
            </a:r>
            <a:r>
              <a:rPr lang="en-US" dirty="0"/>
              <a:t> </a:t>
            </a:r>
            <a:r>
              <a:rPr lang="en-US" baseline="-25000" dirty="0"/>
              <a:t>rs</a:t>
            </a:r>
            <a:r>
              <a:rPr lang="en-US" dirty="0"/>
              <a:t> = (</a:t>
            </a:r>
            <a:r>
              <a:rPr lang="en-US" dirty="0" err="1"/>
              <a:t>AADT</a:t>
            </a:r>
            <a:r>
              <a:rPr lang="en-US" baseline="-25000" dirty="0" err="1"/>
              <a:t>n</a:t>
            </a:r>
            <a:r>
              <a:rPr lang="en-US" dirty="0" smtClean="0"/>
              <a:t>)(</a:t>
            </a:r>
            <a:r>
              <a:rPr lang="en-US" dirty="0"/>
              <a:t>L</a:t>
            </a:r>
            <a:r>
              <a:rPr lang="en-US" dirty="0" smtClean="0"/>
              <a:t>)(</a:t>
            </a:r>
            <a:r>
              <a:rPr lang="en-US" dirty="0"/>
              <a:t>365</a:t>
            </a:r>
            <a:r>
              <a:rPr lang="en-US" dirty="0" smtClean="0"/>
              <a:t>)(</a:t>
            </a:r>
            <a:r>
              <a:rPr lang="en-US" dirty="0"/>
              <a:t>10</a:t>
            </a:r>
            <a:r>
              <a:rPr lang="en-US" baseline="30000" dirty="0"/>
              <a:t>-6</a:t>
            </a:r>
            <a:r>
              <a:rPr lang="en-US" dirty="0"/>
              <a:t>) e</a:t>
            </a:r>
            <a:r>
              <a:rPr lang="en-US" baseline="30000" dirty="0"/>
              <a:t>-</a:t>
            </a:r>
            <a:r>
              <a:rPr lang="en-US" baseline="30000" dirty="0" smtClean="0"/>
              <a:t>0.312 </a:t>
            </a:r>
            <a:r>
              <a:rPr lang="en-US" dirty="0" smtClean="0"/>
              <a:t>=</a:t>
            </a:r>
          </a:p>
          <a:p>
            <a:pPr marL="0" indent="0">
              <a:buFont typeface="Wingdings" panose="05000000000000000000" pitchFamily="2" charset="2"/>
              <a:buNone/>
              <a:defRPr/>
            </a:pPr>
            <a:r>
              <a:rPr lang="en-US" dirty="0"/>
              <a:t>	</a:t>
            </a:r>
            <a:r>
              <a:rPr lang="en-US" dirty="0" smtClean="0"/>
              <a:t>  = 1.87 crashes per year</a:t>
            </a:r>
            <a:endParaRPr lang="en-US" dirty="0"/>
          </a:p>
        </p:txBody>
      </p:sp>
      <p:sp>
        <p:nvSpPr>
          <p:cNvPr id="2" name="TextBox 1"/>
          <p:cNvSpPr txBox="1">
            <a:spLocks noChangeArrowheads="1"/>
          </p:cNvSpPr>
          <p:nvPr/>
        </p:nvSpPr>
        <p:spPr bwMode="auto">
          <a:xfrm>
            <a:off x="3109913" y="3590925"/>
            <a:ext cx="9286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3500</a:t>
            </a:r>
          </a:p>
        </p:txBody>
      </p:sp>
      <p:sp>
        <p:nvSpPr>
          <p:cNvPr id="3" name="Oval 2"/>
          <p:cNvSpPr/>
          <p:nvPr/>
        </p:nvSpPr>
        <p:spPr>
          <a:xfrm>
            <a:off x="2976563" y="3590925"/>
            <a:ext cx="1214437" cy="492125"/>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latin typeface="Century Gothic" panose="020B0502020202020204" pitchFamily="34" charset="0"/>
            </a:endParaRPr>
          </a:p>
        </p:txBody>
      </p:sp>
      <p:cxnSp>
        <p:nvCxnSpPr>
          <p:cNvPr id="5" name="Straight Arrow Connector 4"/>
          <p:cNvCxnSpPr>
            <a:stCxn id="3" idx="4"/>
          </p:cNvCxnSpPr>
          <p:nvPr/>
        </p:nvCxnSpPr>
        <p:spPr>
          <a:xfrm flipH="1">
            <a:off x="3582988" y="4083050"/>
            <a:ext cx="0" cy="381000"/>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4402138" y="3632200"/>
            <a:ext cx="3714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spcBef>
                <a:spcPct val="0"/>
              </a:spcBef>
              <a:buClrTx/>
              <a:buSzTx/>
              <a:buFontTx/>
              <a:buNone/>
            </a:pPr>
            <a:r>
              <a:rPr lang="en-US" altLang="en-US" sz="2600" b="0">
                <a:latin typeface="Century Gothic" panose="020B0502020202020204" pitchFamily="34" charset="0"/>
              </a:rPr>
              <a:t>2</a:t>
            </a:r>
          </a:p>
        </p:txBody>
      </p:sp>
      <p:sp>
        <p:nvSpPr>
          <p:cNvPr id="10" name="Oval 9"/>
          <p:cNvSpPr/>
          <p:nvPr/>
        </p:nvSpPr>
        <p:spPr>
          <a:xfrm>
            <a:off x="4333875" y="3632200"/>
            <a:ext cx="466725" cy="493713"/>
          </a:xfrm>
          <a:prstGeom prst="ellipse">
            <a:avLst/>
          </a:pr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0">
              <a:latin typeface="Century Gothic" panose="020B0502020202020204" pitchFamily="34" charset="0"/>
            </a:endParaRPr>
          </a:p>
        </p:txBody>
      </p:sp>
      <p:cxnSp>
        <p:nvCxnSpPr>
          <p:cNvPr id="14" name="Straight Arrow Connector 13"/>
          <p:cNvCxnSpPr/>
          <p:nvPr/>
        </p:nvCxnSpPr>
        <p:spPr>
          <a:xfrm flipH="1">
            <a:off x="4567238" y="4113213"/>
            <a:ext cx="0" cy="382587"/>
          </a:xfrm>
          <a:prstGeom prst="straightConnector1">
            <a:avLst/>
          </a:prstGeom>
          <a:ln w="28575">
            <a:solidFill>
              <a:srgbClr val="99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2" grpId="0"/>
      <p:bldP spid="3" grpId="0" animBg="1"/>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t>Deviating from Base Conditions </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dirty="0" smtClean="0"/>
              <a:t>Use of CMFs </a:t>
            </a:r>
          </a:p>
          <a:p>
            <a:pPr marL="0" indent="0">
              <a:buFont typeface="Wingdings" panose="05000000000000000000" pitchFamily="2" charset="2"/>
              <a:buNone/>
              <a:defRPr/>
            </a:pPr>
            <a:r>
              <a:rPr lang="en-US" dirty="0" smtClean="0"/>
              <a:t>N</a:t>
            </a:r>
            <a:r>
              <a:rPr lang="en-US" baseline="-25000" dirty="0" smtClean="0"/>
              <a:t>predicted i</a:t>
            </a:r>
            <a:r>
              <a:rPr lang="en-US" dirty="0" smtClean="0"/>
              <a:t> </a:t>
            </a:r>
            <a:r>
              <a:rPr lang="en-US" dirty="0"/>
              <a:t>= </a:t>
            </a:r>
            <a:r>
              <a:rPr lang="en-US" dirty="0" smtClean="0"/>
              <a:t>N</a:t>
            </a:r>
            <a:r>
              <a:rPr lang="en-US" baseline="-25000" dirty="0" smtClean="0"/>
              <a:t>spf</a:t>
            </a:r>
            <a:r>
              <a:rPr lang="en-US" dirty="0" smtClean="0"/>
              <a:t> </a:t>
            </a:r>
            <a:r>
              <a:rPr lang="en-US" baseline="-25000" dirty="0"/>
              <a:t>i</a:t>
            </a:r>
            <a:r>
              <a:rPr lang="en-US" baseline="-25000" dirty="0" smtClean="0"/>
              <a:t> </a:t>
            </a:r>
            <a:r>
              <a:rPr lang="en-US" dirty="0" smtClean="0"/>
              <a:t> </a:t>
            </a:r>
            <a:r>
              <a:rPr lang="en-US" dirty="0"/>
              <a:t>x (</a:t>
            </a:r>
            <a:r>
              <a:rPr lang="en-US" dirty="0" smtClean="0">
                <a:solidFill>
                  <a:srgbClr val="C00000"/>
                </a:solidFill>
              </a:rPr>
              <a:t>CMF</a:t>
            </a:r>
            <a:r>
              <a:rPr lang="en-US" baseline="-25000" dirty="0" smtClean="0">
                <a:solidFill>
                  <a:srgbClr val="C00000"/>
                </a:solidFill>
              </a:rPr>
              <a:t>1 </a:t>
            </a:r>
            <a:r>
              <a:rPr lang="en-US" dirty="0">
                <a:solidFill>
                  <a:srgbClr val="C00000"/>
                </a:solidFill>
              </a:rPr>
              <a:t>… </a:t>
            </a:r>
            <a:r>
              <a:rPr lang="en-US" dirty="0" smtClean="0">
                <a:solidFill>
                  <a:srgbClr val="C00000"/>
                </a:solidFill>
              </a:rPr>
              <a:t>CMF</a:t>
            </a:r>
            <a:r>
              <a:rPr lang="en-US" baseline="-25000" dirty="0" smtClean="0">
                <a:solidFill>
                  <a:srgbClr val="C00000"/>
                </a:solidFill>
              </a:rPr>
              <a:t>x</a:t>
            </a:r>
            <a:r>
              <a:rPr lang="en-US" dirty="0" smtClean="0"/>
              <a:t>)</a:t>
            </a:r>
          </a:p>
          <a:p>
            <a:pPr marL="0" indent="0">
              <a:buFont typeface="Wingdings" panose="05000000000000000000" pitchFamily="2" charset="2"/>
              <a:buNone/>
              <a:defRPr/>
            </a:pPr>
            <a:endParaRPr lang="en-US" baseline="-25000" dirty="0"/>
          </a:p>
          <a:p>
            <a:pPr marL="0" indent="0">
              <a:buFont typeface="Wingdings" panose="05000000000000000000" pitchFamily="2" charset="2"/>
              <a:buNone/>
              <a:defRPr/>
            </a:pPr>
            <a:r>
              <a:rPr lang="en-US" sz="2800" dirty="0" smtClean="0"/>
              <a:t>NOTE: for 2-lane rural roads a calibration factor (C</a:t>
            </a:r>
            <a:r>
              <a:rPr lang="en-US" sz="2800" baseline="-25000" dirty="0" smtClean="0"/>
              <a:t>r</a:t>
            </a:r>
            <a:r>
              <a:rPr lang="en-US" sz="2800" dirty="0" smtClean="0"/>
              <a:t>) is also used</a:t>
            </a:r>
            <a:endParaRPr lang="en-US" dirty="0"/>
          </a:p>
          <a:p>
            <a:pPr marL="0" indent="0">
              <a:buFont typeface="Wingdings" panose="05000000000000000000" pitchFamily="2" charset="2"/>
              <a:buNone/>
              <a:defRPr/>
            </a:pPr>
            <a:endParaRPr lang="en-US" dirty="0"/>
          </a:p>
        </p:txBody>
      </p:sp>
      <p:sp>
        <p:nvSpPr>
          <p:cNvPr id="22532" name="Slide Number Placeholder 7"/>
          <p:cNvSpPr>
            <a:spLocks noGrp="1"/>
          </p:cNvSpPr>
          <p:nvPr>
            <p:ph type="sldNum" sz="quarter" idx="11"/>
          </p:nvPr>
        </p:nvSpPr>
        <p:spPr>
          <a:xfrm>
            <a:off x="7162800" y="64770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eaLnBrk="0" hangingPunct="0">
              <a:spcBef>
                <a:spcPct val="0"/>
              </a:spcBef>
              <a:buClrTx/>
              <a:buSzTx/>
              <a:buFontTx/>
              <a:buNone/>
            </a:pPr>
            <a:r>
              <a:rPr lang="en-US" altLang="en-US" sz="2000" b="0" smtClean="0">
                <a:solidFill>
                  <a:schemeClr val="bg1"/>
                </a:solidFill>
                <a:latin typeface="Times New Roman" panose="02020603050405020304" pitchFamily="18" charset="0"/>
              </a:rPr>
              <a:t>2-</a:t>
            </a:r>
            <a:fld id="{E37E4F4F-D284-4FF6-914E-B091AE9CA2C0}" type="slidenum">
              <a:rPr lang="en-US" altLang="en-US" sz="2000" b="0" smtClean="0">
                <a:solidFill>
                  <a:schemeClr val="bg1"/>
                </a:solidFill>
                <a:latin typeface="Times New Roman" panose="02020603050405020304" pitchFamily="18" charset="0"/>
              </a:rPr>
              <a:pPr eaLnBrk="0" hangingPunct="0">
                <a:spcBef>
                  <a:spcPct val="0"/>
                </a:spcBef>
                <a:buClrTx/>
                <a:buSzTx/>
                <a:buFontTx/>
                <a:buNone/>
              </a:pPr>
              <a:t>8</a:t>
            </a:fld>
            <a:endParaRPr lang="en-US" altLang="en-US" sz="2000" b="0" smtClean="0">
              <a:solidFill>
                <a:schemeClr val="bg1"/>
              </a:solidFill>
              <a:latin typeface="Times New Roman" panose="02020603050405020304" pitchFamily="18" charset="0"/>
            </a:endParaRPr>
          </a:p>
        </p:txBody>
      </p:sp>
      <p:sp>
        <p:nvSpPr>
          <p:cNvPr id="22533" name="Text Box 6"/>
          <p:cNvSpPr txBox="1">
            <a:spLocks noChangeArrowheads="1"/>
          </p:cNvSpPr>
          <p:nvPr/>
        </p:nvSpPr>
        <p:spPr bwMode="auto">
          <a:xfrm>
            <a:off x="1279525" y="3089275"/>
            <a:ext cx="710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hlink"/>
              </a:buClr>
              <a:buSzPct val="110000"/>
              <a:buFont typeface="Wingdings" panose="05000000000000000000" pitchFamily="2" charset="2"/>
              <a:buChar char="w"/>
              <a:defRPr sz="3600" b="1">
                <a:solidFill>
                  <a:schemeClr val="tx1"/>
                </a:solidFill>
                <a:latin typeface="Technical" panose="03050502040202020B03" pitchFamily="66"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l"/>
              <a:defRPr sz="3000" b="1">
                <a:solidFill>
                  <a:schemeClr val="tx1"/>
                </a:solidFill>
                <a:latin typeface="Technical" panose="03050502040202020B03" pitchFamily="66" charset="0"/>
                <a:ea typeface="MS PGothic" panose="020B0600070205080204" pitchFamily="34" charset="-128"/>
              </a:defRPr>
            </a:lvl2pPr>
            <a:lvl3pPr marL="1143000" indent="-228600">
              <a:spcBef>
                <a:spcPct val="20000"/>
              </a:spcBef>
              <a:buClr>
                <a:schemeClr val="hlink"/>
              </a:buClr>
              <a:buSzPct val="95000"/>
              <a:buFont typeface="Wingdings" panose="05000000000000000000" pitchFamily="2" charset="2"/>
              <a:buChar char="w"/>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chemeClr val="tx1"/>
              </a:buClr>
              <a:buSzPct val="65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chemeClr val="hlink"/>
              </a:buClr>
              <a:buSzPct val="60000"/>
              <a:buFont typeface="Wingdings" panose="05000000000000000000" pitchFamily="2" charset="2"/>
              <a:buChar char="n"/>
              <a:defRPr sz="2000">
                <a:solidFill>
                  <a:schemeClr val="tx1"/>
                </a:solidFill>
                <a:latin typeface="Tahoma" panose="020B0604030504040204" pitchFamily="34" charset="0"/>
                <a:ea typeface="MS PGothic" panose="020B0600070205080204" pitchFamily="34" charset="-128"/>
              </a:defRPr>
            </a:lvl9pPr>
          </a:lstStyle>
          <a:p>
            <a:pPr algn="ctr">
              <a:spcBef>
                <a:spcPct val="0"/>
              </a:spcBef>
              <a:buClrTx/>
              <a:buSzTx/>
              <a:buFontTx/>
              <a:buNone/>
            </a:pPr>
            <a:endParaRPr lang="en-US" altLang="en-US" sz="3000">
              <a:solidFill>
                <a:schemeClr val="tx2"/>
              </a:solidFill>
              <a:latin typeface="Arial" panose="020B0604020202020204" pitchFamily="34" charset="0"/>
            </a:endParaRPr>
          </a:p>
        </p:txBody>
      </p:sp>
    </p:spTree>
  </p:cSld>
  <p:clrMapOvr>
    <a:masterClrMapping/>
  </p:clrMapOvr>
  <p:transition spd="slow">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CMF Notes</a:t>
            </a:r>
          </a:p>
        </p:txBody>
      </p:sp>
      <p:sp>
        <p:nvSpPr>
          <p:cNvPr id="24579" name="Content Placeholder 2" descr="Rectangle: Click to edit Master text styles&#10;Second level&#10;Third level&#10;Fourth level&#10;Fifth level"/>
          <p:cNvSpPr>
            <a:spLocks noGrp="1"/>
          </p:cNvSpPr>
          <p:nvPr>
            <p:ph idx="1"/>
          </p:nvPr>
        </p:nvSpPr>
        <p:spPr>
          <a:xfrm>
            <a:off x="838200" y="1752600"/>
            <a:ext cx="7772400" cy="4114800"/>
          </a:xfrm>
        </p:spPr>
        <p:txBody>
          <a:bodyPr/>
          <a:lstStyle/>
          <a:p>
            <a:r>
              <a:rPr lang="en-US" altLang="en-US" sz="3400" smtClean="0"/>
              <a:t>Values from tables</a:t>
            </a:r>
          </a:p>
          <a:p>
            <a:pPr lvl="1"/>
            <a:r>
              <a:rPr lang="en-US" altLang="en-US" smtClean="0"/>
              <a:t>Similar to HCM</a:t>
            </a:r>
          </a:p>
          <a:p>
            <a:r>
              <a:rPr lang="en-US" altLang="en-US" sz="3400" smtClean="0"/>
              <a:t>Some require adjustment </a:t>
            </a:r>
          </a:p>
          <a:p>
            <a:pPr lvl="1"/>
            <a:r>
              <a:rPr lang="en-US" altLang="en-US" smtClean="0"/>
              <a:t>Computed for specific crash types</a:t>
            </a:r>
          </a:p>
          <a:p>
            <a:r>
              <a:rPr lang="en-US" altLang="en-US" sz="3400" smtClean="0"/>
              <a:t>Need to ensure crash distribution</a:t>
            </a:r>
          </a:p>
          <a:p>
            <a:r>
              <a:rPr lang="en-US" altLang="en-US" sz="3400" smtClean="0"/>
              <a:t>The effect of application of multiple CMFs is multiplicative, not additive</a:t>
            </a:r>
          </a:p>
        </p:txBody>
      </p:sp>
    </p:spTree>
  </p:cSld>
  <p:clrMapOvr>
    <a:masterClrMapping/>
  </p:clrMapOvr>
  <p:transition spd="slow">
    <p:pull dir="u"/>
  </p:transition>
  <p:timing>
    <p:tnLst>
      <p:par>
        <p:cTn id="1" dur="indefinite" restart="never" nodeType="tmRoot"/>
      </p:par>
    </p:tnLst>
  </p:timing>
</p:sld>
</file>

<file path=ppt/theme/theme1.xml><?xml version="1.0" encoding="utf-8"?>
<a:theme xmlns:a="http://schemas.openxmlformats.org/drawingml/2006/main" name="seattle">
  <a:themeElements>
    <a:clrScheme name="seattle.pp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seattle.ppt">
      <a:majorFont>
        <a:latin typeface="Comic Sans MS"/>
        <a:ea typeface=""/>
        <a:cs typeface=""/>
      </a:majorFont>
      <a:minorFont>
        <a:latin typeface="Technic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echnical" pitchFamily="66"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echnical" pitchFamily="66" charset="0"/>
          </a:defRPr>
        </a:defPPr>
      </a:lstStyle>
    </a:lnDef>
  </a:objectDefaults>
  <a:extraClrSchemeLst>
    <a:extraClrScheme>
      <a:clrScheme name="seattle.pp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seattle.pp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seattle.pp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seattle.pp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seattle.pp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seattle.pp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seattle.pp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seattle.pp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E:\GAR\scantour\seattle.ppt</Template>
  <TotalTime>1324</TotalTime>
  <Words>3560</Words>
  <Application>Microsoft Office PowerPoint</Application>
  <PresentationFormat>On-screen Show (4:3)</PresentationFormat>
  <Paragraphs>381</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MS PGothic</vt:lpstr>
      <vt:lpstr>Arial</vt:lpstr>
      <vt:lpstr>Century Gothic</vt:lpstr>
      <vt:lpstr>Comic Sans MS</vt:lpstr>
      <vt:lpstr>Tahoma</vt:lpstr>
      <vt:lpstr>Technical</vt:lpstr>
      <vt:lpstr>Times New Roman</vt:lpstr>
      <vt:lpstr>Wingdings</vt:lpstr>
      <vt:lpstr>seattle</vt:lpstr>
      <vt:lpstr>HIGHWAY SAFETY MANUAL APPLICATIONS</vt:lpstr>
      <vt:lpstr>HSM Crash Prediction Method</vt:lpstr>
      <vt:lpstr>Prediction Model</vt:lpstr>
      <vt:lpstr>Segment SPFs</vt:lpstr>
      <vt:lpstr>Base Conditions: 2-Lane Rural</vt:lpstr>
      <vt:lpstr>Base Conditions: Multilane Roads</vt:lpstr>
      <vt:lpstr>SPF Application Example</vt:lpstr>
      <vt:lpstr>Deviating from Base Conditions </vt:lpstr>
      <vt:lpstr>CMF Notes</vt:lpstr>
      <vt:lpstr>2-Lane Rural Segment CMFs</vt:lpstr>
      <vt:lpstr>CMF Example Calculation    (1/5)</vt:lpstr>
      <vt:lpstr>Crash Distribution</vt:lpstr>
      <vt:lpstr>CMF Example Calculation    (2/5)</vt:lpstr>
      <vt:lpstr>CMF Example Calculation    (3/5)</vt:lpstr>
      <vt:lpstr>CMF Example Calculation    (4/5)</vt:lpstr>
      <vt:lpstr>CMF Example Calculation    (5/5)</vt:lpstr>
      <vt:lpstr>Application of CMFs</vt:lpstr>
      <vt:lpstr>Crash Modification Factors</vt:lpstr>
      <vt:lpstr>HSM Uses</vt:lpstr>
      <vt:lpstr>HSM Potential Uses</vt:lpstr>
      <vt:lpstr>Project Level</vt:lpstr>
      <vt:lpstr>Example        (1/5) </vt:lpstr>
      <vt:lpstr>Example – Option 1      (2/5) </vt:lpstr>
      <vt:lpstr>Example – Option 2      (3/5) </vt:lpstr>
      <vt:lpstr>Example        (4/5) </vt:lpstr>
      <vt:lpstr>Example        (5/5) </vt:lpstr>
      <vt:lpstr>Benefit-Cost Analysis</vt:lpstr>
      <vt:lpstr>FHWA Costs per Crash</vt:lpstr>
      <vt:lpstr>Average Crash Cost Estimation</vt:lpstr>
      <vt:lpstr>System vs. Project Issues</vt:lpstr>
      <vt:lpstr>Example             (1/3)</vt:lpstr>
      <vt:lpstr>Example        (2/3)</vt:lpstr>
      <vt:lpstr>Example        (3/3)</vt:lpstr>
      <vt:lpstr>Cautions and Caveats</vt:lpstr>
      <vt:lpstr>PowerPoint Presentation</vt:lpstr>
      <vt:lpstr>PowerPoint Presentation</vt:lpstr>
    </vt:vector>
  </TitlesOfParts>
  <Company>University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HSM-2</dc:title>
  <dc:creator>Nikiforos Stamatiadis</dc:creator>
  <cp:lastModifiedBy>Stamatiadis, Nick</cp:lastModifiedBy>
  <cp:revision>85</cp:revision>
  <cp:lastPrinted>2016-03-21T14:37:27Z</cp:lastPrinted>
  <dcterms:created xsi:type="dcterms:W3CDTF">1999-08-31T14:18:19Z</dcterms:created>
  <dcterms:modified xsi:type="dcterms:W3CDTF">2016-05-06T14:15:22Z</dcterms:modified>
</cp:coreProperties>
</file>