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handoutMasterIdLst>
    <p:handoutMasterId r:id="rId21"/>
  </p:handoutMasterIdLst>
  <p:sldIdLst>
    <p:sldId id="309" r:id="rId2"/>
    <p:sldId id="298" r:id="rId3"/>
    <p:sldId id="299" r:id="rId4"/>
    <p:sldId id="269" r:id="rId5"/>
    <p:sldId id="310" r:id="rId6"/>
    <p:sldId id="311" r:id="rId7"/>
    <p:sldId id="275" r:id="rId8"/>
    <p:sldId id="276" r:id="rId9"/>
    <p:sldId id="281" r:id="rId10"/>
    <p:sldId id="282" r:id="rId11"/>
    <p:sldId id="284" r:id="rId12"/>
    <p:sldId id="285" r:id="rId13"/>
    <p:sldId id="287" r:id="rId14"/>
    <p:sldId id="288" r:id="rId15"/>
    <p:sldId id="312" r:id="rId16"/>
    <p:sldId id="257" r:id="rId17"/>
    <p:sldId id="263" r:id="rId18"/>
    <p:sldId id="264" r:id="rId19"/>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echnical" panose="03050502040202020B03" pitchFamily="66"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echnical" panose="03050502040202020B03" pitchFamily="66"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echnical" panose="03050502040202020B03" pitchFamily="66"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echnical" panose="03050502040202020B03" pitchFamily="66"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echnical" panose="03050502040202020B03" pitchFamily="66"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echnical" panose="03050502040202020B03" pitchFamily="66"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echnical" panose="03050502040202020B03" pitchFamily="66"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echnical" panose="03050502040202020B03" pitchFamily="66"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echnical" panose="03050502040202020B03"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A7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5367" autoAdjust="0"/>
  </p:normalViewPr>
  <p:slideViewPr>
    <p:cSldViewPr>
      <p:cViewPr varScale="1">
        <p:scale>
          <a:sx n="64" d="100"/>
          <a:sy n="64" d="100"/>
        </p:scale>
        <p:origin x="131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2" d="100"/>
          <a:sy n="72" d="100"/>
        </p:scale>
        <p:origin x="2100"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70162" cy="4792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latin typeface="Comic Sans MS" pitchFamily="66" charset="0"/>
                <a:ea typeface="+mn-ea"/>
                <a:cs typeface="+mn-cs"/>
              </a:defRPr>
            </a:lvl1pPr>
          </a:lstStyle>
          <a:p>
            <a:pPr>
              <a:defRPr/>
            </a:pPr>
            <a:r>
              <a:rPr lang="en-US"/>
              <a:t>CE 635 Highway Safety Issues	</a:t>
            </a:r>
          </a:p>
        </p:txBody>
      </p:sp>
      <p:sp>
        <p:nvSpPr>
          <p:cNvPr id="55299" name="Rectangle 3"/>
          <p:cNvSpPr>
            <a:spLocks noGrp="1" noChangeArrowheads="1"/>
          </p:cNvSpPr>
          <p:nvPr>
            <p:ph type="dt" sz="quarter" idx="1"/>
          </p:nvPr>
        </p:nvSpPr>
        <p:spPr bwMode="auto">
          <a:xfrm>
            <a:off x="4145039" y="0"/>
            <a:ext cx="3170162" cy="4792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latin typeface="Comic Sans MS" pitchFamily="66" charset="0"/>
                <a:ea typeface="+mn-ea"/>
                <a:cs typeface="+mn-cs"/>
              </a:defRPr>
            </a:lvl1pPr>
          </a:lstStyle>
          <a:p>
            <a:pPr>
              <a:defRPr/>
            </a:pPr>
            <a:r>
              <a:rPr lang="en-US"/>
              <a:t>Spring </a:t>
            </a:r>
            <a:r>
              <a:rPr lang="en-US" smtClean="0"/>
              <a:t>14</a:t>
            </a:r>
            <a:endParaRPr lang="en-US"/>
          </a:p>
        </p:txBody>
      </p:sp>
      <p:sp>
        <p:nvSpPr>
          <p:cNvPr id="55300" name="Rectangle 4"/>
          <p:cNvSpPr>
            <a:spLocks noGrp="1" noChangeArrowheads="1"/>
          </p:cNvSpPr>
          <p:nvPr>
            <p:ph type="ftr" sz="quarter" idx="2"/>
          </p:nvPr>
        </p:nvSpPr>
        <p:spPr bwMode="auto">
          <a:xfrm>
            <a:off x="0" y="9121974"/>
            <a:ext cx="3170162" cy="47922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latin typeface="Arial"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4145039" y="9121974"/>
            <a:ext cx="3170162" cy="47922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latin typeface="Comic Sans MS" panose="030F0702030302020204" pitchFamily="66" charset="0"/>
                <a:ea typeface="MS PGothic" panose="020B0600070205080204" pitchFamily="34" charset="-128"/>
              </a:defRPr>
            </a:lvl1pPr>
          </a:lstStyle>
          <a:p>
            <a:pPr>
              <a:defRPr/>
            </a:pPr>
            <a:fld id="{3AEE9FE3-C376-4E82-8E6B-D7ECAADF0018}" type="slidenum">
              <a:rPr lang="en-US" altLang="en-US"/>
              <a:pPr>
                <a:defRPr/>
              </a:pPr>
              <a:t>‹#›</a:t>
            </a:fld>
            <a:endParaRPr lang="en-US" altLang="en-US"/>
          </a:p>
        </p:txBody>
      </p:sp>
    </p:spTree>
    <p:extLst>
      <p:ext uri="{BB962C8B-B14F-4D97-AF65-F5344CB8AC3E}">
        <p14:creationId xmlns:p14="http://schemas.microsoft.com/office/powerpoint/2010/main" val="128067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74876" y="4560988"/>
            <a:ext cx="5365448" cy="4319289"/>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9575" name="Rectangle 7"/>
          <p:cNvSpPr>
            <a:spLocks noGrp="1" noChangeArrowheads="1"/>
          </p:cNvSpPr>
          <p:nvPr>
            <p:ph type="sldNum" sz="quarter" idx="5"/>
          </p:nvPr>
        </p:nvSpPr>
        <p:spPr bwMode="auto">
          <a:xfrm>
            <a:off x="4145039" y="9121974"/>
            <a:ext cx="3170162" cy="479227"/>
          </a:xfrm>
          <a:prstGeom prst="rect">
            <a:avLst/>
          </a:prstGeom>
          <a:noFill/>
          <a:ln w="12700">
            <a:noFill/>
            <a:miter lim="800000"/>
            <a:headEnd type="none" w="sm" len="sm"/>
            <a:tailEnd type="none" w="sm" len="sm"/>
          </a:ln>
          <a:effectLst/>
        </p:spPr>
        <p:txBody>
          <a:bodyPr vert="horz" wrap="none" lIns="96661" tIns="48331" rIns="96661" bIns="48331" numCol="1" anchor="b" anchorCtr="0" compatLnSpc="1">
            <a:prstTxWarp prst="textNoShape">
              <a:avLst/>
            </a:prstTxWarp>
          </a:bodyPr>
          <a:lstStyle>
            <a:lvl1pPr algn="r">
              <a:defRPr sz="1200" b="0">
                <a:latin typeface="Arial" panose="020B0604020202020204" pitchFamily="34" charset="0"/>
                <a:ea typeface="MS PGothic" panose="020B0600070205080204" pitchFamily="34" charset="-128"/>
              </a:defRPr>
            </a:lvl1pPr>
          </a:lstStyle>
          <a:p>
            <a:pPr>
              <a:defRPr/>
            </a:pPr>
            <a:fld id="{7AD6BD8A-49EB-499F-B6A7-B1108E22E799}" type="slidenum">
              <a:rPr lang="en-US" altLang="en-US" smtClean="0"/>
              <a:pPr>
                <a:defRPr/>
              </a:pPr>
              <a:t>‹#›</a:t>
            </a:fld>
            <a:endParaRPr lang="en-US" alt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408251" y="0"/>
            <a:ext cx="906949" cy="633413"/>
          </a:xfrm>
          <a:prstGeom prst="rect">
            <a:avLst/>
          </a:prstGeom>
        </p:spPr>
      </p:pic>
    </p:spTree>
    <p:extLst>
      <p:ext uri="{BB962C8B-B14F-4D97-AF65-F5344CB8AC3E}">
        <p14:creationId xmlns:p14="http://schemas.microsoft.com/office/powerpoint/2010/main" val="4171423354"/>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kumimoji="1" sz="1100" kern="1200">
        <a:solidFill>
          <a:schemeClr val="tx1"/>
        </a:solidFill>
        <a:latin typeface="Arial" charset="0"/>
        <a:ea typeface="ＭＳ Ｐゴシック" panose="020B0600070205080204" pitchFamily="34" charset="-128"/>
        <a:cs typeface="MS PGothic" charset="0"/>
      </a:defRPr>
    </a:lvl1pPr>
    <a:lvl2pPr marL="457200" algn="l" rtl="0" eaLnBrk="0" fontAlgn="base" hangingPunct="0">
      <a:spcBef>
        <a:spcPts val="0"/>
      </a:spcBef>
      <a:spcAft>
        <a:spcPct val="0"/>
      </a:spcAft>
      <a:defRPr kumimoji="1" sz="1100" kern="1200">
        <a:solidFill>
          <a:schemeClr val="tx1"/>
        </a:solidFill>
        <a:latin typeface="Arial"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 previous presentations provided the background for understanding the factors that contribute to a crash occurrence and identified methods with which one can evaluate options. Module 7-2 provided some basic evaluation of alternatives considering economic aspects and system-wide evaluations. The focus of this module is to discuss methods and resources for selecting effective countermeasures and identify strategies for prioritizing countermeasures.  The necessity of outcome evaluation will also be discussed.</a:t>
            </a:r>
          </a:p>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ＭＳ Ｐゴシック" panose="020B0600070205080204" pitchFamily="34" charset="-128"/>
              </a:defRPr>
            </a:lvl1pPr>
            <a:lvl2pPr marL="742950" indent="-285750">
              <a:defRPr sz="2400" b="1">
                <a:solidFill>
                  <a:schemeClr val="tx1"/>
                </a:solidFill>
                <a:latin typeface="Technical" panose="03050502040202020B03" pitchFamily="66" charset="0"/>
                <a:ea typeface="ＭＳ Ｐゴシック" panose="020B0600070205080204" pitchFamily="34" charset="-128"/>
              </a:defRPr>
            </a:lvl2pPr>
            <a:lvl3pPr marL="1143000" indent="-228600">
              <a:defRPr sz="2400" b="1">
                <a:solidFill>
                  <a:schemeClr val="tx1"/>
                </a:solidFill>
                <a:latin typeface="Technical" panose="03050502040202020B03" pitchFamily="66" charset="0"/>
                <a:ea typeface="ＭＳ Ｐゴシック" panose="020B0600070205080204" pitchFamily="34" charset="-128"/>
              </a:defRPr>
            </a:lvl3pPr>
            <a:lvl4pPr marL="1600200" indent="-228600">
              <a:defRPr sz="2400" b="1">
                <a:solidFill>
                  <a:schemeClr val="tx1"/>
                </a:solidFill>
                <a:latin typeface="Technical" panose="03050502040202020B03" pitchFamily="66" charset="0"/>
                <a:ea typeface="ＭＳ Ｐゴシック" panose="020B0600070205080204" pitchFamily="34" charset="-128"/>
              </a:defRPr>
            </a:lvl4pPr>
            <a:lvl5pPr marL="2057400" indent="-228600">
              <a:defRPr sz="2400" b="1">
                <a:solidFill>
                  <a:schemeClr val="tx1"/>
                </a:solidFill>
                <a:latin typeface="Technical" panose="03050502040202020B03"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37DDFAE6-6FB8-47AE-B801-80F668FCC465}" type="slidenum">
              <a:rPr lang="en-US" altLang="en-US" sz="1200" b="0" smtClean="0">
                <a:latin typeface="Arial" panose="020B0604020202020204" pitchFamily="34" charset="0"/>
              </a:rPr>
              <a:pPr/>
              <a:t>1</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82039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B72F0AC4-99BB-4402-8E07-BF1777FE6F53}" type="slidenum">
              <a:rPr lang="en-US" altLang="en-US" sz="1200" b="0" smtClean="0">
                <a:latin typeface="Arial"/>
                <a:cs typeface="Arial"/>
              </a:rPr>
              <a:pPr/>
              <a:t>10</a:t>
            </a:fld>
            <a:endParaRPr lang="en-US" altLang="en-US" sz="1200" b="0" dirty="0" smtClean="0">
              <a:latin typeface="Arial"/>
              <a:cs typeface="Arial"/>
            </a:endParaRPr>
          </a:p>
        </p:txBody>
      </p:sp>
      <p:sp>
        <p:nvSpPr>
          <p:cNvPr id="44035" name="Rectangle 6"/>
          <p:cNvSpPr>
            <a:spLocks noGrp="1" noRot="1" noChangeAspect="1" noChangeArrowheads="1" noTextEdit="1"/>
          </p:cNvSpPr>
          <p:nvPr>
            <p:ph type="sldImg"/>
          </p:nvPr>
        </p:nvSpPr>
        <p:spPr>
          <a:ln/>
        </p:spPr>
      </p:sp>
      <p:sp>
        <p:nvSpPr>
          <p:cNvPr id="44036" name="Rectangle 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The NCHRP 500 series guidebooks were developed to support implementation of the AASHTO Strategic Highway Safety Plan. Each</a:t>
            </a:r>
            <a:r>
              <a:rPr lang="en-US" altLang="en-US" baseline="0" dirty="0" smtClean="0">
                <a:latin typeface="Arial" panose="020B0604020202020204" pitchFamily="34" charset="0"/>
              </a:rPr>
              <a:t> volume of the series presents information about a specific </a:t>
            </a:r>
            <a:r>
              <a:rPr lang="en-US" altLang="en-US" dirty="0" smtClean="0">
                <a:latin typeface="Arial" panose="020B0604020202020204" pitchFamily="34" charset="0"/>
              </a:rPr>
              <a:t>safety problem</a:t>
            </a:r>
            <a:r>
              <a:rPr lang="en-US" altLang="en-US" baseline="0" dirty="0" smtClean="0">
                <a:latin typeface="Arial" panose="020B0604020202020204" pitchFamily="34" charset="0"/>
              </a:rPr>
              <a:t> </a:t>
            </a:r>
            <a:r>
              <a:rPr lang="en-US" altLang="en-US" dirty="0" smtClean="0">
                <a:latin typeface="Arial" panose="020B0604020202020204" pitchFamily="34" charset="0"/>
              </a:rPr>
              <a:t>(e.g., horizontal curves, aggressive driving, teenage drivers, run-off-road crashes, etc.). Each report provides a process  for addressing the problem and provides guidance</a:t>
            </a:r>
            <a:r>
              <a:rPr lang="en-US" altLang="en-US" baseline="0" dirty="0" smtClean="0">
                <a:latin typeface="Arial" panose="020B0604020202020204" pitchFamily="34" charset="0"/>
              </a:rPr>
              <a:t> in developing plans to address the issue. </a:t>
            </a:r>
            <a:r>
              <a:rPr lang="en-US" altLang="en-US" dirty="0" smtClean="0">
                <a:latin typeface="Arial" panose="020B0604020202020204" pitchFamily="34" charset="0"/>
              </a:rPr>
              <a:t>For each issue, several countermeasure that were identified from past research efforts are proposed and discussed. The countermeasures are classified as proven, including those</a:t>
            </a:r>
            <a:r>
              <a:rPr lang="en-US" altLang="en-US" baseline="0" dirty="0" smtClean="0">
                <a:latin typeface="Arial" panose="020B0604020202020204" pitchFamily="34" charset="0"/>
              </a:rPr>
              <a:t> that have demonstrated effectively addressing the issue</a:t>
            </a:r>
            <a:r>
              <a:rPr lang="en-US" altLang="en-US" dirty="0" smtClean="0">
                <a:latin typeface="Arial" panose="020B0604020202020204" pitchFamily="34" charset="0"/>
              </a:rPr>
              <a:t>; tried, including those that have been implemented but their effectiveness in not yet available; or experimental,</a:t>
            </a:r>
            <a:r>
              <a:rPr lang="en-US" altLang="en-US" baseline="0" dirty="0" smtClean="0">
                <a:latin typeface="Arial" panose="020B0604020202020204" pitchFamily="34" charset="0"/>
              </a:rPr>
              <a:t> including those that are considered and have been implemented on an experimental basis and with little or no </a:t>
            </a:r>
            <a:r>
              <a:rPr lang="en-US" altLang="en-US" dirty="0" smtClean="0">
                <a:latin typeface="Arial" panose="020B0604020202020204" pitchFamily="34" charset="0"/>
              </a:rPr>
              <a:t>field evaluation. </a:t>
            </a:r>
          </a:p>
        </p:txBody>
      </p:sp>
    </p:spTree>
    <p:extLst>
      <p:ext uri="{BB962C8B-B14F-4D97-AF65-F5344CB8AC3E}">
        <p14:creationId xmlns:p14="http://schemas.microsoft.com/office/powerpoint/2010/main" val="401222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FB6C6FFA-0A50-429B-928B-1C9B98A61776}" type="slidenum">
              <a:rPr lang="en-US" altLang="en-US" sz="1200" b="0" smtClean="0">
                <a:latin typeface="Arial"/>
                <a:cs typeface="Arial"/>
              </a:rPr>
              <a:pPr/>
              <a:t>11</a:t>
            </a:fld>
            <a:endParaRPr lang="en-US" altLang="en-US" sz="1200" b="0" smtClean="0">
              <a:latin typeface="Arial"/>
              <a:cs typeface="Arial"/>
            </a:endParaRPr>
          </a:p>
        </p:txBody>
      </p:sp>
      <p:sp>
        <p:nvSpPr>
          <p:cNvPr id="48131" name="Rectangle 6"/>
          <p:cNvSpPr>
            <a:spLocks noGrp="1" noRot="1" noChangeAspect="1" noChangeArrowheads="1" noTextEdit="1"/>
          </p:cNvSpPr>
          <p:nvPr>
            <p:ph type="sldImg"/>
          </p:nvPr>
        </p:nvSpPr>
        <p:spPr>
          <a:ln/>
        </p:spPr>
      </p:sp>
      <p:sp>
        <p:nvSpPr>
          <p:cNvPr id="48132" name="Rectangle 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NHTSA’s </a:t>
            </a:r>
            <a:r>
              <a:rPr lang="en-US" altLang="en-US" i="1" dirty="0" smtClean="0">
                <a:latin typeface="Arial" panose="020B0604020202020204" pitchFamily="34" charset="0"/>
              </a:rPr>
              <a:t>Countermeasures That Work: A Highway Safety Countermeasure Guide For State Highway Safety Offices (8</a:t>
            </a:r>
            <a:r>
              <a:rPr lang="en-US" altLang="en-US" i="1" baseline="30000" dirty="0" smtClean="0">
                <a:latin typeface="Arial" panose="020B0604020202020204" pitchFamily="34" charset="0"/>
              </a:rPr>
              <a:t>th</a:t>
            </a:r>
            <a:r>
              <a:rPr lang="en-US" altLang="en-US" i="1" baseline="0" dirty="0" smtClean="0">
                <a:latin typeface="Arial" panose="020B0604020202020204" pitchFamily="34" charset="0"/>
              </a:rPr>
              <a:t> </a:t>
            </a:r>
            <a:r>
              <a:rPr lang="en-US" altLang="en-US" i="1" dirty="0" smtClean="0">
                <a:latin typeface="Arial" panose="020B0604020202020204" pitchFamily="34" charset="0"/>
              </a:rPr>
              <a:t>Edition, 2015)</a:t>
            </a:r>
            <a:r>
              <a:rPr lang="en-US" altLang="en-US" dirty="0" smtClean="0">
                <a:latin typeface="Arial" panose="020B0604020202020204" pitchFamily="34" charset="0"/>
              </a:rPr>
              <a:t> is a basic reference to assist in selecting effective, science-based traffic safety countermeasures relevant to road user crash factors.  The guide summarizes major strategies and countermeasures, their effectiveness, costs, and implementation time, and provides references to research summaries and individual studies. The guide provides information on countermeasures for:</a:t>
            </a:r>
          </a:p>
          <a:p>
            <a:pPr marL="171450" indent="-171450">
              <a:buFont typeface="Arial" panose="020B0604020202020204" pitchFamily="34" charset="0"/>
              <a:buChar char="•"/>
            </a:pPr>
            <a:r>
              <a:rPr lang="en-US" sz="1200" dirty="0" smtClean="0"/>
              <a:t>Alcohol- and drug-impaired driving;</a:t>
            </a:r>
          </a:p>
          <a:p>
            <a:pPr marL="171450" indent="-171450">
              <a:buFont typeface="Arial" panose="020B0604020202020204" pitchFamily="34" charset="0"/>
              <a:buChar char="•"/>
            </a:pPr>
            <a:r>
              <a:rPr lang="en-US" sz="1200" dirty="0" smtClean="0"/>
              <a:t>Seat belts and child restraints;</a:t>
            </a:r>
          </a:p>
          <a:p>
            <a:pPr marL="171450" indent="-171450">
              <a:buFont typeface="Arial" panose="020B0604020202020204" pitchFamily="34" charset="0"/>
              <a:buChar char="•"/>
            </a:pPr>
            <a:r>
              <a:rPr lang="en-US" sz="1200" dirty="0" smtClean="0"/>
              <a:t>Speeding and speed management;</a:t>
            </a:r>
          </a:p>
          <a:p>
            <a:pPr marL="171450" indent="-171450">
              <a:buFont typeface="Arial" panose="020B0604020202020204" pitchFamily="34" charset="0"/>
              <a:buChar char="•"/>
            </a:pPr>
            <a:r>
              <a:rPr lang="en-US" sz="1200" dirty="0" smtClean="0"/>
              <a:t>Distracted and drowsy driving;</a:t>
            </a:r>
          </a:p>
          <a:p>
            <a:pPr marL="171450" indent="-171450">
              <a:buFont typeface="Arial" panose="020B0604020202020204" pitchFamily="34" charset="0"/>
              <a:buChar char="•"/>
            </a:pPr>
            <a:r>
              <a:rPr lang="en-US" sz="1200" dirty="0" smtClean="0"/>
              <a:t>Motorcycle safety;</a:t>
            </a:r>
          </a:p>
          <a:p>
            <a:pPr marL="171450" indent="-171450">
              <a:buFont typeface="Arial" panose="020B0604020202020204" pitchFamily="34" charset="0"/>
              <a:buChar char="•"/>
            </a:pPr>
            <a:r>
              <a:rPr lang="en-US" sz="1200" dirty="0" smtClean="0"/>
              <a:t>Young drivers;</a:t>
            </a:r>
          </a:p>
          <a:p>
            <a:pPr marL="171450" indent="-171450">
              <a:buFont typeface="Arial" panose="020B0604020202020204" pitchFamily="34" charset="0"/>
              <a:buChar char="•"/>
            </a:pPr>
            <a:r>
              <a:rPr lang="en-US" sz="1200" dirty="0" smtClean="0"/>
              <a:t>Older drivers;</a:t>
            </a:r>
          </a:p>
          <a:p>
            <a:pPr marL="171450" indent="-171450">
              <a:buFont typeface="Arial" panose="020B0604020202020204" pitchFamily="34" charset="0"/>
              <a:buChar char="•"/>
            </a:pPr>
            <a:r>
              <a:rPr lang="en-US" sz="1200" dirty="0" smtClean="0"/>
              <a:t>Pedestrians; and </a:t>
            </a:r>
          </a:p>
          <a:p>
            <a:pPr marL="171450" indent="-171450">
              <a:buFont typeface="Arial" panose="020B0604020202020204" pitchFamily="34" charset="0"/>
              <a:buChar char="•"/>
            </a:pPr>
            <a:r>
              <a:rPr lang="en-US" sz="1200" dirty="0" smtClean="0"/>
              <a:t>Bicycles</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274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966F1992-0E27-4DDC-94F8-743C47FD59B1}" type="slidenum">
              <a:rPr lang="en-US" altLang="en-US" sz="1200" b="0" smtClean="0">
                <a:latin typeface="Arial"/>
                <a:cs typeface="Arial"/>
              </a:rPr>
              <a:pPr/>
              <a:t>12</a:t>
            </a:fld>
            <a:endParaRPr lang="en-US" altLang="en-US" sz="1200" b="0" dirty="0" smtClean="0">
              <a:latin typeface="Arial"/>
              <a:cs typeface="Arial"/>
            </a:endParaRPr>
          </a:p>
        </p:txBody>
      </p:sp>
      <p:sp>
        <p:nvSpPr>
          <p:cNvPr id="50179" name="Rectangle 4"/>
          <p:cNvSpPr>
            <a:spLocks noGrp="1" noRot="1" noChangeAspect="1" noChangeArrowheads="1" noTextEdit="1"/>
          </p:cNvSpPr>
          <p:nvPr>
            <p:ph type="sldImg"/>
          </p:nvPr>
        </p:nvSpPr>
        <p:spPr>
          <a:ln/>
        </p:spPr>
      </p:sp>
      <p:sp>
        <p:nvSpPr>
          <p:cNvPr id="50180"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a:tabLst>
                <a:tab pos="114300" algn="l"/>
              </a:tabLst>
            </a:pPr>
            <a:r>
              <a:rPr lang="en-US" altLang="en-US" dirty="0" smtClean="0">
                <a:latin typeface="Arial" panose="020B0604020202020204" pitchFamily="34" charset="0"/>
              </a:rPr>
              <a:t> FHWA has also developed a list of proven safety countermeasures. This practice started in 2006 and every few years it is updated to reflect current thinking and research findings. The</a:t>
            </a:r>
            <a:r>
              <a:rPr lang="en-US" altLang="en-US" baseline="0" dirty="0" smtClean="0">
                <a:latin typeface="Arial" panose="020B0604020202020204" pitchFamily="34" charset="0"/>
              </a:rPr>
              <a:t> 2012 memorandum identifies these nine areas as proven countermeasures considering t</a:t>
            </a:r>
            <a:r>
              <a:rPr kumimoji="1" lang="en-US" sz="1200" kern="1200" dirty="0" smtClean="0">
                <a:solidFill>
                  <a:schemeClr val="tx1"/>
                </a:solidFill>
                <a:latin typeface="Arial" charset="0"/>
                <a:ea typeface="ＭＳ Ｐゴシック" panose="020B0600070205080204" pitchFamily="34" charset="-128"/>
                <a:cs typeface="MS PGothic" charset="0"/>
              </a:rPr>
              <a:t>he latest safety research to advance a group of countermeasures that have shown great effectiveness in improving safety. </a:t>
            </a:r>
            <a:r>
              <a:rPr lang="en-US" altLang="en-US" baseline="0" dirty="0" smtClean="0">
                <a:latin typeface="Arial" panose="020B0604020202020204" pitchFamily="34" charset="0"/>
              </a:rPr>
              <a:t>FHWA also encourages </a:t>
            </a:r>
            <a:r>
              <a:rPr kumimoji="1" lang="en-US" altLang="en-US" sz="1200" kern="1200" baseline="0" dirty="0" smtClean="0">
                <a:solidFill>
                  <a:schemeClr val="tx1"/>
                </a:solidFill>
                <a:latin typeface="Arial" charset="0"/>
                <a:ea typeface="ＭＳ Ｐゴシック" panose="020B0600070205080204" pitchFamily="34" charset="-128"/>
                <a:cs typeface="MS PGothic" charset="0"/>
              </a:rPr>
              <a:t>s</a:t>
            </a:r>
            <a:r>
              <a:rPr kumimoji="1" lang="en-US" sz="1200" kern="1200" dirty="0" smtClean="0">
                <a:solidFill>
                  <a:schemeClr val="tx1"/>
                </a:solidFill>
                <a:latin typeface="Arial" charset="0"/>
                <a:ea typeface="ＭＳ Ｐゴシック" panose="020B0600070205080204" pitchFamily="34" charset="-128"/>
                <a:cs typeface="MS PGothic" charset="0"/>
              </a:rPr>
              <a:t>afety practitioners to consider this set of countermeasures that are research-proven, but not widely applied on a national basis</a:t>
            </a:r>
            <a:r>
              <a:rPr lang="en-US" altLang="en-US" baseline="0" dirty="0" smtClean="0">
                <a:latin typeface="Arial" panose="020B0604020202020204" pitchFamily="34" charset="0"/>
              </a:rPr>
              <a:t>.</a:t>
            </a:r>
          </a:p>
          <a:p>
            <a:pPr>
              <a:tabLst>
                <a:tab pos="114300" algn="l"/>
              </a:tabLst>
            </a:pPr>
            <a:endParaRPr lang="en-US" altLang="en-US" baseline="0" dirty="0" smtClean="0">
              <a:latin typeface="Arial" panose="020B0604020202020204" pitchFamily="34" charset="0"/>
            </a:endParaRPr>
          </a:p>
          <a:p>
            <a:pPr>
              <a:tabLst>
                <a:tab pos="114300" algn="l"/>
              </a:tabLst>
            </a:pPr>
            <a:r>
              <a:rPr lang="en-US" altLang="en-US" baseline="0" dirty="0" smtClean="0">
                <a:latin typeface="Arial" panose="020B0604020202020204" pitchFamily="34" charset="0"/>
              </a:rPr>
              <a:t>FHWA provides additional information on the effectiveness of each countermeasure in their web site (http://</a:t>
            </a:r>
            <a:r>
              <a:rPr lang="en-US" altLang="en-US" baseline="0" dirty="0" err="1" smtClean="0">
                <a:latin typeface="Arial" panose="020B0604020202020204" pitchFamily="34" charset="0"/>
              </a:rPr>
              <a:t>safety.fhwa.dot.gov</a:t>
            </a:r>
            <a:r>
              <a:rPr lang="en-US" altLang="en-US" baseline="0" dirty="0" smtClean="0">
                <a:latin typeface="Arial" panose="020B0604020202020204" pitchFamily="34" charset="0"/>
              </a:rPr>
              <a:t>/</a:t>
            </a:r>
            <a:r>
              <a:rPr lang="en-US" altLang="en-US" baseline="0" dirty="0" err="1" smtClean="0">
                <a:latin typeface="Arial" panose="020B0604020202020204" pitchFamily="34" charset="0"/>
              </a:rPr>
              <a:t>provencountermeasures</a:t>
            </a:r>
            <a:r>
              <a:rPr lang="en-US" altLang="en-US" baseline="0" dirty="0" smtClean="0">
                <a:latin typeface="Arial" panose="020B0604020202020204" pitchFamily="34" charset="0"/>
              </a:rPr>
              <a:t>/). For each countermeasure, a </a:t>
            </a:r>
            <a:r>
              <a:rPr kumimoji="1" lang="en-US" sz="1200" kern="1200" dirty="0" smtClean="0">
                <a:solidFill>
                  <a:schemeClr val="tx1"/>
                </a:solidFill>
                <a:latin typeface="Arial" charset="0"/>
                <a:ea typeface="ＭＳ Ｐゴシック" panose="020B0600070205080204" pitchFamily="34" charset="-128"/>
                <a:cs typeface="MS PGothic" charset="0"/>
              </a:rPr>
              <a:t>fact sheet is developed that provides more detailed descriptions, related research studies, and evaluations.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5058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8FC8BFCF-30B7-4C4A-82E0-DDF3404F80B1}" type="slidenum">
              <a:rPr lang="en-US" altLang="en-US" sz="1100" b="0" smtClean="0">
                <a:latin typeface="Arial"/>
                <a:cs typeface="Arial"/>
              </a:rPr>
              <a:pPr/>
              <a:t>13</a:t>
            </a:fld>
            <a:endParaRPr lang="en-US" altLang="en-US" sz="1100" b="0" smtClean="0">
              <a:latin typeface="Arial"/>
              <a:cs typeface="Arial"/>
            </a:endParaRPr>
          </a:p>
        </p:txBody>
      </p:sp>
      <p:sp>
        <p:nvSpPr>
          <p:cNvPr id="54275" name="Rectangle 4"/>
          <p:cNvSpPr>
            <a:spLocks noGrp="1" noRot="1" noChangeAspect="1" noChangeArrowheads="1" noTextEdit="1"/>
          </p:cNvSpPr>
          <p:nvPr>
            <p:ph type="sldImg"/>
          </p:nvPr>
        </p:nvSpPr>
        <p:spPr>
          <a:ln/>
        </p:spPr>
      </p:sp>
      <p:sp>
        <p:nvSpPr>
          <p:cNvPr id="54276" name="Rectangle 5"/>
          <p:cNvSpPr>
            <a:spLocks noGrp="1" noChangeArrowheads="1"/>
          </p:cNvSpPr>
          <p:nvPr>
            <p:ph type="body" idx="1"/>
          </p:nvPr>
        </p:nvSpPr>
        <p:spPr>
          <a:xfrm>
            <a:off x="974876" y="4560988"/>
            <a:ext cx="5883124" cy="5040213"/>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Crash Modification Factors (CMFs) allow for the assessment of the effectiveness of a countermeasure</a:t>
            </a:r>
            <a:r>
              <a:rPr lang="en-US" altLang="en-US" baseline="0" dirty="0" smtClean="0">
                <a:latin typeface="Arial" panose="020B0604020202020204" pitchFamily="34" charset="0"/>
              </a:rPr>
              <a:t> or treatment. T</a:t>
            </a:r>
            <a:r>
              <a:rPr kumimoji="1" lang="en-US" sz="1200" kern="1200" dirty="0" smtClean="0">
                <a:solidFill>
                  <a:schemeClr val="tx1"/>
                </a:solidFill>
                <a:latin typeface="Arial" charset="0"/>
                <a:ea typeface="ＭＳ Ｐゴシック" panose="020B0600070205080204" pitchFamily="34" charset="-128"/>
                <a:cs typeface="MS PGothic" charset="0"/>
              </a:rPr>
              <a:t>he CMF is applied to the estimated crashes </a:t>
            </a:r>
            <a:r>
              <a:rPr kumimoji="1" lang="en-US" sz="1200" b="1" i="1" kern="1200" dirty="0" smtClean="0">
                <a:solidFill>
                  <a:schemeClr val="tx1"/>
                </a:solidFill>
                <a:latin typeface="Arial" charset="0"/>
                <a:ea typeface="ＭＳ Ｐゴシック" panose="020B0600070205080204" pitchFamily="34" charset="-128"/>
                <a:cs typeface="MS PGothic" charset="0"/>
              </a:rPr>
              <a:t>without </a:t>
            </a:r>
            <a:r>
              <a:rPr kumimoji="1" lang="en-US" sz="1200" b="0" i="0" kern="1200" dirty="0" smtClean="0">
                <a:solidFill>
                  <a:schemeClr val="tx1"/>
                </a:solidFill>
                <a:latin typeface="Arial" charset="0"/>
                <a:ea typeface="ＭＳ Ｐゴシック" panose="020B0600070205080204" pitchFamily="34" charset="-128"/>
                <a:cs typeface="MS PGothic" charset="0"/>
              </a:rPr>
              <a:t>treatment to estimate crashes </a:t>
            </a:r>
            <a:r>
              <a:rPr kumimoji="1" lang="en-US" sz="1200" b="1" i="1" kern="1200" dirty="0" smtClean="0">
                <a:solidFill>
                  <a:schemeClr val="tx1"/>
                </a:solidFill>
                <a:latin typeface="Arial" charset="0"/>
                <a:ea typeface="ＭＳ Ｐゴシック" panose="020B0600070205080204" pitchFamily="34" charset="-128"/>
                <a:cs typeface="MS PGothic" charset="0"/>
              </a:rPr>
              <a:t>with</a:t>
            </a:r>
            <a:r>
              <a:rPr kumimoji="1" lang="en-US" sz="1200" b="0" i="0" kern="1200" dirty="0" smtClean="0">
                <a:solidFill>
                  <a:schemeClr val="tx1"/>
                </a:solidFill>
                <a:latin typeface="Arial" charset="0"/>
                <a:ea typeface="ＭＳ Ｐゴシック" panose="020B0600070205080204" pitchFamily="34" charset="-128"/>
                <a:cs typeface="MS PGothic" charset="0"/>
              </a:rPr>
              <a:t> treatment (assuming the countermeasure of interest is implemented). It is therefore imperative</a:t>
            </a:r>
            <a:r>
              <a:rPr kumimoji="1" lang="en-US" sz="1200" b="0" i="0" kern="1200" baseline="0" dirty="0" smtClean="0">
                <a:solidFill>
                  <a:schemeClr val="tx1"/>
                </a:solidFill>
                <a:latin typeface="Arial" charset="0"/>
                <a:ea typeface="ＭＳ Ｐゴシック" panose="020B0600070205080204" pitchFamily="34" charset="-128"/>
                <a:cs typeface="MS PGothic" charset="0"/>
              </a:rPr>
              <a:t> to estimate the number of crashes </a:t>
            </a:r>
            <a:r>
              <a:rPr kumimoji="1" lang="en-US" sz="1200" b="1" i="1" kern="1200" dirty="0" smtClean="0">
                <a:solidFill>
                  <a:schemeClr val="tx1"/>
                </a:solidFill>
                <a:latin typeface="Arial" charset="0"/>
                <a:ea typeface="ＭＳ Ｐゴシック" panose="020B0600070205080204" pitchFamily="34" charset="-128"/>
                <a:cs typeface="MS PGothic" charset="0"/>
              </a:rPr>
              <a:t>without</a:t>
            </a:r>
            <a:r>
              <a:rPr kumimoji="1" lang="en-US" sz="1200" b="0" i="0" kern="1200" dirty="0" smtClean="0">
                <a:solidFill>
                  <a:schemeClr val="tx1"/>
                </a:solidFill>
                <a:latin typeface="Arial" charset="0"/>
                <a:ea typeface="ＭＳ Ｐゴシック" panose="020B0600070205080204" pitchFamily="34" charset="-128"/>
                <a:cs typeface="MS PGothic" charset="0"/>
              </a:rPr>
              <a:t> treatment before applying CMFs and this can be accomplished with the various methods described in the HSM module (7.1 and 7.2).</a:t>
            </a:r>
            <a:r>
              <a:rPr kumimoji="1" lang="en-US" sz="1200" b="0" i="0" kern="1200" baseline="0" dirty="0" smtClean="0">
                <a:solidFill>
                  <a:schemeClr val="tx1"/>
                </a:solidFill>
                <a:latin typeface="Arial" charset="0"/>
                <a:ea typeface="ＭＳ Ｐゴシック" panose="020B0600070205080204" pitchFamily="34" charset="-128"/>
                <a:cs typeface="MS PGothic" charset="0"/>
              </a:rPr>
              <a:t> As an alternative, one can estimate the </a:t>
            </a:r>
            <a:r>
              <a:rPr kumimoji="1" lang="en-US" sz="1200" b="0" i="0" kern="1200" dirty="0" smtClean="0">
                <a:solidFill>
                  <a:schemeClr val="tx1"/>
                </a:solidFill>
                <a:latin typeface="Arial" charset="0"/>
                <a:ea typeface="ＭＳ Ｐゴシック" panose="020B0600070205080204" pitchFamily="34" charset="-128"/>
                <a:cs typeface="MS PGothic" charset="0"/>
              </a:rPr>
              <a:t>crashes without treatment by computing the long-term (i.e., 5+ years) average crash frequency before treatment and thus use this as the future safety performance in the absence of changes. The Empirical Bayes method, described in the HSM, is a more rigorous method for estimating crashes </a:t>
            </a:r>
            <a:r>
              <a:rPr kumimoji="1" lang="en-US" sz="1200" b="1" i="1" kern="1200" dirty="0" smtClean="0">
                <a:solidFill>
                  <a:schemeClr val="tx1"/>
                </a:solidFill>
                <a:latin typeface="Arial" charset="0"/>
                <a:ea typeface="ＭＳ Ｐゴシック" panose="020B0600070205080204" pitchFamily="34" charset="-128"/>
                <a:cs typeface="MS PGothic" charset="0"/>
              </a:rPr>
              <a:t>without</a:t>
            </a:r>
            <a:r>
              <a:rPr kumimoji="1" lang="en-US" sz="1200" b="0" i="0" kern="1200" dirty="0" smtClean="0">
                <a:solidFill>
                  <a:schemeClr val="tx1"/>
                </a:solidFill>
                <a:latin typeface="Arial" charset="0"/>
                <a:ea typeface="ＭＳ Ｐゴシック" panose="020B0600070205080204" pitchFamily="34" charset="-128"/>
                <a:cs typeface="MS PGothic" charset="0"/>
              </a:rPr>
              <a:t> treatment as it combines information from the site of interest with information from other similar sites. </a:t>
            </a:r>
          </a:p>
          <a:p>
            <a:endParaRPr kumimoji="1" lang="en-US" sz="1200" b="0" i="0" kern="1200" dirty="0" smtClean="0">
              <a:solidFill>
                <a:schemeClr val="tx1"/>
              </a:solidFill>
              <a:latin typeface="Arial" charset="0"/>
              <a:ea typeface="ＭＳ Ｐゴシック" panose="020B0600070205080204" pitchFamily="34" charset="-128"/>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Arial" charset="0"/>
                <a:ea typeface="ＭＳ Ｐゴシック" panose="020B0600070205080204" pitchFamily="34" charset="-128"/>
                <a:cs typeface="MS PGothic" charset="0"/>
              </a:rPr>
              <a:t>Mathematically stated, CMF = 1 - (CRF/100). For example, if a particular countermeasure is expected to reduce the number of crashes by 23% (i.e., the CRF is 23), the CMF will be 1 - (23/100) = 0.77. On the other hand, if the treatment is expected to increase the number of crashes by 23% (i.e., the CRF is -23), the CMF will be = 1 - (-23/100) = 1.23.</a:t>
            </a:r>
          </a:p>
          <a:p>
            <a:endParaRPr kumimoji="1" lang="en-US" altLang="en-US" sz="1200" b="0" i="0" kern="1200" dirty="0" smtClean="0">
              <a:solidFill>
                <a:schemeClr val="tx1"/>
              </a:solidFill>
              <a:latin typeface="Arial" charset="0"/>
              <a:ea typeface="ＭＳ Ｐゴシック" panose="020B0600070205080204" pitchFamily="34" charset="-128"/>
              <a:cs typeface="MS PGothic" charset="0"/>
            </a:endParaRPr>
          </a:p>
          <a:p>
            <a:r>
              <a:rPr kumimoji="1" lang="en-US" sz="1200" kern="1200" dirty="0" smtClean="0">
                <a:solidFill>
                  <a:schemeClr val="tx1"/>
                </a:solidFill>
                <a:latin typeface="Arial" charset="0"/>
                <a:ea typeface="ＭＳ Ｐゴシック" panose="020B0600070205080204" pitchFamily="34" charset="-128"/>
                <a:cs typeface="MS PGothic" charset="0"/>
              </a:rPr>
              <a:t>CMFs may apply to total crashes or to target crash types and severities. It is important to pay attention to the application</a:t>
            </a:r>
            <a:r>
              <a:rPr kumimoji="1" lang="en-US" sz="1200" kern="1200" baseline="0" dirty="0" smtClean="0">
                <a:solidFill>
                  <a:schemeClr val="tx1"/>
                </a:solidFill>
                <a:latin typeface="Arial" charset="0"/>
                <a:ea typeface="ＭＳ Ｐゴシック" panose="020B0600070205080204" pitchFamily="34" charset="-128"/>
                <a:cs typeface="MS PGothic" charset="0"/>
              </a:rPr>
              <a:t> range of the CMF, since several have been developed for specific crash types and severities. The user should be aware of this apply the CMF appropriately, since incorrect application may result in erroneous estimates of safety changes (</a:t>
            </a:r>
            <a:r>
              <a:rPr kumimoji="1" lang="en-US" sz="1200" kern="1200" dirty="0" smtClean="0">
                <a:solidFill>
                  <a:schemeClr val="tx1"/>
                </a:solidFill>
                <a:latin typeface="Arial" charset="0"/>
                <a:ea typeface="ＭＳ Ｐゴシック" panose="020B0600070205080204" pitchFamily="34" charset="-128"/>
                <a:cs typeface="MS PGothic" charset="0"/>
              </a:rPr>
              <a:t>a countermeasure may reduce certain crash types or severities while increasing other crash types and severities).</a:t>
            </a:r>
            <a:endParaRPr kumimoji="1" lang="en-US" altLang="en-US" sz="1200" b="0" i="0" kern="1200" dirty="0" smtClean="0">
              <a:solidFill>
                <a:schemeClr val="tx1"/>
              </a:solidFill>
              <a:latin typeface="Arial" charset="0"/>
              <a:ea typeface="ＭＳ Ｐゴシック" panose="020B0600070205080204" pitchFamily="34" charset="-128"/>
              <a:cs typeface="MS PGothic" charset="0"/>
            </a:endParaRPr>
          </a:p>
        </p:txBody>
      </p:sp>
    </p:spTree>
    <p:extLst>
      <p:ext uri="{BB962C8B-B14F-4D97-AF65-F5344CB8AC3E}">
        <p14:creationId xmlns:p14="http://schemas.microsoft.com/office/powerpoint/2010/main" val="220608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3FD7BDB3-CB60-4451-9648-72D02F3AADB4}" type="slidenum">
              <a:rPr lang="en-US" altLang="en-US" sz="1200" b="0" smtClean="0">
                <a:latin typeface="Arial"/>
                <a:cs typeface="Arial"/>
              </a:rPr>
              <a:pPr/>
              <a:t>14</a:t>
            </a:fld>
            <a:endParaRPr lang="en-US" altLang="en-US" sz="1200" b="0" dirty="0" smtClean="0">
              <a:latin typeface="Arial"/>
              <a:cs typeface="Arial"/>
            </a:endParaRPr>
          </a:p>
        </p:txBody>
      </p:sp>
      <p:sp>
        <p:nvSpPr>
          <p:cNvPr id="56323" name="Rectangle 4"/>
          <p:cNvSpPr>
            <a:spLocks noGrp="1" noRot="1" noChangeAspect="1" noChangeArrowheads="1" noTextEdit="1"/>
          </p:cNvSpPr>
          <p:nvPr>
            <p:ph type="sldImg"/>
          </p:nvPr>
        </p:nvSpPr>
        <p:spPr>
          <a:ln/>
        </p:spPr>
      </p:sp>
      <p:sp>
        <p:nvSpPr>
          <p:cNvPr id="56324"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a:buFontTx/>
              <a:buNone/>
            </a:pPr>
            <a:r>
              <a:rPr lang="en-US" altLang="en-US" dirty="0" smtClean="0">
                <a:latin typeface="Arial" panose="020B0604020202020204" pitchFamily="34" charset="0"/>
              </a:rPr>
              <a:t>Research</a:t>
            </a:r>
            <a:r>
              <a:rPr lang="en-US" altLang="en-US" baseline="0" dirty="0" smtClean="0">
                <a:latin typeface="Arial" panose="020B0604020202020204" pitchFamily="34" charset="0"/>
              </a:rPr>
              <a:t> efforts have focused in isolating the effects of a a specific element and identify associated CMFs. However, c</a:t>
            </a:r>
            <a:r>
              <a:rPr lang="en-US" altLang="en-US" dirty="0" smtClean="0">
                <a:latin typeface="Arial" panose="020B0604020202020204" pitchFamily="34" charset="0"/>
              </a:rPr>
              <a:t>ountermeasures are often implemented in combination with other actions, and it is difficult to separate the effect of the countermeasure from the effect of additional actions. For example,</a:t>
            </a:r>
            <a:r>
              <a:rPr lang="en-US" altLang="en-US" baseline="0" dirty="0" smtClean="0">
                <a:latin typeface="Arial" panose="020B0604020202020204" pitchFamily="34" charset="0"/>
              </a:rPr>
              <a:t> installing a left turn phase at a signalized intersection may be accompanied by an installation of a left turn lane and thus the effect of the countermeasure may be not easily identified. </a:t>
            </a:r>
            <a:endParaRPr lang="en-US" altLang="en-US" dirty="0" smtClean="0">
              <a:latin typeface="Arial" panose="020B0604020202020204" pitchFamily="34" charset="0"/>
            </a:endParaRPr>
          </a:p>
          <a:p>
            <a:pPr>
              <a:buFontTx/>
              <a:buNone/>
            </a:pPr>
            <a:endParaRPr lang="en-US" altLang="en-US" dirty="0" smtClean="0">
              <a:latin typeface="Arial" panose="020B0604020202020204" pitchFamily="34" charset="0"/>
            </a:endParaRPr>
          </a:p>
          <a:p>
            <a:pPr>
              <a:buFontTx/>
              <a:buNone/>
            </a:pPr>
            <a:r>
              <a:rPr lang="en-US" altLang="en-US" dirty="0" smtClean="0">
                <a:latin typeface="Arial" panose="020B0604020202020204" pitchFamily="34" charset="0"/>
              </a:rPr>
              <a:t>At the</a:t>
            </a:r>
            <a:r>
              <a:rPr lang="en-US" altLang="en-US" baseline="0" dirty="0" smtClean="0">
                <a:latin typeface="Arial" panose="020B0604020202020204" pitchFamily="34" charset="0"/>
              </a:rPr>
              <a:t> same time, one may have to wait for a long time to collect data regarding the effectiveness of a treatment installed in order to </a:t>
            </a:r>
            <a:r>
              <a:rPr lang="en-US" altLang="en-US" dirty="0" smtClean="0">
                <a:latin typeface="Arial" panose="020B0604020202020204" pitchFamily="34" charset="0"/>
              </a:rPr>
              <a:t>conduct with–without comparisons</a:t>
            </a:r>
            <a:r>
              <a:rPr lang="en-US" altLang="en-US" baseline="0" dirty="0" smtClean="0">
                <a:latin typeface="Arial" panose="020B0604020202020204" pitchFamily="34" charset="0"/>
              </a:rPr>
              <a:t> and this can also be costly. </a:t>
            </a:r>
            <a:r>
              <a:rPr lang="en-US" altLang="en-US" dirty="0" smtClean="0">
                <a:latin typeface="Arial" panose="020B0604020202020204" pitchFamily="34" charset="0"/>
              </a:rPr>
              <a:t>In response to these concerns researchers have tried a variety of approaches to expand our knowledge base of quantified CMFs. </a:t>
            </a:r>
          </a:p>
          <a:p>
            <a:pPr>
              <a:buFontTx/>
              <a:buNone/>
            </a:pPr>
            <a:endParaRPr lang="en-US" altLang="en-US" dirty="0" smtClean="0">
              <a:latin typeface="Arial" panose="020B0604020202020204" pitchFamily="34" charset="0"/>
            </a:endParaRPr>
          </a:p>
          <a:p>
            <a:pPr>
              <a:buFontTx/>
              <a:buNone/>
            </a:pPr>
            <a:r>
              <a:rPr kumimoji="1" lang="en-US" sz="1200" kern="1200" dirty="0" smtClean="0">
                <a:solidFill>
                  <a:schemeClr val="tx1"/>
                </a:solidFill>
                <a:latin typeface="Arial" charset="0"/>
                <a:ea typeface="ＭＳ Ｐゴシック" panose="020B0600070205080204" pitchFamily="34" charset="-128"/>
                <a:cs typeface="MS PGothic" charset="0"/>
              </a:rPr>
              <a:t>The CMFs</a:t>
            </a:r>
            <a:r>
              <a:rPr kumimoji="1" lang="en-US" sz="1200" kern="1200" baseline="0" dirty="0" smtClean="0">
                <a:solidFill>
                  <a:schemeClr val="tx1"/>
                </a:solidFill>
                <a:latin typeface="Arial" charset="0"/>
                <a:ea typeface="ＭＳ Ｐゴシック" panose="020B0600070205080204" pitchFamily="34" charset="-128"/>
                <a:cs typeface="MS PGothic" charset="0"/>
              </a:rPr>
              <a:t> for combined treatments are not widely studied, since most past research has focused on </a:t>
            </a:r>
            <a:r>
              <a:rPr kumimoji="1" lang="en-US" sz="1200" kern="1200" dirty="0" smtClean="0">
                <a:solidFill>
                  <a:schemeClr val="tx1"/>
                </a:solidFill>
                <a:latin typeface="Arial" charset="0"/>
                <a:ea typeface="ＭＳ Ｐゴシック" panose="020B0600070205080204" pitchFamily="34" charset="-128"/>
                <a:cs typeface="MS PGothic" charset="0"/>
              </a:rPr>
              <a:t>estimating</a:t>
            </a:r>
            <a:r>
              <a:rPr kumimoji="1" lang="en-US" sz="1200" kern="1200" baseline="0" dirty="0" smtClean="0">
                <a:solidFill>
                  <a:schemeClr val="tx1"/>
                </a:solidFill>
                <a:latin typeface="Arial" charset="0"/>
                <a:ea typeface="ＭＳ Ｐゴシック" panose="020B0600070205080204" pitchFamily="34" charset="-128"/>
                <a:cs typeface="MS PGothic" charset="0"/>
              </a:rPr>
              <a:t> those </a:t>
            </a:r>
            <a:r>
              <a:rPr kumimoji="1" lang="en-US" sz="1200" kern="1200" dirty="0" smtClean="0">
                <a:solidFill>
                  <a:schemeClr val="tx1"/>
                </a:solidFill>
                <a:latin typeface="Arial" charset="0"/>
                <a:ea typeface="ＭＳ Ｐゴシック" panose="020B0600070205080204" pitchFamily="34" charset="-128"/>
                <a:cs typeface="MS PGothic" charset="0"/>
              </a:rPr>
              <a:t>for individual countermeasures. The current practice for many agencies is to assume that CMFs are multiplicative; this is the current method presented in the </a:t>
            </a:r>
            <a:r>
              <a:rPr kumimoji="1" lang="en-US" sz="1200" i="1" kern="1200" dirty="0" smtClean="0">
                <a:solidFill>
                  <a:schemeClr val="tx1"/>
                </a:solidFill>
                <a:latin typeface="Arial" charset="0"/>
                <a:ea typeface="ＭＳ Ｐゴシック" panose="020B0600070205080204" pitchFamily="34" charset="-128"/>
                <a:cs typeface="MS PGothic" charset="0"/>
              </a:rPr>
              <a:t>HSM</a:t>
            </a:r>
            <a:r>
              <a:rPr kumimoji="1" lang="en-US" sz="1200" i="0" kern="1200" baseline="0" dirty="0" smtClean="0">
                <a:solidFill>
                  <a:schemeClr val="tx1"/>
                </a:solidFill>
                <a:latin typeface="Arial" charset="0"/>
                <a:ea typeface="ＭＳ Ｐゴシック" panose="020B0600070205080204" pitchFamily="34" charset="-128"/>
                <a:cs typeface="MS PGothic" charset="0"/>
              </a:rPr>
              <a:t> and the </a:t>
            </a:r>
            <a:r>
              <a:rPr kumimoji="1" lang="en-US" sz="1200" i="1" kern="1200" baseline="0" dirty="0" smtClean="0">
                <a:solidFill>
                  <a:schemeClr val="tx1"/>
                </a:solidFill>
                <a:latin typeface="Arial" charset="0"/>
                <a:ea typeface="ＭＳ Ｐゴシック" panose="020B0600070205080204" pitchFamily="34" charset="-128"/>
                <a:cs typeface="MS PGothic" charset="0"/>
              </a:rPr>
              <a:t>CMF Clearinghouse.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9710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Arial" charset="0"/>
                <a:ea typeface="ＭＳ Ｐゴシック" panose="020B0600070205080204" pitchFamily="34" charset="-128"/>
                <a:cs typeface="MS PGothic" charset="0"/>
              </a:rPr>
              <a:t>FHWA has developed and maintains the CMF Clearinghouse which is considered the repository  of current research findings on CMFs. The webpage</a:t>
            </a:r>
            <a:r>
              <a:rPr kumimoji="1" lang="en-US" sz="1200" kern="1200" baseline="0" dirty="0" smtClean="0">
                <a:solidFill>
                  <a:schemeClr val="tx1"/>
                </a:solidFill>
                <a:latin typeface="Arial" charset="0"/>
                <a:ea typeface="ＭＳ Ｐゴシック" panose="020B0600070205080204" pitchFamily="34" charset="-128"/>
                <a:cs typeface="MS PGothic" charset="0"/>
              </a:rPr>
              <a:t> </a:t>
            </a:r>
            <a:r>
              <a:rPr kumimoji="1" lang="en-US" sz="1200" kern="1200" dirty="0" smtClean="0">
                <a:solidFill>
                  <a:schemeClr val="tx1"/>
                </a:solidFill>
                <a:latin typeface="Arial" charset="0"/>
                <a:ea typeface="ＭＳ Ｐゴシック" panose="020B0600070205080204" pitchFamily="34" charset="-128"/>
                <a:cs typeface="MS PGothic" charset="0"/>
              </a:rPr>
              <a:t>presents both CMFs and CRFs, or Crash Reduction Factors. The main difference between CRF and CMF is that CRF provides an estimate of the percentage reduction in crashes, while CMF is a multiplicative factor used to compute the expected number of crashes after implementing a given improvement. Both terms are presented in the Clearinghouse because both are widely used in the field of traffic safety.</a:t>
            </a:r>
          </a:p>
          <a:p>
            <a:endParaRPr kumimoji="1" lang="en-US" sz="1200" kern="1200" dirty="0" smtClean="0">
              <a:solidFill>
                <a:schemeClr val="tx1"/>
              </a:solidFill>
              <a:latin typeface="Arial" charset="0"/>
              <a:ea typeface="ＭＳ Ｐゴシック" panose="020B0600070205080204" pitchFamily="34" charset="-128"/>
              <a:cs typeface="MS PGothic" charset="0"/>
            </a:endParaRPr>
          </a:p>
          <a:p>
            <a:r>
              <a:rPr kumimoji="1" lang="en-US" sz="1200" kern="1200" dirty="0" smtClean="0">
                <a:solidFill>
                  <a:schemeClr val="tx1"/>
                </a:solidFill>
                <a:latin typeface="Arial" charset="0"/>
                <a:ea typeface="ＭＳ Ｐゴシック" panose="020B0600070205080204" pitchFamily="34" charset="-128"/>
                <a:cs typeface="MS PGothic" charset="0"/>
              </a:rPr>
              <a:t>The CMF clearinghouse identifies</a:t>
            </a:r>
            <a:r>
              <a:rPr kumimoji="1" lang="en-US" sz="1200" kern="1200" baseline="0" dirty="0" smtClean="0">
                <a:solidFill>
                  <a:schemeClr val="tx1"/>
                </a:solidFill>
                <a:latin typeface="Arial" charset="0"/>
                <a:ea typeface="ＭＳ Ｐゴシック" panose="020B0600070205080204" pitchFamily="34" charset="-128"/>
                <a:cs typeface="MS PGothic" charset="0"/>
              </a:rPr>
              <a:t> and evaluates all CMFs developed using a 5-star rating system. One-star rating indicates a low reliability on the CMF either due to limited number of sites or low number of crashes. Higher ratings provide more reliable CMFs. The database is searchable with keywords and all known CMFs are identified from a search. The applicability of CMFS to crash type and severity is also noted.</a:t>
            </a:r>
          </a:p>
          <a:p>
            <a:endParaRPr kumimoji="1" lang="en-US" sz="1200" kern="1200" dirty="0" smtClean="0">
              <a:solidFill>
                <a:schemeClr val="tx1"/>
              </a:solidFill>
              <a:latin typeface="Arial" charset="0"/>
              <a:ea typeface="ＭＳ Ｐゴシック" panose="020B0600070205080204" pitchFamily="34" charset="-128"/>
              <a:cs typeface="MS PGothic" charset="0"/>
            </a:endParaRPr>
          </a:p>
          <a:p>
            <a:r>
              <a:rPr kumimoji="1" lang="en-US" sz="1200" kern="1200" dirty="0" smtClean="0">
                <a:solidFill>
                  <a:schemeClr val="tx1"/>
                </a:solidFill>
                <a:latin typeface="Arial" charset="0"/>
                <a:ea typeface="ＭＳ Ｐゴシック" panose="020B0600070205080204" pitchFamily="34" charset="-128"/>
                <a:cs typeface="MS PGothic" charset="0"/>
              </a:rPr>
              <a:t>It is important to note that a CMF represents the long-term expected reduction in crashes and this estimate is based on the crash experience at a limited number of study sites; the actual reduction may vary.</a:t>
            </a:r>
          </a:p>
          <a:p>
            <a:endParaRPr kumimoji="1" lang="en-US" sz="1200" kern="1200" dirty="0" smtClean="0">
              <a:solidFill>
                <a:schemeClr val="tx1"/>
              </a:solidFill>
              <a:latin typeface="Arial" charset="0"/>
              <a:ea typeface="ＭＳ Ｐゴシック" panose="020B0600070205080204" pitchFamily="34" charset="-128"/>
              <a:cs typeface="MS PGothic" charset="0"/>
            </a:endParaRPr>
          </a:p>
          <a:p>
            <a:r>
              <a:rPr kumimoji="1" lang="en-US" sz="1200" kern="1200" dirty="0" smtClean="0">
                <a:solidFill>
                  <a:schemeClr val="tx1"/>
                </a:solidFill>
                <a:latin typeface="Arial" charset="0"/>
                <a:ea typeface="ＭＳ Ｐゴシック" panose="020B0600070205080204" pitchFamily="34" charset="-128"/>
                <a:cs typeface="MS PGothic" charset="0"/>
              </a:rPr>
              <a:t>Source: http://</a:t>
            </a:r>
            <a:r>
              <a:rPr kumimoji="1" lang="en-US" sz="1200" kern="1200" dirty="0" err="1" smtClean="0">
                <a:solidFill>
                  <a:schemeClr val="tx1"/>
                </a:solidFill>
                <a:latin typeface="Arial" charset="0"/>
                <a:ea typeface="ＭＳ Ｐゴシック" panose="020B0600070205080204" pitchFamily="34" charset="-128"/>
                <a:cs typeface="MS PGothic" charset="0"/>
              </a:rPr>
              <a:t>www.cmfclearinghouse.org</a:t>
            </a:r>
            <a:endParaRPr lang="en-US" dirty="0"/>
          </a:p>
        </p:txBody>
      </p:sp>
      <p:sp>
        <p:nvSpPr>
          <p:cNvPr id="4" name="Slide Number Placeholder 3"/>
          <p:cNvSpPr>
            <a:spLocks noGrp="1"/>
          </p:cNvSpPr>
          <p:nvPr>
            <p:ph type="sldNum" sz="quarter" idx="10"/>
          </p:nvPr>
        </p:nvSpPr>
        <p:spPr/>
        <p:txBody>
          <a:bodyPr/>
          <a:lstStyle/>
          <a:p>
            <a:pPr>
              <a:defRPr/>
            </a:pPr>
            <a:fld id="{7AD6BD8A-49EB-499F-B6A7-B1108E22E799}" type="slidenum">
              <a:rPr lang="en-US" altLang="en-US" smtClean="0"/>
              <a:pPr>
                <a:defRPr/>
              </a:pPr>
              <a:t>15</a:t>
            </a:fld>
            <a:endParaRPr lang="en-US" altLang="en-US"/>
          </a:p>
        </p:txBody>
      </p:sp>
    </p:spTree>
    <p:extLst>
      <p:ext uri="{BB962C8B-B14F-4D97-AF65-F5344CB8AC3E}">
        <p14:creationId xmlns:p14="http://schemas.microsoft.com/office/powerpoint/2010/main" val="32497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1CFDD832-C0A4-44BE-AB11-C83F12F660F0}" type="slidenum">
              <a:rPr lang="en-US" altLang="en-US" sz="1200" b="0" smtClean="0">
                <a:latin typeface="Arial"/>
                <a:cs typeface="Arial"/>
              </a:rPr>
              <a:pPr/>
              <a:t>16</a:t>
            </a:fld>
            <a:endParaRPr lang="en-US" altLang="en-US" sz="1200" b="0" dirty="0" smtClean="0">
              <a:latin typeface="Arial"/>
              <a:cs typeface="Arial"/>
            </a:endParaRPr>
          </a:p>
        </p:txBody>
      </p:sp>
      <p:sp>
        <p:nvSpPr>
          <p:cNvPr id="72707" name="Rectangle 5"/>
          <p:cNvSpPr txBox="1">
            <a:spLocks noGrp="1" noChangeArrowheads="1"/>
          </p:cNvSpPr>
          <p:nvPr/>
        </p:nvSpPr>
        <p:spPr bwMode="auto">
          <a:xfrm>
            <a:off x="3064934" y="12759929"/>
            <a:ext cx="2344057" cy="67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0294" tIns="0" rIns="20294" bIns="0" anchor="b"/>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85FF6DD3-6001-4C00-A214-178935AADCB2}" type="slidenum">
              <a:rPr lang="en-US" altLang="en-US" sz="1100" b="0" i="1">
                <a:latin typeface="Times New Roman" panose="02020603050405020304" pitchFamily="18" charset="0"/>
              </a:rPr>
              <a:pPr algn="r"/>
              <a:t>16</a:t>
            </a:fld>
            <a:endParaRPr lang="en-US" altLang="en-US" sz="1100" b="0" i="1">
              <a:latin typeface="Times New Roman" panose="02020603050405020304" pitchFamily="18" charset="0"/>
            </a:endParaRPr>
          </a:p>
        </p:txBody>
      </p:sp>
      <p:sp>
        <p:nvSpPr>
          <p:cNvPr id="72708" name="Rectangle 6"/>
          <p:cNvSpPr>
            <a:spLocks noGrp="1" noRot="1" noChangeAspect="1" noChangeArrowheads="1" noTextEdit="1"/>
          </p:cNvSpPr>
          <p:nvPr>
            <p:ph type="sldImg"/>
          </p:nvPr>
        </p:nvSpPr>
        <p:spPr>
          <a:ln/>
        </p:spPr>
      </p:sp>
      <p:sp>
        <p:nvSpPr>
          <p:cNvPr id="72709" name="Rectangle 7"/>
          <p:cNvSpPr>
            <a:spLocks noGrp="1" noChangeArrowheads="1"/>
          </p:cNvSpPr>
          <p:nvPr>
            <p:ph type="body" idx="1"/>
          </p:nvPr>
        </p:nvSpPr>
        <p:spPr>
          <a:xfrm>
            <a:off x="1219200" y="4419600"/>
            <a:ext cx="5410200" cy="49530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sz="1100" dirty="0" smtClean="0">
                <a:latin typeface="Arial" panose="020B0604020202020204" pitchFamily="34" charset="0"/>
              </a:rPr>
              <a:t>Every countermeasure has associated costs and could</a:t>
            </a:r>
            <a:r>
              <a:rPr lang="en-US" altLang="en-US" sz="1100" baseline="0" dirty="0" smtClean="0">
                <a:latin typeface="Arial" panose="020B0604020202020204" pitchFamily="34" charset="0"/>
              </a:rPr>
              <a:t> result in safety benefits. Obviously, for a specific site, different countermeasures will have different costs. For example, dealing with safety issues on a horizontal curve, the low-cost solution will be additional signage while the high-cost will be a new alignment. </a:t>
            </a:r>
            <a:r>
              <a:rPr lang="en-US" altLang="en-US" sz="1100" dirty="0" smtClean="0">
                <a:latin typeface="Arial" panose="020B0604020202020204" pitchFamily="34" charset="0"/>
              </a:rPr>
              <a:t>Therefore,</a:t>
            </a:r>
            <a:r>
              <a:rPr lang="en-US" altLang="en-US" sz="1100" baseline="0" dirty="0" smtClean="0">
                <a:latin typeface="Arial" panose="020B0604020202020204" pitchFamily="34" charset="0"/>
              </a:rPr>
              <a:t> one needs to consider the relative costs of each treatment as a function of the benefits to be derived. </a:t>
            </a:r>
          </a:p>
          <a:p>
            <a:pPr eaLnBrk="1" hangingPunct="1"/>
            <a:endParaRPr lang="en-US" altLang="en-US" sz="1100" dirty="0" smtClean="0">
              <a:latin typeface="Arial" panose="020B0604020202020204" pitchFamily="34" charset="0"/>
            </a:endParaRPr>
          </a:p>
          <a:p>
            <a:pPr eaLnBrk="1" hangingPunct="1"/>
            <a:r>
              <a:rPr lang="en-US" altLang="en-US" sz="1100" dirty="0" smtClean="0">
                <a:latin typeface="Arial" panose="020B0604020202020204" pitchFamily="34" charset="0"/>
              </a:rPr>
              <a:t>Costs need to consider not only the initial investment but also the ongoing costs required over the life-cycle</a:t>
            </a:r>
            <a:r>
              <a:rPr lang="en-US" altLang="en-US" sz="1100" baseline="0" dirty="0" smtClean="0">
                <a:latin typeface="Arial" panose="020B0604020202020204" pitchFamily="34" charset="0"/>
              </a:rPr>
              <a:t> of the project including </a:t>
            </a:r>
            <a:r>
              <a:rPr lang="en-US" altLang="en-US" sz="1100" dirty="0" smtClean="0">
                <a:latin typeface="Arial" panose="020B0604020202020204" pitchFamily="34" charset="0"/>
              </a:rPr>
              <a:t>maintenance costs, as well as the relative long-term effectiveness  of the countermeasure.  One countermeasure may be just as effective as another in the short term, but less cost-effective over a longer time horizon.  For example, installing speed cameras along a corridor requires significant up-front cost, but over time may be less than the cost of paying for enforcement each year along the corridor.   </a:t>
            </a:r>
          </a:p>
          <a:p>
            <a:pPr eaLnBrk="1" hangingPunct="1"/>
            <a:endParaRPr lang="en-US" altLang="en-US" sz="110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100" dirty="0" smtClean="0">
                <a:latin typeface="Arial" panose="020B0604020202020204" pitchFamily="34" charset="0"/>
              </a:rPr>
              <a:t>All</a:t>
            </a:r>
            <a:r>
              <a:rPr lang="en-US" altLang="en-US" sz="1100" baseline="0" dirty="0" smtClean="0">
                <a:latin typeface="Arial" panose="020B0604020202020204" pitchFamily="34" charset="0"/>
              </a:rPr>
              <a:t> benefits resulting from the countermeasure need to be accounted for developing a proper cost-benefit evaluation. Obviously crash reduction can be monetized and this is an easily estimated benefit. </a:t>
            </a:r>
            <a:r>
              <a:rPr lang="en-US" altLang="en-US" sz="1100" dirty="0" smtClean="0">
                <a:latin typeface="Arial" panose="020B0604020202020204" pitchFamily="34" charset="0"/>
              </a:rPr>
              <a:t>An issue of concern here is the proper estimation not only of the</a:t>
            </a:r>
            <a:r>
              <a:rPr lang="en-US" altLang="en-US" sz="1100" baseline="0" dirty="0" smtClean="0">
                <a:latin typeface="Arial" panose="020B0604020202020204" pitchFamily="34" charset="0"/>
              </a:rPr>
              <a:t> changes in the number of crashes but the estimation of the severity of those crashes. It is possible that a countermeasure may reduce the total number of crashes but affect the severity distribution. For example, placing median barriers reduces the severity of head on collisions in run of the road instances but it does affect the number of crashes (they still run off the road but now hit the barrier). </a:t>
            </a:r>
            <a:r>
              <a:rPr lang="en-US" altLang="en-US" sz="1100" dirty="0" smtClean="0">
                <a:latin typeface="Arial" panose="020B0604020202020204" pitchFamily="34" charset="0"/>
              </a:rPr>
              <a:t>Sometimes a safety countermeasure will produce benefits beyond safety benefits, e.g. mobility improvements, reduced congestion, etc.  With safer, less congested roadways, indirect benefits can also occur, such as improved environmental quality and economic prosperity. </a:t>
            </a:r>
          </a:p>
        </p:txBody>
      </p:sp>
    </p:spTree>
    <p:extLst>
      <p:ext uri="{BB962C8B-B14F-4D97-AF65-F5344CB8AC3E}">
        <p14:creationId xmlns:p14="http://schemas.microsoft.com/office/powerpoint/2010/main" val="281523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4DCFECB0-2E5E-4017-8D50-B59FF053E247}" type="slidenum">
              <a:rPr lang="en-US" altLang="en-US" sz="1200" b="0" smtClean="0">
                <a:latin typeface="Arial"/>
                <a:cs typeface="Arial"/>
              </a:rPr>
              <a:pPr/>
              <a:t>17</a:t>
            </a:fld>
            <a:endParaRPr lang="en-US" altLang="en-US" sz="1200" b="0" smtClean="0">
              <a:latin typeface="Arial"/>
              <a:cs typeface="Arial"/>
            </a:endParaRPr>
          </a:p>
        </p:txBody>
      </p:sp>
      <p:sp>
        <p:nvSpPr>
          <p:cNvPr id="84995" name="Rectangle 5"/>
          <p:cNvSpPr txBox="1">
            <a:spLocks noGrp="1" noChangeArrowheads="1"/>
          </p:cNvSpPr>
          <p:nvPr/>
        </p:nvSpPr>
        <p:spPr bwMode="auto">
          <a:xfrm>
            <a:off x="3064934" y="12759929"/>
            <a:ext cx="2344057" cy="67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0294" tIns="0" rIns="20294" bIns="0" anchor="b"/>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1487C130-0141-4159-A824-357A0AF8CEF4}" type="slidenum">
              <a:rPr lang="en-US" altLang="en-US" sz="1100" b="0" i="1">
                <a:latin typeface="Times New Roman" panose="02020603050405020304" pitchFamily="18" charset="0"/>
              </a:rPr>
              <a:pPr algn="r"/>
              <a:t>17</a:t>
            </a:fld>
            <a:endParaRPr lang="en-US" altLang="en-US" sz="1100" b="0" i="1">
              <a:latin typeface="Times New Roman" panose="02020603050405020304" pitchFamily="18" charset="0"/>
            </a:endParaRPr>
          </a:p>
        </p:txBody>
      </p:sp>
      <p:sp>
        <p:nvSpPr>
          <p:cNvPr id="84996" name="Rectangle 4"/>
          <p:cNvSpPr>
            <a:spLocks noGrp="1" noRot="1" noChangeAspect="1" noChangeArrowheads="1" noTextEdit="1"/>
          </p:cNvSpPr>
          <p:nvPr>
            <p:ph type="sldImg"/>
          </p:nvPr>
        </p:nvSpPr>
        <p:spPr>
          <a:ln/>
        </p:spPr>
      </p:sp>
      <p:sp>
        <p:nvSpPr>
          <p:cNvPr id="84997"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A number of additional</a:t>
            </a:r>
            <a:r>
              <a:rPr lang="en-US" altLang="en-US" baseline="0" dirty="0" smtClean="0">
                <a:latin typeface="Arial" panose="020B0604020202020204" pitchFamily="34" charset="0"/>
              </a:rPr>
              <a:t> considerations may be required during the cost-benefit evaluation of a countermeasure. </a:t>
            </a:r>
            <a:r>
              <a:rPr lang="en-US" altLang="en-US" dirty="0" smtClean="0">
                <a:latin typeface="Arial" panose="020B0604020202020204" pitchFamily="34" charset="0"/>
              </a:rPr>
              <a:t>It is possible that untested countermeasures may conflict</a:t>
            </a:r>
            <a:r>
              <a:rPr lang="en-US" altLang="en-US" baseline="0" dirty="0" smtClean="0">
                <a:latin typeface="Arial" panose="020B0604020202020204" pitchFamily="34" charset="0"/>
              </a:rPr>
              <a:t> with existing design standards and as such agencies may tend to shy away from them. In these cases, efforts can be undertaken to establish testing procedures and determine the potential effectiveness of the countermeasure. There is a need for continuous balancing of mobility and safety needs and it is possible that these could conflict at times. It is conceivable that c</a:t>
            </a:r>
            <a:r>
              <a:rPr lang="en-US" altLang="en-US" dirty="0" smtClean="0">
                <a:latin typeface="Arial" panose="020B0604020202020204" pitchFamily="34" charset="0"/>
              </a:rPr>
              <a:t>ountermeasures perceived to conflict with other priorities may meet with resistance. As</a:t>
            </a:r>
            <a:r>
              <a:rPr lang="en-US" altLang="en-US" baseline="0" dirty="0" smtClean="0">
                <a:latin typeface="Arial" panose="020B0604020202020204" pitchFamily="34" charset="0"/>
              </a:rPr>
              <a:t> an example, the use of protected only left turn phasing could improve safety but at the expense of mobility and as such it may not be viewed favorable all the times. Proper evaluation of these tradeoffs is needed to determine the pros and cons of each option.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Another issue that can affect countermeasure implementation is the </a:t>
            </a:r>
            <a:r>
              <a:rPr lang="en-US" altLang="en-US" dirty="0" smtClean="0">
                <a:latin typeface="Arial" panose="020B0604020202020204" pitchFamily="34" charset="0"/>
              </a:rPr>
              <a:t>lack of familiarity with the countermeasure. In such cases proper discussion and communication with all decision-makers and stakeholders is needed to address and alleviate any such concerns. Finally,</a:t>
            </a:r>
            <a:r>
              <a:rPr lang="en-US" altLang="en-US" baseline="0" dirty="0" smtClean="0">
                <a:latin typeface="Arial" panose="020B0604020202020204" pitchFamily="34" charset="0"/>
              </a:rPr>
              <a:t> e</a:t>
            </a:r>
            <a:r>
              <a:rPr lang="en-US" altLang="en-US" dirty="0" smtClean="0">
                <a:latin typeface="Arial" panose="020B0604020202020204" pitchFamily="34" charset="0"/>
              </a:rPr>
              <a:t>lected officials may be in favor of or oppose certain countermeasures due to the concerns of their constituents</a:t>
            </a:r>
            <a:r>
              <a:rPr lang="en-US" altLang="en-US" baseline="0" dirty="0" smtClean="0">
                <a:latin typeface="Arial" panose="020B0604020202020204" pitchFamily="34" charset="0"/>
              </a:rPr>
              <a:t> and often politicians may support or oppose a countermeasure regardless of its </a:t>
            </a:r>
            <a:r>
              <a:rPr lang="en-US" altLang="en-US" dirty="0" smtClean="0">
                <a:latin typeface="Arial" panose="020B0604020202020204" pitchFamily="34" charset="0"/>
              </a:rPr>
              <a:t>cost-effectiveness. This is a very difficult case to alter and public information and education efforts are important in ensuring proper dissemination and understanding</a:t>
            </a:r>
            <a:r>
              <a:rPr lang="en-US" altLang="en-US" baseline="0" dirty="0" smtClean="0">
                <a:latin typeface="Arial" panose="020B0604020202020204" pitchFamily="34" charset="0"/>
              </a:rPr>
              <a:t> of the issues.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8695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43DF8A8A-7746-466B-8993-CA5039B6E409}" type="slidenum">
              <a:rPr lang="en-US" altLang="en-US" sz="1200" b="0" smtClean="0">
                <a:latin typeface="Arial"/>
                <a:cs typeface="Arial"/>
              </a:rPr>
              <a:pPr/>
              <a:t>18</a:t>
            </a:fld>
            <a:endParaRPr lang="en-US" altLang="en-US" sz="1200" b="0" smtClean="0">
              <a:latin typeface="Arial"/>
              <a:cs typeface="Arial"/>
            </a:endParaRPr>
          </a:p>
        </p:txBody>
      </p:sp>
      <p:sp>
        <p:nvSpPr>
          <p:cNvPr id="87043" name="Rectangle 5"/>
          <p:cNvSpPr txBox="1">
            <a:spLocks noGrp="1" noChangeArrowheads="1"/>
          </p:cNvSpPr>
          <p:nvPr/>
        </p:nvSpPr>
        <p:spPr bwMode="auto">
          <a:xfrm>
            <a:off x="3064934" y="12759929"/>
            <a:ext cx="2344057" cy="673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0294" tIns="0" rIns="20294" bIns="0" anchor="b"/>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3A5F8B40-C356-4581-BB7F-36E4511D1694}" type="slidenum">
              <a:rPr lang="en-US" altLang="en-US" sz="1100" b="0" i="1">
                <a:latin typeface="Times New Roman" panose="02020603050405020304" pitchFamily="18" charset="0"/>
              </a:rPr>
              <a:pPr algn="r"/>
              <a:t>18</a:t>
            </a:fld>
            <a:endParaRPr lang="en-US" altLang="en-US" sz="1100" b="0" i="1">
              <a:latin typeface="Times New Roman" panose="02020603050405020304" pitchFamily="18" charset="0"/>
            </a:endParaRPr>
          </a:p>
        </p:txBody>
      </p:sp>
      <p:sp>
        <p:nvSpPr>
          <p:cNvPr id="87044" name="Rectangle 4"/>
          <p:cNvSpPr>
            <a:spLocks noGrp="1" noRot="1" noChangeAspect="1" noChangeArrowheads="1" noTextEdit="1"/>
          </p:cNvSpPr>
          <p:nvPr>
            <p:ph type="sldImg"/>
          </p:nvPr>
        </p:nvSpPr>
        <p:spPr>
          <a:ln/>
        </p:spPr>
      </p:sp>
      <p:sp>
        <p:nvSpPr>
          <p:cNvPr id="87045"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An integral</a:t>
            </a:r>
            <a:r>
              <a:rPr lang="en-US" altLang="en-US" baseline="0" dirty="0" smtClean="0">
                <a:latin typeface="Arial" panose="020B0604020202020204" pitchFamily="34" charset="0"/>
              </a:rPr>
              <a:t> part of each countermeasure installation should be its evaluation. This is essential </a:t>
            </a:r>
            <a:r>
              <a:rPr lang="en-US" altLang="en-US" dirty="0" smtClean="0">
                <a:latin typeface="Arial" panose="020B0604020202020204" pitchFamily="34" charset="0"/>
              </a:rPr>
              <a:t>because it is the best mechanism for determining the effectiveness of the countermeasure.  Without it, there is no information on the actual benefit of the countermeasure and no data to justify its future use. However,</a:t>
            </a:r>
            <a:r>
              <a:rPr lang="en-US" altLang="en-US" baseline="0" dirty="0" smtClean="0">
                <a:latin typeface="Arial" panose="020B0604020202020204" pitchFamily="34" charset="0"/>
              </a:rPr>
              <a:t> post-implementation </a:t>
            </a:r>
            <a:r>
              <a:rPr lang="en-US" altLang="en-US" dirty="0" smtClean="0">
                <a:latin typeface="Arial" panose="020B0604020202020204" pitchFamily="34" charset="0"/>
              </a:rPr>
              <a:t>evaluations are often neglected because all funds are consumed in implementing the countermeasure itself. Enough funds should be set aside to allow a proper, scientific evaluation of the countermeasures whenever possible. Lack</a:t>
            </a:r>
            <a:r>
              <a:rPr lang="en-US" altLang="en-US" baseline="0" dirty="0" smtClean="0">
                <a:latin typeface="Arial" panose="020B0604020202020204" pitchFamily="34" charset="0"/>
              </a:rPr>
              <a:t> of </a:t>
            </a:r>
            <a:r>
              <a:rPr lang="en-US" altLang="en-US" dirty="0" smtClean="0">
                <a:latin typeface="Arial" panose="020B0604020202020204" pitchFamily="34" charset="0"/>
              </a:rPr>
              <a:t>funds may lead to a simple comparison of the number of crashes that occurred before and after the countermeasure was applied,</a:t>
            </a:r>
            <a:r>
              <a:rPr lang="en-US" altLang="en-US" baseline="0" dirty="0" smtClean="0">
                <a:latin typeface="Arial" panose="020B0604020202020204" pitchFamily="34" charset="0"/>
              </a:rPr>
              <a:t> which may not be accurate. </a:t>
            </a:r>
            <a:r>
              <a:rPr lang="en-US" altLang="en-US" dirty="0" smtClean="0">
                <a:latin typeface="Arial" panose="020B0604020202020204" pitchFamily="34" charset="0"/>
              </a:rPr>
              <a:t>A proper evaluation must take into account other variables that could affect the number and/or severity of crashes, such as any change in the number of vehicles using the corridor (e.g., exposure), changes in demographics (proportion of older or  younger drivers in the area), and so on. </a:t>
            </a:r>
          </a:p>
        </p:txBody>
      </p:sp>
    </p:spTree>
    <p:extLst>
      <p:ext uri="{BB962C8B-B14F-4D97-AF65-F5344CB8AC3E}">
        <p14:creationId xmlns:p14="http://schemas.microsoft.com/office/powerpoint/2010/main" val="308394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B01F9794-BC7E-46DD-A395-82D89984F145}" type="slidenum">
              <a:rPr lang="en-US" altLang="en-US" sz="1200" b="0" smtClean="0">
                <a:latin typeface="Arial" panose="020B0604020202020204" pitchFamily="34" charset="0"/>
                <a:cs typeface="Arial" panose="020B0604020202020204" pitchFamily="34" charset="0"/>
              </a:rPr>
              <a:pPr/>
              <a:t>2</a:t>
            </a:fld>
            <a:endParaRPr lang="en-US" altLang="en-US" sz="1200" b="0" dirty="0" smtClean="0">
              <a:latin typeface="Arial" panose="020B0604020202020204" pitchFamily="34" charset="0"/>
              <a:cs typeface="Arial" panose="020B0604020202020204" pitchFamily="34" charset="0"/>
            </a:endParaRPr>
          </a:p>
        </p:txBody>
      </p:sp>
      <p:sp>
        <p:nvSpPr>
          <p:cNvPr id="13315" name="Rectangle 5"/>
          <p:cNvSpPr txBox="1">
            <a:spLocks noGrp="1" noChangeArrowheads="1"/>
          </p:cNvSpPr>
          <p:nvPr/>
        </p:nvSpPr>
        <p:spPr bwMode="auto">
          <a:xfrm>
            <a:off x="3026229" y="11591034"/>
            <a:ext cx="2315029" cy="610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9093" tIns="0" rIns="19093" bIns="0" anchor="b"/>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5B82BA26-85C9-485F-ADF5-3353D1050D7D}" type="slidenum">
              <a:rPr lang="en-US" altLang="en-US" sz="1000" b="0" i="1">
                <a:latin typeface="Times New Roman" panose="02020603050405020304" pitchFamily="18" charset="0"/>
              </a:rPr>
              <a:pPr algn="r"/>
              <a:t>2</a:t>
            </a:fld>
            <a:endParaRPr lang="en-US" altLang="en-US" sz="1000" b="0" i="1">
              <a:latin typeface="Times New Roman" panose="02020603050405020304" pitchFamily="18" charset="0"/>
            </a:endParaRPr>
          </a:p>
        </p:txBody>
      </p:sp>
      <p:sp>
        <p:nvSpPr>
          <p:cNvPr id="13316" name="Rectangle 4"/>
          <p:cNvSpPr>
            <a:spLocks noGrp="1" noRot="1" noChangeAspect="1" noChangeArrowheads="1" noTextEdit="1"/>
          </p:cNvSpPr>
          <p:nvPr>
            <p:ph type="sldImg"/>
          </p:nvPr>
        </p:nvSpPr>
        <p:spPr>
          <a:ln/>
        </p:spPr>
      </p:sp>
      <p:sp>
        <p:nvSpPr>
          <p:cNvPr id="13317"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Countermeasure evaluation should be based on sound science and follow a rational approach.  Only until recently we have started moving towards the direction of scientific and rational approaches in evaluating safety options based on available data and analysis, since most of prior analyses were based on lay beliefs and personal anecdotal experience. The future is described as rational because it is founded on understanding the expected consequences of actions based on factual experience and involves learning from experience. The concepts of substantive and nominal safety discussed earlier point to the need for a rational rather than pragmatic approach. As noted before, the assumption that meeting the standard is necessarily safe in not true. For example, we generally know that longer radii could improve safety but the effect of the radius on both safety and economics of the roadway could only be recently quantified though the Interactive Highway Safety Design Manual (IHSDM). It should be noted that this is not feasible using only the Green Book, since such tradeoffs are not discussed.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rational style emphasizes estimates of the effect on safety (data and analysis), not adherence to standards based on personal experience, beliefs and intuition.</a:t>
            </a:r>
          </a:p>
        </p:txBody>
      </p:sp>
    </p:spTree>
    <p:extLst>
      <p:ext uri="{BB962C8B-B14F-4D97-AF65-F5344CB8AC3E}">
        <p14:creationId xmlns:p14="http://schemas.microsoft.com/office/powerpoint/2010/main" val="287352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9A51567E-052D-411D-97B6-E6AA4B952B01}" type="slidenum">
              <a:rPr lang="en-US" altLang="en-US" sz="1200" b="0" smtClean="0">
                <a:latin typeface="Arial" panose="020B0604020202020204" pitchFamily="34" charset="0"/>
                <a:cs typeface="Arial" panose="020B0604020202020204" pitchFamily="34" charset="0"/>
              </a:rPr>
              <a:pPr/>
              <a:t>3</a:t>
            </a:fld>
            <a:endParaRPr lang="en-US" altLang="en-US" sz="1200" b="0" dirty="0" smtClean="0">
              <a:latin typeface="Arial" panose="020B0604020202020204" pitchFamily="34" charset="0"/>
              <a:cs typeface="Arial" panose="020B0604020202020204" pitchFamily="34" charset="0"/>
            </a:endParaRPr>
          </a:p>
        </p:txBody>
      </p:sp>
      <p:sp>
        <p:nvSpPr>
          <p:cNvPr id="15363" name="Rectangle 5"/>
          <p:cNvSpPr txBox="1">
            <a:spLocks noGrp="1" noChangeArrowheads="1"/>
          </p:cNvSpPr>
          <p:nvPr/>
        </p:nvSpPr>
        <p:spPr bwMode="auto">
          <a:xfrm>
            <a:off x="3026229" y="11591034"/>
            <a:ext cx="2315029" cy="610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9093" tIns="0" rIns="19093" bIns="0" anchor="b"/>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16C80D19-E43E-4EE3-85B1-1C6DAF8E38B8}" type="slidenum">
              <a:rPr lang="en-US" altLang="en-US" sz="1000" b="0" i="1">
                <a:latin typeface="Times New Roman" panose="02020603050405020304" pitchFamily="18" charset="0"/>
              </a:rPr>
              <a:pPr algn="r"/>
              <a:t>3</a:t>
            </a:fld>
            <a:endParaRPr lang="en-US" altLang="en-US" sz="1000" b="0" i="1">
              <a:latin typeface="Times New Roman" panose="02020603050405020304" pitchFamily="18" charset="0"/>
            </a:endParaRPr>
          </a:p>
        </p:txBody>
      </p:sp>
      <p:sp>
        <p:nvSpPr>
          <p:cNvPr id="15364" name="Rectangle 4"/>
          <p:cNvSpPr>
            <a:spLocks noGrp="1" noRot="1" noChangeAspect="1" noChangeArrowheads="1" noTextEdit="1"/>
          </p:cNvSpPr>
          <p:nvPr>
            <p:ph type="sldImg"/>
          </p:nvPr>
        </p:nvSpPr>
        <p:spPr>
          <a:ln/>
        </p:spPr>
      </p:sp>
      <p:sp>
        <p:nvSpPr>
          <p:cNvPr id="15365" name="Rectangle 5"/>
          <p:cNvSpPr>
            <a:spLocks noGrp="1" noChangeArrowheads="1"/>
          </p:cNvSpPr>
          <p:nvPr>
            <p:ph type="body" idx="1"/>
          </p:nvPr>
        </p:nvSpPr>
        <p:spPr>
          <a:xfrm>
            <a:off x="1066800" y="4495801"/>
            <a:ext cx="5181600" cy="41910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The concept of the regression to the mean (discussed in Module 6) needs to be considered when evaluating potential alternative countermeasures.  As noted before, there is a random crash variation and the concept of “regression to the mean” (RTM) could result in locations having a relatively high number of crashes one year, and then a drop in the next year.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This phenomenon was observed as early as 1877 in a study by Galton in which, “. . . the offspring of tall parents are generally found to be shorter than their progenitors (and vice versa)”. In this sense the heights tend to move or “regress” back toward the underlying mean, e.g. average height. The specific concern in road safety is that one should not select sites for treatment based on a high count in one year because the count will tend to “regress” back toward the mean in subsequent years.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RTM affects both the selection of the alternative and the evaluation of its effectiveness.  Alternatives chosen and implemented when the crash count is randomly high could show artificially high improvements and vice versa thus resulting in a wrong estimate of its effectiveness. </a:t>
            </a:r>
          </a:p>
        </p:txBody>
      </p:sp>
    </p:spTree>
    <p:extLst>
      <p:ext uri="{BB962C8B-B14F-4D97-AF65-F5344CB8AC3E}">
        <p14:creationId xmlns:p14="http://schemas.microsoft.com/office/powerpoint/2010/main" val="138897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8DF49E0E-096B-4BFA-AC6A-1F61392C6CB8}" type="slidenum">
              <a:rPr lang="en-US" altLang="en-US" sz="1200" b="0" smtClean="0">
                <a:latin typeface="Arial" panose="020B0604020202020204" pitchFamily="34" charset="0"/>
                <a:cs typeface="Arial" panose="020B0604020202020204" pitchFamily="34" charset="0"/>
              </a:rPr>
              <a:pPr/>
              <a:t>4</a:t>
            </a:fld>
            <a:endParaRPr lang="en-US" altLang="en-US" sz="1200" b="0" dirty="0" smtClean="0">
              <a:latin typeface="Arial" panose="020B0604020202020204" pitchFamily="34" charset="0"/>
              <a:cs typeface="Arial" panose="020B0604020202020204" pitchFamily="34" charset="0"/>
            </a:endParaRPr>
          </a:p>
        </p:txBody>
      </p:sp>
      <p:sp>
        <p:nvSpPr>
          <p:cNvPr id="17411" name="Rectangle 5"/>
          <p:cNvSpPr txBox="1">
            <a:spLocks noGrp="1" noChangeArrowheads="1"/>
          </p:cNvSpPr>
          <p:nvPr/>
        </p:nvSpPr>
        <p:spPr bwMode="auto">
          <a:xfrm>
            <a:off x="3026229" y="11591034"/>
            <a:ext cx="2315029" cy="610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9093" tIns="0" rIns="19093" bIns="0" anchor="b"/>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5A285C69-D661-499E-9322-EBB2960B6F6E}" type="slidenum">
              <a:rPr lang="en-US" altLang="en-US" sz="1000" b="0" i="1">
                <a:latin typeface="Times New Roman" panose="02020603050405020304" pitchFamily="18" charset="0"/>
              </a:rPr>
              <a:pPr algn="r"/>
              <a:t>4</a:t>
            </a:fld>
            <a:endParaRPr lang="en-US" altLang="en-US" sz="1000" b="0" i="1">
              <a:latin typeface="Times New Roman" panose="02020603050405020304" pitchFamily="18" charset="0"/>
            </a:endParaRPr>
          </a:p>
        </p:txBody>
      </p:sp>
      <p:sp>
        <p:nvSpPr>
          <p:cNvPr id="17412" name="Rectangle 4"/>
          <p:cNvSpPr>
            <a:spLocks noGrp="1" noRot="1" noChangeAspect="1" noChangeArrowheads="1" noTextEdit="1"/>
          </p:cNvSpPr>
          <p:nvPr>
            <p:ph type="sldImg"/>
          </p:nvPr>
        </p:nvSpPr>
        <p:spPr>
          <a:ln/>
        </p:spPr>
      </p:sp>
      <p:sp>
        <p:nvSpPr>
          <p:cNvPr id="17413"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Safety improvements are typically based on determining and prioritizing high risk sites.  There are several ways that such sites can be identified based both on quantitative information (data) and political will directed from top officials which can be based on a variety of factors (pragmatic as discussed above) and not necessarily based on crash data.  Funding sources often tie investments to specific focus areas or activities.  A careful analysis of crash data is essential in  determining areas requiring attention.  FHWA after reviewing the state highway safety plans has identified a series of common problems including run-off-the-road crashes, intersection-related crashes, impaired driving, occupant protection, and pedestrian safety.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 idea behind high risk site identification is to determine the exact locations where improvements can be useful and effective. For example, the knowledge that high-friction pavement can improve run of the road crashes does not mean that a DOT should implement it on all roads but rather identify locations that this could reduce these crashes. In such an approach, the high risk sites are identified and the countermeasure is applied in a targeted manner. By starting with “high risk” site identification and then determining the specific crash factors at those locations, safety investments stand a far better chance of affecting the root safety problems and reducing fatalities and serious injuries.</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41605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974876" y="4560988"/>
            <a:ext cx="5365448" cy="488781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eaLnBrk="1" hangingPunct="1"/>
            <a:r>
              <a:rPr lang="en-US" altLang="en-US" sz="1100" dirty="0" smtClean="0">
                <a:latin typeface="Arial" panose="020B0604020202020204" pitchFamily="34" charset="0"/>
              </a:rPr>
              <a:t>Ask the students the following question prior to showing the possible approaches and try to generate some discussion.</a:t>
            </a:r>
          </a:p>
          <a:p>
            <a:pPr eaLnBrk="1" hangingPunct="1"/>
            <a:r>
              <a:rPr lang="en-US" altLang="en-US" sz="1100" b="1" dirty="0" smtClean="0">
                <a:latin typeface="Arial" panose="020B0604020202020204" pitchFamily="34" charset="0"/>
              </a:rPr>
              <a:t>Question</a:t>
            </a:r>
            <a:r>
              <a:rPr lang="en-US" altLang="en-US" sz="1100" dirty="0" smtClean="0">
                <a:latin typeface="Arial" panose="020B0604020202020204" pitchFamily="34" charset="0"/>
              </a:rPr>
              <a:t>: How do we identify high risk sites?</a:t>
            </a:r>
          </a:p>
          <a:p>
            <a:pPr eaLnBrk="1" hangingPunct="1"/>
            <a:endParaRPr lang="en-US" altLang="en-US" sz="1100" dirty="0" smtClean="0">
              <a:latin typeface="Arial" panose="020B0604020202020204" pitchFamily="34" charset="0"/>
            </a:endParaRPr>
          </a:p>
          <a:p>
            <a:pPr eaLnBrk="1" hangingPunct="1"/>
            <a:r>
              <a:rPr lang="en-US" altLang="en-US" sz="1100" dirty="0" smtClean="0">
                <a:latin typeface="Arial" panose="020B0604020202020204" pitchFamily="34" charset="0"/>
              </a:rPr>
              <a:t>One of the simplest approaches is to use the number of crashes per year averaged over several years. The appeal of this measure lies in its simplicity, since the more crashes at a location, the generally higher level of injuries and fatalities expected. A variation on this theme would be to conduct the analysis using only mean numbers of injury and fatal crashes per year, but this does not fundamentally change the argument. A limitation of using crash frequency is the high expected number of crashes may be a primary manifestation of high traffic volumes, which may not be easily changed.</a:t>
            </a:r>
          </a:p>
          <a:p>
            <a:pPr eaLnBrk="1" hangingPunct="1"/>
            <a:endParaRPr lang="en-US" altLang="en-US" sz="1100" dirty="0" smtClean="0">
              <a:latin typeface="Arial" panose="020B0604020202020204" pitchFamily="34" charset="0"/>
            </a:endParaRPr>
          </a:p>
          <a:p>
            <a:pPr eaLnBrk="1" hangingPunct="1"/>
            <a:r>
              <a:rPr lang="en-US" altLang="en-US" sz="1100" dirty="0" smtClean="0">
                <a:latin typeface="Arial" panose="020B0604020202020204" pitchFamily="34" charset="0"/>
              </a:rPr>
              <a:t>To avoid the issue of exposure inequality, one can develop crash rates per year (number of crashes divided by an exposure measure such as million vehicle miles for road sections or millions of entering vehicles for intersections or other junctions). This can also lead to not reflecting the actual ranking, since exposure measures may not be accurate and there are several other factors that can influence crash occurrence. </a:t>
            </a:r>
          </a:p>
          <a:p>
            <a:pPr eaLnBrk="1" hangingPunct="1"/>
            <a:endParaRPr lang="en-US" altLang="en-US" sz="1100" dirty="0" smtClean="0">
              <a:latin typeface="Arial" panose="020B0604020202020204" pitchFamily="34" charset="0"/>
            </a:endParaRPr>
          </a:p>
          <a:p>
            <a:pPr eaLnBrk="1" hangingPunct="1"/>
            <a:r>
              <a:rPr lang="en-US" altLang="en-US" sz="1100" dirty="0" smtClean="0">
                <a:latin typeface="Arial" panose="020B0604020202020204" pitchFamily="34" charset="0"/>
              </a:rPr>
              <a:t>Some, having reflected upon this situation, have decided that a combination of crash rates and numbers should be used. This is referred to as the “number-rate” method. First a minimal number of annual crashes are selected to initially screen sites to a smaller number, and then the rate is used to generate another ranking. The difficulty is that the selection of the cut-off number for inclusion is arbitrary and there is still no assurance that the sites identified will have promise for improvement </a:t>
            </a:r>
          </a:p>
          <a:p>
            <a:pPr eaLnBrk="1" hangingPunct="1"/>
            <a:endParaRPr lang="en-US" altLang="en-US" sz="1100" dirty="0" smtClean="0">
              <a:latin typeface="Arial" panose="020B0604020202020204" pitchFamily="34" charset="0"/>
            </a:endParaRPr>
          </a:p>
          <a:p>
            <a:endParaRPr lang="en-US" altLang="en-US" sz="1100" dirty="0" smtClean="0">
              <a:latin typeface="Arial" panose="020B0604020202020204" pitchFamily="34" charset="0"/>
            </a:endParaRPr>
          </a:p>
        </p:txBody>
      </p:sp>
      <p:sp>
        <p:nvSpPr>
          <p:cNvPr id="19460"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ＭＳ Ｐゴシック" panose="020B0600070205080204" pitchFamily="34" charset="-128"/>
              </a:defRPr>
            </a:lvl1pPr>
            <a:lvl2pPr marL="742950" indent="-285750">
              <a:defRPr sz="2400" b="1">
                <a:solidFill>
                  <a:schemeClr val="tx1"/>
                </a:solidFill>
                <a:latin typeface="Technical" panose="03050502040202020B03" pitchFamily="66" charset="0"/>
                <a:ea typeface="ＭＳ Ｐゴシック" panose="020B0600070205080204" pitchFamily="34" charset="-128"/>
              </a:defRPr>
            </a:lvl2pPr>
            <a:lvl3pPr marL="1143000" indent="-228600">
              <a:defRPr sz="2400" b="1">
                <a:solidFill>
                  <a:schemeClr val="tx1"/>
                </a:solidFill>
                <a:latin typeface="Technical" panose="03050502040202020B03" pitchFamily="66" charset="0"/>
                <a:ea typeface="ＭＳ Ｐゴシック" panose="020B0600070205080204" pitchFamily="34" charset="-128"/>
              </a:defRPr>
            </a:lvl3pPr>
            <a:lvl4pPr marL="1600200" indent="-228600">
              <a:defRPr sz="2400" b="1">
                <a:solidFill>
                  <a:schemeClr val="tx1"/>
                </a:solidFill>
                <a:latin typeface="Technical" panose="03050502040202020B03" pitchFamily="66" charset="0"/>
                <a:ea typeface="ＭＳ Ｐゴシック" panose="020B0600070205080204" pitchFamily="34" charset="-128"/>
              </a:defRPr>
            </a:lvl4pPr>
            <a:lvl5pPr marL="2057400" indent="-228600">
              <a:defRPr sz="2400" b="1">
                <a:solidFill>
                  <a:schemeClr val="tx1"/>
                </a:solidFill>
                <a:latin typeface="Technical" panose="03050502040202020B03"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5E45E3E5-E4BA-4233-83A9-01230FBEC315}" type="slidenum">
              <a:rPr lang="en-US" altLang="en-US" sz="1200" b="0" smtClean="0">
                <a:latin typeface="Arial" panose="020B0604020202020204" pitchFamily="34" charset="0"/>
              </a:rPr>
              <a:pPr/>
              <a:t>5</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303030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eaLnBrk="1" hangingPunct="1"/>
            <a:r>
              <a:rPr lang="en-US" altLang="en-US" sz="1100" dirty="0" smtClean="0"/>
              <a:t>The</a:t>
            </a:r>
            <a:r>
              <a:rPr lang="en-US" altLang="en-US" sz="1100" baseline="0" dirty="0" smtClean="0"/>
              <a:t> HSM procedures also allow for the identification of the high risk sites through the use of SPFs. This approach allows for identifying the </a:t>
            </a:r>
            <a:r>
              <a:rPr lang="en-US" altLang="en-US" sz="1100" dirty="0" smtClean="0"/>
              <a:t>performance of the site in comparison to what is expected at similar sites.  The difference between what is expected at similar sites and what is experienced at a specific site</a:t>
            </a:r>
            <a:r>
              <a:rPr lang="en-US" altLang="en-US" sz="1100" baseline="0" dirty="0" smtClean="0"/>
              <a:t> can be used to determine the potential for improvement and identify the high risk sites with promise.</a:t>
            </a:r>
            <a:endParaRPr lang="en-US" altLang="en-US" sz="1100" dirty="0" smtClean="0"/>
          </a:p>
          <a:p>
            <a:pPr eaLnBrk="1" hangingPunct="1"/>
            <a:endParaRPr lang="en-US" altLang="en-US" sz="1100" dirty="0" smtClean="0"/>
          </a:p>
          <a:p>
            <a:pPr eaLnBrk="1" hangingPunct="1"/>
            <a:r>
              <a:rPr lang="en-US" altLang="en-US" sz="1100" dirty="0" smtClean="0"/>
              <a:t>The use of considering and using information about comparable sites is valuable</a:t>
            </a:r>
            <a:r>
              <a:rPr lang="en-US" altLang="en-US" sz="1100" baseline="0" dirty="0" smtClean="0"/>
              <a:t> in this scenario</a:t>
            </a:r>
            <a:r>
              <a:rPr lang="en-US" altLang="en-US" sz="1100" dirty="0" smtClean="0"/>
              <a:t>. Sites that seemed to hold promise using the crash frequency can be identified.</a:t>
            </a:r>
            <a:endParaRPr lang="en-US" altLang="en-US" sz="1100" dirty="0" smtClean="0">
              <a:latin typeface="Arial" panose="020B0604020202020204" pitchFamily="34" charset="0"/>
            </a:endParaRPr>
          </a:p>
        </p:txBody>
      </p:sp>
      <p:sp>
        <p:nvSpPr>
          <p:cNvPr id="19460"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ＭＳ Ｐゴシック" panose="020B0600070205080204" pitchFamily="34" charset="-128"/>
              </a:defRPr>
            </a:lvl1pPr>
            <a:lvl2pPr marL="742950" indent="-285750">
              <a:defRPr sz="2400" b="1">
                <a:solidFill>
                  <a:schemeClr val="tx1"/>
                </a:solidFill>
                <a:latin typeface="Technical" panose="03050502040202020B03" pitchFamily="66" charset="0"/>
                <a:ea typeface="ＭＳ Ｐゴシック" panose="020B0600070205080204" pitchFamily="34" charset="-128"/>
              </a:defRPr>
            </a:lvl2pPr>
            <a:lvl3pPr marL="1143000" indent="-228600">
              <a:defRPr sz="2400" b="1">
                <a:solidFill>
                  <a:schemeClr val="tx1"/>
                </a:solidFill>
                <a:latin typeface="Technical" panose="03050502040202020B03" pitchFamily="66" charset="0"/>
                <a:ea typeface="ＭＳ Ｐゴシック" panose="020B0600070205080204" pitchFamily="34" charset="-128"/>
              </a:defRPr>
            </a:lvl3pPr>
            <a:lvl4pPr marL="1600200" indent="-228600">
              <a:defRPr sz="2400" b="1">
                <a:solidFill>
                  <a:schemeClr val="tx1"/>
                </a:solidFill>
                <a:latin typeface="Technical" panose="03050502040202020B03" pitchFamily="66" charset="0"/>
                <a:ea typeface="ＭＳ Ｐゴシック" panose="020B0600070205080204" pitchFamily="34" charset="-128"/>
              </a:defRPr>
            </a:lvl4pPr>
            <a:lvl5pPr marL="2057400" indent="-228600">
              <a:defRPr sz="2400" b="1">
                <a:solidFill>
                  <a:schemeClr val="tx1"/>
                </a:solidFill>
                <a:latin typeface="Technical" panose="03050502040202020B03" pitchFamily="66"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5E45E3E5-E4BA-4233-83A9-01230FBEC315}" type="slidenum">
              <a:rPr lang="en-US" altLang="en-US" sz="1200" b="0" smtClean="0">
                <a:latin typeface="Arial" panose="020B0604020202020204" pitchFamily="34" charset="0"/>
              </a:rPr>
              <a:pPr/>
              <a:t>6</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381982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C4667D47-89FC-4111-8F26-4D986DF5B68D}" type="slidenum">
              <a:rPr lang="en-US" altLang="en-US" sz="1200" b="0" smtClean="0">
                <a:latin typeface="Arial"/>
                <a:cs typeface="Arial"/>
              </a:rPr>
              <a:pPr/>
              <a:t>7</a:t>
            </a:fld>
            <a:endParaRPr lang="en-US" altLang="en-US" sz="1200" b="0" smtClean="0">
              <a:latin typeface="Arial"/>
              <a:cs typeface="Aria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Once high risk sites are identified, the specific information regarding crash types and factors for the site should be examined.</a:t>
            </a:r>
            <a:r>
              <a:rPr lang="en-US" altLang="en-US" baseline="0" dirty="0" smtClean="0">
                <a:latin typeface="Arial" panose="020B0604020202020204" pitchFamily="34" charset="0"/>
              </a:rPr>
              <a:t> This will allow for understanding the particular performance of the site and identify specific elements that could be addressed to improve the site performance.</a:t>
            </a:r>
            <a:r>
              <a:rPr lang="en-US" altLang="en-US" dirty="0" smtClean="0">
                <a:latin typeface="Arial" panose="020B0604020202020204" pitchFamily="34" charset="0"/>
              </a:rPr>
              <a:t> The documentation of contributing factors is crucial</a:t>
            </a:r>
            <a:r>
              <a:rPr lang="en-US" altLang="en-US" baseline="0" dirty="0" smtClean="0">
                <a:latin typeface="Arial" panose="020B0604020202020204" pitchFamily="34" charset="0"/>
              </a:rPr>
              <a:t> in </a:t>
            </a:r>
            <a:r>
              <a:rPr lang="en-US" altLang="en-US" dirty="0" smtClean="0">
                <a:latin typeface="Arial" panose="020B0604020202020204" pitchFamily="34" charset="0"/>
              </a:rPr>
              <a:t>identifying potential effective countermeasures. The specific crash types can also contribute</a:t>
            </a:r>
            <a:r>
              <a:rPr lang="en-US" altLang="en-US" baseline="0" dirty="0" smtClean="0">
                <a:latin typeface="Arial" panose="020B0604020202020204" pitchFamily="34" charset="0"/>
              </a:rPr>
              <a:t> in the understanding of the potential issues and aid in the identification of the countermeasures. </a:t>
            </a:r>
          </a:p>
          <a:p>
            <a:pPr eaLnBrk="1" hangingPunct="1"/>
            <a:endParaRPr lang="en-US" altLang="en-US" baseline="0" dirty="0" smtClean="0">
              <a:latin typeface="Arial" panose="020B0604020202020204" pitchFamily="34" charset="0"/>
            </a:endParaRPr>
          </a:p>
          <a:p>
            <a:pPr eaLnBrk="1" hangingPunct="1"/>
            <a:r>
              <a:rPr lang="en-US" altLang="en-US" dirty="0" smtClean="0">
                <a:latin typeface="Arial" panose="020B0604020202020204" pitchFamily="34" charset="0"/>
              </a:rPr>
              <a:t>These crash</a:t>
            </a:r>
            <a:r>
              <a:rPr lang="en-US" altLang="en-US" baseline="0" dirty="0" smtClean="0">
                <a:latin typeface="Arial" panose="020B0604020202020204" pitchFamily="34" charset="0"/>
              </a:rPr>
              <a:t> factors and types are </a:t>
            </a:r>
            <a:r>
              <a:rPr lang="en-US" altLang="en-US" dirty="0" smtClean="0">
                <a:latin typeface="Arial" panose="020B0604020202020204" pitchFamily="34" charset="0"/>
              </a:rPr>
              <a:t>generally obtained through road safety engineering studies and audits (as is</a:t>
            </a:r>
            <a:r>
              <a:rPr lang="en-US" altLang="en-US" baseline="0" dirty="0" smtClean="0">
                <a:latin typeface="Arial" panose="020B0604020202020204" pitchFamily="34" charset="0"/>
              </a:rPr>
              <a:t> discussed in Module 9</a:t>
            </a:r>
            <a:r>
              <a:rPr lang="en-US" altLang="en-US" dirty="0" smtClean="0">
                <a:latin typeface="Arial" panose="020B0604020202020204" pitchFamily="34" charset="0"/>
              </a:rPr>
              <a:t>).  Screening by crash type should identify those types of crashes over-represented with respect to the group as a whole, thus further refining the high risk sites for identifying appropriate countermeasures. Another aspect of crash type evaluation is the potential for contrasting</a:t>
            </a:r>
            <a:r>
              <a:rPr lang="en-US" altLang="en-US" baseline="0" dirty="0" smtClean="0">
                <a:latin typeface="Arial" panose="020B0604020202020204" pitchFamily="34" charset="0"/>
              </a:rPr>
              <a:t> effects in a single countermeasure. Note that these are not all crash types that one should consider but a sample for discussion purposes.  </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As an example ask students: at an intersection, will the installation of a signal have a positive or negative impact on all crashes? </a:t>
            </a:r>
          </a:p>
          <a:p>
            <a:pPr eaLnBrk="1" hangingPunct="1"/>
            <a:endParaRPr lang="en-US" altLang="en-US" baseline="0" dirty="0" smtClean="0">
              <a:latin typeface="Arial" panose="020B0604020202020204" pitchFamily="34" charset="0"/>
            </a:endParaRPr>
          </a:p>
          <a:p>
            <a:pPr eaLnBrk="1" hangingPunct="1"/>
            <a:r>
              <a:rPr lang="en-US" altLang="en-US" b="1" baseline="0" dirty="0" smtClean="0">
                <a:latin typeface="Arial" panose="020B0604020202020204" pitchFamily="34" charset="0"/>
              </a:rPr>
              <a:t>Answer</a:t>
            </a:r>
            <a:r>
              <a:rPr lang="en-US" altLang="en-US" baseline="0" dirty="0" smtClean="0">
                <a:latin typeface="Arial" panose="020B0604020202020204" pitchFamily="34" charset="0"/>
              </a:rPr>
              <a:t>: the signal can reduce left-turn related and crossing crashes but may increase rear end crashes, hence some types can go up while others can go down.  </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lvl="1"/>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0185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7DFC3C48-A3E4-4E29-9B80-3011F59F8103}" type="slidenum">
              <a:rPr lang="en-US" altLang="en-US" sz="1200" b="0" smtClean="0">
                <a:latin typeface="Arial"/>
                <a:cs typeface="Arial"/>
              </a:rPr>
              <a:pPr/>
              <a:t>8</a:t>
            </a:fld>
            <a:endParaRPr lang="en-US" altLang="en-US" sz="1200" b="0" smtClean="0">
              <a:latin typeface="Arial"/>
              <a:cs typeface="Arial"/>
            </a:endParaRPr>
          </a:p>
        </p:txBody>
      </p:sp>
      <p:sp>
        <p:nvSpPr>
          <p:cNvPr id="31747" name="Rectangle 5"/>
          <p:cNvSpPr txBox="1">
            <a:spLocks noGrp="1" noChangeArrowheads="1"/>
          </p:cNvSpPr>
          <p:nvPr/>
        </p:nvSpPr>
        <p:spPr bwMode="auto">
          <a:xfrm>
            <a:off x="3026229" y="11591034"/>
            <a:ext cx="2315029" cy="610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9093" tIns="0" rIns="19093" bIns="0" anchor="b"/>
          <a:lstStyle>
            <a:lvl1pPr defTabSz="950913">
              <a:defRPr sz="2400" b="1">
                <a:solidFill>
                  <a:schemeClr val="tx1"/>
                </a:solidFill>
                <a:latin typeface="Technical" panose="03050502040202020B03" pitchFamily="66" charset="0"/>
                <a:ea typeface="ＭＳ Ｐゴシック" panose="020B0600070205080204" pitchFamily="34" charset="-128"/>
              </a:defRPr>
            </a:lvl1pPr>
            <a:lvl2pPr marL="742950" indent="-285750" defTabSz="950913">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950913">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950913">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950913">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950913"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pPr algn="r"/>
            <a:fld id="{F3DE3C1E-D1DD-415B-84DE-B8F5889BBBCE}" type="slidenum">
              <a:rPr lang="en-US" altLang="en-US" sz="1000" b="0" i="1">
                <a:latin typeface="Times New Roman" panose="02020603050405020304" pitchFamily="18" charset="0"/>
              </a:rPr>
              <a:pPr algn="r"/>
              <a:t>8</a:t>
            </a:fld>
            <a:endParaRPr lang="en-US" altLang="en-US" sz="1000" b="0" i="1">
              <a:latin typeface="Times New Roman" panose="02020603050405020304" pitchFamily="18" charset="0"/>
            </a:endParaRPr>
          </a:p>
        </p:txBody>
      </p:sp>
      <p:sp>
        <p:nvSpPr>
          <p:cNvPr id="31748" name="Rectangle 4"/>
          <p:cNvSpPr>
            <a:spLocks noGrp="1" noRot="1" noChangeAspect="1" noChangeArrowheads="1" noTextEdit="1"/>
          </p:cNvSpPr>
          <p:nvPr>
            <p:ph type="sldImg"/>
          </p:nvPr>
        </p:nvSpPr>
        <p:spPr>
          <a:ln/>
        </p:spPr>
      </p:sp>
      <p:sp>
        <p:nvSpPr>
          <p:cNvPr id="31749" name="Rectangle 5"/>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latin typeface="Arial" panose="020B0604020202020204" pitchFamily="34" charset="0"/>
              </a:rPr>
              <a:t>There are three motives for considering countermeasures and those</a:t>
            </a:r>
            <a:r>
              <a:rPr lang="en-US" altLang="en-US" baseline="0" dirty="0" smtClean="0">
                <a:latin typeface="Arial" panose="020B0604020202020204" pitchFamily="34" charset="0"/>
              </a:rPr>
              <a:t> include economic efficiency, professional responsibility, and fairness. </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It</a:t>
            </a:r>
            <a:r>
              <a:rPr lang="en-US" altLang="en-US" baseline="0" dirty="0" smtClean="0">
                <a:latin typeface="Arial" panose="020B0604020202020204" pitchFamily="34" charset="0"/>
              </a:rPr>
              <a:t> is imperative to consider e</a:t>
            </a:r>
            <a:r>
              <a:rPr lang="en-US" altLang="en-US" dirty="0" smtClean="0">
                <a:latin typeface="Arial" panose="020B0604020202020204" pitchFamily="34" charset="0"/>
              </a:rPr>
              <a:t>conomic efficiency to determine whether the a treatment would be cost-effective. This would provide an understanding of the effectiveness of specific countermeasures and allow for determining the potential of</a:t>
            </a:r>
            <a:r>
              <a:rPr lang="en-US" altLang="en-US" baseline="0" dirty="0" smtClean="0">
                <a:latin typeface="Arial" panose="020B0604020202020204" pitchFamily="34" charset="0"/>
              </a:rPr>
              <a:t> the </a:t>
            </a:r>
            <a:r>
              <a:rPr lang="en-US" altLang="en-US" dirty="0" smtClean="0">
                <a:latin typeface="Arial" panose="020B0604020202020204" pitchFamily="34" charset="0"/>
              </a:rPr>
              <a:t>countermeasure for</a:t>
            </a:r>
            <a:r>
              <a:rPr lang="en-US" altLang="en-US" baseline="0" dirty="0" smtClean="0">
                <a:latin typeface="Arial" panose="020B0604020202020204" pitchFamily="34" charset="0"/>
              </a:rPr>
              <a:t> application at each specific site. There is also p</a:t>
            </a:r>
            <a:r>
              <a:rPr lang="en-US" altLang="en-US" dirty="0" smtClean="0">
                <a:latin typeface="Arial" panose="020B0604020202020204" pitchFamily="34" charset="0"/>
              </a:rPr>
              <a:t>rofessional and institutional responsibility to identify and address high risk sites</a:t>
            </a:r>
            <a:r>
              <a:rPr lang="en-US" altLang="en-US" baseline="0" dirty="0" smtClean="0">
                <a:latin typeface="Arial" panose="020B0604020202020204" pitchFamily="34" charset="0"/>
              </a:rPr>
              <a:t>. </a:t>
            </a:r>
            <a:r>
              <a:rPr lang="en-US" altLang="en-US" dirty="0" smtClean="0">
                <a:latin typeface="Arial" panose="020B0604020202020204" pitchFamily="34" charset="0"/>
              </a:rPr>
              <a:t>Finally, fairness to all system users is required to ensure that specific user groups are also addressed. The issue here is that typically such sites will not be routinely identified and once specific crash types</a:t>
            </a:r>
            <a:r>
              <a:rPr lang="en-US" altLang="en-US" baseline="0" dirty="0" smtClean="0">
                <a:latin typeface="Arial" panose="020B0604020202020204" pitchFamily="34" charset="0"/>
              </a:rPr>
              <a:t> and factors are identified users can be targeted to improve their safety levels.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0604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1238">
              <a:defRPr sz="2400" b="1">
                <a:solidFill>
                  <a:schemeClr val="tx1"/>
                </a:solidFill>
                <a:latin typeface="Technical" panose="03050502040202020B03" pitchFamily="66" charset="0"/>
                <a:ea typeface="ＭＳ Ｐゴシック" panose="020B0600070205080204" pitchFamily="34" charset="-128"/>
              </a:defRPr>
            </a:lvl1pPr>
            <a:lvl2pPr marL="742950" indent="-285750" defTabSz="1011238">
              <a:defRPr sz="2400" b="1">
                <a:solidFill>
                  <a:schemeClr val="tx1"/>
                </a:solidFill>
                <a:latin typeface="Technical" panose="03050502040202020B03" pitchFamily="66" charset="0"/>
                <a:ea typeface="ＭＳ Ｐゴシック" panose="020B0600070205080204" pitchFamily="34" charset="-128"/>
              </a:defRPr>
            </a:lvl2pPr>
            <a:lvl3pPr marL="1143000" indent="-228600" defTabSz="1011238">
              <a:defRPr sz="2400" b="1">
                <a:solidFill>
                  <a:schemeClr val="tx1"/>
                </a:solidFill>
                <a:latin typeface="Technical" panose="03050502040202020B03" pitchFamily="66" charset="0"/>
                <a:ea typeface="ＭＳ Ｐゴシック" panose="020B0600070205080204" pitchFamily="34" charset="-128"/>
              </a:defRPr>
            </a:lvl3pPr>
            <a:lvl4pPr marL="1600200" indent="-228600" defTabSz="1011238">
              <a:defRPr sz="2400" b="1">
                <a:solidFill>
                  <a:schemeClr val="tx1"/>
                </a:solidFill>
                <a:latin typeface="Technical" panose="03050502040202020B03" pitchFamily="66" charset="0"/>
                <a:ea typeface="ＭＳ Ｐゴシック" panose="020B0600070205080204" pitchFamily="34" charset="-128"/>
              </a:defRPr>
            </a:lvl4pPr>
            <a:lvl5pPr marL="2057400" indent="-228600" defTabSz="1011238">
              <a:defRPr sz="2400" b="1">
                <a:solidFill>
                  <a:schemeClr val="tx1"/>
                </a:solidFill>
                <a:latin typeface="Technical" panose="03050502040202020B03" pitchFamily="66" charset="0"/>
                <a:ea typeface="ＭＳ Ｐゴシック" panose="020B0600070205080204" pitchFamily="34" charset="-128"/>
              </a:defRPr>
            </a:lvl5pPr>
            <a:lvl6pPr marL="25146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6pPr>
            <a:lvl7pPr marL="29718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7pPr>
            <a:lvl8pPr marL="34290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8pPr>
            <a:lvl9pPr marL="3886200" indent="-228600" defTabSz="1011238" eaLnBrk="0" fontAlgn="base" hangingPunct="0">
              <a:spcBef>
                <a:spcPct val="0"/>
              </a:spcBef>
              <a:spcAft>
                <a:spcPct val="0"/>
              </a:spcAft>
              <a:defRPr sz="2400" b="1">
                <a:solidFill>
                  <a:schemeClr val="tx1"/>
                </a:solidFill>
                <a:latin typeface="Technical" panose="03050502040202020B03" pitchFamily="66" charset="0"/>
                <a:ea typeface="ＭＳ Ｐゴシック" panose="020B0600070205080204" pitchFamily="34" charset="-128"/>
              </a:defRPr>
            </a:lvl9pPr>
          </a:lstStyle>
          <a:p>
            <a:fld id="{E2C743C2-5A7D-4716-A086-BB98BBD31726}" type="slidenum">
              <a:rPr lang="en-US" altLang="en-US" sz="1200" b="0" smtClean="0">
                <a:latin typeface="Arial"/>
                <a:cs typeface="Arial"/>
              </a:rPr>
              <a:pPr/>
              <a:t>9</a:t>
            </a:fld>
            <a:endParaRPr lang="en-US" altLang="en-US" sz="1200" b="0" smtClean="0">
              <a:latin typeface="Arial"/>
              <a:cs typeface="Arial"/>
            </a:endParaRPr>
          </a:p>
        </p:txBody>
      </p:sp>
      <p:sp>
        <p:nvSpPr>
          <p:cNvPr id="41987" name="Rectangle 4"/>
          <p:cNvSpPr>
            <a:spLocks noGrp="1" noRot="1" noChangeAspect="1" noChangeArrowheads="1" noTextEdit="1"/>
          </p:cNvSpPr>
          <p:nvPr>
            <p:ph type="sldImg"/>
          </p:nvPr>
        </p:nvSpPr>
        <p:spPr>
          <a:ln/>
        </p:spPr>
      </p:sp>
      <p:sp>
        <p:nvSpPr>
          <p:cNvPr id="41988" name="Rectangle 5"/>
          <p:cNvSpPr>
            <a:spLocks noGrp="1" noChangeArrowheads="1"/>
          </p:cNvSpPr>
          <p:nvPr>
            <p:ph type="body" idx="1"/>
          </p:nvPr>
        </p:nvSpPr>
        <p:spPr>
          <a:xfrm>
            <a:off x="974876" y="4560988"/>
            <a:ext cx="5365448" cy="473541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pPr eaLnBrk="1" hangingPunct="1">
              <a:tabLst>
                <a:tab pos="114300" algn="l"/>
              </a:tabLst>
            </a:pPr>
            <a:r>
              <a:rPr lang="en-US" altLang="en-US" sz="1100" dirty="0" smtClean="0">
                <a:latin typeface="Arial" panose="020B0604020202020204" pitchFamily="34" charset="0"/>
              </a:rPr>
              <a:t>Once </a:t>
            </a:r>
            <a:r>
              <a:rPr lang="en-US" altLang="en-US" sz="1100" baseline="0" dirty="0" smtClean="0">
                <a:latin typeface="Arial" panose="020B0604020202020204" pitchFamily="34" charset="0"/>
              </a:rPr>
              <a:t>a high risk site has been identified, some review of the site is needed to identify the various issues that can point to the reasons for the site been identified in the first place.  A typical review approach is an engineering study that considers the available data and determines whether any infrastructure interventions will result in addressing the issues. These studies typically review roadway features and geometry along with crash data and attempt to correlate crashes to the features of concern. In recent years, road safety audits typically accompany engineering studies since they have the potential to provide a </a:t>
            </a:r>
            <a:r>
              <a:rPr lang="en-US" altLang="en-US" sz="1100" dirty="0" smtClean="0">
                <a:latin typeface="Arial" panose="020B0604020202020204" pitchFamily="34" charset="0"/>
              </a:rPr>
              <a:t>multidisciplinary and multimodal perspective</a:t>
            </a:r>
            <a:r>
              <a:rPr lang="en-US" altLang="en-US" sz="1100" baseline="0" dirty="0" smtClean="0">
                <a:latin typeface="Arial" panose="020B0604020202020204" pitchFamily="34" charset="0"/>
              </a:rPr>
              <a:t> regarding road safety. These audits (see module 9) when conducted during the design phase of the project can provide a systematic review. Road safety audit reviews are conducted at existing locations and thus are different in nature trying to identify areas, elements and road features that may contribute to a crash occurrence. The results of these reviews can be used to identify </a:t>
            </a:r>
            <a:r>
              <a:rPr lang="en-US" altLang="en-US" sz="1100" dirty="0" smtClean="0">
                <a:latin typeface="Arial" panose="020B0604020202020204" pitchFamily="34" charset="0"/>
              </a:rPr>
              <a:t>alternatives and countermeasures that could improve safety at the site in question. </a:t>
            </a:r>
          </a:p>
          <a:p>
            <a:pPr eaLnBrk="1" hangingPunct="1">
              <a:tabLst>
                <a:tab pos="114300" algn="l"/>
              </a:tabLst>
            </a:pPr>
            <a:endParaRPr lang="en-US" altLang="en-US" sz="1100" dirty="0" smtClean="0">
              <a:latin typeface="Arial" panose="020B0604020202020204" pitchFamily="34" charset="0"/>
            </a:endParaRPr>
          </a:p>
          <a:p>
            <a:pPr eaLnBrk="1" hangingPunct="1">
              <a:tabLst>
                <a:tab pos="114300" algn="l"/>
              </a:tabLst>
            </a:pPr>
            <a:r>
              <a:rPr lang="en-US" altLang="en-US" sz="1100" dirty="0" smtClean="0">
                <a:latin typeface="Arial" panose="020B0604020202020204" pitchFamily="34" charset="0"/>
              </a:rPr>
              <a:t>The reviews</a:t>
            </a:r>
            <a:r>
              <a:rPr lang="en-US" altLang="en-US" sz="1100" baseline="0" dirty="0" smtClean="0">
                <a:latin typeface="Arial" panose="020B0604020202020204" pitchFamily="34" charset="0"/>
              </a:rPr>
              <a:t> could recommend actions that could be considered as i</a:t>
            </a:r>
            <a:r>
              <a:rPr lang="en-US" altLang="en-US" sz="1100" dirty="0" smtClean="0">
                <a:latin typeface="Arial" panose="020B0604020202020204" pitchFamily="34" charset="0"/>
              </a:rPr>
              <a:t>mmediate safety improvements</a:t>
            </a:r>
            <a:r>
              <a:rPr lang="en-US" altLang="en-US" sz="1100" baseline="0" dirty="0" smtClean="0">
                <a:latin typeface="Arial" panose="020B0604020202020204" pitchFamily="34" charset="0"/>
              </a:rPr>
              <a:t> indicating actions that </a:t>
            </a:r>
            <a:r>
              <a:rPr lang="en-US" altLang="en-US" sz="1100" dirty="0" smtClean="0">
                <a:latin typeface="Arial" panose="020B0604020202020204" pitchFamily="34" charset="0"/>
              </a:rPr>
              <a:t>can be implemented immediately (e.g. clearing vegetation and sight obstructions), low-cost improvements</a:t>
            </a:r>
            <a:r>
              <a:rPr lang="en-US" altLang="en-US" sz="1100" baseline="0" dirty="0" smtClean="0">
                <a:latin typeface="Arial" panose="020B0604020202020204" pitchFamily="34" charset="0"/>
              </a:rPr>
              <a:t> such as </a:t>
            </a:r>
            <a:r>
              <a:rPr lang="en-US" altLang="en-US" sz="1100" dirty="0" smtClean="0">
                <a:latin typeface="Arial" panose="020B0604020202020204" pitchFamily="34" charset="0"/>
              </a:rPr>
              <a:t>signing,</a:t>
            </a:r>
            <a:r>
              <a:rPr lang="en-US" altLang="en-US" sz="1100" baseline="0" dirty="0" smtClean="0">
                <a:latin typeface="Arial" panose="020B0604020202020204" pitchFamily="34" charset="0"/>
              </a:rPr>
              <a:t> and high-</a:t>
            </a:r>
            <a:r>
              <a:rPr lang="en-US" altLang="en-US" sz="1100" dirty="0" smtClean="0">
                <a:latin typeface="Arial" panose="020B0604020202020204" pitchFamily="34" charset="0"/>
              </a:rPr>
              <a:t>cost improvements</a:t>
            </a:r>
            <a:r>
              <a:rPr lang="en-US" altLang="en-US" sz="1100" baseline="0" dirty="0" smtClean="0">
                <a:latin typeface="Arial" panose="020B0604020202020204" pitchFamily="34" charset="0"/>
              </a:rPr>
              <a:t> where significant investment may be needed. </a:t>
            </a:r>
          </a:p>
          <a:p>
            <a:pPr eaLnBrk="1" hangingPunct="1">
              <a:tabLst>
                <a:tab pos="114300" algn="l"/>
              </a:tabLst>
            </a:pPr>
            <a:endParaRPr lang="en-US" altLang="en-US" sz="1100" baseline="0" dirty="0" smtClean="0">
              <a:latin typeface="Arial" panose="020B0604020202020204" pitchFamily="34" charset="0"/>
            </a:endParaRPr>
          </a:p>
          <a:p>
            <a:pPr eaLnBrk="1" hangingPunct="1">
              <a:tabLst>
                <a:tab pos="114300" algn="l"/>
              </a:tabLst>
            </a:pPr>
            <a:r>
              <a:rPr lang="en-US" altLang="en-US" sz="1100" baseline="0" dirty="0" smtClean="0">
                <a:latin typeface="Arial" panose="020B0604020202020204" pitchFamily="34" charset="0"/>
              </a:rPr>
              <a:t>An issue to be emphasized here is the need </a:t>
            </a:r>
            <a:r>
              <a:rPr lang="en-US" altLang="en-US" sz="1100" dirty="0" smtClean="0">
                <a:latin typeface="Arial" panose="020B0604020202020204" pitchFamily="34" charset="0"/>
              </a:rPr>
              <a:t> to consider human factors and all other users</a:t>
            </a:r>
            <a:r>
              <a:rPr lang="en-US" altLang="en-US" sz="1100" baseline="0" dirty="0" smtClean="0">
                <a:latin typeface="Arial" panose="020B0604020202020204" pitchFamily="34" charset="0"/>
              </a:rPr>
              <a:t> in such reviews and steer away from the one-dimensional engineering only countermeasures. This is the main reason for the prevalence of road safety audits and reviews focusing on multidisciplinary and multi-modal efforts.  </a:t>
            </a:r>
            <a:endParaRPr lang="en-US" altLang="en-US" sz="1100" dirty="0" smtClean="0">
              <a:latin typeface="Arial" panose="020B0604020202020204" pitchFamily="34" charset="0"/>
            </a:endParaRPr>
          </a:p>
        </p:txBody>
      </p:sp>
    </p:spTree>
    <p:extLst>
      <p:ext uri="{BB962C8B-B14F-4D97-AF65-F5344CB8AC3E}">
        <p14:creationId xmlns:p14="http://schemas.microsoft.com/office/powerpoint/2010/main" val="3859968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7625"/>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p:spPr>
            <p:txBody>
              <a:bodyPr wrap="none" anchor="ctr"/>
              <a:lstStyle>
                <a:lvl1pPr>
                  <a:defRPr sz="2400" b="1">
                    <a:solidFill>
                      <a:schemeClr val="tx1"/>
                    </a:solidFill>
                    <a:latin typeface="Technical" pitchFamily="66" charset="0"/>
                  </a:defRPr>
                </a:lvl1pPr>
                <a:lvl2pPr marL="742950" indent="-285750">
                  <a:defRPr sz="2400" b="1">
                    <a:solidFill>
                      <a:schemeClr val="tx1"/>
                    </a:solidFill>
                    <a:latin typeface="Technical" pitchFamily="66" charset="0"/>
                  </a:defRPr>
                </a:lvl2pPr>
                <a:lvl3pPr marL="1143000" indent="-228600">
                  <a:defRPr sz="2400" b="1">
                    <a:solidFill>
                      <a:schemeClr val="tx1"/>
                    </a:solidFill>
                    <a:latin typeface="Technical" pitchFamily="66" charset="0"/>
                  </a:defRPr>
                </a:lvl3pPr>
                <a:lvl4pPr marL="1600200" indent="-228600">
                  <a:defRPr sz="2400" b="1">
                    <a:solidFill>
                      <a:schemeClr val="tx1"/>
                    </a:solidFill>
                    <a:latin typeface="Technical" pitchFamily="66" charset="0"/>
                  </a:defRPr>
                </a:lvl4pPr>
                <a:lvl5pPr marL="2057400" indent="-228600">
                  <a:defRPr sz="2400" b="1">
                    <a:solidFill>
                      <a:schemeClr val="tx1"/>
                    </a:solidFill>
                    <a:latin typeface="Technical" pitchFamily="66" charset="0"/>
                  </a:defRPr>
                </a:lvl5pPr>
                <a:lvl6pPr marL="2514600" indent="-228600" eaLnBrk="0" fontAlgn="base" hangingPunct="0">
                  <a:spcBef>
                    <a:spcPct val="0"/>
                  </a:spcBef>
                  <a:spcAft>
                    <a:spcPct val="0"/>
                  </a:spcAft>
                  <a:defRPr sz="2400" b="1">
                    <a:solidFill>
                      <a:schemeClr val="tx1"/>
                    </a:solidFill>
                    <a:latin typeface="Technical" pitchFamily="66" charset="0"/>
                  </a:defRPr>
                </a:lvl6pPr>
                <a:lvl7pPr marL="2971800" indent="-228600" eaLnBrk="0" fontAlgn="base" hangingPunct="0">
                  <a:spcBef>
                    <a:spcPct val="0"/>
                  </a:spcBef>
                  <a:spcAft>
                    <a:spcPct val="0"/>
                  </a:spcAft>
                  <a:defRPr sz="2400" b="1">
                    <a:solidFill>
                      <a:schemeClr val="tx1"/>
                    </a:solidFill>
                    <a:latin typeface="Technical" pitchFamily="66" charset="0"/>
                  </a:defRPr>
                </a:lvl7pPr>
                <a:lvl8pPr marL="3429000" indent="-228600" eaLnBrk="0" fontAlgn="base" hangingPunct="0">
                  <a:spcBef>
                    <a:spcPct val="0"/>
                  </a:spcBef>
                  <a:spcAft>
                    <a:spcPct val="0"/>
                  </a:spcAft>
                  <a:defRPr sz="2400" b="1">
                    <a:solidFill>
                      <a:schemeClr val="tx1"/>
                    </a:solidFill>
                    <a:latin typeface="Technical" pitchFamily="66" charset="0"/>
                  </a:defRPr>
                </a:lvl8pPr>
                <a:lvl9pPr marL="3886200" indent="-228600" eaLnBrk="0" fontAlgn="base" hangingPunct="0">
                  <a:spcBef>
                    <a:spcPct val="0"/>
                  </a:spcBef>
                  <a:spcAft>
                    <a:spcPct val="0"/>
                  </a:spcAft>
                  <a:defRPr sz="2400" b="1">
                    <a:solidFill>
                      <a:schemeClr val="tx1"/>
                    </a:solidFill>
                    <a:latin typeface="Technical" pitchFamily="66" charset="0"/>
                  </a:defRPr>
                </a:lvl9pPr>
              </a:lstStyle>
              <a:p>
                <a:pPr>
                  <a:defRPr/>
                </a:pPr>
                <a:endParaRPr lang="en-US" altLang="en-US" smtClean="0">
                  <a:ea typeface="+mn-ea"/>
                </a:endParaRPr>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58"/>
            <p:cNvGrpSpPr>
              <a:grpSpLocks/>
            </p:cNvGrpSpPr>
            <p:nvPr/>
          </p:nvGrpSpPr>
          <p:grpSpPr bwMode="auto">
            <a:xfrm>
              <a:off x="384" y="559"/>
              <a:ext cx="3811" cy="1796"/>
              <a:chOff x="384" y="559"/>
              <a:chExt cx="3811"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Arc 66"/>
              <p:cNvSpPr>
                <a:spLocks/>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59459"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5946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i="1">
                <a:latin typeface="Tahoma" pitchFamily="34" charset="0"/>
                <a:ea typeface="+mn-ea"/>
                <a:cs typeface="+mn-cs"/>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F27FD62D-2D1E-4DE9-B5AB-2940AEDF6261}" type="slidenum">
              <a:rPr lang="en-US" altLang="en-US"/>
              <a:pPr>
                <a:defRPr/>
              </a:pPr>
              <a:t>‹#›</a:t>
            </a:fld>
            <a:endParaRPr lang="en-US" altLang="en-US"/>
          </a:p>
        </p:txBody>
      </p:sp>
      <p:pic>
        <p:nvPicPr>
          <p:cNvPr id="72" name="Picture 71" descr="UK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019800"/>
            <a:ext cx="10668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7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740094"/>
            <a:ext cx="1137207" cy="1072641"/>
          </a:xfrm>
          <a:prstGeom prst="rect">
            <a:avLst/>
          </a:prstGeom>
        </p:spPr>
      </p:pic>
    </p:spTree>
    <p:extLst>
      <p:ext uri="{BB962C8B-B14F-4D97-AF65-F5344CB8AC3E}">
        <p14:creationId xmlns:p14="http://schemas.microsoft.com/office/powerpoint/2010/main" val="1256407125"/>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solidFill>
                  <a:srgbClr val="353A77"/>
                </a:solidFill>
                <a:latin typeface="Century Gothic" panose="020B0502020202020204" pitchFamily="34" charset="0"/>
              </a:defRPr>
            </a:lvl1pPr>
            <a:lvl2pPr>
              <a:defRPr b="0">
                <a:solidFill>
                  <a:srgbClr val="353A77"/>
                </a:solidFill>
                <a:latin typeface="Century Gothic" panose="020B0502020202020204"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5"/>
          <p:cNvSpPr>
            <a:spLocks noGrp="1" noChangeArrowheads="1"/>
          </p:cNvSpPr>
          <p:nvPr>
            <p:ph type="ftr" sz="quarter" idx="10"/>
          </p:nvPr>
        </p:nvSpPr>
        <p:spPr/>
        <p:txBody>
          <a:bodyPr/>
          <a:lstStyle>
            <a:lvl1pPr>
              <a:defRPr/>
            </a:lvl1pPr>
          </a:lstStyle>
          <a:p>
            <a:pPr>
              <a:defRPr/>
            </a:pPr>
            <a:endParaRPr lang="en-US"/>
          </a:p>
        </p:txBody>
      </p:sp>
      <p:sp>
        <p:nvSpPr>
          <p:cNvPr id="5" name="Rectangle 66"/>
          <p:cNvSpPr>
            <a:spLocks noGrp="1" noChangeArrowheads="1"/>
          </p:cNvSpPr>
          <p:nvPr>
            <p:ph type="sldNum" sz="quarter" idx="11"/>
          </p:nvPr>
        </p:nvSpPr>
        <p:spPr/>
        <p:txBody>
          <a:bodyPr/>
          <a:lstStyle>
            <a:lvl1pPr>
              <a:defRPr/>
            </a:lvl1pPr>
          </a:lstStyle>
          <a:p>
            <a:pPr>
              <a:defRPr/>
            </a:pPr>
            <a:fld id="{A1745CE1-7EE3-4222-BECD-2DE5F33813E3}" type="slidenum">
              <a:rPr lang="en-US" altLang="en-US"/>
              <a:pPr>
                <a:defRPr/>
              </a:pPr>
              <a:t>‹#›</a:t>
            </a:fld>
            <a:endParaRPr lang="en-US" altLang="en-US"/>
          </a:p>
        </p:txBody>
      </p:sp>
    </p:spTree>
    <p:extLst>
      <p:ext uri="{BB962C8B-B14F-4D97-AF65-F5344CB8AC3E}">
        <p14:creationId xmlns:p14="http://schemas.microsoft.com/office/powerpoint/2010/main" val="601661131"/>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ftr" sz="quarter" idx="10"/>
          </p:nvPr>
        </p:nvSpPr>
        <p:spPr/>
        <p:txBody>
          <a:bodyPr/>
          <a:lstStyle>
            <a:lvl1pPr>
              <a:defRPr/>
            </a:lvl1pPr>
          </a:lstStyle>
          <a:p>
            <a:pPr>
              <a:defRPr/>
            </a:pPr>
            <a:endParaRPr lang="en-US"/>
          </a:p>
        </p:txBody>
      </p:sp>
      <p:sp>
        <p:nvSpPr>
          <p:cNvPr id="6" name="Rectangle 66"/>
          <p:cNvSpPr>
            <a:spLocks noGrp="1" noChangeArrowheads="1"/>
          </p:cNvSpPr>
          <p:nvPr>
            <p:ph type="sldNum" sz="quarter" idx="11"/>
          </p:nvPr>
        </p:nvSpPr>
        <p:spPr/>
        <p:txBody>
          <a:bodyPr/>
          <a:lstStyle>
            <a:lvl1pPr>
              <a:defRPr/>
            </a:lvl1pPr>
          </a:lstStyle>
          <a:p>
            <a:pPr>
              <a:defRPr/>
            </a:pPr>
            <a:fld id="{07888FD8-3B29-44F6-9A31-9DC58EE20D1E}" type="slidenum">
              <a:rPr lang="en-US" altLang="en-US"/>
              <a:pPr>
                <a:defRPr/>
              </a:pPr>
              <a:t>‹#›</a:t>
            </a:fld>
            <a:endParaRPr lang="en-US" altLang="en-US"/>
          </a:p>
        </p:txBody>
      </p:sp>
    </p:spTree>
    <p:extLst>
      <p:ext uri="{BB962C8B-B14F-4D97-AF65-F5344CB8AC3E}">
        <p14:creationId xmlns:p14="http://schemas.microsoft.com/office/powerpoint/2010/main" val="3570255183"/>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ftr" sz="quarter" idx="10"/>
          </p:nvPr>
        </p:nvSpPr>
        <p:spPr/>
        <p:txBody>
          <a:bodyPr/>
          <a:lstStyle>
            <a:lvl1pPr>
              <a:defRPr/>
            </a:lvl1pPr>
          </a:lstStyle>
          <a:p>
            <a:pPr>
              <a:defRPr/>
            </a:pPr>
            <a:endParaRPr lang="en-US"/>
          </a:p>
        </p:txBody>
      </p:sp>
      <p:sp>
        <p:nvSpPr>
          <p:cNvPr id="6" name="Rectangle 66"/>
          <p:cNvSpPr>
            <a:spLocks noGrp="1" noChangeArrowheads="1"/>
          </p:cNvSpPr>
          <p:nvPr>
            <p:ph type="sldNum" sz="quarter" idx="11"/>
          </p:nvPr>
        </p:nvSpPr>
        <p:spPr/>
        <p:txBody>
          <a:bodyPr/>
          <a:lstStyle>
            <a:lvl1pPr>
              <a:defRPr/>
            </a:lvl1pPr>
          </a:lstStyle>
          <a:p>
            <a:pPr>
              <a:defRPr/>
            </a:pPr>
            <a:fld id="{355A1C56-C673-48D5-B4FC-DA49C14D87E7}" type="slidenum">
              <a:rPr lang="en-US" altLang="en-US"/>
              <a:pPr>
                <a:defRPr/>
              </a:pPr>
              <a:t>‹#›</a:t>
            </a:fld>
            <a:endParaRPr lang="en-US" altLang="en-US"/>
          </a:p>
        </p:txBody>
      </p:sp>
    </p:spTree>
    <p:extLst>
      <p:ext uri="{BB962C8B-B14F-4D97-AF65-F5344CB8AC3E}">
        <p14:creationId xmlns:p14="http://schemas.microsoft.com/office/powerpoint/2010/main" val="2237593735"/>
      </p:ext>
    </p:extLst>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3E5A9D6D-4A09-4966-B176-714ED8768E40}" type="slidenum">
              <a:rPr lang="en-US" altLang="en-US"/>
              <a:pPr>
                <a:defRPr/>
              </a:pPr>
              <a:t>‹#›</a:t>
            </a:fld>
            <a:endParaRPr lang="en-US" altLang="en-US"/>
          </a:p>
        </p:txBody>
      </p:sp>
    </p:spTree>
    <p:extLst>
      <p:ext uri="{BB962C8B-B14F-4D97-AF65-F5344CB8AC3E}">
        <p14:creationId xmlns:p14="http://schemas.microsoft.com/office/powerpoint/2010/main" val="150425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1" name="Group 3"/>
            <p:cNvGrpSpPr>
              <a:grpSpLocks/>
            </p:cNvGrpSpPr>
            <p:nvPr/>
          </p:nvGrpSpPr>
          <p:grpSpPr bwMode="auto">
            <a:xfrm>
              <a:off x="0" y="0"/>
              <a:ext cx="5760" cy="4320"/>
              <a:chOff x="0" y="0"/>
              <a:chExt cx="5760" cy="4320"/>
            </a:xfrm>
          </p:grpSpPr>
          <p:grpSp>
            <p:nvGrpSpPr>
              <p:cNvPr id="1038" name="Group 4"/>
              <p:cNvGrpSpPr>
                <a:grpSpLocks/>
              </p:cNvGrpSpPr>
              <p:nvPr/>
            </p:nvGrpSpPr>
            <p:grpSpPr bwMode="auto">
              <a:xfrm>
                <a:off x="0" y="192"/>
                <a:ext cx="5760" cy="4032"/>
                <a:chOff x="0" y="192"/>
                <a:chExt cx="5760" cy="4032"/>
              </a:xfrm>
            </p:grpSpPr>
            <p:sp>
              <p:nvSpPr>
                <p:cNvPr id="106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039" name="Group 27"/>
              <p:cNvGrpSpPr>
                <a:grpSpLocks/>
              </p:cNvGrpSpPr>
              <p:nvPr/>
            </p:nvGrpSpPr>
            <p:grpSpPr bwMode="auto">
              <a:xfrm>
                <a:off x="192" y="0"/>
                <a:ext cx="5376" cy="4320"/>
                <a:chOff x="192" y="0"/>
                <a:chExt cx="5376" cy="4320"/>
              </a:xfrm>
            </p:grpSpPr>
            <p:sp>
              <p:nvSpPr>
                <p:cNvPr id="10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1032"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p:spPr>
          <p:txBody>
            <a:bodyPr wrap="none" anchor="ctr"/>
            <a:lstStyle>
              <a:lvl1pPr>
                <a:defRPr sz="2400" b="1">
                  <a:solidFill>
                    <a:schemeClr val="tx1"/>
                  </a:solidFill>
                  <a:latin typeface="Technical" pitchFamily="66" charset="0"/>
                </a:defRPr>
              </a:lvl1pPr>
              <a:lvl2pPr marL="742950" indent="-285750">
                <a:defRPr sz="2400" b="1">
                  <a:solidFill>
                    <a:schemeClr val="tx1"/>
                  </a:solidFill>
                  <a:latin typeface="Technical" pitchFamily="66" charset="0"/>
                </a:defRPr>
              </a:lvl2pPr>
              <a:lvl3pPr marL="1143000" indent="-228600">
                <a:defRPr sz="2400" b="1">
                  <a:solidFill>
                    <a:schemeClr val="tx1"/>
                  </a:solidFill>
                  <a:latin typeface="Technical" pitchFamily="66" charset="0"/>
                </a:defRPr>
              </a:lvl3pPr>
              <a:lvl4pPr marL="1600200" indent="-228600">
                <a:defRPr sz="2400" b="1">
                  <a:solidFill>
                    <a:schemeClr val="tx1"/>
                  </a:solidFill>
                  <a:latin typeface="Technical" pitchFamily="66" charset="0"/>
                </a:defRPr>
              </a:lvl4pPr>
              <a:lvl5pPr marL="2057400" indent="-228600">
                <a:defRPr sz="2400" b="1">
                  <a:solidFill>
                    <a:schemeClr val="tx1"/>
                  </a:solidFill>
                  <a:latin typeface="Technical" pitchFamily="66" charset="0"/>
                </a:defRPr>
              </a:lvl5pPr>
              <a:lvl6pPr marL="2514600" indent="-228600" eaLnBrk="0" fontAlgn="base" hangingPunct="0">
                <a:spcBef>
                  <a:spcPct val="0"/>
                </a:spcBef>
                <a:spcAft>
                  <a:spcPct val="0"/>
                </a:spcAft>
                <a:defRPr sz="2400" b="1">
                  <a:solidFill>
                    <a:schemeClr val="tx1"/>
                  </a:solidFill>
                  <a:latin typeface="Technical" pitchFamily="66" charset="0"/>
                </a:defRPr>
              </a:lvl6pPr>
              <a:lvl7pPr marL="2971800" indent="-228600" eaLnBrk="0" fontAlgn="base" hangingPunct="0">
                <a:spcBef>
                  <a:spcPct val="0"/>
                </a:spcBef>
                <a:spcAft>
                  <a:spcPct val="0"/>
                </a:spcAft>
                <a:defRPr sz="2400" b="1">
                  <a:solidFill>
                    <a:schemeClr val="tx1"/>
                  </a:solidFill>
                  <a:latin typeface="Technical" pitchFamily="66" charset="0"/>
                </a:defRPr>
              </a:lvl7pPr>
              <a:lvl8pPr marL="3429000" indent="-228600" eaLnBrk="0" fontAlgn="base" hangingPunct="0">
                <a:spcBef>
                  <a:spcPct val="0"/>
                </a:spcBef>
                <a:spcAft>
                  <a:spcPct val="0"/>
                </a:spcAft>
                <a:defRPr sz="2400" b="1">
                  <a:solidFill>
                    <a:schemeClr val="tx1"/>
                  </a:solidFill>
                  <a:latin typeface="Technical" pitchFamily="66" charset="0"/>
                </a:defRPr>
              </a:lvl8pPr>
              <a:lvl9pPr marL="3886200" indent="-228600" eaLnBrk="0" fontAlgn="base" hangingPunct="0">
                <a:spcBef>
                  <a:spcPct val="0"/>
                </a:spcBef>
                <a:spcAft>
                  <a:spcPct val="0"/>
                </a:spcAft>
                <a:defRPr sz="2400" b="1">
                  <a:solidFill>
                    <a:schemeClr val="tx1"/>
                  </a:solidFill>
                  <a:latin typeface="Technical" pitchFamily="66" charset="0"/>
                </a:defRPr>
              </a:lvl9pPr>
            </a:lstStyle>
            <a:p>
              <a:pPr>
                <a:defRPr/>
              </a:pPr>
              <a:endParaRPr lang="en-US" altLang="en-US" smtClean="0">
                <a:ea typeface="+mn-ea"/>
              </a:endParaRPr>
            </a:p>
          </p:txBody>
        </p:sp>
        <p:sp>
          <p:nvSpPr>
            <p:cNvPr id="1033"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34" name="Group 59"/>
            <p:cNvGrpSpPr>
              <a:grpSpLocks/>
            </p:cNvGrpSpPr>
            <p:nvPr/>
          </p:nvGrpSpPr>
          <p:grpSpPr bwMode="auto">
            <a:xfrm>
              <a:off x="261" y="892"/>
              <a:ext cx="1124" cy="1464"/>
              <a:chOff x="96" y="916"/>
              <a:chExt cx="2208" cy="2876"/>
            </a:xfrm>
          </p:grpSpPr>
          <p:sp>
            <p:nvSpPr>
              <p:cNvPr id="1035"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6"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7"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433" name="Rectangle 6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i="1">
                <a:latin typeface="Tahoma" pitchFamily="34" charset="0"/>
                <a:ea typeface="+mn-ea"/>
                <a:cs typeface="+mn-cs"/>
              </a:defRPr>
            </a:lvl1pPr>
          </a:lstStyle>
          <a:p>
            <a:pPr>
              <a:defRPr/>
            </a:pPr>
            <a:endParaRPr lang="en-US"/>
          </a:p>
        </p:txBody>
      </p:sp>
      <p:sp>
        <p:nvSpPr>
          <p:cNvPr id="58434" name="Rectangle 6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i="1">
                <a:latin typeface="Tahoma" panose="020B0604030504040204" pitchFamily="34" charset="0"/>
                <a:ea typeface="MS PGothic" panose="020B0600070205080204" pitchFamily="34" charset="-128"/>
              </a:defRPr>
            </a:lvl1pPr>
          </a:lstStyle>
          <a:p>
            <a:pPr>
              <a:defRPr/>
            </a:pPr>
            <a:fld id="{B6604797-5DAC-4291-9958-DE565900CD47}" type="slidenum">
              <a:rPr lang="en-US" altLang="en-US"/>
              <a:pPr>
                <a:defRPr/>
              </a:pPr>
              <a:t>‹#›</a:t>
            </a:fld>
            <a:endParaRPr lang="en-US" altLang="en-US"/>
          </a:p>
        </p:txBody>
      </p:sp>
      <p:pic>
        <p:nvPicPr>
          <p:cNvPr id="67" name="Picture 67" descr="UK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0075" y="6211150"/>
            <a:ext cx="7366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6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935" y="5909678"/>
            <a:ext cx="985990" cy="93001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ransition spd="slow">
    <p:pull dir="u"/>
  </p:transition>
  <p:txStyles>
    <p:titleStyle>
      <a:lvl1pPr algn="l" rtl="0" eaLnBrk="0" fontAlgn="base" hangingPunct="0">
        <a:spcBef>
          <a:spcPct val="0"/>
        </a:spcBef>
        <a:spcAft>
          <a:spcPct val="0"/>
        </a:spcAft>
        <a:defRPr sz="4000">
          <a:solidFill>
            <a:srgbClr val="990000"/>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4000">
          <a:solidFill>
            <a:srgbClr val="990000"/>
          </a:solidFill>
          <a:latin typeface="Comic Sans MS" pitchFamily="66" charset="0"/>
          <a:ea typeface="ＭＳ Ｐゴシック" panose="020B0600070205080204" pitchFamily="34" charset="-128"/>
          <a:cs typeface="MS PGothic" charset="0"/>
        </a:defRPr>
      </a:lvl2pPr>
      <a:lvl3pPr algn="l" rtl="0" eaLnBrk="0" fontAlgn="base" hangingPunct="0">
        <a:spcBef>
          <a:spcPct val="0"/>
        </a:spcBef>
        <a:spcAft>
          <a:spcPct val="0"/>
        </a:spcAft>
        <a:defRPr sz="4000">
          <a:solidFill>
            <a:srgbClr val="990000"/>
          </a:solidFill>
          <a:latin typeface="Comic Sans MS" pitchFamily="66" charset="0"/>
          <a:ea typeface="ＭＳ Ｐゴシック" panose="020B0600070205080204" pitchFamily="34" charset="-128"/>
          <a:cs typeface="MS PGothic" charset="0"/>
        </a:defRPr>
      </a:lvl3pPr>
      <a:lvl4pPr algn="l" rtl="0" eaLnBrk="0" fontAlgn="base" hangingPunct="0">
        <a:spcBef>
          <a:spcPct val="0"/>
        </a:spcBef>
        <a:spcAft>
          <a:spcPct val="0"/>
        </a:spcAft>
        <a:defRPr sz="4000">
          <a:solidFill>
            <a:srgbClr val="990000"/>
          </a:solidFill>
          <a:latin typeface="Comic Sans MS" pitchFamily="66" charset="0"/>
          <a:ea typeface="ＭＳ Ｐゴシック" panose="020B0600070205080204" pitchFamily="34" charset="-128"/>
          <a:cs typeface="MS PGothic" charset="0"/>
        </a:defRPr>
      </a:lvl4pPr>
      <a:lvl5pPr algn="l" rtl="0" eaLnBrk="0" fontAlgn="base" hangingPunct="0">
        <a:spcBef>
          <a:spcPct val="0"/>
        </a:spcBef>
        <a:spcAft>
          <a:spcPct val="0"/>
        </a:spcAft>
        <a:defRPr sz="4000">
          <a:solidFill>
            <a:srgbClr val="990000"/>
          </a:solidFill>
          <a:latin typeface="Comic Sans MS" pitchFamily="66" charset="0"/>
          <a:ea typeface="ＭＳ Ｐゴシック" panose="020B0600070205080204" pitchFamily="34" charset="-128"/>
          <a:cs typeface="MS PGothic" charset="0"/>
        </a:defRPr>
      </a:lvl5pPr>
      <a:lvl6pPr marL="457200" algn="l" rtl="0" fontAlgn="base">
        <a:spcBef>
          <a:spcPct val="0"/>
        </a:spcBef>
        <a:spcAft>
          <a:spcPct val="0"/>
        </a:spcAft>
        <a:defRPr sz="4000">
          <a:solidFill>
            <a:srgbClr val="990000"/>
          </a:solidFill>
          <a:latin typeface="Comic Sans MS" pitchFamily="66" charset="0"/>
        </a:defRPr>
      </a:lvl6pPr>
      <a:lvl7pPr marL="914400" algn="l" rtl="0" fontAlgn="base">
        <a:spcBef>
          <a:spcPct val="0"/>
        </a:spcBef>
        <a:spcAft>
          <a:spcPct val="0"/>
        </a:spcAft>
        <a:defRPr sz="4000">
          <a:solidFill>
            <a:srgbClr val="990000"/>
          </a:solidFill>
          <a:latin typeface="Comic Sans MS" pitchFamily="66" charset="0"/>
        </a:defRPr>
      </a:lvl7pPr>
      <a:lvl8pPr marL="1371600" algn="l" rtl="0" fontAlgn="base">
        <a:spcBef>
          <a:spcPct val="0"/>
        </a:spcBef>
        <a:spcAft>
          <a:spcPct val="0"/>
        </a:spcAft>
        <a:defRPr sz="4000">
          <a:solidFill>
            <a:srgbClr val="990000"/>
          </a:solidFill>
          <a:latin typeface="Comic Sans MS" pitchFamily="66" charset="0"/>
        </a:defRPr>
      </a:lvl8pPr>
      <a:lvl9pPr marL="1828800" algn="l" rtl="0" fontAlgn="base">
        <a:spcBef>
          <a:spcPct val="0"/>
        </a:spcBef>
        <a:spcAft>
          <a:spcPct val="0"/>
        </a:spcAft>
        <a:defRPr sz="4000">
          <a:solidFill>
            <a:srgbClr val="990000"/>
          </a:solidFill>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Char char="w"/>
        <a:defRPr sz="3600" b="1">
          <a:solidFill>
            <a:schemeClr val="tx1"/>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l"/>
        <a:defRPr sz="3000" b="1">
          <a:solidFill>
            <a:schemeClr val="tx1"/>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Tahoma" pitchFamily="34" charset="0"/>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Tahoma" pitchFamily="34" charset="0"/>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itchFamily="34" charset="0"/>
          <a:ea typeface="ＭＳ Ｐゴシック" panose="020B0600070205080204" pitchFamily="34" charset="-128"/>
          <a:cs typeface="MS PGothic"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mfclearinghouse.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altLang="en-US" smtClean="0"/>
              <a:t>COUNTERMEASURES</a:t>
            </a:r>
          </a:p>
        </p:txBody>
      </p:sp>
      <p:sp>
        <p:nvSpPr>
          <p:cNvPr id="10243" name="Subtitle 2" descr="Rectangle: Click to edit Master text styles&#10;Second level&#10;Third level&#10;Fourth level&#10;Fifth level"/>
          <p:cNvSpPr>
            <a:spLocks noGrp="1"/>
          </p:cNvSpPr>
          <p:nvPr>
            <p:ph type="subTitle" idx="1"/>
          </p:nvPr>
        </p:nvSpPr>
        <p:spPr/>
        <p:txBody>
          <a:bodyPr/>
          <a:lstStyle/>
          <a:p>
            <a:endParaRPr lang="en-US" altLang="en-US" smtClean="0"/>
          </a:p>
        </p:txBody>
      </p:sp>
      <p:sp>
        <p:nvSpPr>
          <p:cNvPr id="4" name="TextBox 3"/>
          <p:cNvSpPr txBox="1"/>
          <p:nvPr/>
        </p:nvSpPr>
        <p:spPr>
          <a:xfrm>
            <a:off x="6775995" y="6400800"/>
            <a:ext cx="2339102" cy="307777"/>
          </a:xfrm>
          <a:prstGeom prst="rect">
            <a:avLst/>
          </a:prstGeom>
          <a:noFill/>
        </p:spPr>
        <p:txBody>
          <a:bodyPr wrap="none" rtlCol="0">
            <a:spAutoFit/>
          </a:bodyPr>
          <a:lstStyle/>
          <a:p>
            <a:r>
              <a:rPr lang="en-US" sz="1400" b="0" dirty="0" smtClean="0">
                <a:latin typeface="Century Gothic" panose="020B0502020202020204" pitchFamily="34" charset="0"/>
              </a:rPr>
              <a:t>Copyright © 2016 STC, UK</a:t>
            </a:r>
            <a:endParaRPr lang="en-US" sz="1400" b="0" dirty="0">
              <a:latin typeface="Century Gothic" panose="020B0502020202020204" pitchFamily="34" charset="0"/>
            </a:endParaRPr>
          </a:p>
        </p:txBody>
      </p:sp>
    </p:spTree>
  </p:cSld>
  <p:clrMapOvr>
    <a:masterClrMapping/>
  </p:clrMapOvr>
  <p:transition spd="slow">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noFill/>
        </p:spPr>
        <p:txBody>
          <a:bodyPr/>
          <a:lstStyle/>
          <a:p>
            <a:r>
              <a:rPr lang="en-US" altLang="en-US" smtClean="0"/>
              <a:t>NCHRP 500 Series Guidebooks </a:t>
            </a:r>
          </a:p>
        </p:txBody>
      </p:sp>
      <p:pic>
        <p:nvPicPr>
          <p:cNvPr id="2" name="Picture 1"/>
          <p:cNvPicPr>
            <a:picLocks noChangeAspect="1"/>
          </p:cNvPicPr>
          <p:nvPr/>
        </p:nvPicPr>
        <p:blipFill>
          <a:blip r:embed="rId3"/>
          <a:stretch>
            <a:fillRect/>
          </a:stretch>
        </p:blipFill>
        <p:spPr>
          <a:xfrm>
            <a:off x="685800" y="1619725"/>
            <a:ext cx="4038600" cy="5238275"/>
          </a:xfrm>
          <a:prstGeom prst="rect">
            <a:avLst/>
          </a:prstGeom>
        </p:spPr>
      </p:pic>
      <p:pic>
        <p:nvPicPr>
          <p:cNvPr id="3" name="Picture 2"/>
          <p:cNvPicPr>
            <a:picLocks noChangeAspect="1"/>
          </p:cNvPicPr>
          <p:nvPr/>
        </p:nvPicPr>
        <p:blipFill>
          <a:blip r:embed="rId4"/>
          <a:stretch>
            <a:fillRect/>
          </a:stretch>
        </p:blipFill>
        <p:spPr>
          <a:xfrm>
            <a:off x="4800600" y="1600200"/>
            <a:ext cx="4050453" cy="5257800"/>
          </a:xfrm>
          <a:prstGeom prst="rect">
            <a:avLst/>
          </a:prstGeom>
        </p:spPr>
      </p:pic>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p:txBody>
          <a:bodyPr/>
          <a:lstStyle/>
          <a:p>
            <a:r>
              <a:rPr lang="en-US" altLang="en-US" smtClean="0"/>
              <a:t>Countermeasures That Work</a:t>
            </a:r>
          </a:p>
        </p:txBody>
      </p:sp>
      <p:pic>
        <p:nvPicPr>
          <p:cNvPr id="3" name="Picture 2"/>
          <p:cNvPicPr>
            <a:picLocks noChangeAspect="1"/>
          </p:cNvPicPr>
          <p:nvPr/>
        </p:nvPicPr>
        <p:blipFill>
          <a:blip r:embed="rId3"/>
          <a:stretch>
            <a:fillRect/>
          </a:stretch>
        </p:blipFill>
        <p:spPr>
          <a:xfrm>
            <a:off x="2819400" y="1676525"/>
            <a:ext cx="3962400" cy="5181475"/>
          </a:xfrm>
          <a:prstGeom prst="rect">
            <a:avLst/>
          </a:prstGeom>
        </p:spPr>
      </p:pic>
    </p:spTree>
  </p:cSld>
  <p:clrMapOvr>
    <a:masterClrMapping/>
  </p:clrMapOvr>
  <p:transition spd="slow">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09600" y="304800"/>
            <a:ext cx="8153400" cy="1143000"/>
          </a:xfrm>
        </p:spPr>
        <p:txBody>
          <a:bodyPr/>
          <a:lstStyle/>
          <a:p>
            <a:r>
              <a:rPr lang="en-US" altLang="en-US" dirty="0" smtClean="0"/>
              <a:t>Proven Safety Countermeasures</a:t>
            </a:r>
          </a:p>
        </p:txBody>
      </p:sp>
      <p:sp>
        <p:nvSpPr>
          <p:cNvPr id="49156" name="Rectangle 3" descr="Rectangle: Click to edit Master text styles&#10;Second level&#10;Third level&#10;Fourth level&#10;Fifth level"/>
          <p:cNvSpPr>
            <a:spLocks noGrp="1" noChangeArrowheads="1"/>
          </p:cNvSpPr>
          <p:nvPr>
            <p:ph idx="1"/>
          </p:nvPr>
        </p:nvSpPr>
        <p:spPr>
          <a:xfrm>
            <a:off x="838200" y="1524000"/>
            <a:ext cx="7772400" cy="4114800"/>
          </a:xfrm>
        </p:spPr>
        <p:txBody>
          <a:bodyPr/>
          <a:lstStyle/>
          <a:p>
            <a:r>
              <a:rPr lang="en-US" altLang="en-US" sz="2500" dirty="0" smtClean="0"/>
              <a:t>Roundabouts</a:t>
            </a:r>
          </a:p>
          <a:p>
            <a:r>
              <a:rPr lang="en-US" altLang="en-US" sz="2500" dirty="0" smtClean="0"/>
              <a:t>Corridor access management</a:t>
            </a:r>
          </a:p>
          <a:p>
            <a:r>
              <a:rPr lang="en-US" altLang="en-US" sz="2500" dirty="0" smtClean="0"/>
              <a:t>Back-plates and retro-reflective borders</a:t>
            </a:r>
          </a:p>
          <a:p>
            <a:r>
              <a:rPr lang="en-US" altLang="en-US" sz="2500" dirty="0" smtClean="0"/>
              <a:t>Longitudinal rumble strips and stripes on 2-lane roads</a:t>
            </a:r>
          </a:p>
          <a:p>
            <a:r>
              <a:rPr lang="en-US" altLang="en-US" sz="2500" dirty="0" smtClean="0"/>
              <a:t>Enhanced delineation and friction on horizontal curves</a:t>
            </a:r>
          </a:p>
          <a:p>
            <a:r>
              <a:rPr lang="en-US" altLang="en-US" sz="2500" dirty="0" smtClean="0"/>
              <a:t>Safety edges</a:t>
            </a:r>
          </a:p>
          <a:p>
            <a:r>
              <a:rPr lang="en-US" altLang="en-US" sz="2500" dirty="0" smtClean="0"/>
              <a:t>Medians and pedestrian crossing islands in urban and suburban areas</a:t>
            </a:r>
          </a:p>
          <a:p>
            <a:r>
              <a:rPr lang="en-US" altLang="en-US" sz="2500" dirty="0" smtClean="0"/>
              <a:t>Pedestrian hybrid beacon</a:t>
            </a:r>
          </a:p>
          <a:p>
            <a:r>
              <a:rPr lang="en-US" altLang="en-US" sz="2500" dirty="0" smtClean="0"/>
              <a:t>Road diets</a:t>
            </a:r>
          </a:p>
        </p:txBody>
      </p:sp>
    </p:spTree>
  </p:cSld>
  <p:clrMapOvr>
    <a:masterClrMapping/>
  </p:clrMapOvr>
  <p:transition spd="slow">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noFill/>
        </p:spPr>
        <p:txBody>
          <a:bodyPr/>
          <a:lstStyle/>
          <a:p>
            <a:r>
              <a:rPr lang="en-US" altLang="en-US" dirty="0" smtClean="0"/>
              <a:t>Crash Modification Factors</a:t>
            </a:r>
          </a:p>
        </p:txBody>
      </p:sp>
      <p:sp>
        <p:nvSpPr>
          <p:cNvPr id="2" name="Content Placeholder 1"/>
          <p:cNvSpPr>
            <a:spLocks noGrp="1"/>
          </p:cNvSpPr>
          <p:nvPr>
            <p:ph idx="1"/>
          </p:nvPr>
        </p:nvSpPr>
        <p:spPr/>
        <p:txBody>
          <a:bodyPr/>
          <a:lstStyle/>
          <a:p>
            <a:r>
              <a:rPr lang="en-US" dirty="0" smtClean="0"/>
              <a:t>Measure of safety effectiveness of a treatment or element</a:t>
            </a:r>
          </a:p>
          <a:p>
            <a:pPr lvl="1"/>
            <a:r>
              <a:rPr lang="en-US" dirty="0" smtClean="0"/>
              <a:t>CMF&gt;1 Increase</a:t>
            </a:r>
          </a:p>
          <a:p>
            <a:pPr lvl="1"/>
            <a:r>
              <a:rPr lang="en-US" dirty="0" smtClean="0"/>
              <a:t>CMF&lt;1 Decrease</a:t>
            </a:r>
          </a:p>
          <a:p>
            <a:r>
              <a:rPr lang="en-US" dirty="0" smtClean="0"/>
              <a:t>CMF specific applications</a:t>
            </a:r>
          </a:p>
          <a:p>
            <a:pPr lvl="1"/>
            <a:r>
              <a:rPr lang="en-US" dirty="0" smtClean="0"/>
              <a:t>Crash type</a:t>
            </a:r>
          </a:p>
          <a:p>
            <a:pPr lvl="1"/>
            <a:r>
              <a:rPr lang="en-US" dirty="0" smtClean="0"/>
              <a:t>Crash severity</a:t>
            </a:r>
          </a:p>
        </p:txBody>
      </p:sp>
    </p:spTree>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noFill/>
        </p:spPr>
        <p:txBody>
          <a:bodyPr/>
          <a:lstStyle/>
          <a:p>
            <a:r>
              <a:rPr lang="en-US" altLang="en-US" dirty="0"/>
              <a:t>C</a:t>
            </a:r>
            <a:r>
              <a:rPr lang="en-US" altLang="en-US" dirty="0" smtClean="0"/>
              <a:t>MF Weaknesses</a:t>
            </a:r>
          </a:p>
        </p:txBody>
      </p:sp>
      <p:sp>
        <p:nvSpPr>
          <p:cNvPr id="55300" name="Rectangle 3" descr="Rectangle: Click to edit Master text styles&#10;Second level&#10;Third level&#10;Fourth level&#10;Fifth level"/>
          <p:cNvSpPr>
            <a:spLocks noGrp="1" noChangeArrowheads="1"/>
          </p:cNvSpPr>
          <p:nvPr>
            <p:ph type="body" idx="1"/>
          </p:nvPr>
        </p:nvSpPr>
        <p:spPr/>
        <p:txBody>
          <a:bodyPr/>
          <a:lstStyle/>
          <a:p>
            <a:r>
              <a:rPr lang="en-US" altLang="en-US" dirty="0" smtClean="0"/>
              <a:t>Isolating specific treatments or populations</a:t>
            </a:r>
          </a:p>
          <a:p>
            <a:r>
              <a:rPr lang="en-US" altLang="en-US" dirty="0" smtClean="0"/>
              <a:t>Time</a:t>
            </a:r>
          </a:p>
          <a:p>
            <a:r>
              <a:rPr lang="en-US" altLang="en-US" dirty="0" smtClean="0"/>
              <a:t>Money</a:t>
            </a:r>
          </a:p>
          <a:p>
            <a:r>
              <a:rPr lang="en-US" altLang="en-US" dirty="0" smtClean="0"/>
              <a:t>Multiple treatment CMFs</a:t>
            </a:r>
          </a:p>
        </p:txBody>
      </p:sp>
    </p:spTree>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Clearinghouse</a:t>
            </a:r>
            <a:endParaRPr lang="en-US" dirty="0"/>
          </a:p>
        </p:txBody>
      </p:sp>
      <p:sp>
        <p:nvSpPr>
          <p:cNvPr id="3" name="Content Placeholder 2"/>
          <p:cNvSpPr>
            <a:spLocks noGrp="1"/>
          </p:cNvSpPr>
          <p:nvPr>
            <p:ph idx="1"/>
          </p:nvPr>
        </p:nvSpPr>
        <p:spPr/>
        <p:txBody>
          <a:bodyPr/>
          <a:lstStyle/>
          <a:p>
            <a:r>
              <a:rPr lang="en-US" dirty="0" smtClean="0">
                <a:hlinkClick r:id="rId3"/>
              </a:rPr>
              <a:t>www.cmfclearinghouse.org</a:t>
            </a:r>
            <a:endParaRPr lang="en-US" dirty="0" smtClean="0"/>
          </a:p>
          <a:p>
            <a:r>
              <a:rPr lang="en-US" dirty="0" smtClean="0"/>
              <a:t>Known CMFs</a:t>
            </a:r>
          </a:p>
          <a:p>
            <a:pPr lvl="1"/>
            <a:r>
              <a:rPr lang="en-US" dirty="0" smtClean="0"/>
              <a:t>Star rated</a:t>
            </a:r>
            <a:endParaRPr lang="en-US" dirty="0"/>
          </a:p>
        </p:txBody>
      </p:sp>
      <p:pic>
        <p:nvPicPr>
          <p:cNvPr id="4" name="Picture 3"/>
          <p:cNvPicPr>
            <a:picLocks noChangeAspect="1"/>
          </p:cNvPicPr>
          <p:nvPr/>
        </p:nvPicPr>
        <p:blipFill rotWithShape="1">
          <a:blip r:embed="rId4"/>
          <a:srcRect l="10181" t="12205" r="11387" b="39201"/>
          <a:stretch/>
        </p:blipFill>
        <p:spPr>
          <a:xfrm>
            <a:off x="1219200" y="3868020"/>
            <a:ext cx="6831212" cy="2837580"/>
          </a:xfrm>
          <a:prstGeom prst="rect">
            <a:avLst/>
          </a:prstGeom>
        </p:spPr>
      </p:pic>
    </p:spTree>
    <p:extLst>
      <p:ext uri="{BB962C8B-B14F-4D97-AF65-F5344CB8AC3E}">
        <p14:creationId xmlns:p14="http://schemas.microsoft.com/office/powerpoint/2010/main" val="483300942"/>
      </p:ext>
    </p:extLst>
  </p:cSld>
  <p:clrMapOvr>
    <a:masterClrMapping/>
  </p:clrMapOvr>
  <p:transition spd="slow">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Grp="1" noChangeArrowheads="1"/>
          </p:cNvSpPr>
          <p:nvPr>
            <p:ph type="title"/>
          </p:nvPr>
        </p:nvSpPr>
        <p:spPr/>
        <p:txBody>
          <a:bodyPr/>
          <a:lstStyle/>
          <a:p>
            <a:r>
              <a:rPr lang="en-US" altLang="en-US" dirty="0" smtClean="0"/>
              <a:t>Countermeasure Costs-Benefits</a:t>
            </a:r>
          </a:p>
        </p:txBody>
      </p:sp>
      <p:sp>
        <p:nvSpPr>
          <p:cNvPr id="71684" name="Rectangle 6" descr="Rectangle: Click to edit Master text styles&#10;Second level&#10;Third level&#10;Fourth level&#10;Fifth level"/>
          <p:cNvSpPr>
            <a:spLocks noGrp="1" noChangeArrowheads="1"/>
          </p:cNvSpPr>
          <p:nvPr>
            <p:ph type="body" idx="1"/>
          </p:nvPr>
        </p:nvSpPr>
        <p:spPr>
          <a:xfrm>
            <a:off x="838200" y="1676400"/>
            <a:ext cx="7772400" cy="4114800"/>
          </a:xfrm>
        </p:spPr>
        <p:txBody>
          <a:bodyPr/>
          <a:lstStyle/>
          <a:p>
            <a:r>
              <a:rPr lang="en-US" altLang="en-US" dirty="0" smtClean="0"/>
              <a:t>Costs</a:t>
            </a:r>
          </a:p>
          <a:p>
            <a:pPr lvl="1"/>
            <a:r>
              <a:rPr lang="en-US" altLang="en-US" dirty="0" smtClean="0"/>
              <a:t>Initial investment</a:t>
            </a:r>
          </a:p>
          <a:p>
            <a:pPr lvl="1"/>
            <a:r>
              <a:rPr lang="en-US" altLang="en-US" dirty="0" smtClean="0"/>
              <a:t>Ongoing maintenance costs</a:t>
            </a:r>
          </a:p>
          <a:p>
            <a:pPr lvl="1"/>
            <a:r>
              <a:rPr lang="en-US" altLang="en-US" dirty="0" smtClean="0"/>
              <a:t>Project life-cycle</a:t>
            </a:r>
          </a:p>
          <a:p>
            <a:r>
              <a:rPr lang="en-US" altLang="en-US" dirty="0" smtClean="0"/>
              <a:t>Benefits</a:t>
            </a:r>
          </a:p>
          <a:p>
            <a:pPr lvl="1"/>
            <a:r>
              <a:rPr lang="en-US" altLang="en-US" dirty="0" smtClean="0"/>
              <a:t>Safety benefits</a:t>
            </a:r>
          </a:p>
          <a:p>
            <a:pPr lvl="1"/>
            <a:r>
              <a:rPr lang="en-US" altLang="en-US" dirty="0" smtClean="0"/>
              <a:t>Non-safety benefits</a:t>
            </a:r>
          </a:p>
          <a:p>
            <a:pPr lvl="1"/>
            <a:r>
              <a:rPr lang="en-US" altLang="en-US" dirty="0" smtClean="0"/>
              <a:t>Indirect benefits</a:t>
            </a:r>
          </a:p>
        </p:txBody>
      </p:sp>
    </p:spTree>
  </p:cSld>
  <p:clrMapOvr>
    <a:masterClrMapping/>
  </p:clrMapOvr>
  <p:transition spd="slow">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5"/>
          <p:cNvSpPr>
            <a:spLocks noGrp="1" noChangeArrowheads="1"/>
          </p:cNvSpPr>
          <p:nvPr>
            <p:ph type="title"/>
          </p:nvPr>
        </p:nvSpPr>
        <p:spPr/>
        <p:txBody>
          <a:bodyPr/>
          <a:lstStyle/>
          <a:p>
            <a:r>
              <a:rPr lang="en-US" altLang="en-US" smtClean="0"/>
              <a:t>Qualitative Considerations</a:t>
            </a:r>
          </a:p>
        </p:txBody>
      </p:sp>
      <p:sp>
        <p:nvSpPr>
          <p:cNvPr id="83972" name="Rectangle 6" descr="Rectangle: Click to edit Master text styles&#10;Second level&#10;Third level&#10;Fourth level&#10;Fifth level"/>
          <p:cNvSpPr>
            <a:spLocks noGrp="1" noChangeArrowheads="1"/>
          </p:cNvSpPr>
          <p:nvPr>
            <p:ph type="body" idx="1"/>
          </p:nvPr>
        </p:nvSpPr>
        <p:spPr/>
        <p:txBody>
          <a:bodyPr/>
          <a:lstStyle/>
          <a:p>
            <a:r>
              <a:rPr lang="en-US" altLang="en-US" dirty="0" smtClean="0"/>
              <a:t>Design standards</a:t>
            </a:r>
          </a:p>
          <a:p>
            <a:r>
              <a:rPr lang="en-US" altLang="en-US" dirty="0" smtClean="0"/>
              <a:t>Tradeoffs</a:t>
            </a:r>
          </a:p>
          <a:p>
            <a:r>
              <a:rPr lang="en-US" altLang="en-US" dirty="0" smtClean="0"/>
              <a:t>Familiarity</a:t>
            </a:r>
          </a:p>
          <a:p>
            <a:r>
              <a:rPr lang="en-US" altLang="en-US" dirty="0" smtClean="0"/>
              <a:t>Constituent concerns</a:t>
            </a:r>
          </a:p>
          <a:p>
            <a:endParaRPr lang="en-US" altLang="en-US" dirty="0" smtClean="0"/>
          </a:p>
        </p:txBody>
      </p:sp>
    </p:spTree>
  </p:cSld>
  <p:clrMapOvr>
    <a:masterClrMapping/>
  </p:clrMapOvr>
  <p:transition spd="slow">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5"/>
          <p:cNvSpPr>
            <a:spLocks noGrp="1" noChangeArrowheads="1"/>
          </p:cNvSpPr>
          <p:nvPr>
            <p:ph type="title"/>
          </p:nvPr>
        </p:nvSpPr>
        <p:spPr/>
        <p:txBody>
          <a:bodyPr/>
          <a:lstStyle/>
          <a:p>
            <a:r>
              <a:rPr lang="en-US" altLang="en-US" smtClean="0"/>
              <a:t>Post-Implementation Evaluation</a:t>
            </a:r>
          </a:p>
        </p:txBody>
      </p:sp>
      <p:sp>
        <p:nvSpPr>
          <p:cNvPr id="86020" name="Rectangle 6" descr="Rectangle: Click to edit Master text styles&#10;Second level&#10;Third level&#10;Fourth level&#10;Fifth level"/>
          <p:cNvSpPr>
            <a:spLocks noGrp="1" noChangeArrowheads="1"/>
          </p:cNvSpPr>
          <p:nvPr>
            <p:ph type="body" idx="1"/>
          </p:nvPr>
        </p:nvSpPr>
        <p:spPr/>
        <p:txBody>
          <a:bodyPr/>
          <a:lstStyle/>
          <a:p>
            <a:r>
              <a:rPr lang="en-US" altLang="en-US" dirty="0" smtClean="0"/>
              <a:t>Countermeasure effectiveness</a:t>
            </a:r>
          </a:p>
          <a:p>
            <a:r>
              <a:rPr lang="en-US" altLang="en-US" dirty="0" smtClean="0"/>
              <a:t>Scientific evaluation</a:t>
            </a:r>
          </a:p>
        </p:txBody>
      </p:sp>
    </p:spTree>
  </p:cSld>
  <p:clrMapOvr>
    <a:masterClrMapping/>
  </p:clrMapOvr>
  <p:transition spd="slow">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Rational vs. Pragmatic Analysis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24664"/>
              </p:ext>
            </p:extLst>
          </p:nvPr>
        </p:nvGraphicFramePr>
        <p:xfrm>
          <a:off x="838200" y="1905000"/>
          <a:ext cx="7772400" cy="335280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sz="2800" dirty="0" smtClean="0">
                          <a:latin typeface="Century Gothic" panose="020B0502020202020204" pitchFamily="34" charset="0"/>
                        </a:rPr>
                        <a:t>Rational</a:t>
                      </a:r>
                      <a:endParaRPr lang="en-US"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800" dirty="0" smtClean="0">
                          <a:latin typeface="Century Gothic" panose="020B0502020202020204" pitchFamily="34" charset="0"/>
                        </a:rPr>
                        <a:t>Pragmatic</a:t>
                      </a:r>
                      <a:endParaRPr lang="en-US"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pPr marL="0" lvl="1"/>
                      <a:r>
                        <a:rPr lang="en-US" altLang="en-US" sz="2800" dirty="0" smtClean="0">
                          <a:solidFill>
                            <a:srgbClr val="353A77"/>
                          </a:solidFill>
                          <a:latin typeface="Century Gothic" panose="020B0502020202020204" pitchFamily="34" charset="0"/>
                        </a:rPr>
                        <a:t>Data and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altLang="en-US" sz="2800" dirty="0" smtClean="0">
                          <a:solidFill>
                            <a:srgbClr val="353A77"/>
                          </a:solidFill>
                          <a:latin typeface="Century Gothic" panose="020B0502020202020204" pitchFamily="34" charset="0"/>
                        </a:rPr>
                        <a:t>Lay beliefs</a:t>
                      </a:r>
                    </a:p>
                    <a:p>
                      <a:pPr marL="0"/>
                      <a:endParaRPr lang="en-US" sz="2800" dirty="0">
                        <a:solidFill>
                          <a:srgbClr val="353A77"/>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1"/>
                      <a:r>
                        <a:rPr lang="en-US" altLang="en-US" sz="2800" dirty="0" smtClean="0">
                          <a:solidFill>
                            <a:srgbClr val="353A77"/>
                          </a:solidFill>
                          <a:latin typeface="Century Gothic" panose="020B0502020202020204" pitchFamily="34" charset="0"/>
                        </a:rPr>
                        <a:t>Factual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1"/>
                      <a:r>
                        <a:rPr lang="en-US" altLang="en-US" sz="2800" dirty="0" smtClean="0">
                          <a:solidFill>
                            <a:srgbClr val="353A77"/>
                          </a:solidFill>
                          <a:latin typeface="Century Gothic" panose="020B0502020202020204" pitchFamily="34" charset="0"/>
                        </a:rPr>
                        <a:t>Personal anecdotal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353A77"/>
                          </a:solidFill>
                          <a:latin typeface="Century Gothic" panose="020B0502020202020204" pitchFamily="34" charset="0"/>
                        </a:rPr>
                        <a:t>Estimates based on the effect on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353A77"/>
                          </a:solidFill>
                          <a:latin typeface="Century Gothic" panose="020B0502020202020204" pitchFamily="34" charset="0"/>
                        </a:rPr>
                        <a:t>Meeting standards </a:t>
                      </a:r>
                      <a:br>
                        <a:rPr lang="en-US" altLang="en-US" sz="2800" dirty="0" smtClean="0">
                          <a:solidFill>
                            <a:srgbClr val="353A77"/>
                          </a:solidFill>
                          <a:latin typeface="Century Gothic" panose="020B0502020202020204" pitchFamily="34" charset="0"/>
                        </a:rPr>
                      </a:br>
                      <a:r>
                        <a:rPr lang="en-US" altLang="en-US" sz="2800" dirty="0" smtClean="0">
                          <a:solidFill>
                            <a:srgbClr val="353A77"/>
                          </a:solidFill>
                          <a:latin typeface="Century Gothic" panose="020B0502020202020204" pitchFamily="34" charset="0"/>
                        </a:rPr>
                        <a:t>means “safe”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mtClean="0"/>
              <a:t>Regression-to-the-Mean (RTM)</a:t>
            </a:r>
          </a:p>
        </p:txBody>
      </p:sp>
      <p:sp>
        <p:nvSpPr>
          <p:cNvPr id="7" name="Rectangle 6"/>
          <p:cNvSpPr/>
          <p:nvPr/>
        </p:nvSpPr>
        <p:spPr>
          <a:xfrm>
            <a:off x="4521200" y="4779963"/>
            <a:ext cx="927100" cy="1168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7"/>
          <p:cNvGrpSpPr>
            <a:grpSpLocks/>
          </p:cNvGrpSpPr>
          <p:nvPr/>
        </p:nvGrpSpPr>
        <p:grpSpPr bwMode="auto">
          <a:xfrm>
            <a:off x="2070100" y="1600200"/>
            <a:ext cx="1752600" cy="1185863"/>
            <a:chOff x="1930400" y="3158064"/>
            <a:chExt cx="1752600" cy="1185336"/>
          </a:xfrm>
        </p:grpSpPr>
        <p:sp>
          <p:nvSpPr>
            <p:cNvPr id="9" name="Oval 8"/>
            <p:cNvSpPr/>
            <p:nvPr/>
          </p:nvSpPr>
          <p:spPr>
            <a:xfrm>
              <a:off x="1930400" y="3158067"/>
              <a:ext cx="762000" cy="11853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920999" y="3158064"/>
              <a:ext cx="762001" cy="1185336"/>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10"/>
          <p:cNvGrpSpPr>
            <a:grpSpLocks noChangeAspect="1"/>
          </p:cNvGrpSpPr>
          <p:nvPr/>
        </p:nvGrpSpPr>
        <p:grpSpPr bwMode="auto">
          <a:xfrm>
            <a:off x="6032500" y="2100263"/>
            <a:ext cx="1077913" cy="501650"/>
            <a:chOff x="5562600" y="3733800"/>
            <a:chExt cx="1143000" cy="533400"/>
          </a:xfrm>
        </p:grpSpPr>
        <p:sp>
          <p:nvSpPr>
            <p:cNvPr id="12" name="Oval 11"/>
            <p:cNvSpPr/>
            <p:nvPr/>
          </p:nvSpPr>
          <p:spPr>
            <a:xfrm>
              <a:off x="5562600" y="3733800"/>
              <a:ext cx="381000" cy="5334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6324600" y="3733800"/>
              <a:ext cx="381000" cy="5334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13"/>
          <p:cNvGrpSpPr>
            <a:grpSpLocks/>
          </p:cNvGrpSpPr>
          <p:nvPr/>
        </p:nvGrpSpPr>
        <p:grpSpPr bwMode="auto">
          <a:xfrm>
            <a:off x="2451100" y="2938463"/>
            <a:ext cx="914400" cy="1501775"/>
            <a:chOff x="2133600" y="4495800"/>
            <a:chExt cx="914400" cy="1502229"/>
          </a:xfrm>
        </p:grpSpPr>
        <p:cxnSp>
          <p:nvCxnSpPr>
            <p:cNvPr id="15" name="Straight Arrow Connector 14"/>
            <p:cNvCxnSpPr/>
            <p:nvPr/>
          </p:nvCxnSpPr>
          <p:spPr>
            <a:xfrm rot="16200000" flipH="1">
              <a:off x="2019231" y="4610169"/>
              <a:ext cx="457338"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705031" y="4610169"/>
              <a:ext cx="457338"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286000" y="4953000"/>
              <a:ext cx="609600" cy="1045029"/>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7"/>
          <p:cNvGrpSpPr>
            <a:grpSpLocks/>
          </p:cNvGrpSpPr>
          <p:nvPr/>
        </p:nvGrpSpPr>
        <p:grpSpPr bwMode="auto">
          <a:xfrm>
            <a:off x="6261100" y="2836863"/>
            <a:ext cx="685800" cy="1320800"/>
            <a:chOff x="5791200" y="4419600"/>
            <a:chExt cx="685800" cy="1320800"/>
          </a:xfrm>
        </p:grpSpPr>
        <p:cxnSp>
          <p:nvCxnSpPr>
            <p:cNvPr id="19" name="Straight Arrow Connector 18"/>
            <p:cNvCxnSpPr/>
            <p:nvPr/>
          </p:nvCxnSpPr>
          <p:spPr>
            <a:xfrm rot="16200000" flipH="1">
              <a:off x="5638800" y="4572000"/>
              <a:ext cx="4572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210300" y="4610100"/>
              <a:ext cx="457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943600" y="5029200"/>
              <a:ext cx="457200" cy="7112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2" name="Oval 21"/>
          <p:cNvSpPr/>
          <p:nvPr/>
        </p:nvSpPr>
        <p:spPr>
          <a:xfrm>
            <a:off x="685800" y="4775203"/>
            <a:ext cx="762000" cy="11853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768600" y="4881036"/>
            <a:ext cx="622300" cy="1009348"/>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52600" y="4842935"/>
            <a:ext cx="660400" cy="10964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a:spLocks noChangeAspect="1"/>
          </p:cNvSpPr>
          <p:nvPr/>
        </p:nvSpPr>
        <p:spPr>
          <a:xfrm>
            <a:off x="3771900" y="4909579"/>
            <a:ext cx="547370" cy="938349"/>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a:spLocks noChangeAspect="1"/>
          </p:cNvSpPr>
          <p:nvPr/>
        </p:nvSpPr>
        <p:spPr>
          <a:xfrm>
            <a:off x="4724400" y="4933529"/>
            <a:ext cx="506730" cy="86868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a:spLocks noChangeAspect="1"/>
          </p:cNvSpPr>
          <p:nvPr/>
        </p:nvSpPr>
        <p:spPr>
          <a:xfrm>
            <a:off x="5727700" y="4979249"/>
            <a:ext cx="453390" cy="77724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91300" y="5024969"/>
            <a:ext cx="457200" cy="6858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a:spLocks noChangeAspect="1"/>
          </p:cNvSpPr>
          <p:nvPr/>
        </p:nvSpPr>
        <p:spPr>
          <a:xfrm>
            <a:off x="7454901" y="5070689"/>
            <a:ext cx="382089" cy="59436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a:spLocks noChangeAspect="1"/>
          </p:cNvSpPr>
          <p:nvPr/>
        </p:nvSpPr>
        <p:spPr>
          <a:xfrm>
            <a:off x="8204201" y="5116409"/>
            <a:ext cx="359229" cy="50292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584200" y="4716463"/>
            <a:ext cx="939800" cy="1282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7899400" y="4691063"/>
            <a:ext cx="939800" cy="1282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a:spLocks noChangeArrowheads="1"/>
          </p:cNvSpPr>
          <p:nvPr/>
        </p:nvSpPr>
        <p:spPr bwMode="auto">
          <a:xfrm>
            <a:off x="4356100" y="4360863"/>
            <a:ext cx="12319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ＭＳ Ｐゴシック"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ＭＳ Ｐゴシック"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0">
                <a:latin typeface="Century Gothic" panose="020B0502020202020204" pitchFamily="34" charset="0"/>
              </a:rPr>
              <a:t>Mean</a:t>
            </a:r>
          </a:p>
        </p:txBody>
      </p:sp>
      <p:sp>
        <p:nvSpPr>
          <p:cNvPr id="35" name="Title 1"/>
          <p:cNvSpPr txBox="1">
            <a:spLocks/>
          </p:cNvSpPr>
          <p:nvPr/>
        </p:nvSpPr>
        <p:spPr>
          <a:xfrm>
            <a:off x="6813734" y="6224802"/>
            <a:ext cx="1360487" cy="317500"/>
          </a:xfrm>
          <a:prstGeom prst="rect">
            <a:avLst/>
          </a:prstGeom>
        </p:spPr>
        <p:txBody>
          <a:bodyPr anchor="ctr"/>
          <a:lstStyle>
            <a:lvl1pPr algn="l">
              <a:defRPr sz="2800" b="0" baseline="0">
                <a:solidFill>
                  <a:schemeClr val="tx1"/>
                </a:solidFill>
                <a:latin typeface="Arial" pitchFamily="34" charset="0"/>
                <a:cs typeface="Arial" pitchFamily="34" charset="0"/>
              </a:defRPr>
            </a:lvl1pPr>
          </a:lstStyle>
          <a:p>
            <a:pPr eaLnBrk="1" fontAlgn="auto" hangingPunct="1">
              <a:spcAft>
                <a:spcPts val="0"/>
              </a:spcAft>
              <a:defRPr/>
            </a:pPr>
            <a:r>
              <a:rPr lang="en-US" sz="1200" dirty="0" smtClean="0">
                <a:solidFill>
                  <a:schemeClr val="tx1">
                    <a:lumMod val="65000"/>
                    <a:lumOff val="35000"/>
                  </a:schemeClr>
                </a:solidFill>
                <a:latin typeface="Century Gothic" panose="020B0502020202020204" pitchFamily="34" charset="0"/>
                <a:ea typeface="+mj-ea"/>
                <a:cs typeface="Levenim MT" pitchFamily="2" charset="-79"/>
              </a:rPr>
              <a:t>Source: FHWA</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grpId="1" nodeType="clickEffect">
                                  <p:stCondLst>
                                    <p:cond delay="0"/>
                                  </p:stCondLst>
                                  <p:childTnLst>
                                    <p:animMotion origin="layout" path="M -1.11111E-6 0.00185 L 0.11111 0.00185 " pathEditMode="relative" rAng="0" ptsTypes="AA">
                                      <p:cBhvr>
                                        <p:cTn id="12" dur="1000" fill="hold"/>
                                        <p:tgtEl>
                                          <p:spTgt spid="31"/>
                                        </p:tgtEl>
                                        <p:attrNameLst>
                                          <p:attrName>ppt_x</p:attrName>
                                          <p:attrName>ppt_y</p:attrName>
                                        </p:attrNameLst>
                                      </p:cBhvr>
                                      <p:rCtr x="56" y="0"/>
                                    </p:animMotion>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3.33333E-6 7.40741E-7 L -0.07917 7.40741E-7 " pathEditMode="relative" rAng="0" ptsTypes="AA">
                                      <p:cBhvr>
                                        <p:cTn id="26" dur="1000" fill="hold"/>
                                        <p:tgtEl>
                                          <p:spTgt spid="32"/>
                                        </p:tgtEl>
                                        <p:attrNameLst>
                                          <p:attrName>ppt_x</p:attrName>
                                          <p:attrName>ppt_y</p:attrName>
                                        </p:attrNameLst>
                                      </p:cBhvr>
                                      <p:rCtr x="-40"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P spid="31" grpId="1" animBg="1"/>
      <p:bldP spid="32" grpId="0" animBg="1"/>
      <p:bldP spid="32" grpId="1"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p:txBody>
          <a:bodyPr/>
          <a:lstStyle/>
          <a:p>
            <a:r>
              <a:rPr lang="en-US" altLang="en-US" smtClean="0"/>
              <a:t>High Risk Sites</a:t>
            </a:r>
          </a:p>
        </p:txBody>
      </p:sp>
      <p:sp>
        <p:nvSpPr>
          <p:cNvPr id="16387" name="Rectangle 13" descr="Rectangle: Click to edit Master text styles&#10;Second level&#10;Third level&#10;Fourth level&#10;Fifth level"/>
          <p:cNvSpPr>
            <a:spLocks noGrp="1" noChangeArrowheads="1"/>
          </p:cNvSpPr>
          <p:nvPr>
            <p:ph idx="1"/>
          </p:nvPr>
        </p:nvSpPr>
        <p:spPr/>
        <p:txBody>
          <a:bodyPr/>
          <a:lstStyle/>
          <a:p>
            <a:r>
              <a:rPr lang="en-US" altLang="en-US" smtClean="0"/>
              <a:t>Priority/emphasis areas</a:t>
            </a:r>
          </a:p>
          <a:p>
            <a:pPr lvl="1"/>
            <a:r>
              <a:rPr lang="en-US" altLang="en-US" smtClean="0"/>
              <a:t>Political will</a:t>
            </a:r>
          </a:p>
          <a:p>
            <a:pPr lvl="1"/>
            <a:r>
              <a:rPr lang="en-US" altLang="en-US" smtClean="0"/>
              <a:t>Funding sources</a:t>
            </a:r>
          </a:p>
          <a:p>
            <a:pPr lvl="1"/>
            <a:r>
              <a:rPr lang="en-US" altLang="en-US" smtClean="0"/>
              <a:t>Data-driven</a:t>
            </a:r>
          </a:p>
          <a:p>
            <a:r>
              <a:rPr lang="en-US" altLang="en-US" smtClean="0"/>
              <a:t>“High risk” sites</a:t>
            </a: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7848600" cy="1143000"/>
          </a:xfrm>
        </p:spPr>
        <p:txBody>
          <a:bodyPr/>
          <a:lstStyle/>
          <a:p>
            <a:r>
              <a:rPr lang="en-US" altLang="en-US" dirty="0" smtClean="0"/>
              <a:t>High Risk Site Identification </a:t>
            </a:r>
            <a:r>
              <a:rPr lang="en-US" altLang="en-US" sz="2000" dirty="0" smtClean="0"/>
              <a:t>(1/2)</a:t>
            </a:r>
          </a:p>
        </p:txBody>
      </p:sp>
      <p:sp>
        <p:nvSpPr>
          <p:cNvPr id="18435" name="Content Placeholder 2" descr="Rectangle: Click to edit Master text styles&#10;Second level&#10;Third level&#10;Fourth level&#10;Fifth level"/>
          <p:cNvSpPr>
            <a:spLocks noGrp="1"/>
          </p:cNvSpPr>
          <p:nvPr>
            <p:ph idx="1"/>
          </p:nvPr>
        </p:nvSpPr>
        <p:spPr/>
        <p:txBody>
          <a:bodyPr/>
          <a:lstStyle/>
          <a:p>
            <a:r>
              <a:rPr lang="en-US" altLang="en-US" smtClean="0"/>
              <a:t>Crash numbers</a:t>
            </a:r>
          </a:p>
          <a:p>
            <a:r>
              <a:rPr lang="en-US" altLang="en-US" smtClean="0"/>
              <a:t>Crash rates</a:t>
            </a:r>
          </a:p>
          <a:p>
            <a:r>
              <a:rPr lang="en-US" altLang="en-US" smtClean="0"/>
              <a:t>Critical rate</a:t>
            </a:r>
          </a:p>
          <a:p>
            <a:endParaRPr lang="en-US" altLang="en-US" smtClean="0"/>
          </a:p>
        </p:txBody>
      </p:sp>
    </p:spTree>
  </p:cSld>
  <p:clrMapOvr>
    <a:masterClrMapping/>
  </p:clrMapOvr>
  <p:transition spd="slow">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8001000" cy="1143000"/>
          </a:xfrm>
        </p:spPr>
        <p:txBody>
          <a:bodyPr/>
          <a:lstStyle/>
          <a:p>
            <a:r>
              <a:rPr lang="en-US" altLang="en-US" dirty="0" smtClean="0"/>
              <a:t>High Risk Site Identification </a:t>
            </a:r>
            <a:r>
              <a:rPr lang="en-US" altLang="en-US" sz="2000" dirty="0" smtClean="0"/>
              <a:t>(2/2)</a:t>
            </a:r>
          </a:p>
        </p:txBody>
      </p:sp>
      <p:sp>
        <p:nvSpPr>
          <p:cNvPr id="18435" name="Content Placeholder 2" descr="Rectangle: Click to edit Master text styles&#10;Second level&#10;Third level&#10;Fourth level&#10;Fifth level"/>
          <p:cNvSpPr>
            <a:spLocks noGrp="1"/>
          </p:cNvSpPr>
          <p:nvPr>
            <p:ph idx="1"/>
          </p:nvPr>
        </p:nvSpPr>
        <p:spPr/>
        <p:txBody>
          <a:bodyPr/>
          <a:lstStyle/>
          <a:p>
            <a:r>
              <a:rPr lang="en-US" altLang="en-US" dirty="0" smtClean="0"/>
              <a:t>HSM procedures</a:t>
            </a:r>
          </a:p>
          <a:p>
            <a:pPr lvl="1"/>
            <a:r>
              <a:rPr lang="en-US" altLang="en-US" dirty="0" smtClean="0"/>
              <a:t>SPFs</a:t>
            </a:r>
          </a:p>
          <a:p>
            <a:pPr lvl="1"/>
            <a:r>
              <a:rPr lang="en-US" altLang="en-US" dirty="0" smtClean="0"/>
              <a:t>Comparable sites</a:t>
            </a:r>
          </a:p>
        </p:txBody>
      </p:sp>
    </p:spTree>
    <p:extLst>
      <p:ext uri="{BB962C8B-B14F-4D97-AF65-F5344CB8AC3E}">
        <p14:creationId xmlns:p14="http://schemas.microsoft.com/office/powerpoint/2010/main" val="2303138111"/>
      </p:ext>
    </p:extLst>
  </p:cSld>
  <p:clrMapOvr>
    <a:masterClrMapping/>
  </p:clrMapOvr>
  <p:transition spd="slow">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1"/>
          <p:cNvSpPr>
            <a:spLocks noGrp="1" noChangeArrowheads="1"/>
          </p:cNvSpPr>
          <p:nvPr>
            <p:ph type="title"/>
          </p:nvPr>
        </p:nvSpPr>
        <p:spPr/>
        <p:txBody>
          <a:bodyPr/>
          <a:lstStyle/>
          <a:p>
            <a:r>
              <a:rPr lang="en-US" altLang="en-US" dirty="0" smtClean="0"/>
              <a:t>High Risk Site Details</a:t>
            </a:r>
          </a:p>
        </p:txBody>
      </p:sp>
      <p:sp>
        <p:nvSpPr>
          <p:cNvPr id="28676" name="Rectangle 12" descr="Rectangle: Click to edit Master text styles&#10;Second level&#10;Third level&#10;Fourth level&#10;Fifth level"/>
          <p:cNvSpPr>
            <a:spLocks noGrp="1" noChangeArrowheads="1"/>
          </p:cNvSpPr>
          <p:nvPr>
            <p:ph type="body" idx="1"/>
          </p:nvPr>
        </p:nvSpPr>
        <p:spPr>
          <a:xfrm>
            <a:off x="838200" y="1676400"/>
            <a:ext cx="7772400" cy="4114800"/>
          </a:xfrm>
        </p:spPr>
        <p:txBody>
          <a:bodyPr/>
          <a:lstStyle/>
          <a:p>
            <a:r>
              <a:rPr lang="en-US" altLang="en-US" sz="3200" dirty="0" smtClean="0"/>
              <a:t>Crash Factors</a:t>
            </a:r>
          </a:p>
          <a:p>
            <a:pPr lvl="1"/>
            <a:r>
              <a:rPr lang="en-US" altLang="en-US" sz="2600" dirty="0" smtClean="0"/>
              <a:t>Human </a:t>
            </a:r>
          </a:p>
          <a:p>
            <a:pPr lvl="1"/>
            <a:r>
              <a:rPr lang="en-US" altLang="en-US" sz="2600" dirty="0" smtClean="0"/>
              <a:t>Roadway </a:t>
            </a:r>
          </a:p>
          <a:p>
            <a:pPr lvl="1"/>
            <a:r>
              <a:rPr lang="en-US" altLang="en-US" sz="2600" dirty="0" smtClean="0"/>
              <a:t>Vehicle </a:t>
            </a:r>
          </a:p>
          <a:p>
            <a:pPr lvl="1"/>
            <a:r>
              <a:rPr lang="en-US" altLang="en-US" sz="2600" dirty="0" smtClean="0"/>
              <a:t>Environmental</a:t>
            </a:r>
          </a:p>
          <a:p>
            <a:r>
              <a:rPr lang="en-US" altLang="en-US" sz="3200" dirty="0" smtClean="0"/>
              <a:t>Collision Type</a:t>
            </a:r>
          </a:p>
          <a:p>
            <a:pPr lvl="1"/>
            <a:r>
              <a:rPr lang="en-US" altLang="en-US" sz="2600" dirty="0" smtClean="0"/>
              <a:t>Run-off Road</a:t>
            </a:r>
          </a:p>
          <a:p>
            <a:pPr lvl="1"/>
            <a:r>
              <a:rPr lang="en-US" altLang="en-US" sz="2600" dirty="0" smtClean="0"/>
              <a:t>Rear End</a:t>
            </a:r>
          </a:p>
          <a:p>
            <a:pPr lvl="1"/>
            <a:r>
              <a:rPr lang="en-US" altLang="en-US" sz="2600" dirty="0" smtClean="0"/>
              <a:t>Head On</a:t>
            </a:r>
          </a:p>
          <a:p>
            <a:pPr lvl="1"/>
            <a:r>
              <a:rPr lang="en-US" altLang="en-US" sz="2600" dirty="0" smtClean="0"/>
              <a:t>Sideswipe Same Direction</a:t>
            </a:r>
          </a:p>
          <a:p>
            <a:pPr marL="0" indent="0">
              <a:buNone/>
            </a:pPr>
            <a:endParaRPr lang="en-US" altLang="en-US" sz="2800" dirty="0" smtClean="0"/>
          </a:p>
        </p:txBody>
      </p:sp>
    </p:spTree>
  </p:cSld>
  <p:clrMapOvr>
    <a:masterClrMapping/>
  </p:clrMapOvr>
  <p:transition spd="slow">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2"/>
          <p:cNvSpPr>
            <a:spLocks noGrp="1" noChangeArrowheads="1"/>
          </p:cNvSpPr>
          <p:nvPr>
            <p:ph type="title"/>
          </p:nvPr>
        </p:nvSpPr>
        <p:spPr/>
        <p:txBody>
          <a:bodyPr/>
          <a:lstStyle/>
          <a:p>
            <a:r>
              <a:rPr lang="en-US" altLang="en-US" dirty="0" smtClean="0"/>
              <a:t>Why Need Countermeasures?</a:t>
            </a:r>
          </a:p>
        </p:txBody>
      </p:sp>
      <p:sp>
        <p:nvSpPr>
          <p:cNvPr id="30725" name="Rectangle 13" descr="Rectangle: Click to edit Master text styles&#10;Second level&#10;Third level&#10;Fourth level&#10;Fifth level"/>
          <p:cNvSpPr>
            <a:spLocks noGrp="1" noChangeArrowheads="1"/>
          </p:cNvSpPr>
          <p:nvPr>
            <p:ph type="body" idx="1"/>
          </p:nvPr>
        </p:nvSpPr>
        <p:spPr/>
        <p:txBody>
          <a:bodyPr/>
          <a:lstStyle/>
          <a:p>
            <a:r>
              <a:rPr lang="en-US" altLang="en-US" dirty="0" smtClean="0"/>
              <a:t>Economic efficiency</a:t>
            </a:r>
          </a:p>
          <a:p>
            <a:r>
              <a:rPr lang="en-US" altLang="en-US" dirty="0" smtClean="0"/>
              <a:t>Professional and institutional responsibility</a:t>
            </a:r>
          </a:p>
          <a:p>
            <a:r>
              <a:rPr lang="en-US" altLang="en-US" dirty="0" smtClean="0"/>
              <a:t>Fairness</a:t>
            </a:r>
          </a:p>
        </p:txBody>
      </p: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p:txBody>
          <a:bodyPr/>
          <a:lstStyle/>
          <a:p>
            <a:r>
              <a:rPr lang="en-US" altLang="en-US" dirty="0" smtClean="0"/>
              <a:t>Review Methods</a:t>
            </a:r>
          </a:p>
        </p:txBody>
      </p:sp>
      <p:sp>
        <p:nvSpPr>
          <p:cNvPr id="40964" name="Rectangle 5" descr="Rectangle: Click to edit Master text styles&#10;Second level&#10;Third level&#10;Fourth level&#10;Fifth level"/>
          <p:cNvSpPr>
            <a:spLocks noGrp="1" noChangeArrowheads="1"/>
          </p:cNvSpPr>
          <p:nvPr>
            <p:ph type="body" idx="1"/>
          </p:nvPr>
        </p:nvSpPr>
        <p:spPr/>
        <p:txBody>
          <a:bodyPr/>
          <a:lstStyle/>
          <a:p>
            <a:r>
              <a:rPr lang="en-US" altLang="en-US" dirty="0" smtClean="0"/>
              <a:t>Engineering studies</a:t>
            </a:r>
          </a:p>
          <a:p>
            <a:r>
              <a:rPr lang="en-US" altLang="en-US" dirty="0" smtClean="0"/>
              <a:t>Road Safety Audits</a:t>
            </a:r>
          </a:p>
          <a:p>
            <a:r>
              <a:rPr lang="en-US" altLang="en-US" dirty="0" smtClean="0"/>
              <a:t>Road Safety Audit Reviews</a:t>
            </a:r>
          </a:p>
          <a:p>
            <a:pPr lvl="1"/>
            <a:r>
              <a:rPr lang="en-US" altLang="en-US" dirty="0" smtClean="0"/>
              <a:t>Safety </a:t>
            </a:r>
            <a:r>
              <a:rPr lang="en-US" altLang="en-US" dirty="0"/>
              <a:t>i</a:t>
            </a:r>
            <a:r>
              <a:rPr lang="en-US" altLang="en-US" dirty="0" smtClean="0"/>
              <a:t>mprovements</a:t>
            </a:r>
          </a:p>
        </p:txBody>
      </p:sp>
    </p:spTree>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seattle">
  <a:themeElements>
    <a:clrScheme name="seattle.pp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seattle.ppt">
      <a:majorFont>
        <a:latin typeface="Comic Sans MS"/>
        <a:ea typeface=""/>
        <a:cs typeface=""/>
      </a:majorFont>
      <a:minorFont>
        <a:latin typeface="Technic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echnical" pitchFamily="66"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echnical" pitchFamily="66" charset="0"/>
          </a:defRPr>
        </a:defPPr>
      </a:lstStyle>
    </a:lnDef>
  </a:objectDefaults>
  <a:extraClrSchemeLst>
    <a:extraClrScheme>
      <a:clrScheme name="seattle.pp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seattle.pp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seattle.pp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seattle.pp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seattle.pp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seattle.pp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seattle.pp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seattle.pp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E:\GAR\scantour\seattle.ppt</Template>
  <TotalTime>1593</TotalTime>
  <Words>3922</Words>
  <Application>Microsoft Office PowerPoint</Application>
  <PresentationFormat>On-screen Show (4:3)</PresentationFormat>
  <Paragraphs>199</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ＭＳ Ｐゴシック</vt:lpstr>
      <vt:lpstr>Arial</vt:lpstr>
      <vt:lpstr>Century Gothic</vt:lpstr>
      <vt:lpstr>Comic Sans MS</vt:lpstr>
      <vt:lpstr>Levenim MT</vt:lpstr>
      <vt:lpstr>Tahoma</vt:lpstr>
      <vt:lpstr>Technical</vt:lpstr>
      <vt:lpstr>Times New Roman</vt:lpstr>
      <vt:lpstr>Wingdings</vt:lpstr>
      <vt:lpstr>seattle</vt:lpstr>
      <vt:lpstr>COUNTERMEASURES</vt:lpstr>
      <vt:lpstr>Rational vs. Pragmatic Analysis</vt:lpstr>
      <vt:lpstr>Regression-to-the-Mean (RTM)</vt:lpstr>
      <vt:lpstr>High Risk Sites</vt:lpstr>
      <vt:lpstr>High Risk Site Identification (1/2)</vt:lpstr>
      <vt:lpstr>High Risk Site Identification (2/2)</vt:lpstr>
      <vt:lpstr>High Risk Site Details</vt:lpstr>
      <vt:lpstr>Why Need Countermeasures?</vt:lpstr>
      <vt:lpstr>Review Methods</vt:lpstr>
      <vt:lpstr>NCHRP 500 Series Guidebooks </vt:lpstr>
      <vt:lpstr>Countermeasures That Work</vt:lpstr>
      <vt:lpstr>Proven Safety Countermeasures</vt:lpstr>
      <vt:lpstr>Crash Modification Factors</vt:lpstr>
      <vt:lpstr>CMF Weaknesses</vt:lpstr>
      <vt:lpstr>CMF Clearinghouse</vt:lpstr>
      <vt:lpstr>Countermeasure Costs-Benefits</vt:lpstr>
      <vt:lpstr>Qualitative Considerations</vt:lpstr>
      <vt:lpstr>Post-Implementation Evaluation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Countermeasures</dc:title>
  <dc:creator>Nikiforos Stamatiadis</dc:creator>
  <cp:lastModifiedBy>Stamatiadis, Nick</cp:lastModifiedBy>
  <cp:revision>105</cp:revision>
  <cp:lastPrinted>2015-08-10T17:35:14Z</cp:lastPrinted>
  <dcterms:created xsi:type="dcterms:W3CDTF">1999-08-31T14:18:19Z</dcterms:created>
  <dcterms:modified xsi:type="dcterms:W3CDTF">2016-05-04T16:03:29Z</dcterms:modified>
</cp:coreProperties>
</file>